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notesSlides/notesSlide3.xml" ContentType="application/vnd.openxmlformats-officedocument.presentationml.notesSlide+xml"/>
  <Override PartName="/ppt/media/audio2.bin" ContentType="audio/unknown"/>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3.bin" ContentType="audio/unknown"/>
  <Override PartName="/ppt/media/audio4.bin" ContentType="audio/unknown"/>
  <Override PartName="/ppt/notesSlides/notesSlide6.xml" ContentType="application/vnd.openxmlformats-officedocument.presentationml.notesSlide+xml"/>
  <Override PartName="/ppt/media/audio5.bin" ContentType="audio/unknown"/>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audio6.bin" ContentType="audio/unknown"/>
  <Override PartName="/ppt/notesSlides/notesSlide32.xml" ContentType="application/vnd.openxmlformats-officedocument.presentationml.notesSlide+xml"/>
  <Override PartName="/ppt/media/audio7.bin" ContentType="audio/unknown"/>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90" r:id="rId2"/>
    <p:sldId id="291" r:id="rId3"/>
    <p:sldId id="292" r:id="rId4"/>
    <p:sldId id="293" r:id="rId5"/>
    <p:sldId id="294" r:id="rId6"/>
    <p:sldId id="295" r:id="rId7"/>
    <p:sldId id="29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6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E8D4A2-D963-5949-B581-9EA7BCDC0A73}" type="datetimeFigureOut">
              <a:rPr lang="en-US" smtClean="0"/>
              <a:t>5/26/17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81AC6-9CE7-6A4B-90FE-ED52DCE26DC5}" type="slidenum">
              <a:rPr lang="en-US" smtClean="0"/>
              <a:t>‹#›</a:t>
            </a:fld>
            <a:endParaRPr lang="en-US"/>
          </a:p>
        </p:txBody>
      </p:sp>
    </p:spTree>
    <p:extLst>
      <p:ext uri="{BB962C8B-B14F-4D97-AF65-F5344CB8AC3E}">
        <p14:creationId xmlns:p14="http://schemas.microsoft.com/office/powerpoint/2010/main" val="3063682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1D0567-9E4B-9349-8EF9-EC7D939059AC}" type="slidenum">
              <a:rPr lang="en-US"/>
              <a:pPr/>
              <a:t>1</a:t>
            </a:fld>
            <a:endParaRPr lang="en-US"/>
          </a:p>
        </p:txBody>
      </p:sp>
      <p:sp>
        <p:nvSpPr>
          <p:cNvPr id="37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55CA616-6831-184B-9E1C-9C8F7709EDB0}" type="slidenum">
              <a:rPr lang="en-US"/>
              <a:pPr/>
              <a:t>12</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606C5D5-6FE1-E94D-8CFD-6FBB701428DF}" type="slidenum">
              <a:rPr lang="en-US"/>
              <a:pPr/>
              <a:t>13</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E25C6E5-07AE-2F4A-B4EE-702257E30414}" type="slidenum">
              <a:rPr lang="en-US"/>
              <a:pPr/>
              <a:t>14</a:t>
            </a:fld>
            <a:endParaRPr lang="en-US"/>
          </a:p>
        </p:txBody>
      </p:sp>
      <p:sp>
        <p:nvSpPr>
          <p:cNvPr id="7086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8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EEFD2CE-51D1-0649-BD9F-6216630CE9C5}" type="slidenum">
              <a:rPr lang="en-US"/>
              <a:pPr/>
              <a:t>16</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r>
              <a:rPr lang="en-US"/>
              <a:t>eukaryotic RNA is about 10% of eukaryotic gene.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BCAB39-84AC-F646-B18C-B44AB3561DCE}" type="slidenum">
              <a:rPr lang="en-US"/>
              <a:pPr/>
              <a:t>17</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r>
              <a:rPr lang="en-US"/>
              <a:t>Beta thalassemia is an inherited blood disorder that reduces the production of hemoglobin. Symptoms of beta thalassemia occur when not enough oxygen gets to various parts of the body due to low levels of hemoglobin and a shortage of red blood cells (anemia). </a:t>
            </a:r>
          </a:p>
          <a:p>
            <a:r>
              <a:rPr lang="en-US"/>
              <a:t>Signs and symptoms of thalassemia major appear in the first 2 years of life. Infants have life-threatening anemia and become pale and listless. They also have a poor appetite, grow slowly, and may develop yellowing of the skin and whites of the eyes (jaundice). The spleen, liver, and heart may be enlarged, and bones may be deformed. Adolescents with thalassemia major may experience delayed puberty.</a:t>
            </a:r>
          </a:p>
          <a:p>
            <a:r>
              <a:rPr lang="en-US"/>
              <a:t>Thalassemia is a quantitative problem of too few globins synthesized, whereas sickle-cell anemia is a qualitative problem of synthesis of an incorrectly functioning globin.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C18FCAE-FA69-2E49-942F-8CC9CFC96612}" type="slidenum">
              <a:rPr lang="en-US"/>
              <a:pPr/>
              <a:t>18</a:t>
            </a:fld>
            <a:endParaRPr lang="en-US"/>
          </a:p>
        </p:txBody>
      </p:sp>
      <p:sp>
        <p:nvSpPr>
          <p:cNvPr id="669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9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09E824D-EE1D-B84E-A2F2-5A8CE199118F}" type="slidenum">
              <a:rPr lang="en-US"/>
              <a:pPr/>
              <a:t>19</a:t>
            </a:fld>
            <a:endParaRPr lang="en-US"/>
          </a:p>
        </p:txBody>
      </p:sp>
      <p:sp>
        <p:nvSpPr>
          <p:cNvPr id="666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6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EE01972-6468-364F-BA23-472940BFD79F}" type="slidenum">
              <a:rPr lang="en-US"/>
              <a:pPr/>
              <a:t>20</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5C81F0C-90AE-1C4F-B41C-ABF54F3DB944}" type="slidenum">
              <a:rPr lang="en-US"/>
              <a:pPr/>
              <a:t>21</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r>
              <a:rPr lang="en-US" dirty="0"/>
              <a:t>eukaryotic RNA is about 10% of eukaryotic gene.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EE66EC6-EE06-324F-88FD-93A93E493D8F}" type="slidenum">
              <a:rPr lang="en-US"/>
              <a:pPr/>
              <a:t>23</a:t>
            </a:fld>
            <a:endParaRPr lang="en-US"/>
          </a:p>
        </p:txBody>
      </p:sp>
      <p:sp>
        <p:nvSpPr>
          <p:cNvPr id="407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755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BD1AD36-BC61-F549-94FB-CDB193B786D9}" type="slidenum">
              <a:rPr lang="en-US"/>
              <a:pPr/>
              <a:t>2</a:t>
            </a:fld>
            <a:endParaRPr lang="en-US"/>
          </a:p>
        </p:txBody>
      </p:sp>
      <p:sp>
        <p:nvSpPr>
          <p:cNvPr id="7045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4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6825D4-0B6F-A740-A807-245E89F4BE33}" type="slidenum">
              <a:rPr lang="en-US"/>
              <a:pPr/>
              <a:t>24</a:t>
            </a:fld>
            <a:endParaRPr lang="en-US"/>
          </a:p>
        </p:txBody>
      </p:sp>
      <p:sp>
        <p:nvSpPr>
          <p:cNvPr id="4935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357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EF9E849-2093-F44F-8EB1-720600BCA572}" type="slidenum">
              <a:rPr lang="en-US"/>
              <a:pPr/>
              <a:t>25</a:t>
            </a:fld>
            <a:endParaRPr lang="en-US"/>
          </a:p>
        </p:txBody>
      </p:sp>
      <p:sp>
        <p:nvSpPr>
          <p:cNvPr id="489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947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CA48E57-BB0B-8040-BBEE-C454DEEFA3E7}" type="slidenum">
              <a:rPr lang="en-US"/>
              <a:pPr/>
              <a:t>26</a:t>
            </a:fld>
            <a:endParaRPr lang="en-US"/>
          </a:p>
        </p:txBody>
      </p:sp>
      <p:sp>
        <p:nvSpPr>
          <p:cNvPr id="491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2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FC5622A-6D15-3F43-B22B-EF3842116CDF}" type="slidenum">
              <a:rPr lang="en-US"/>
              <a:pPr/>
              <a:t>27</a:t>
            </a:fld>
            <a:endParaRPr lang="en-US"/>
          </a:p>
        </p:txBody>
      </p:sp>
      <p:sp>
        <p:nvSpPr>
          <p:cNvPr id="4956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5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900"/>
              <a:t>Strong evidence for a single origin in evolutionary theory.</a:t>
            </a:r>
            <a:endParaRPr lang="en-US"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DE26950-D4C0-D342-841D-C1C42ED84536}" type="slidenum">
              <a:rPr lang="en-US"/>
              <a:pPr/>
              <a:t>28</a:t>
            </a:fld>
            <a:endParaRPr lang="en-US"/>
          </a:p>
        </p:txBody>
      </p:sp>
      <p:sp>
        <p:nvSpPr>
          <p:cNvPr id="4976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7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AE84416-CF8F-8B4A-ACF0-DCF982E218BF}" type="slidenum">
              <a:rPr lang="en-US"/>
              <a:pPr/>
              <a:t>29</a:t>
            </a:fld>
            <a:endParaRPr lang="en-US"/>
          </a:p>
        </p:txBody>
      </p:sp>
      <p:sp>
        <p:nvSpPr>
          <p:cNvPr id="501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55362C2-0616-8F48-B5D4-E7056A2AB404}" type="slidenum">
              <a:rPr lang="en-US"/>
              <a:pPr/>
              <a:t>30</a:t>
            </a:fld>
            <a:endParaRPr lang="en-US"/>
          </a:p>
        </p:txBody>
      </p:sp>
      <p:sp>
        <p:nvSpPr>
          <p:cNvPr id="505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5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900"/>
              <a:t>The tRNA-amino acid bond is unstable. This makes it easy for the tRNA to later give up the amino acid to a growing polypeptide chain in a ribosome.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F347B11-F282-A446-BFF7-98678C75B3AE}" type="slidenum">
              <a:rPr lang="en-US"/>
              <a:pPr/>
              <a:t>31</a:t>
            </a:fld>
            <a:endParaRPr lang="en-US"/>
          </a:p>
        </p:txBody>
      </p:sp>
      <p:sp>
        <p:nvSpPr>
          <p:cNvPr id="507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7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89003D1-A1F2-6E44-9230-C4548A389382}" type="slidenum">
              <a:rPr lang="en-US"/>
              <a:pPr/>
              <a:t>32</a:t>
            </a:fld>
            <a:endParaRPr lang="en-US"/>
          </a:p>
        </p:txBody>
      </p:sp>
      <p:sp>
        <p:nvSpPr>
          <p:cNvPr id="509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9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152C9C1-1E07-DA4B-9A2B-F07D74319FA8}" type="slidenum">
              <a:rPr lang="en-US"/>
              <a:pPr/>
              <a:t>33</a:t>
            </a:fld>
            <a:endParaRPr lang="en-US"/>
          </a:p>
        </p:txBody>
      </p:sp>
      <p:sp>
        <p:nvSpPr>
          <p:cNvPr id="658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8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342D40A-0697-0E48-ACE6-6146D23F87E0}" type="slidenum">
              <a:rPr lang="en-US"/>
              <a:pPr/>
              <a:t>3</a:t>
            </a:fld>
            <a:endParaRPr lang="en-US"/>
          </a:p>
        </p:txBody>
      </p:sp>
      <p:sp>
        <p:nvSpPr>
          <p:cNvPr id="5898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982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lgn="ctr"/>
            <a:r>
              <a:rPr lang="en-US" sz="800"/>
              <a:t>To get from the chemical language of DNA to the chemical language of proteins requires 2 major stages:</a:t>
            </a:r>
          </a:p>
          <a:p>
            <a:pPr algn="ctr"/>
            <a:r>
              <a:rPr lang="en-US" sz="800"/>
              <a:t>transcription and translation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3C52B1E-020B-8E4C-AAFC-6BC045442B16}" type="slidenum">
              <a:rPr lang="en-US"/>
              <a:pPr/>
              <a:t>34</a:t>
            </a:fld>
            <a:endParaRPr lang="en-US"/>
          </a:p>
        </p:txBody>
      </p:sp>
      <p:sp>
        <p:nvSpPr>
          <p:cNvPr id="524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4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77700F9-5167-3E41-AEB3-D8473C4227BF}" type="slidenum">
              <a:rPr lang="en-US"/>
              <a:pPr/>
              <a:t>35</a:t>
            </a:fld>
            <a:endParaRPr lang="en-US"/>
          </a:p>
        </p:txBody>
      </p:sp>
      <p:sp>
        <p:nvSpPr>
          <p:cNvPr id="561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1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8C789B4-FEAD-484D-80CF-556DF1A9F0B4}" type="slidenum">
              <a:rPr lang="en-US"/>
              <a:pPr/>
              <a:t>36</a:t>
            </a:fld>
            <a:endParaRPr lang="en-US"/>
          </a:p>
        </p:txBody>
      </p:sp>
      <p:sp>
        <p:nvSpPr>
          <p:cNvPr id="6809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B17111F-E769-AA4A-A7F3-72CACF674416}" type="slidenum">
              <a:rPr lang="en-US"/>
              <a:pPr/>
              <a:t>38</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r>
              <a:rPr lang="en-US"/>
              <a:t>Walter Gilbert hypothesis:</a:t>
            </a:r>
          </a:p>
          <a:p>
            <a:r>
              <a:rPr lang="en-US"/>
              <a:t>Maybe exons are functional units and introns make it easier for them to recombine, so as to produce new proteins with new properties through new combinations of domains.</a:t>
            </a:r>
          </a:p>
          <a:p>
            <a:r>
              <a:rPr lang="en-US"/>
              <a:t>Introns give a large area for cutting genes and joining together the pieces without damaging the coding region of the gene…. patching genes together does not have to be so precise.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6A084CB-731D-874C-B43C-AA9FD65C3B72}" type="slidenum">
              <a:rPr lang="en-US"/>
              <a:pPr/>
              <a:t>39</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4A3DE45-BA26-0847-AA3A-FC10CED785B0}" type="slidenum">
              <a:rPr lang="en-US"/>
              <a:pPr/>
              <a:t>40</a:t>
            </a:fld>
            <a:endParaRPr lang="en-US"/>
          </a:p>
        </p:txBody>
      </p:sp>
      <p:sp>
        <p:nvSpPr>
          <p:cNvPr id="40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3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B6B01D7-2C43-C84E-A248-B7AC3CC921BE}" type="slidenum">
              <a:rPr lang="en-US"/>
              <a:pPr/>
              <a:t>4</a:t>
            </a:fld>
            <a:endParaRPr lang="en-US"/>
          </a:p>
        </p:txBody>
      </p:sp>
      <p:sp>
        <p:nvSpPr>
          <p:cNvPr id="372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91ADEA6-8895-7745-B1F6-9EFE30E8DCAE}" type="slidenum">
              <a:rPr lang="en-US"/>
              <a:pPr/>
              <a:t>5</a:t>
            </a:fld>
            <a:endParaRPr lang="en-US"/>
          </a:p>
        </p:txBody>
      </p:sp>
      <p:sp>
        <p:nvSpPr>
          <p:cNvPr id="4341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41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34A05ED-5D35-C545-90AE-F92BF9BA88E8}" type="slidenum">
              <a:rPr lang="en-US"/>
              <a:pPr/>
              <a:t>7</a:t>
            </a:fld>
            <a:endParaRPr lang="en-US"/>
          </a:p>
        </p:txBody>
      </p:sp>
      <p:sp>
        <p:nvSpPr>
          <p:cNvPr id="530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0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837D93A-9FE0-5242-80CC-B835D09AECAC}" type="slidenum">
              <a:rPr lang="en-US"/>
              <a:pPr/>
              <a:t>9</a:t>
            </a:fld>
            <a:endParaRPr lang="en-US"/>
          </a:p>
        </p:txBody>
      </p:sp>
      <p:sp>
        <p:nvSpPr>
          <p:cNvPr id="391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1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solidFill>
                <a:srgbClr val="000000"/>
              </a:solidFill>
            </a:endParaRP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4F9BEFE-632B-9F43-9424-5BE933E62E57}" type="slidenum">
              <a:rPr lang="en-US"/>
              <a:pPr/>
              <a:t>10</a:t>
            </a:fld>
            <a:endParaRPr lang="en-US"/>
          </a:p>
        </p:txBody>
      </p:sp>
      <p:sp>
        <p:nvSpPr>
          <p:cNvPr id="393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3465D2F-597C-6A47-8681-FFE3FF633BF0}" type="slidenum">
              <a:rPr lang="en-US"/>
              <a:pPr/>
              <a:t>11</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3E0A5C-E5E4-FB47-ABFD-35CD620BC4DF}"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005E6-663C-F04D-A2BF-BC66F1DD8D03}" type="slidenum">
              <a:rPr lang="en-US" smtClean="0"/>
              <a:t>‹#›</a:t>
            </a:fld>
            <a:endParaRPr lang="en-US"/>
          </a:p>
        </p:txBody>
      </p:sp>
    </p:spTree>
    <p:extLst>
      <p:ext uri="{BB962C8B-B14F-4D97-AF65-F5344CB8AC3E}">
        <p14:creationId xmlns:p14="http://schemas.microsoft.com/office/powerpoint/2010/main" val="365163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E0A5C-E5E4-FB47-ABFD-35CD620BC4DF}"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005E6-663C-F04D-A2BF-BC66F1DD8D03}" type="slidenum">
              <a:rPr lang="en-US" smtClean="0"/>
              <a:t>‹#›</a:t>
            </a:fld>
            <a:endParaRPr lang="en-US"/>
          </a:p>
        </p:txBody>
      </p:sp>
    </p:spTree>
    <p:extLst>
      <p:ext uri="{BB962C8B-B14F-4D97-AF65-F5344CB8AC3E}">
        <p14:creationId xmlns:p14="http://schemas.microsoft.com/office/powerpoint/2010/main" val="321643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E0A5C-E5E4-FB47-ABFD-35CD620BC4DF}"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005E6-663C-F04D-A2BF-BC66F1DD8D03}" type="slidenum">
              <a:rPr lang="en-US" smtClean="0"/>
              <a:t>‹#›</a:t>
            </a:fld>
            <a:endParaRPr lang="en-US"/>
          </a:p>
        </p:txBody>
      </p:sp>
    </p:spTree>
    <p:extLst>
      <p:ext uri="{BB962C8B-B14F-4D97-AF65-F5344CB8AC3E}">
        <p14:creationId xmlns:p14="http://schemas.microsoft.com/office/powerpoint/2010/main" val="249233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E0A5C-E5E4-FB47-ABFD-35CD620BC4DF}"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005E6-663C-F04D-A2BF-BC66F1DD8D03}" type="slidenum">
              <a:rPr lang="en-US" smtClean="0"/>
              <a:t>‹#›</a:t>
            </a:fld>
            <a:endParaRPr lang="en-US"/>
          </a:p>
        </p:txBody>
      </p:sp>
    </p:spTree>
    <p:extLst>
      <p:ext uri="{BB962C8B-B14F-4D97-AF65-F5344CB8AC3E}">
        <p14:creationId xmlns:p14="http://schemas.microsoft.com/office/powerpoint/2010/main" val="401358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E0A5C-E5E4-FB47-ABFD-35CD620BC4DF}"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005E6-663C-F04D-A2BF-BC66F1DD8D03}" type="slidenum">
              <a:rPr lang="en-US" smtClean="0"/>
              <a:t>‹#›</a:t>
            </a:fld>
            <a:endParaRPr lang="en-US"/>
          </a:p>
        </p:txBody>
      </p:sp>
    </p:spTree>
    <p:extLst>
      <p:ext uri="{BB962C8B-B14F-4D97-AF65-F5344CB8AC3E}">
        <p14:creationId xmlns:p14="http://schemas.microsoft.com/office/powerpoint/2010/main" val="142687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E0A5C-E5E4-FB47-ABFD-35CD620BC4DF}"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005E6-663C-F04D-A2BF-BC66F1DD8D03}" type="slidenum">
              <a:rPr lang="en-US" smtClean="0"/>
              <a:t>‹#›</a:t>
            </a:fld>
            <a:endParaRPr lang="en-US"/>
          </a:p>
        </p:txBody>
      </p:sp>
    </p:spTree>
    <p:extLst>
      <p:ext uri="{BB962C8B-B14F-4D97-AF65-F5344CB8AC3E}">
        <p14:creationId xmlns:p14="http://schemas.microsoft.com/office/powerpoint/2010/main" val="236052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3E0A5C-E5E4-FB47-ABFD-35CD620BC4DF}" type="datetimeFigureOut">
              <a:rPr lang="en-US" smtClean="0"/>
              <a:t>5/26/17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0005E6-663C-F04D-A2BF-BC66F1DD8D03}" type="slidenum">
              <a:rPr lang="en-US" smtClean="0"/>
              <a:t>‹#›</a:t>
            </a:fld>
            <a:endParaRPr lang="en-US"/>
          </a:p>
        </p:txBody>
      </p:sp>
    </p:spTree>
    <p:extLst>
      <p:ext uri="{BB962C8B-B14F-4D97-AF65-F5344CB8AC3E}">
        <p14:creationId xmlns:p14="http://schemas.microsoft.com/office/powerpoint/2010/main" val="270194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E0A5C-E5E4-FB47-ABFD-35CD620BC4DF}" type="datetimeFigureOut">
              <a:rPr lang="en-US" smtClean="0"/>
              <a:t>5/26/17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0005E6-663C-F04D-A2BF-BC66F1DD8D03}" type="slidenum">
              <a:rPr lang="en-US" smtClean="0"/>
              <a:t>‹#›</a:t>
            </a:fld>
            <a:endParaRPr lang="en-US"/>
          </a:p>
        </p:txBody>
      </p:sp>
    </p:spTree>
    <p:extLst>
      <p:ext uri="{BB962C8B-B14F-4D97-AF65-F5344CB8AC3E}">
        <p14:creationId xmlns:p14="http://schemas.microsoft.com/office/powerpoint/2010/main" val="205498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E0A5C-E5E4-FB47-ABFD-35CD620BC4DF}" type="datetimeFigureOut">
              <a:rPr lang="en-US" smtClean="0"/>
              <a:t>5/26/17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0005E6-663C-F04D-A2BF-BC66F1DD8D03}" type="slidenum">
              <a:rPr lang="en-US" smtClean="0"/>
              <a:t>‹#›</a:t>
            </a:fld>
            <a:endParaRPr lang="en-US"/>
          </a:p>
        </p:txBody>
      </p:sp>
    </p:spTree>
    <p:extLst>
      <p:ext uri="{BB962C8B-B14F-4D97-AF65-F5344CB8AC3E}">
        <p14:creationId xmlns:p14="http://schemas.microsoft.com/office/powerpoint/2010/main" val="321576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E0A5C-E5E4-FB47-ABFD-35CD620BC4DF}"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005E6-663C-F04D-A2BF-BC66F1DD8D03}" type="slidenum">
              <a:rPr lang="en-US" smtClean="0"/>
              <a:t>‹#›</a:t>
            </a:fld>
            <a:endParaRPr lang="en-US"/>
          </a:p>
        </p:txBody>
      </p:sp>
    </p:spTree>
    <p:extLst>
      <p:ext uri="{BB962C8B-B14F-4D97-AF65-F5344CB8AC3E}">
        <p14:creationId xmlns:p14="http://schemas.microsoft.com/office/powerpoint/2010/main" val="383527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E0A5C-E5E4-FB47-ABFD-35CD620BC4DF}"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005E6-663C-F04D-A2BF-BC66F1DD8D03}" type="slidenum">
              <a:rPr lang="en-US" smtClean="0"/>
              <a:t>‹#›</a:t>
            </a:fld>
            <a:endParaRPr lang="en-US"/>
          </a:p>
        </p:txBody>
      </p:sp>
    </p:spTree>
    <p:extLst>
      <p:ext uri="{BB962C8B-B14F-4D97-AF65-F5344CB8AC3E}">
        <p14:creationId xmlns:p14="http://schemas.microsoft.com/office/powerpoint/2010/main" val="35024368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E0A5C-E5E4-FB47-ABFD-35CD620BC4DF}" type="datetimeFigureOut">
              <a:rPr lang="en-US" smtClean="0"/>
              <a:t>5/26/17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005E6-663C-F04D-A2BF-BC66F1DD8D03}" type="slidenum">
              <a:rPr lang="en-US" smtClean="0"/>
              <a:t>‹#›</a:t>
            </a:fld>
            <a:endParaRPr lang="en-US"/>
          </a:p>
        </p:txBody>
      </p:sp>
    </p:spTree>
    <p:extLst>
      <p:ext uri="{BB962C8B-B14F-4D97-AF65-F5344CB8AC3E}">
        <p14:creationId xmlns:p14="http://schemas.microsoft.com/office/powerpoint/2010/main" val="166385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5.bin"/><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2.pn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emf"/><Relationship Id="rId8"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4.png"/><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audio" Target="../media/audio1.bin"/><Relationship Id="rId5" Type="http://schemas.openxmlformats.org/officeDocument/2006/relationships/image" Target="../media/image44.emf"/><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46.jpe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bin"/><Relationship Id="rId5" Type="http://schemas.openxmlformats.org/officeDocument/2006/relationships/image" Target="../media/image8.jpeg"/><Relationship Id="rId6"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jpeg"/><Relationship Id="rId5"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audio" Target="../media/audio6.bin"/><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audio" Target="../media/audio6.bin"/><Relationship Id="rId4" Type="http://schemas.openxmlformats.org/officeDocument/2006/relationships/audio" Target="../media/audio2.bin"/><Relationship Id="rId5" Type="http://schemas.openxmlformats.org/officeDocument/2006/relationships/audio" Target="../media/audio7.bin"/><Relationship Id="rId6" Type="http://schemas.openxmlformats.org/officeDocument/2006/relationships/audio" Target="../media/audio3.bin"/><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emf"/><Relationship Id="rId1" Type="http://schemas.openxmlformats.org/officeDocument/2006/relationships/slideLayout" Target="../slideLayouts/slideLayout1.xml"/><Relationship Id="rId2" Type="http://schemas.openxmlformats.org/officeDocument/2006/relationships/audio" Target="../media/audio1.bin"/></Relationships>
</file>

<file path=ppt/slides/_rels/slide38.xml.rels><?xml version="1.0" encoding="UTF-8" standalone="yes"?>
<Relationships xmlns="http://schemas.openxmlformats.org/package/2006/relationships"><Relationship Id="rId3" Type="http://schemas.openxmlformats.org/officeDocument/2006/relationships/audio" Target="../media/audio6.bin"/><Relationship Id="rId4" Type="http://schemas.openxmlformats.org/officeDocument/2006/relationships/audio" Target="../media/audio7.bin"/><Relationship Id="rId5" Type="http://schemas.openxmlformats.org/officeDocument/2006/relationships/audio" Target="../media/audio1.bin"/><Relationship Id="rId6" Type="http://schemas.openxmlformats.org/officeDocument/2006/relationships/image" Target="../media/image23.jpeg"/><Relationship Id="rId7" Type="http://schemas.openxmlformats.org/officeDocument/2006/relationships/image" Target="../media/image60.emf"/><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4.bin"/><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5.bin"/><Relationship Id="rId5" Type="http://schemas.openxmlformats.org/officeDocument/2006/relationships/audio" Target="../media/audio1.bin"/><Relationship Id="rId6" Type="http://schemas.openxmlformats.org/officeDocument/2006/relationships/image" Target="../media/image5.png"/><Relationship Id="rId7" Type="http://schemas.openxmlformats.org/officeDocument/2006/relationships/image" Target="../media/image14.emf"/><Relationship Id="rId8" Type="http://schemas.openxmlformats.org/officeDocument/2006/relationships/image" Target="../media/image15.emf"/><Relationship Id="rId9" Type="http://schemas.openxmlformats.org/officeDocument/2006/relationships/image" Target="../media/image16.emf"/><Relationship Id="rId10" Type="http://schemas.openxmlformats.org/officeDocument/2006/relationships/image" Target="../media/image17.emf"/><Relationship Id="rId11"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71" name="Picture 7" descr="translation"/>
          <p:cNvPicPr>
            <a:picLocks noChangeAspect="1" noChangeArrowheads="1"/>
          </p:cNvPicPr>
          <p:nvPr/>
        </p:nvPicPr>
        <p:blipFill>
          <a:blip r:embed="rId3"/>
          <a:srcRect/>
          <a:stretch>
            <a:fillRect/>
          </a:stretch>
        </p:blipFill>
        <p:spPr bwMode="auto">
          <a:xfrm>
            <a:off x="0" y="3389313"/>
            <a:ext cx="4953000" cy="3392487"/>
          </a:xfrm>
          <a:prstGeom prst="rect">
            <a:avLst/>
          </a:prstGeom>
          <a:noFill/>
        </p:spPr>
      </p:pic>
      <p:sp>
        <p:nvSpPr>
          <p:cNvPr id="369667" name="Rectangle 3"/>
          <p:cNvSpPr>
            <a:spLocks noChangeArrowheads="1"/>
          </p:cNvSpPr>
          <p:nvPr/>
        </p:nvSpPr>
        <p:spPr bwMode="auto">
          <a:xfrm>
            <a:off x="1219200" y="1905000"/>
            <a:ext cx="2724150" cy="1190625"/>
          </a:xfrm>
          <a:prstGeom prst="rect">
            <a:avLst/>
          </a:prstGeom>
          <a:noFill/>
          <a:ln w="9525">
            <a:noFill/>
            <a:miter lim="800000"/>
            <a:headEnd/>
            <a:tailEnd/>
          </a:ln>
          <a:effectLst/>
        </p:spPr>
        <p:txBody>
          <a:bodyPr wrap="none" anchor="ctr">
            <a:prstTxWarp prst="textNoShape">
              <a:avLst/>
            </a:prstTxWarp>
            <a:spAutoFit/>
          </a:bodyPr>
          <a:lstStyle/>
          <a:p>
            <a:r>
              <a:rPr lang="en-US" sz="3600" b="1">
                <a:solidFill>
                  <a:schemeClr val="tx2"/>
                </a:solidFill>
              </a:rPr>
              <a:t>From Gene </a:t>
            </a:r>
            <a:br>
              <a:rPr lang="en-US" sz="3600" b="1">
                <a:solidFill>
                  <a:schemeClr val="tx2"/>
                </a:solidFill>
              </a:rPr>
            </a:br>
            <a:r>
              <a:rPr lang="en-US" sz="3600" b="1">
                <a:solidFill>
                  <a:schemeClr val="tx2"/>
                </a:solidFill>
              </a:rPr>
              <a:t>to Protein</a:t>
            </a:r>
          </a:p>
        </p:txBody>
      </p:sp>
      <p:sp>
        <p:nvSpPr>
          <p:cNvPr id="369673" name="Rectangle 9"/>
          <p:cNvSpPr>
            <a:spLocks noChangeArrowheads="1"/>
          </p:cNvSpPr>
          <p:nvPr/>
        </p:nvSpPr>
        <p:spPr bwMode="auto">
          <a:xfrm>
            <a:off x="5422874" y="4519523"/>
            <a:ext cx="2362471" cy="1200329"/>
          </a:xfrm>
          <a:prstGeom prst="rect">
            <a:avLst/>
          </a:prstGeom>
          <a:noFill/>
          <a:ln w="9525">
            <a:noFill/>
            <a:miter lim="800000"/>
            <a:headEnd/>
            <a:tailEnd/>
          </a:ln>
          <a:effectLst/>
        </p:spPr>
        <p:txBody>
          <a:bodyPr wrap="none" anchor="ctr">
            <a:prstTxWarp prst="textNoShape">
              <a:avLst/>
            </a:prstTxWarp>
            <a:spAutoFit/>
          </a:bodyPr>
          <a:lstStyle/>
          <a:p>
            <a:r>
              <a:rPr lang="en-US" sz="3600" b="1" dirty="0">
                <a:solidFill>
                  <a:srgbClr val="0F116A"/>
                </a:solidFill>
              </a:rPr>
              <a:t>How Genes </a:t>
            </a:r>
            <a:br>
              <a:rPr lang="en-US" sz="3600" b="1" dirty="0">
                <a:solidFill>
                  <a:srgbClr val="0F116A"/>
                </a:solidFill>
              </a:rPr>
            </a:br>
            <a:r>
              <a:rPr lang="en-US" sz="3600" b="1" dirty="0" smtClean="0">
                <a:solidFill>
                  <a:srgbClr val="0F116A"/>
                </a:solidFill>
              </a:rPr>
              <a:t>Work</a:t>
            </a:r>
          </a:p>
        </p:txBody>
      </p:sp>
      <p:grpSp>
        <p:nvGrpSpPr>
          <p:cNvPr id="2" name="Group 12"/>
          <p:cNvGrpSpPr>
            <a:grpSpLocks/>
          </p:cNvGrpSpPr>
          <p:nvPr/>
        </p:nvGrpSpPr>
        <p:grpSpPr bwMode="auto">
          <a:xfrm>
            <a:off x="4598988" y="457200"/>
            <a:ext cx="4545012" cy="3332163"/>
            <a:chOff x="2897" y="288"/>
            <a:chExt cx="2863" cy="2099"/>
          </a:xfrm>
        </p:grpSpPr>
        <p:pic>
          <p:nvPicPr>
            <p:cNvPr id="369670" name="Picture 6" descr="f15-05_the_central_dogm_c"/>
            <p:cNvPicPr>
              <a:picLocks noChangeAspect="1" noChangeArrowheads="1"/>
            </p:cNvPicPr>
            <p:nvPr/>
          </p:nvPicPr>
          <p:blipFill>
            <a:blip r:embed="rId4"/>
            <a:srcRect t="2251"/>
            <a:stretch>
              <a:fillRect/>
            </a:stretch>
          </p:blipFill>
          <p:spPr bwMode="auto">
            <a:xfrm>
              <a:off x="2897" y="288"/>
              <a:ext cx="2863" cy="2099"/>
            </a:xfrm>
            <a:prstGeom prst="rect">
              <a:avLst/>
            </a:prstGeom>
            <a:noFill/>
            <a:ln w="9525">
              <a:noFill/>
              <a:miter lim="800000"/>
              <a:headEnd/>
              <a:tailEnd/>
            </a:ln>
          </p:spPr>
        </p:pic>
        <p:sp>
          <p:nvSpPr>
            <p:cNvPr id="369674" name="Line 10"/>
            <p:cNvSpPr>
              <a:spLocks noChangeShapeType="1"/>
            </p:cNvSpPr>
            <p:nvPr/>
          </p:nvSpPr>
          <p:spPr bwMode="auto">
            <a:xfrm>
              <a:off x="3171" y="541"/>
              <a:ext cx="0" cy="517"/>
            </a:xfrm>
            <a:prstGeom prst="line">
              <a:avLst/>
            </a:prstGeom>
            <a:noFill/>
            <a:ln w="38100">
              <a:solidFill>
                <a:srgbClr val="CC0000"/>
              </a:solidFill>
              <a:round/>
              <a:headEnd/>
              <a:tailEnd type="stealth" w="med" len="med"/>
            </a:ln>
            <a:effectLst/>
          </p:spPr>
          <p:txBody>
            <a:bodyPr wrap="none" anchor="ctr">
              <a:prstTxWarp prst="textNoShape">
                <a:avLst/>
              </a:prstTxWarp>
            </a:bodyPr>
            <a:lstStyle/>
            <a:p>
              <a:endParaRPr lang="en-US"/>
            </a:p>
          </p:txBody>
        </p:sp>
        <p:sp>
          <p:nvSpPr>
            <p:cNvPr id="369675" name="Line 11"/>
            <p:cNvSpPr>
              <a:spLocks noChangeShapeType="1"/>
            </p:cNvSpPr>
            <p:nvPr/>
          </p:nvSpPr>
          <p:spPr bwMode="auto">
            <a:xfrm>
              <a:off x="3171" y="1342"/>
              <a:ext cx="0" cy="368"/>
            </a:xfrm>
            <a:prstGeom prst="line">
              <a:avLst/>
            </a:prstGeom>
            <a:noFill/>
            <a:ln w="38100">
              <a:solidFill>
                <a:srgbClr val="CC0000"/>
              </a:solidFill>
              <a:round/>
              <a:headEnd/>
              <a:tailEnd type="stealth" w="med" len="me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15727612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a:t>Transcription</a:t>
            </a:r>
          </a:p>
        </p:txBody>
      </p:sp>
      <p:sp>
        <p:nvSpPr>
          <p:cNvPr id="392195" name="Rectangle 3" descr="Rectangle: Click to edit Master text styles&#10;Second level&#10;Third level&#10;Fourth level&#10;Fifth level"/>
          <p:cNvSpPr>
            <a:spLocks noGrp="1" noChangeArrowheads="1"/>
          </p:cNvSpPr>
          <p:nvPr>
            <p:ph type="body" idx="1"/>
          </p:nvPr>
        </p:nvSpPr>
        <p:spPr>
          <a:xfrm>
            <a:off x="331788" y="876300"/>
            <a:ext cx="7924800" cy="3059113"/>
          </a:xfrm>
        </p:spPr>
        <p:txBody>
          <a:bodyPr>
            <a:normAutofit lnSpcReduction="10000"/>
          </a:bodyPr>
          <a:lstStyle/>
          <a:p>
            <a:pPr>
              <a:lnSpc>
                <a:spcPct val="90000"/>
              </a:lnSpc>
              <a:buClrTx/>
            </a:pPr>
            <a:r>
              <a:rPr lang="en-US" sz="2800" dirty="0"/>
              <a:t>Making mRNA</a:t>
            </a:r>
          </a:p>
          <a:p>
            <a:pPr lvl="1">
              <a:lnSpc>
                <a:spcPct val="90000"/>
              </a:lnSpc>
              <a:buClrTx/>
            </a:pPr>
            <a:r>
              <a:rPr lang="en-US" dirty="0"/>
              <a:t>transcribed DNA strand = </a:t>
            </a:r>
            <a:r>
              <a:rPr lang="en-US" u="sng" dirty="0">
                <a:solidFill>
                  <a:srgbClr val="CC0000"/>
                </a:solidFill>
              </a:rPr>
              <a:t>template strand</a:t>
            </a:r>
            <a:endParaRPr lang="en-US" u="sng" dirty="0"/>
          </a:p>
          <a:p>
            <a:pPr lvl="1">
              <a:lnSpc>
                <a:spcPct val="90000"/>
              </a:lnSpc>
              <a:buClrTx/>
            </a:pPr>
            <a:r>
              <a:rPr lang="en-US" dirty="0" err="1"/>
              <a:t>untranscribed</a:t>
            </a:r>
            <a:r>
              <a:rPr lang="en-US" dirty="0"/>
              <a:t> DNA strand = </a:t>
            </a:r>
            <a:r>
              <a:rPr lang="en-US" u="sng" dirty="0">
                <a:solidFill>
                  <a:srgbClr val="CC0000"/>
                </a:solidFill>
              </a:rPr>
              <a:t>coding strand</a:t>
            </a:r>
          </a:p>
          <a:p>
            <a:pPr lvl="2">
              <a:lnSpc>
                <a:spcPct val="90000"/>
              </a:lnSpc>
            </a:pPr>
            <a:r>
              <a:rPr lang="en-US" dirty="0"/>
              <a:t>same sequence as RNA</a:t>
            </a:r>
          </a:p>
          <a:p>
            <a:pPr lvl="1">
              <a:lnSpc>
                <a:spcPct val="90000"/>
              </a:lnSpc>
              <a:buClrTx/>
            </a:pPr>
            <a:r>
              <a:rPr lang="en-US" dirty="0"/>
              <a:t>synthesis of complementary RNA strand</a:t>
            </a:r>
            <a:endParaRPr lang="en-US" dirty="0" smtClean="0"/>
          </a:p>
          <a:p>
            <a:pPr lvl="1">
              <a:lnSpc>
                <a:spcPct val="90000"/>
              </a:lnSpc>
              <a:buClrTx/>
            </a:pPr>
            <a:r>
              <a:rPr lang="en-US" dirty="0" smtClean="0"/>
              <a:t>enzyme</a:t>
            </a:r>
            <a:endParaRPr lang="en-US" dirty="0"/>
          </a:p>
          <a:p>
            <a:pPr lvl="2">
              <a:lnSpc>
                <a:spcPct val="90000"/>
              </a:lnSpc>
            </a:pPr>
            <a:r>
              <a:rPr lang="en-US" u="sng" dirty="0">
                <a:solidFill>
                  <a:srgbClr val="CC0000"/>
                </a:solidFill>
              </a:rPr>
              <a:t>RNA polymerase</a:t>
            </a:r>
          </a:p>
        </p:txBody>
      </p:sp>
      <p:pic>
        <p:nvPicPr>
          <p:cNvPr id="392199" name="Picture 7" descr="15_09"/>
          <p:cNvPicPr>
            <a:picLocks noChangeAspect="1" noChangeArrowheads="1"/>
          </p:cNvPicPr>
          <p:nvPr/>
        </p:nvPicPr>
        <p:blipFill>
          <a:blip r:embed="rId3"/>
          <a:srcRect t="30000" b="16499"/>
          <a:stretch>
            <a:fillRect/>
          </a:stretch>
        </p:blipFill>
        <p:spPr bwMode="auto">
          <a:xfrm>
            <a:off x="1717675" y="4397375"/>
            <a:ext cx="6080125" cy="2439988"/>
          </a:xfrm>
          <a:prstGeom prst="rect">
            <a:avLst/>
          </a:prstGeom>
          <a:noFill/>
          <a:ln w="9525">
            <a:noFill/>
            <a:miter lim="800000"/>
            <a:headEnd/>
            <a:tailEnd/>
          </a:ln>
          <a:effectLst/>
        </p:spPr>
      </p:pic>
      <p:sp>
        <p:nvSpPr>
          <p:cNvPr id="392200" name="Rectangle 8"/>
          <p:cNvSpPr>
            <a:spLocks noChangeArrowheads="1"/>
          </p:cNvSpPr>
          <p:nvPr/>
        </p:nvSpPr>
        <p:spPr bwMode="auto">
          <a:xfrm>
            <a:off x="6626225" y="6308725"/>
            <a:ext cx="1968500" cy="246063"/>
          </a:xfrm>
          <a:prstGeom prst="rect">
            <a:avLst/>
          </a:prstGeom>
          <a:solidFill>
            <a:srgbClr val="D99694"/>
          </a:solidFill>
          <a:ln w="9525">
            <a:noFill/>
            <a:miter lim="800000"/>
            <a:headEnd/>
            <a:tailEnd/>
          </a:ln>
        </p:spPr>
        <p:txBody>
          <a:bodyPr lIns="9144" tIns="0" rIns="9144" bIns="0">
            <a:prstTxWarp prst="textNoShape">
              <a:avLst/>
            </a:prstTxWarp>
            <a:spAutoFit/>
          </a:bodyPr>
          <a:lstStyle/>
          <a:p>
            <a:pPr algn="l">
              <a:lnSpc>
                <a:spcPct val="85000"/>
              </a:lnSpc>
            </a:pPr>
            <a:r>
              <a:rPr lang="en-US" sz="1900" b="1" dirty="0">
                <a:solidFill>
                  <a:srgbClr val="000000"/>
                </a:solidFill>
              </a:rPr>
              <a:t>template strand</a:t>
            </a:r>
            <a:endParaRPr lang="en-US" sz="1800" b="1" dirty="0"/>
          </a:p>
        </p:txBody>
      </p:sp>
      <p:sp>
        <p:nvSpPr>
          <p:cNvPr id="392201" name="Rectangle 9"/>
          <p:cNvSpPr>
            <a:spLocks noChangeArrowheads="1"/>
          </p:cNvSpPr>
          <p:nvPr/>
        </p:nvSpPr>
        <p:spPr bwMode="auto">
          <a:xfrm>
            <a:off x="2566988" y="5838825"/>
            <a:ext cx="900112"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rewinding</a:t>
            </a:r>
            <a:endParaRPr lang="en-US" sz="1400" b="1"/>
          </a:p>
        </p:txBody>
      </p:sp>
      <p:sp>
        <p:nvSpPr>
          <p:cNvPr id="392202" name="Rectangle 10"/>
          <p:cNvSpPr>
            <a:spLocks noChangeArrowheads="1"/>
          </p:cNvSpPr>
          <p:nvPr/>
        </p:nvSpPr>
        <p:spPr bwMode="auto">
          <a:xfrm>
            <a:off x="2443163" y="6242050"/>
            <a:ext cx="736600" cy="2460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8000"/>
                </a:solidFill>
              </a:rPr>
              <a:t>mRNA</a:t>
            </a:r>
            <a:endParaRPr lang="en-US" sz="1800" b="1"/>
          </a:p>
        </p:txBody>
      </p:sp>
      <p:sp>
        <p:nvSpPr>
          <p:cNvPr id="392203" name="Rectangle 11"/>
          <p:cNvSpPr>
            <a:spLocks noChangeArrowheads="1"/>
          </p:cNvSpPr>
          <p:nvPr/>
        </p:nvSpPr>
        <p:spPr bwMode="auto">
          <a:xfrm>
            <a:off x="4035425" y="6311900"/>
            <a:ext cx="2022475" cy="338138"/>
          </a:xfrm>
          <a:prstGeom prst="rect">
            <a:avLst/>
          </a:prstGeom>
          <a:solidFill>
            <a:srgbClr val="CC0000"/>
          </a:solidFill>
          <a:ln w="9525">
            <a:noFill/>
            <a:miter lim="800000"/>
            <a:headEnd/>
            <a:tailEnd/>
          </a:ln>
        </p:spPr>
        <p:txBody>
          <a:bodyPr wrap="none" lIns="45720" rIns="45720">
            <a:prstTxWarp prst="textNoShape">
              <a:avLst/>
            </a:prstTxWarp>
            <a:spAutoFit/>
          </a:bodyPr>
          <a:lstStyle/>
          <a:p>
            <a:pPr algn="l">
              <a:lnSpc>
                <a:spcPct val="85000"/>
              </a:lnSpc>
            </a:pPr>
            <a:r>
              <a:rPr lang="en-US" sz="1900" b="1">
                <a:solidFill>
                  <a:schemeClr val="bg1"/>
                </a:solidFill>
              </a:rPr>
              <a:t>RNA polymerase</a:t>
            </a:r>
            <a:endParaRPr lang="en-US" sz="1800" b="1">
              <a:solidFill>
                <a:schemeClr val="bg1"/>
              </a:solidFill>
            </a:endParaRPr>
          </a:p>
        </p:txBody>
      </p:sp>
      <p:sp>
        <p:nvSpPr>
          <p:cNvPr id="392204" name="Rectangle 12"/>
          <p:cNvSpPr>
            <a:spLocks noChangeArrowheads="1"/>
          </p:cNvSpPr>
          <p:nvPr/>
        </p:nvSpPr>
        <p:spPr bwMode="auto">
          <a:xfrm>
            <a:off x="6689725" y="5594350"/>
            <a:ext cx="952500"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unwinding</a:t>
            </a:r>
            <a:endParaRPr lang="en-US" sz="1800" b="1"/>
          </a:p>
        </p:txBody>
      </p:sp>
      <p:sp>
        <p:nvSpPr>
          <p:cNvPr id="392205" name="Rectangle 13"/>
          <p:cNvSpPr>
            <a:spLocks noChangeArrowheads="1"/>
          </p:cNvSpPr>
          <p:nvPr/>
        </p:nvSpPr>
        <p:spPr bwMode="auto">
          <a:xfrm>
            <a:off x="6721475" y="3913188"/>
            <a:ext cx="1614488" cy="246062"/>
          </a:xfrm>
          <a:prstGeom prst="rect">
            <a:avLst/>
          </a:prstGeom>
          <a:solidFill>
            <a:srgbClr val="D99694"/>
          </a:solidFill>
          <a:ln w="9525">
            <a:noFill/>
            <a:miter lim="800000"/>
            <a:headEnd/>
            <a:tailEnd/>
          </a:ln>
        </p:spPr>
        <p:txBody>
          <a:bodyPr wrap="none" lIns="9144" tIns="0" rIns="9144" bIns="0">
            <a:prstTxWarp prst="textNoShape">
              <a:avLst/>
            </a:prstTxWarp>
            <a:spAutoFit/>
          </a:bodyPr>
          <a:lstStyle/>
          <a:p>
            <a:pPr algn="l">
              <a:lnSpc>
                <a:spcPct val="85000"/>
              </a:lnSpc>
            </a:pPr>
            <a:r>
              <a:rPr lang="en-US" sz="1900" b="1" dirty="0">
                <a:solidFill>
                  <a:srgbClr val="000000"/>
                </a:solidFill>
              </a:rPr>
              <a:t>coding strand</a:t>
            </a:r>
            <a:endParaRPr lang="en-US" sz="1800" b="1" dirty="0"/>
          </a:p>
        </p:txBody>
      </p:sp>
      <p:sp>
        <p:nvSpPr>
          <p:cNvPr id="392207" name="Line 15"/>
          <p:cNvSpPr>
            <a:spLocks noChangeShapeType="1"/>
          </p:cNvSpPr>
          <p:nvPr/>
        </p:nvSpPr>
        <p:spPr bwMode="auto">
          <a:xfrm flipH="1">
            <a:off x="5738813" y="4068763"/>
            <a:ext cx="973137" cy="5048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92208" name="Line 16"/>
          <p:cNvSpPr>
            <a:spLocks noChangeShapeType="1"/>
          </p:cNvSpPr>
          <p:nvPr/>
        </p:nvSpPr>
        <p:spPr bwMode="auto">
          <a:xfrm>
            <a:off x="3182938" y="6300788"/>
            <a:ext cx="330200" cy="4445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92209" name="Freeform 17"/>
          <p:cNvSpPr>
            <a:spLocks/>
          </p:cNvSpPr>
          <p:nvPr/>
        </p:nvSpPr>
        <p:spPr bwMode="auto">
          <a:xfrm>
            <a:off x="2206625" y="5040313"/>
            <a:ext cx="112713" cy="533400"/>
          </a:xfrm>
          <a:custGeom>
            <a:avLst/>
            <a:gdLst/>
            <a:ahLst/>
            <a:cxnLst>
              <a:cxn ang="0">
                <a:pos x="99" y="0"/>
              </a:cxn>
              <a:cxn ang="0">
                <a:pos x="66" y="0"/>
              </a:cxn>
              <a:cxn ang="0">
                <a:pos x="58" y="0"/>
              </a:cxn>
              <a:cxn ang="0">
                <a:pos x="50" y="8"/>
              </a:cxn>
              <a:cxn ang="0">
                <a:pos x="41" y="25"/>
              </a:cxn>
              <a:cxn ang="0">
                <a:pos x="41" y="33"/>
              </a:cxn>
              <a:cxn ang="0">
                <a:pos x="41" y="166"/>
              </a:cxn>
              <a:cxn ang="0">
                <a:pos x="41" y="174"/>
              </a:cxn>
              <a:cxn ang="0">
                <a:pos x="33" y="191"/>
              </a:cxn>
              <a:cxn ang="0">
                <a:pos x="8" y="207"/>
              </a:cxn>
              <a:cxn ang="0">
                <a:pos x="0" y="216"/>
              </a:cxn>
              <a:cxn ang="0">
                <a:pos x="16" y="224"/>
              </a:cxn>
              <a:cxn ang="0">
                <a:pos x="33" y="240"/>
              </a:cxn>
              <a:cxn ang="0">
                <a:pos x="41" y="274"/>
              </a:cxn>
              <a:cxn ang="0">
                <a:pos x="41" y="431"/>
              </a:cxn>
              <a:cxn ang="0">
                <a:pos x="41" y="448"/>
              </a:cxn>
              <a:cxn ang="0">
                <a:pos x="50" y="456"/>
              </a:cxn>
              <a:cxn ang="0">
                <a:pos x="66" y="464"/>
              </a:cxn>
              <a:cxn ang="0">
                <a:pos x="99" y="464"/>
              </a:cxn>
            </a:cxnLst>
            <a:rect l="0" t="0" r="r" b="b"/>
            <a:pathLst>
              <a:path w="99" h="464">
                <a:moveTo>
                  <a:pt x="99" y="0"/>
                </a:moveTo>
                <a:lnTo>
                  <a:pt x="66" y="0"/>
                </a:lnTo>
                <a:lnTo>
                  <a:pt x="58" y="0"/>
                </a:lnTo>
                <a:lnTo>
                  <a:pt x="50" y="8"/>
                </a:lnTo>
                <a:lnTo>
                  <a:pt x="41" y="25"/>
                </a:lnTo>
                <a:lnTo>
                  <a:pt x="41" y="33"/>
                </a:lnTo>
                <a:lnTo>
                  <a:pt x="41" y="166"/>
                </a:lnTo>
                <a:lnTo>
                  <a:pt x="41" y="174"/>
                </a:lnTo>
                <a:lnTo>
                  <a:pt x="33" y="191"/>
                </a:lnTo>
                <a:lnTo>
                  <a:pt x="8" y="207"/>
                </a:lnTo>
                <a:lnTo>
                  <a:pt x="0" y="216"/>
                </a:lnTo>
                <a:lnTo>
                  <a:pt x="16" y="224"/>
                </a:lnTo>
                <a:lnTo>
                  <a:pt x="33" y="240"/>
                </a:lnTo>
                <a:lnTo>
                  <a:pt x="41" y="274"/>
                </a:lnTo>
                <a:lnTo>
                  <a:pt x="41" y="431"/>
                </a:lnTo>
                <a:lnTo>
                  <a:pt x="41" y="448"/>
                </a:lnTo>
                <a:lnTo>
                  <a:pt x="50" y="456"/>
                </a:lnTo>
                <a:lnTo>
                  <a:pt x="66" y="464"/>
                </a:lnTo>
                <a:lnTo>
                  <a:pt x="99" y="464"/>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392210" name="Rectangle 18"/>
          <p:cNvSpPr>
            <a:spLocks noChangeArrowheads="1"/>
          </p:cNvSpPr>
          <p:nvPr/>
        </p:nvSpPr>
        <p:spPr bwMode="auto">
          <a:xfrm>
            <a:off x="1633538" y="5181600"/>
            <a:ext cx="522287" cy="2460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CC0000"/>
                </a:solidFill>
              </a:rPr>
              <a:t>DNA</a:t>
            </a:r>
            <a:endParaRPr lang="en-US" sz="1800" b="1"/>
          </a:p>
        </p:txBody>
      </p:sp>
      <p:sp>
        <p:nvSpPr>
          <p:cNvPr id="392211" name="Line 19"/>
          <p:cNvSpPr>
            <a:spLocks noChangeShapeType="1"/>
          </p:cNvSpPr>
          <p:nvPr/>
        </p:nvSpPr>
        <p:spPr bwMode="auto">
          <a:xfrm>
            <a:off x="5838825" y="5807075"/>
            <a:ext cx="773113" cy="57943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92212" name="Rectangle 20"/>
          <p:cNvSpPr>
            <a:spLocks noChangeArrowheads="1"/>
          </p:cNvSpPr>
          <p:nvPr/>
        </p:nvSpPr>
        <p:spPr bwMode="auto">
          <a:xfrm>
            <a:off x="2314575" y="5054600"/>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a:t>
            </a:r>
            <a:endParaRPr lang="en-US" sz="1000" b="1"/>
          </a:p>
        </p:txBody>
      </p:sp>
      <p:sp>
        <p:nvSpPr>
          <p:cNvPr id="392213" name="Rectangle 21"/>
          <p:cNvSpPr>
            <a:spLocks noChangeArrowheads="1"/>
          </p:cNvSpPr>
          <p:nvPr/>
        </p:nvSpPr>
        <p:spPr bwMode="auto">
          <a:xfrm>
            <a:off x="3211513" y="5100638"/>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a:t>
            </a:r>
            <a:endParaRPr lang="en-US" sz="1000" b="1"/>
          </a:p>
        </p:txBody>
      </p:sp>
      <p:sp>
        <p:nvSpPr>
          <p:cNvPr id="392214" name="Rectangle 22"/>
          <p:cNvSpPr>
            <a:spLocks noChangeArrowheads="1"/>
          </p:cNvSpPr>
          <p:nvPr/>
        </p:nvSpPr>
        <p:spPr bwMode="auto">
          <a:xfrm>
            <a:off x="3705225" y="5006975"/>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a:t>
            </a:r>
            <a:endParaRPr lang="en-US" sz="1000" b="1"/>
          </a:p>
        </p:txBody>
      </p:sp>
      <p:sp>
        <p:nvSpPr>
          <p:cNvPr id="392215" name="Rectangle 23"/>
          <p:cNvSpPr>
            <a:spLocks noChangeArrowheads="1"/>
          </p:cNvSpPr>
          <p:nvPr/>
        </p:nvSpPr>
        <p:spPr bwMode="auto">
          <a:xfrm>
            <a:off x="5108575" y="4689475"/>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a:t>
            </a:r>
            <a:endParaRPr lang="en-US" sz="1000" b="1"/>
          </a:p>
        </p:txBody>
      </p:sp>
      <p:sp>
        <p:nvSpPr>
          <p:cNvPr id="392216" name="Rectangle 24"/>
          <p:cNvSpPr>
            <a:spLocks noChangeArrowheads="1"/>
          </p:cNvSpPr>
          <p:nvPr/>
        </p:nvSpPr>
        <p:spPr bwMode="auto">
          <a:xfrm>
            <a:off x="6362700" y="5207000"/>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a:t>
            </a:r>
            <a:endParaRPr lang="en-US" sz="1000" b="1"/>
          </a:p>
        </p:txBody>
      </p:sp>
      <p:sp>
        <p:nvSpPr>
          <p:cNvPr id="392217" name="Rectangle 25"/>
          <p:cNvSpPr>
            <a:spLocks noChangeArrowheads="1"/>
          </p:cNvSpPr>
          <p:nvPr/>
        </p:nvSpPr>
        <p:spPr bwMode="auto">
          <a:xfrm>
            <a:off x="6761163" y="4846638"/>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a:t>
            </a:r>
            <a:endParaRPr lang="en-US" sz="1000" b="1"/>
          </a:p>
        </p:txBody>
      </p:sp>
      <p:sp>
        <p:nvSpPr>
          <p:cNvPr id="392218" name="Rectangle 26"/>
          <p:cNvSpPr>
            <a:spLocks noChangeArrowheads="1"/>
          </p:cNvSpPr>
          <p:nvPr/>
        </p:nvSpPr>
        <p:spPr bwMode="auto">
          <a:xfrm>
            <a:off x="5316538" y="5711825"/>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a:t>
            </a:r>
            <a:endParaRPr lang="en-US" sz="1000" b="1"/>
          </a:p>
        </p:txBody>
      </p:sp>
      <p:sp>
        <p:nvSpPr>
          <p:cNvPr id="392219" name="Rectangle 27"/>
          <p:cNvSpPr>
            <a:spLocks noChangeArrowheads="1"/>
          </p:cNvSpPr>
          <p:nvPr/>
        </p:nvSpPr>
        <p:spPr bwMode="auto">
          <a:xfrm>
            <a:off x="4371975" y="4689475"/>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a:t>
            </a:r>
            <a:endParaRPr lang="en-US" sz="1000" b="1"/>
          </a:p>
        </p:txBody>
      </p:sp>
      <p:sp>
        <p:nvSpPr>
          <p:cNvPr id="392220" name="Rectangle 28"/>
          <p:cNvSpPr>
            <a:spLocks noChangeArrowheads="1"/>
          </p:cNvSpPr>
          <p:nvPr/>
        </p:nvSpPr>
        <p:spPr bwMode="auto">
          <a:xfrm>
            <a:off x="4413250" y="5446713"/>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a:t>
            </a:r>
            <a:endParaRPr lang="en-US" sz="1000" b="1"/>
          </a:p>
        </p:txBody>
      </p:sp>
      <p:sp>
        <p:nvSpPr>
          <p:cNvPr id="392221" name="Rectangle 29"/>
          <p:cNvSpPr>
            <a:spLocks noChangeArrowheads="1"/>
          </p:cNvSpPr>
          <p:nvPr/>
        </p:nvSpPr>
        <p:spPr bwMode="auto">
          <a:xfrm>
            <a:off x="5099050" y="5446713"/>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a:t>
            </a:r>
            <a:endParaRPr lang="en-US" sz="1000" b="1"/>
          </a:p>
        </p:txBody>
      </p:sp>
      <p:sp>
        <p:nvSpPr>
          <p:cNvPr id="392222" name="Freeform 30"/>
          <p:cNvSpPr>
            <a:spLocks/>
          </p:cNvSpPr>
          <p:nvPr/>
        </p:nvSpPr>
        <p:spPr bwMode="auto">
          <a:xfrm>
            <a:off x="3662363" y="6199188"/>
            <a:ext cx="128587" cy="122237"/>
          </a:xfrm>
          <a:custGeom>
            <a:avLst/>
            <a:gdLst/>
            <a:ahLst/>
            <a:cxnLst>
              <a:cxn ang="0">
                <a:pos x="91" y="8"/>
              </a:cxn>
              <a:cxn ang="0">
                <a:pos x="75" y="0"/>
              </a:cxn>
              <a:cxn ang="0">
                <a:pos x="58" y="0"/>
              </a:cxn>
              <a:cxn ang="0">
                <a:pos x="33" y="8"/>
              </a:cxn>
              <a:cxn ang="0">
                <a:pos x="17" y="25"/>
              </a:cxn>
              <a:cxn ang="0">
                <a:pos x="0" y="49"/>
              </a:cxn>
              <a:cxn ang="0">
                <a:pos x="0" y="74"/>
              </a:cxn>
              <a:cxn ang="0">
                <a:pos x="8" y="99"/>
              </a:cxn>
              <a:cxn ang="0">
                <a:pos x="33" y="124"/>
              </a:cxn>
              <a:cxn ang="0">
                <a:pos x="67" y="141"/>
              </a:cxn>
              <a:cxn ang="0">
                <a:pos x="91" y="141"/>
              </a:cxn>
              <a:cxn ang="0">
                <a:pos x="116" y="132"/>
              </a:cxn>
              <a:cxn ang="0">
                <a:pos x="133" y="116"/>
              </a:cxn>
              <a:cxn ang="0">
                <a:pos x="141" y="91"/>
              </a:cxn>
              <a:cxn ang="0">
                <a:pos x="149" y="74"/>
              </a:cxn>
              <a:cxn ang="0">
                <a:pos x="141" y="49"/>
              </a:cxn>
              <a:cxn ang="0">
                <a:pos x="133" y="33"/>
              </a:cxn>
              <a:cxn ang="0">
                <a:pos x="108" y="58"/>
              </a:cxn>
              <a:cxn ang="0">
                <a:pos x="116" y="83"/>
              </a:cxn>
              <a:cxn ang="0">
                <a:pos x="116" y="99"/>
              </a:cxn>
              <a:cxn ang="0">
                <a:pos x="100" y="108"/>
              </a:cxn>
              <a:cxn ang="0">
                <a:pos x="83" y="116"/>
              </a:cxn>
              <a:cxn ang="0">
                <a:pos x="50" y="99"/>
              </a:cxn>
              <a:cxn ang="0">
                <a:pos x="33" y="83"/>
              </a:cxn>
              <a:cxn ang="0">
                <a:pos x="25" y="66"/>
              </a:cxn>
              <a:cxn ang="0">
                <a:pos x="33" y="41"/>
              </a:cxn>
              <a:cxn ang="0">
                <a:pos x="42" y="33"/>
              </a:cxn>
              <a:cxn ang="0">
                <a:pos x="58" y="25"/>
              </a:cxn>
              <a:cxn ang="0">
                <a:pos x="75" y="33"/>
              </a:cxn>
              <a:cxn ang="0">
                <a:pos x="91" y="8"/>
              </a:cxn>
            </a:cxnLst>
            <a:rect l="0" t="0" r="r" b="b"/>
            <a:pathLst>
              <a:path w="149" h="141">
                <a:moveTo>
                  <a:pt x="91" y="8"/>
                </a:moveTo>
                <a:lnTo>
                  <a:pt x="75" y="0"/>
                </a:lnTo>
                <a:lnTo>
                  <a:pt x="58" y="0"/>
                </a:lnTo>
                <a:lnTo>
                  <a:pt x="33" y="8"/>
                </a:lnTo>
                <a:lnTo>
                  <a:pt x="17" y="25"/>
                </a:lnTo>
                <a:lnTo>
                  <a:pt x="0" y="49"/>
                </a:lnTo>
                <a:lnTo>
                  <a:pt x="0" y="74"/>
                </a:lnTo>
                <a:lnTo>
                  <a:pt x="8" y="99"/>
                </a:lnTo>
                <a:lnTo>
                  <a:pt x="33" y="124"/>
                </a:lnTo>
                <a:lnTo>
                  <a:pt x="67" y="141"/>
                </a:lnTo>
                <a:lnTo>
                  <a:pt x="91" y="141"/>
                </a:lnTo>
                <a:lnTo>
                  <a:pt x="116" y="132"/>
                </a:lnTo>
                <a:lnTo>
                  <a:pt x="133" y="116"/>
                </a:lnTo>
                <a:lnTo>
                  <a:pt x="141" y="91"/>
                </a:lnTo>
                <a:lnTo>
                  <a:pt x="149" y="74"/>
                </a:lnTo>
                <a:lnTo>
                  <a:pt x="141" y="49"/>
                </a:lnTo>
                <a:lnTo>
                  <a:pt x="133" y="33"/>
                </a:lnTo>
                <a:lnTo>
                  <a:pt x="108" y="58"/>
                </a:lnTo>
                <a:lnTo>
                  <a:pt x="116" y="83"/>
                </a:lnTo>
                <a:lnTo>
                  <a:pt x="116" y="99"/>
                </a:lnTo>
                <a:lnTo>
                  <a:pt x="100" y="108"/>
                </a:lnTo>
                <a:lnTo>
                  <a:pt x="83" y="116"/>
                </a:lnTo>
                <a:lnTo>
                  <a:pt x="50" y="99"/>
                </a:lnTo>
                <a:lnTo>
                  <a:pt x="33" y="83"/>
                </a:lnTo>
                <a:lnTo>
                  <a:pt x="25" y="66"/>
                </a:lnTo>
                <a:lnTo>
                  <a:pt x="33" y="41"/>
                </a:lnTo>
                <a:lnTo>
                  <a:pt x="42" y="33"/>
                </a:lnTo>
                <a:lnTo>
                  <a:pt x="58" y="25"/>
                </a:lnTo>
                <a:lnTo>
                  <a:pt x="75" y="33"/>
                </a:lnTo>
                <a:lnTo>
                  <a:pt x="91" y="8"/>
                </a:lnTo>
                <a:close/>
              </a:path>
            </a:pathLst>
          </a:custGeom>
          <a:solidFill>
            <a:srgbClr val="000000"/>
          </a:solidFill>
          <a:ln w="9525">
            <a:noFill/>
            <a:round/>
            <a:headEnd/>
            <a:tailEnd/>
          </a:ln>
        </p:spPr>
        <p:txBody>
          <a:bodyPr>
            <a:prstTxWarp prst="textNoShape">
              <a:avLst/>
            </a:prstTxWarp>
          </a:bodyPr>
          <a:lstStyle/>
          <a:p>
            <a:endParaRPr lang="en-US"/>
          </a:p>
        </p:txBody>
      </p:sp>
      <p:sp>
        <p:nvSpPr>
          <p:cNvPr id="392223" name="Rectangle 31"/>
          <p:cNvSpPr>
            <a:spLocks noChangeArrowheads="1"/>
          </p:cNvSpPr>
          <p:nvPr/>
        </p:nvSpPr>
        <p:spPr bwMode="auto">
          <a:xfrm>
            <a:off x="4184650" y="5584825"/>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a:t>
            </a:r>
            <a:endParaRPr lang="en-US" sz="1000" b="1"/>
          </a:p>
        </p:txBody>
      </p:sp>
      <p:sp>
        <p:nvSpPr>
          <p:cNvPr id="392224" name="Rectangle 32"/>
          <p:cNvSpPr>
            <a:spLocks noChangeArrowheads="1"/>
          </p:cNvSpPr>
          <p:nvPr/>
        </p:nvSpPr>
        <p:spPr bwMode="auto">
          <a:xfrm>
            <a:off x="2314575" y="5273675"/>
            <a:ext cx="107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a:t>
            </a:r>
            <a:endParaRPr lang="en-US" sz="1000" b="1"/>
          </a:p>
        </p:txBody>
      </p:sp>
      <p:sp>
        <p:nvSpPr>
          <p:cNvPr id="392225" name="Rectangle 33"/>
          <p:cNvSpPr>
            <a:spLocks noChangeArrowheads="1"/>
          </p:cNvSpPr>
          <p:nvPr/>
        </p:nvSpPr>
        <p:spPr bwMode="auto">
          <a:xfrm>
            <a:off x="3201988" y="4875213"/>
            <a:ext cx="107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a:t>
            </a:r>
            <a:endParaRPr lang="en-US" sz="1000" b="1"/>
          </a:p>
        </p:txBody>
      </p:sp>
      <p:sp>
        <p:nvSpPr>
          <p:cNvPr id="392226" name="Rectangle 34"/>
          <p:cNvSpPr>
            <a:spLocks noChangeArrowheads="1"/>
          </p:cNvSpPr>
          <p:nvPr/>
        </p:nvSpPr>
        <p:spPr bwMode="auto">
          <a:xfrm>
            <a:off x="3711575" y="4781550"/>
            <a:ext cx="107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a:t>
            </a:r>
            <a:endParaRPr lang="en-US" sz="1000" b="1"/>
          </a:p>
        </p:txBody>
      </p:sp>
      <p:sp>
        <p:nvSpPr>
          <p:cNvPr id="392227" name="Rectangle 35"/>
          <p:cNvSpPr>
            <a:spLocks noChangeArrowheads="1"/>
          </p:cNvSpPr>
          <p:nvPr/>
        </p:nvSpPr>
        <p:spPr bwMode="auto">
          <a:xfrm>
            <a:off x="4184650" y="4689475"/>
            <a:ext cx="107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a:t>
            </a:r>
            <a:endParaRPr lang="en-US" sz="1000" b="1"/>
          </a:p>
        </p:txBody>
      </p:sp>
      <p:sp>
        <p:nvSpPr>
          <p:cNvPr id="392228" name="Rectangle 36"/>
          <p:cNvSpPr>
            <a:spLocks noChangeArrowheads="1"/>
          </p:cNvSpPr>
          <p:nvPr/>
        </p:nvSpPr>
        <p:spPr bwMode="auto">
          <a:xfrm>
            <a:off x="4179888" y="5446713"/>
            <a:ext cx="107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a:t>
            </a:r>
            <a:endParaRPr lang="en-US" sz="1000" b="1"/>
          </a:p>
        </p:txBody>
      </p:sp>
      <p:sp>
        <p:nvSpPr>
          <p:cNvPr id="392229" name="Rectangle 37"/>
          <p:cNvSpPr>
            <a:spLocks noChangeArrowheads="1"/>
          </p:cNvSpPr>
          <p:nvPr/>
        </p:nvSpPr>
        <p:spPr bwMode="auto">
          <a:xfrm>
            <a:off x="5327650" y="5446713"/>
            <a:ext cx="107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a:t>
            </a:r>
            <a:endParaRPr lang="en-US" sz="1000" b="1"/>
          </a:p>
        </p:txBody>
      </p:sp>
      <p:sp>
        <p:nvSpPr>
          <p:cNvPr id="392230" name="Freeform 38"/>
          <p:cNvSpPr>
            <a:spLocks/>
          </p:cNvSpPr>
          <p:nvPr/>
        </p:nvSpPr>
        <p:spPr bwMode="auto">
          <a:xfrm>
            <a:off x="3862388" y="5818188"/>
            <a:ext cx="142875" cy="128587"/>
          </a:xfrm>
          <a:custGeom>
            <a:avLst/>
            <a:gdLst/>
            <a:ahLst/>
            <a:cxnLst>
              <a:cxn ang="0">
                <a:pos x="92" y="83"/>
              </a:cxn>
              <a:cxn ang="0">
                <a:pos x="108" y="50"/>
              </a:cxn>
              <a:cxn ang="0">
                <a:pos x="125" y="66"/>
              </a:cxn>
              <a:cxn ang="0">
                <a:pos x="125" y="83"/>
              </a:cxn>
              <a:cxn ang="0">
                <a:pos x="125" y="99"/>
              </a:cxn>
              <a:cxn ang="0">
                <a:pos x="108" y="108"/>
              </a:cxn>
              <a:cxn ang="0">
                <a:pos x="100" y="116"/>
              </a:cxn>
              <a:cxn ang="0">
                <a:pos x="83" y="116"/>
              </a:cxn>
              <a:cxn ang="0">
                <a:pos x="58" y="108"/>
              </a:cxn>
              <a:cxn ang="0">
                <a:pos x="42" y="99"/>
              </a:cxn>
              <a:cxn ang="0">
                <a:pos x="25" y="83"/>
              </a:cxn>
              <a:cxn ang="0">
                <a:pos x="25" y="66"/>
              </a:cxn>
              <a:cxn ang="0">
                <a:pos x="34" y="50"/>
              </a:cxn>
              <a:cxn ang="0">
                <a:pos x="50" y="33"/>
              </a:cxn>
              <a:cxn ang="0">
                <a:pos x="67" y="33"/>
              </a:cxn>
              <a:cxn ang="0">
                <a:pos x="83" y="8"/>
              </a:cxn>
              <a:cxn ang="0">
                <a:pos x="67" y="0"/>
              </a:cxn>
              <a:cxn ang="0">
                <a:pos x="50" y="8"/>
              </a:cxn>
              <a:cxn ang="0">
                <a:pos x="25" y="16"/>
              </a:cxn>
              <a:cxn ang="0">
                <a:pos x="9" y="41"/>
              </a:cxn>
              <a:cxn ang="0">
                <a:pos x="0" y="66"/>
              </a:cxn>
              <a:cxn ang="0">
                <a:pos x="9" y="99"/>
              </a:cxn>
              <a:cxn ang="0">
                <a:pos x="17" y="116"/>
              </a:cxn>
              <a:cxn ang="0">
                <a:pos x="42" y="133"/>
              </a:cxn>
              <a:cxn ang="0">
                <a:pos x="75" y="149"/>
              </a:cxn>
              <a:cxn ang="0">
                <a:pos x="100" y="149"/>
              </a:cxn>
              <a:cxn ang="0">
                <a:pos x="125" y="133"/>
              </a:cxn>
              <a:cxn ang="0">
                <a:pos x="141" y="116"/>
              </a:cxn>
              <a:cxn ang="0">
                <a:pos x="150" y="83"/>
              </a:cxn>
              <a:cxn ang="0">
                <a:pos x="141" y="66"/>
              </a:cxn>
              <a:cxn ang="0">
                <a:pos x="158" y="74"/>
              </a:cxn>
              <a:cxn ang="0">
                <a:pos x="166" y="50"/>
              </a:cxn>
              <a:cxn ang="0">
                <a:pos x="100" y="16"/>
              </a:cxn>
              <a:cxn ang="0">
                <a:pos x="75" y="66"/>
              </a:cxn>
              <a:cxn ang="0">
                <a:pos x="92" y="83"/>
              </a:cxn>
            </a:cxnLst>
            <a:rect l="0" t="0" r="r" b="b"/>
            <a:pathLst>
              <a:path w="166" h="149">
                <a:moveTo>
                  <a:pt x="92" y="83"/>
                </a:moveTo>
                <a:lnTo>
                  <a:pt x="108" y="50"/>
                </a:lnTo>
                <a:lnTo>
                  <a:pt x="125" y="66"/>
                </a:lnTo>
                <a:lnTo>
                  <a:pt x="125" y="83"/>
                </a:lnTo>
                <a:lnTo>
                  <a:pt x="125" y="99"/>
                </a:lnTo>
                <a:lnTo>
                  <a:pt x="108" y="108"/>
                </a:lnTo>
                <a:lnTo>
                  <a:pt x="100" y="116"/>
                </a:lnTo>
                <a:lnTo>
                  <a:pt x="83" y="116"/>
                </a:lnTo>
                <a:lnTo>
                  <a:pt x="58" y="108"/>
                </a:lnTo>
                <a:lnTo>
                  <a:pt x="42" y="99"/>
                </a:lnTo>
                <a:lnTo>
                  <a:pt x="25" y="83"/>
                </a:lnTo>
                <a:lnTo>
                  <a:pt x="25" y="66"/>
                </a:lnTo>
                <a:lnTo>
                  <a:pt x="34" y="50"/>
                </a:lnTo>
                <a:lnTo>
                  <a:pt x="50" y="33"/>
                </a:lnTo>
                <a:lnTo>
                  <a:pt x="67" y="33"/>
                </a:lnTo>
                <a:lnTo>
                  <a:pt x="83" y="8"/>
                </a:lnTo>
                <a:lnTo>
                  <a:pt x="67" y="0"/>
                </a:lnTo>
                <a:lnTo>
                  <a:pt x="50" y="8"/>
                </a:lnTo>
                <a:lnTo>
                  <a:pt x="25" y="16"/>
                </a:lnTo>
                <a:lnTo>
                  <a:pt x="9" y="41"/>
                </a:lnTo>
                <a:lnTo>
                  <a:pt x="0" y="66"/>
                </a:lnTo>
                <a:lnTo>
                  <a:pt x="9" y="99"/>
                </a:lnTo>
                <a:lnTo>
                  <a:pt x="17" y="116"/>
                </a:lnTo>
                <a:lnTo>
                  <a:pt x="42" y="133"/>
                </a:lnTo>
                <a:lnTo>
                  <a:pt x="75" y="149"/>
                </a:lnTo>
                <a:lnTo>
                  <a:pt x="100" y="149"/>
                </a:lnTo>
                <a:lnTo>
                  <a:pt x="125" y="133"/>
                </a:lnTo>
                <a:lnTo>
                  <a:pt x="141" y="116"/>
                </a:lnTo>
                <a:lnTo>
                  <a:pt x="150" y="83"/>
                </a:lnTo>
                <a:lnTo>
                  <a:pt x="141" y="66"/>
                </a:lnTo>
                <a:lnTo>
                  <a:pt x="158" y="74"/>
                </a:lnTo>
                <a:lnTo>
                  <a:pt x="166" y="50"/>
                </a:lnTo>
                <a:lnTo>
                  <a:pt x="100" y="16"/>
                </a:lnTo>
                <a:lnTo>
                  <a:pt x="75" y="66"/>
                </a:lnTo>
                <a:lnTo>
                  <a:pt x="92" y="83"/>
                </a:lnTo>
                <a:close/>
              </a:path>
            </a:pathLst>
          </a:custGeom>
          <a:solidFill>
            <a:srgbClr val="000000"/>
          </a:solidFill>
          <a:ln w="9525">
            <a:noFill/>
            <a:round/>
            <a:headEnd/>
            <a:tailEnd/>
          </a:ln>
        </p:spPr>
        <p:txBody>
          <a:bodyPr>
            <a:prstTxWarp prst="textNoShape">
              <a:avLst/>
            </a:prstTxWarp>
          </a:bodyPr>
          <a:lstStyle/>
          <a:p>
            <a:endParaRPr lang="en-US"/>
          </a:p>
        </p:txBody>
      </p:sp>
      <p:sp>
        <p:nvSpPr>
          <p:cNvPr id="392231" name="Rectangle 39"/>
          <p:cNvSpPr>
            <a:spLocks noChangeArrowheads="1"/>
          </p:cNvSpPr>
          <p:nvPr/>
        </p:nvSpPr>
        <p:spPr bwMode="auto">
          <a:xfrm>
            <a:off x="4378325" y="5711825"/>
            <a:ext cx="107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a:t>
            </a:r>
            <a:endParaRPr lang="en-US" sz="1000" b="1"/>
          </a:p>
        </p:txBody>
      </p:sp>
      <p:sp>
        <p:nvSpPr>
          <p:cNvPr id="392232" name="Rectangle 40"/>
          <p:cNvSpPr>
            <a:spLocks noChangeArrowheads="1"/>
          </p:cNvSpPr>
          <p:nvPr/>
        </p:nvSpPr>
        <p:spPr bwMode="auto">
          <a:xfrm>
            <a:off x="5075238" y="5711825"/>
            <a:ext cx="107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a:t>
            </a:r>
            <a:endParaRPr lang="en-US" sz="1000" b="1"/>
          </a:p>
        </p:txBody>
      </p:sp>
      <p:sp>
        <p:nvSpPr>
          <p:cNvPr id="392233" name="Rectangle 41"/>
          <p:cNvSpPr>
            <a:spLocks noChangeArrowheads="1"/>
          </p:cNvSpPr>
          <p:nvPr/>
        </p:nvSpPr>
        <p:spPr bwMode="auto">
          <a:xfrm>
            <a:off x="5341938" y="4689475"/>
            <a:ext cx="107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a:t>
            </a:r>
            <a:endParaRPr lang="en-US" sz="1000" b="1"/>
          </a:p>
        </p:txBody>
      </p:sp>
      <p:sp>
        <p:nvSpPr>
          <p:cNvPr id="392234" name="Rectangle 42"/>
          <p:cNvSpPr>
            <a:spLocks noChangeArrowheads="1"/>
          </p:cNvSpPr>
          <p:nvPr/>
        </p:nvSpPr>
        <p:spPr bwMode="auto">
          <a:xfrm>
            <a:off x="6362700" y="5376863"/>
            <a:ext cx="107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a:t>
            </a:r>
            <a:endParaRPr lang="en-US" sz="1000" b="1"/>
          </a:p>
        </p:txBody>
      </p:sp>
      <p:sp>
        <p:nvSpPr>
          <p:cNvPr id="392235" name="Rectangle 43"/>
          <p:cNvSpPr>
            <a:spLocks noChangeArrowheads="1"/>
          </p:cNvSpPr>
          <p:nvPr/>
        </p:nvSpPr>
        <p:spPr bwMode="auto">
          <a:xfrm>
            <a:off x="6761163" y="5065713"/>
            <a:ext cx="107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a:t>
            </a:r>
            <a:endParaRPr lang="en-US" sz="1000" b="1"/>
          </a:p>
        </p:txBody>
      </p:sp>
      <p:sp>
        <p:nvSpPr>
          <p:cNvPr id="392236" name="Rectangle 44"/>
          <p:cNvSpPr>
            <a:spLocks noChangeArrowheads="1"/>
          </p:cNvSpPr>
          <p:nvPr/>
        </p:nvSpPr>
        <p:spPr bwMode="auto">
          <a:xfrm>
            <a:off x="2844800" y="5094288"/>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A</a:t>
            </a:r>
            <a:endParaRPr lang="en-US" sz="1000" b="1"/>
          </a:p>
        </p:txBody>
      </p:sp>
      <p:sp>
        <p:nvSpPr>
          <p:cNvPr id="392237" name="Rectangle 45"/>
          <p:cNvSpPr>
            <a:spLocks noChangeArrowheads="1"/>
          </p:cNvSpPr>
          <p:nvPr/>
        </p:nvSpPr>
        <p:spPr bwMode="auto">
          <a:xfrm>
            <a:off x="3022600" y="5281613"/>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A</a:t>
            </a:r>
            <a:endParaRPr lang="en-US" sz="1000" b="1"/>
          </a:p>
        </p:txBody>
      </p:sp>
      <p:sp>
        <p:nvSpPr>
          <p:cNvPr id="392238" name="Rectangle 46"/>
          <p:cNvSpPr>
            <a:spLocks noChangeArrowheads="1"/>
          </p:cNvSpPr>
          <p:nvPr/>
        </p:nvSpPr>
        <p:spPr bwMode="auto">
          <a:xfrm>
            <a:off x="3389313" y="4791075"/>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A</a:t>
            </a:r>
            <a:endParaRPr lang="en-US" sz="1000" b="1"/>
          </a:p>
        </p:txBody>
      </p:sp>
      <p:sp>
        <p:nvSpPr>
          <p:cNvPr id="392239" name="Rectangle 47"/>
          <p:cNvSpPr>
            <a:spLocks noChangeArrowheads="1"/>
          </p:cNvSpPr>
          <p:nvPr/>
        </p:nvSpPr>
        <p:spPr bwMode="auto">
          <a:xfrm>
            <a:off x="3951288" y="4689475"/>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A</a:t>
            </a:r>
            <a:endParaRPr lang="en-US" sz="1000" b="1"/>
          </a:p>
        </p:txBody>
      </p:sp>
      <p:sp>
        <p:nvSpPr>
          <p:cNvPr id="392240" name="Freeform 48"/>
          <p:cNvSpPr>
            <a:spLocks/>
          </p:cNvSpPr>
          <p:nvPr/>
        </p:nvSpPr>
        <p:spPr bwMode="auto">
          <a:xfrm>
            <a:off x="3976688" y="5646738"/>
            <a:ext cx="144462" cy="128587"/>
          </a:xfrm>
          <a:custGeom>
            <a:avLst/>
            <a:gdLst/>
            <a:ahLst/>
            <a:cxnLst>
              <a:cxn ang="0">
                <a:pos x="83" y="100"/>
              </a:cxn>
              <a:cxn ang="0">
                <a:pos x="116" y="59"/>
              </a:cxn>
              <a:cxn ang="0">
                <a:pos x="141" y="67"/>
              </a:cxn>
              <a:cxn ang="0">
                <a:pos x="166" y="42"/>
              </a:cxn>
              <a:cxn ang="0">
                <a:pos x="17" y="0"/>
              </a:cxn>
              <a:cxn ang="0">
                <a:pos x="0" y="25"/>
              </a:cxn>
              <a:cxn ang="0">
                <a:pos x="83" y="150"/>
              </a:cxn>
              <a:cxn ang="0">
                <a:pos x="99" y="125"/>
              </a:cxn>
              <a:cxn ang="0">
                <a:pos x="83" y="100"/>
              </a:cxn>
              <a:cxn ang="0">
                <a:pos x="33" y="34"/>
              </a:cxn>
              <a:cxn ang="0">
                <a:pos x="91" y="50"/>
              </a:cxn>
              <a:cxn ang="0">
                <a:pos x="66" y="83"/>
              </a:cxn>
              <a:cxn ang="0">
                <a:pos x="33" y="34"/>
              </a:cxn>
              <a:cxn ang="0">
                <a:pos x="83" y="100"/>
              </a:cxn>
            </a:cxnLst>
            <a:rect l="0" t="0" r="r" b="b"/>
            <a:pathLst>
              <a:path w="166" h="150">
                <a:moveTo>
                  <a:pt x="83" y="100"/>
                </a:moveTo>
                <a:lnTo>
                  <a:pt x="116" y="59"/>
                </a:lnTo>
                <a:lnTo>
                  <a:pt x="141" y="67"/>
                </a:lnTo>
                <a:lnTo>
                  <a:pt x="166" y="42"/>
                </a:lnTo>
                <a:lnTo>
                  <a:pt x="17" y="0"/>
                </a:lnTo>
                <a:lnTo>
                  <a:pt x="0" y="25"/>
                </a:lnTo>
                <a:lnTo>
                  <a:pt x="83" y="150"/>
                </a:lnTo>
                <a:lnTo>
                  <a:pt x="99" y="125"/>
                </a:lnTo>
                <a:lnTo>
                  <a:pt x="83" y="100"/>
                </a:lnTo>
                <a:lnTo>
                  <a:pt x="33" y="34"/>
                </a:lnTo>
                <a:lnTo>
                  <a:pt x="91" y="50"/>
                </a:lnTo>
                <a:lnTo>
                  <a:pt x="66" y="83"/>
                </a:lnTo>
                <a:lnTo>
                  <a:pt x="33" y="34"/>
                </a:lnTo>
                <a:lnTo>
                  <a:pt x="83" y="100"/>
                </a:lnTo>
                <a:close/>
              </a:path>
            </a:pathLst>
          </a:custGeom>
          <a:solidFill>
            <a:srgbClr val="000000"/>
          </a:solidFill>
          <a:ln w="9525">
            <a:noFill/>
            <a:round/>
            <a:headEnd/>
            <a:tailEnd/>
          </a:ln>
        </p:spPr>
        <p:txBody>
          <a:bodyPr>
            <a:prstTxWarp prst="textNoShape">
              <a:avLst/>
            </a:prstTxWarp>
          </a:bodyPr>
          <a:lstStyle/>
          <a:p>
            <a:endParaRPr lang="en-US"/>
          </a:p>
        </p:txBody>
      </p:sp>
      <p:sp>
        <p:nvSpPr>
          <p:cNvPr id="392241" name="Freeform 49"/>
          <p:cNvSpPr>
            <a:spLocks/>
          </p:cNvSpPr>
          <p:nvPr/>
        </p:nvSpPr>
        <p:spPr bwMode="auto">
          <a:xfrm>
            <a:off x="3549650" y="6370638"/>
            <a:ext cx="142875" cy="136525"/>
          </a:xfrm>
          <a:custGeom>
            <a:avLst/>
            <a:gdLst/>
            <a:ahLst/>
            <a:cxnLst>
              <a:cxn ang="0">
                <a:pos x="74" y="108"/>
              </a:cxn>
              <a:cxn ang="0">
                <a:pos x="116" y="66"/>
              </a:cxn>
              <a:cxn ang="0">
                <a:pos x="141" y="83"/>
              </a:cxn>
              <a:cxn ang="0">
                <a:pos x="166" y="58"/>
              </a:cxn>
              <a:cxn ang="0">
                <a:pos x="24" y="0"/>
              </a:cxn>
              <a:cxn ang="0">
                <a:pos x="0" y="33"/>
              </a:cxn>
              <a:cxn ang="0">
                <a:pos x="74" y="158"/>
              </a:cxn>
              <a:cxn ang="0">
                <a:pos x="91" y="133"/>
              </a:cxn>
              <a:cxn ang="0">
                <a:pos x="74" y="108"/>
              </a:cxn>
              <a:cxn ang="0">
                <a:pos x="33" y="41"/>
              </a:cxn>
              <a:cxn ang="0">
                <a:pos x="33" y="33"/>
              </a:cxn>
              <a:cxn ang="0">
                <a:pos x="91" y="58"/>
              </a:cxn>
              <a:cxn ang="0">
                <a:pos x="66" y="91"/>
              </a:cxn>
              <a:cxn ang="0">
                <a:pos x="33" y="41"/>
              </a:cxn>
              <a:cxn ang="0">
                <a:pos x="74" y="108"/>
              </a:cxn>
            </a:cxnLst>
            <a:rect l="0" t="0" r="r" b="b"/>
            <a:pathLst>
              <a:path w="166" h="158">
                <a:moveTo>
                  <a:pt x="74" y="108"/>
                </a:moveTo>
                <a:lnTo>
                  <a:pt x="116" y="66"/>
                </a:lnTo>
                <a:lnTo>
                  <a:pt x="141" y="83"/>
                </a:lnTo>
                <a:lnTo>
                  <a:pt x="166" y="58"/>
                </a:lnTo>
                <a:lnTo>
                  <a:pt x="24" y="0"/>
                </a:lnTo>
                <a:lnTo>
                  <a:pt x="0" y="33"/>
                </a:lnTo>
                <a:lnTo>
                  <a:pt x="74" y="158"/>
                </a:lnTo>
                <a:lnTo>
                  <a:pt x="91" y="133"/>
                </a:lnTo>
                <a:lnTo>
                  <a:pt x="74" y="108"/>
                </a:lnTo>
                <a:lnTo>
                  <a:pt x="33" y="41"/>
                </a:lnTo>
                <a:lnTo>
                  <a:pt x="33" y="33"/>
                </a:lnTo>
                <a:lnTo>
                  <a:pt x="91" y="58"/>
                </a:lnTo>
                <a:lnTo>
                  <a:pt x="66" y="91"/>
                </a:lnTo>
                <a:lnTo>
                  <a:pt x="33" y="41"/>
                </a:lnTo>
                <a:lnTo>
                  <a:pt x="74" y="108"/>
                </a:lnTo>
                <a:close/>
              </a:path>
            </a:pathLst>
          </a:custGeom>
          <a:solidFill>
            <a:srgbClr val="000000"/>
          </a:solidFill>
          <a:ln w="9525">
            <a:noFill/>
            <a:round/>
            <a:headEnd/>
            <a:tailEnd/>
          </a:ln>
        </p:spPr>
        <p:txBody>
          <a:bodyPr>
            <a:prstTxWarp prst="textNoShape">
              <a:avLst/>
            </a:prstTxWarp>
          </a:bodyPr>
          <a:lstStyle/>
          <a:p>
            <a:endParaRPr lang="en-US"/>
          </a:p>
        </p:txBody>
      </p:sp>
      <p:sp>
        <p:nvSpPr>
          <p:cNvPr id="392242" name="Rectangle 50"/>
          <p:cNvSpPr>
            <a:spLocks noChangeArrowheads="1"/>
          </p:cNvSpPr>
          <p:nvPr/>
        </p:nvSpPr>
        <p:spPr bwMode="auto">
          <a:xfrm>
            <a:off x="4618038" y="4689475"/>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A</a:t>
            </a:r>
            <a:endParaRPr lang="en-US" sz="1000" b="1"/>
          </a:p>
        </p:txBody>
      </p:sp>
      <p:sp>
        <p:nvSpPr>
          <p:cNvPr id="392243" name="Rectangle 51"/>
          <p:cNvSpPr>
            <a:spLocks noChangeArrowheads="1"/>
          </p:cNvSpPr>
          <p:nvPr/>
        </p:nvSpPr>
        <p:spPr bwMode="auto">
          <a:xfrm>
            <a:off x="4641850" y="5446713"/>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A</a:t>
            </a:r>
            <a:endParaRPr lang="en-US" sz="1000" b="1"/>
          </a:p>
        </p:txBody>
      </p:sp>
      <p:sp>
        <p:nvSpPr>
          <p:cNvPr id="392244" name="Rectangle 52"/>
          <p:cNvSpPr>
            <a:spLocks noChangeArrowheads="1"/>
          </p:cNvSpPr>
          <p:nvPr/>
        </p:nvSpPr>
        <p:spPr bwMode="auto">
          <a:xfrm>
            <a:off x="4838700" y="5711825"/>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A</a:t>
            </a:r>
            <a:endParaRPr lang="en-US" sz="1000" b="1"/>
          </a:p>
        </p:txBody>
      </p:sp>
      <p:sp>
        <p:nvSpPr>
          <p:cNvPr id="392245" name="Rectangle 53"/>
          <p:cNvSpPr>
            <a:spLocks noChangeArrowheads="1"/>
          </p:cNvSpPr>
          <p:nvPr/>
        </p:nvSpPr>
        <p:spPr bwMode="auto">
          <a:xfrm>
            <a:off x="5799138" y="4781550"/>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A</a:t>
            </a:r>
            <a:endParaRPr lang="en-US" sz="1000" b="1"/>
          </a:p>
        </p:txBody>
      </p:sp>
      <p:sp>
        <p:nvSpPr>
          <p:cNvPr id="392246" name="Rectangle 54"/>
          <p:cNvSpPr>
            <a:spLocks noChangeArrowheads="1"/>
          </p:cNvSpPr>
          <p:nvPr/>
        </p:nvSpPr>
        <p:spPr bwMode="auto">
          <a:xfrm>
            <a:off x="6564313" y="5024438"/>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A</a:t>
            </a:r>
            <a:endParaRPr lang="en-US" sz="1000" b="1"/>
          </a:p>
        </p:txBody>
      </p:sp>
      <p:sp>
        <p:nvSpPr>
          <p:cNvPr id="392247" name="Rectangle 55"/>
          <p:cNvSpPr>
            <a:spLocks noChangeArrowheads="1"/>
          </p:cNvSpPr>
          <p:nvPr/>
        </p:nvSpPr>
        <p:spPr bwMode="auto">
          <a:xfrm>
            <a:off x="6943725" y="4751388"/>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A</a:t>
            </a:r>
            <a:endParaRPr lang="en-US" sz="1000" b="1"/>
          </a:p>
        </p:txBody>
      </p:sp>
      <p:sp>
        <p:nvSpPr>
          <p:cNvPr id="392248" name="Rectangle 56"/>
          <p:cNvSpPr>
            <a:spLocks noChangeArrowheads="1"/>
          </p:cNvSpPr>
          <p:nvPr/>
        </p:nvSpPr>
        <p:spPr bwMode="auto">
          <a:xfrm>
            <a:off x="7324725" y="4797425"/>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A</a:t>
            </a:r>
            <a:endParaRPr lang="en-US" sz="1000" b="1"/>
          </a:p>
        </p:txBody>
      </p:sp>
      <p:sp>
        <p:nvSpPr>
          <p:cNvPr id="392249" name="Rectangle 57"/>
          <p:cNvSpPr>
            <a:spLocks noChangeArrowheads="1"/>
          </p:cNvSpPr>
          <p:nvPr/>
        </p:nvSpPr>
        <p:spPr bwMode="auto">
          <a:xfrm>
            <a:off x="5551488" y="5711825"/>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A</a:t>
            </a:r>
            <a:endParaRPr lang="en-US" sz="1000" b="1"/>
          </a:p>
        </p:txBody>
      </p:sp>
      <p:sp>
        <p:nvSpPr>
          <p:cNvPr id="392250" name="Rectangle 58"/>
          <p:cNvSpPr>
            <a:spLocks noChangeArrowheads="1"/>
          </p:cNvSpPr>
          <p:nvPr/>
        </p:nvSpPr>
        <p:spPr bwMode="auto">
          <a:xfrm>
            <a:off x="6010275" y="5276850"/>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A</a:t>
            </a:r>
            <a:endParaRPr lang="en-US" sz="1000" b="1"/>
          </a:p>
        </p:txBody>
      </p:sp>
      <p:sp>
        <p:nvSpPr>
          <p:cNvPr id="392251" name="Rectangle 59"/>
          <p:cNvSpPr>
            <a:spLocks noChangeArrowheads="1"/>
          </p:cNvSpPr>
          <p:nvPr/>
        </p:nvSpPr>
        <p:spPr bwMode="auto">
          <a:xfrm>
            <a:off x="2851150" y="5297488"/>
            <a:ext cx="8572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a:t>
            </a:r>
            <a:endParaRPr lang="en-US" sz="1000" b="1"/>
          </a:p>
        </p:txBody>
      </p:sp>
      <p:sp>
        <p:nvSpPr>
          <p:cNvPr id="392252" name="Rectangle 60"/>
          <p:cNvSpPr>
            <a:spLocks noChangeArrowheads="1"/>
          </p:cNvSpPr>
          <p:nvPr/>
        </p:nvSpPr>
        <p:spPr bwMode="auto">
          <a:xfrm>
            <a:off x="3022600" y="5027613"/>
            <a:ext cx="8572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a:t>
            </a:r>
            <a:endParaRPr lang="en-US" sz="1000" b="1"/>
          </a:p>
        </p:txBody>
      </p:sp>
      <p:sp>
        <p:nvSpPr>
          <p:cNvPr id="392253" name="Rectangle 61"/>
          <p:cNvSpPr>
            <a:spLocks noChangeArrowheads="1"/>
          </p:cNvSpPr>
          <p:nvPr/>
        </p:nvSpPr>
        <p:spPr bwMode="auto">
          <a:xfrm>
            <a:off x="3405188" y="4964113"/>
            <a:ext cx="8572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a:t>
            </a:r>
            <a:endParaRPr lang="en-US" sz="1000" b="1"/>
          </a:p>
        </p:txBody>
      </p:sp>
      <p:sp>
        <p:nvSpPr>
          <p:cNvPr id="392254" name="Rectangle 62"/>
          <p:cNvSpPr>
            <a:spLocks noChangeArrowheads="1"/>
          </p:cNvSpPr>
          <p:nvPr/>
        </p:nvSpPr>
        <p:spPr bwMode="auto">
          <a:xfrm>
            <a:off x="4862513" y="4689475"/>
            <a:ext cx="8572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a:t>
            </a:r>
            <a:endParaRPr lang="en-US" sz="1000" b="1"/>
          </a:p>
        </p:txBody>
      </p:sp>
      <p:sp>
        <p:nvSpPr>
          <p:cNvPr id="392255" name="Rectangle 63"/>
          <p:cNvSpPr>
            <a:spLocks noChangeArrowheads="1"/>
          </p:cNvSpPr>
          <p:nvPr/>
        </p:nvSpPr>
        <p:spPr bwMode="auto">
          <a:xfrm>
            <a:off x="3905250" y="5149850"/>
            <a:ext cx="8572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a:t>
            </a:r>
            <a:endParaRPr lang="en-US" sz="1000" b="1"/>
          </a:p>
        </p:txBody>
      </p:sp>
      <p:sp>
        <p:nvSpPr>
          <p:cNvPr id="392256" name="Rectangle 64"/>
          <p:cNvSpPr>
            <a:spLocks noChangeArrowheads="1"/>
          </p:cNvSpPr>
          <p:nvPr/>
        </p:nvSpPr>
        <p:spPr bwMode="auto">
          <a:xfrm>
            <a:off x="4619625" y="5711825"/>
            <a:ext cx="8572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a:t>
            </a:r>
            <a:endParaRPr lang="en-US" sz="1000" b="1"/>
          </a:p>
        </p:txBody>
      </p:sp>
      <p:sp>
        <p:nvSpPr>
          <p:cNvPr id="392257" name="Rectangle 65"/>
          <p:cNvSpPr>
            <a:spLocks noChangeArrowheads="1"/>
          </p:cNvSpPr>
          <p:nvPr/>
        </p:nvSpPr>
        <p:spPr bwMode="auto">
          <a:xfrm>
            <a:off x="6010275" y="4902200"/>
            <a:ext cx="8572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a:t>
            </a:r>
            <a:endParaRPr lang="en-US" sz="1000" b="1"/>
          </a:p>
        </p:txBody>
      </p:sp>
      <p:sp>
        <p:nvSpPr>
          <p:cNvPr id="392258" name="Rectangle 66"/>
          <p:cNvSpPr>
            <a:spLocks noChangeArrowheads="1"/>
          </p:cNvSpPr>
          <p:nvPr/>
        </p:nvSpPr>
        <p:spPr bwMode="auto">
          <a:xfrm>
            <a:off x="6573838" y="5264150"/>
            <a:ext cx="8572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a:t>
            </a:r>
            <a:endParaRPr lang="en-US" sz="1000" b="1"/>
          </a:p>
        </p:txBody>
      </p:sp>
      <p:sp>
        <p:nvSpPr>
          <p:cNvPr id="392259" name="Rectangle 67"/>
          <p:cNvSpPr>
            <a:spLocks noChangeArrowheads="1"/>
          </p:cNvSpPr>
          <p:nvPr/>
        </p:nvSpPr>
        <p:spPr bwMode="auto">
          <a:xfrm>
            <a:off x="6951663" y="4941888"/>
            <a:ext cx="8572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a:t>
            </a:r>
            <a:endParaRPr lang="en-US" sz="1000" b="1"/>
          </a:p>
        </p:txBody>
      </p:sp>
      <p:sp>
        <p:nvSpPr>
          <p:cNvPr id="392260" name="Rectangle 68"/>
          <p:cNvSpPr>
            <a:spLocks noChangeArrowheads="1"/>
          </p:cNvSpPr>
          <p:nvPr/>
        </p:nvSpPr>
        <p:spPr bwMode="auto">
          <a:xfrm>
            <a:off x="7342188" y="4997450"/>
            <a:ext cx="8572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a:t>
            </a:r>
            <a:endParaRPr lang="en-US" sz="1000" b="1"/>
          </a:p>
        </p:txBody>
      </p:sp>
      <p:sp>
        <p:nvSpPr>
          <p:cNvPr id="392261" name="Rectangle 69"/>
          <p:cNvSpPr>
            <a:spLocks noChangeArrowheads="1"/>
          </p:cNvSpPr>
          <p:nvPr/>
        </p:nvSpPr>
        <p:spPr bwMode="auto">
          <a:xfrm>
            <a:off x="5808663" y="5505450"/>
            <a:ext cx="8572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a:t>
            </a:r>
            <a:endParaRPr lang="en-US" sz="1000" b="1"/>
          </a:p>
        </p:txBody>
      </p:sp>
      <p:sp>
        <p:nvSpPr>
          <p:cNvPr id="392262" name="Rectangle 70"/>
          <p:cNvSpPr>
            <a:spLocks noChangeArrowheads="1"/>
          </p:cNvSpPr>
          <p:nvPr/>
        </p:nvSpPr>
        <p:spPr bwMode="auto">
          <a:xfrm>
            <a:off x="5581650" y="4689475"/>
            <a:ext cx="8572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a:t>
            </a:r>
            <a:endParaRPr lang="en-US" sz="1000" b="1"/>
          </a:p>
        </p:txBody>
      </p:sp>
      <p:sp>
        <p:nvSpPr>
          <p:cNvPr id="392263" name="Rectangle 71"/>
          <p:cNvSpPr>
            <a:spLocks noChangeArrowheads="1"/>
          </p:cNvSpPr>
          <p:nvPr/>
        </p:nvSpPr>
        <p:spPr bwMode="auto">
          <a:xfrm>
            <a:off x="4870450" y="5446713"/>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U</a:t>
            </a:r>
            <a:endParaRPr lang="en-US" sz="1000" b="1"/>
          </a:p>
        </p:txBody>
      </p:sp>
      <p:sp>
        <p:nvSpPr>
          <p:cNvPr id="392264" name="Rectangle 72"/>
          <p:cNvSpPr>
            <a:spLocks noChangeArrowheads="1"/>
          </p:cNvSpPr>
          <p:nvPr/>
        </p:nvSpPr>
        <p:spPr bwMode="auto">
          <a:xfrm>
            <a:off x="5562600" y="5446713"/>
            <a:ext cx="10160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U</a:t>
            </a:r>
            <a:endParaRPr lang="en-US" sz="1000" b="1"/>
          </a:p>
        </p:txBody>
      </p:sp>
      <p:sp>
        <p:nvSpPr>
          <p:cNvPr id="392265" name="Freeform 73"/>
          <p:cNvSpPr>
            <a:spLocks/>
          </p:cNvSpPr>
          <p:nvPr/>
        </p:nvSpPr>
        <p:spPr bwMode="auto">
          <a:xfrm>
            <a:off x="3748088" y="5997575"/>
            <a:ext cx="144462" cy="138113"/>
          </a:xfrm>
          <a:custGeom>
            <a:avLst/>
            <a:gdLst/>
            <a:ahLst/>
            <a:cxnLst>
              <a:cxn ang="0">
                <a:pos x="66" y="0"/>
              </a:cxn>
              <a:cxn ang="0">
                <a:pos x="50" y="25"/>
              </a:cxn>
              <a:cxn ang="0">
                <a:pos x="124" y="75"/>
              </a:cxn>
              <a:cxn ang="0">
                <a:pos x="141" y="92"/>
              </a:cxn>
              <a:cxn ang="0">
                <a:pos x="133" y="117"/>
              </a:cxn>
              <a:cxn ang="0">
                <a:pos x="124" y="125"/>
              </a:cxn>
              <a:cxn ang="0">
                <a:pos x="99" y="125"/>
              </a:cxn>
              <a:cxn ang="0">
                <a:pos x="16" y="75"/>
              </a:cxn>
              <a:cxn ang="0">
                <a:pos x="0" y="100"/>
              </a:cxn>
              <a:cxn ang="0">
                <a:pos x="83" y="150"/>
              </a:cxn>
              <a:cxn ang="0">
                <a:pos x="99" y="158"/>
              </a:cxn>
              <a:cxn ang="0">
                <a:pos x="116" y="158"/>
              </a:cxn>
              <a:cxn ang="0">
                <a:pos x="141" y="150"/>
              </a:cxn>
              <a:cxn ang="0">
                <a:pos x="157" y="125"/>
              </a:cxn>
              <a:cxn ang="0">
                <a:pos x="166" y="108"/>
              </a:cxn>
              <a:cxn ang="0">
                <a:pos x="166" y="83"/>
              </a:cxn>
              <a:cxn ang="0">
                <a:pos x="157" y="67"/>
              </a:cxn>
              <a:cxn ang="0">
                <a:pos x="141" y="50"/>
              </a:cxn>
              <a:cxn ang="0">
                <a:pos x="66" y="0"/>
              </a:cxn>
            </a:cxnLst>
            <a:rect l="0" t="0" r="r" b="b"/>
            <a:pathLst>
              <a:path w="166" h="158">
                <a:moveTo>
                  <a:pt x="66" y="0"/>
                </a:moveTo>
                <a:lnTo>
                  <a:pt x="50" y="25"/>
                </a:lnTo>
                <a:lnTo>
                  <a:pt x="124" y="75"/>
                </a:lnTo>
                <a:lnTo>
                  <a:pt x="141" y="92"/>
                </a:lnTo>
                <a:lnTo>
                  <a:pt x="133" y="117"/>
                </a:lnTo>
                <a:lnTo>
                  <a:pt x="124" y="125"/>
                </a:lnTo>
                <a:lnTo>
                  <a:pt x="99" y="125"/>
                </a:lnTo>
                <a:lnTo>
                  <a:pt x="16" y="75"/>
                </a:lnTo>
                <a:lnTo>
                  <a:pt x="0" y="100"/>
                </a:lnTo>
                <a:lnTo>
                  <a:pt x="83" y="150"/>
                </a:lnTo>
                <a:lnTo>
                  <a:pt x="99" y="158"/>
                </a:lnTo>
                <a:lnTo>
                  <a:pt x="116" y="158"/>
                </a:lnTo>
                <a:lnTo>
                  <a:pt x="141" y="150"/>
                </a:lnTo>
                <a:lnTo>
                  <a:pt x="157" y="125"/>
                </a:lnTo>
                <a:lnTo>
                  <a:pt x="166" y="108"/>
                </a:lnTo>
                <a:lnTo>
                  <a:pt x="166" y="83"/>
                </a:lnTo>
                <a:lnTo>
                  <a:pt x="157" y="67"/>
                </a:lnTo>
                <a:lnTo>
                  <a:pt x="141" y="50"/>
                </a:lnTo>
                <a:lnTo>
                  <a:pt x="66" y="0"/>
                </a:lnTo>
                <a:close/>
              </a:path>
            </a:pathLst>
          </a:custGeom>
          <a:solidFill>
            <a:srgbClr val="000000"/>
          </a:solidFill>
          <a:ln w="9525">
            <a:noFill/>
            <a:round/>
            <a:headEnd/>
            <a:tailEnd/>
          </a:ln>
        </p:spPr>
        <p:txBody>
          <a:bodyPr>
            <a:prstTxWarp prst="textNoShape">
              <a:avLst/>
            </a:prstTxWarp>
          </a:bodyPr>
          <a:lstStyle/>
          <a:p>
            <a:endParaRPr lang="en-US"/>
          </a:p>
        </p:txBody>
      </p:sp>
      <p:sp>
        <p:nvSpPr>
          <p:cNvPr id="392266" name="Rectangle 74"/>
          <p:cNvSpPr>
            <a:spLocks noChangeArrowheads="1"/>
          </p:cNvSpPr>
          <p:nvPr/>
        </p:nvSpPr>
        <p:spPr bwMode="auto">
          <a:xfrm>
            <a:off x="2130425" y="4748213"/>
            <a:ext cx="260350" cy="304800"/>
          </a:xfrm>
          <a:prstGeom prst="rect">
            <a:avLst/>
          </a:prstGeom>
          <a:solidFill>
            <a:srgbClr val="FFCC18"/>
          </a:solidFill>
          <a:ln w="9525">
            <a:noFill/>
            <a:miter lim="800000"/>
            <a:headEnd/>
            <a:tailEnd/>
          </a:ln>
        </p:spPr>
        <p:txBody>
          <a:bodyPr wrap="none" lIns="45720" tIns="0" rIns="9144" bIns="0">
            <a:prstTxWarp prst="textNoShape">
              <a:avLst/>
            </a:prstTxWarp>
            <a:spAutoFit/>
          </a:bodyPr>
          <a:lstStyle/>
          <a:p>
            <a:pPr eaLnBrk="1" hangingPunct="1"/>
            <a:r>
              <a:rPr lang="en-US" sz="2000" b="1">
                <a:solidFill>
                  <a:srgbClr val="CC0000"/>
                </a:solidFill>
              </a:rPr>
              <a:t>5</a:t>
            </a:r>
            <a:r>
              <a:rPr lang="en-US" sz="2000" b="1">
                <a:solidFill>
                  <a:srgbClr val="CC0000"/>
                </a:solidFill>
                <a:latin typeface="MathematicalPi 1" charset="0"/>
                <a:sym typeface="Symbol" charset="2"/>
              </a:rPr>
              <a:t></a:t>
            </a:r>
            <a:endParaRPr lang="en-US" sz="2000" b="1">
              <a:solidFill>
                <a:srgbClr val="000000"/>
              </a:solidFill>
              <a:latin typeface="MathematicalPi 1" charset="0"/>
              <a:sym typeface="Symbol" charset="2"/>
            </a:endParaRPr>
          </a:p>
        </p:txBody>
      </p:sp>
      <p:sp>
        <p:nvSpPr>
          <p:cNvPr id="392267" name="Rectangle 75"/>
          <p:cNvSpPr>
            <a:spLocks noChangeArrowheads="1"/>
          </p:cNvSpPr>
          <p:nvPr/>
        </p:nvSpPr>
        <p:spPr bwMode="auto">
          <a:xfrm>
            <a:off x="2130425" y="5602288"/>
            <a:ext cx="260350" cy="304800"/>
          </a:xfrm>
          <a:prstGeom prst="rect">
            <a:avLst/>
          </a:prstGeom>
          <a:solidFill>
            <a:srgbClr val="FFCC18"/>
          </a:solidFill>
          <a:ln w="9525">
            <a:noFill/>
            <a:miter lim="800000"/>
            <a:headEnd/>
            <a:tailEnd/>
          </a:ln>
        </p:spPr>
        <p:txBody>
          <a:bodyPr wrap="none" lIns="45720" tIns="0" rIns="9144" bIns="0">
            <a:prstTxWarp prst="textNoShape">
              <a:avLst/>
            </a:prstTxWarp>
            <a:spAutoFit/>
          </a:bodyPr>
          <a:lstStyle/>
          <a:p>
            <a:pPr eaLnBrk="1" hangingPunct="1"/>
            <a:r>
              <a:rPr lang="en-US" sz="2000" b="1">
                <a:solidFill>
                  <a:srgbClr val="CC0000"/>
                </a:solidFill>
              </a:rPr>
              <a:t>3</a:t>
            </a:r>
            <a:r>
              <a:rPr lang="en-US" sz="2000" b="1">
                <a:solidFill>
                  <a:srgbClr val="CC0000"/>
                </a:solidFill>
                <a:latin typeface="MathematicalPi 1" charset="0"/>
                <a:sym typeface="Symbol" charset="2"/>
              </a:rPr>
              <a:t></a:t>
            </a:r>
            <a:endParaRPr lang="en-US" sz="2000" b="1">
              <a:solidFill>
                <a:srgbClr val="000000"/>
              </a:solidFill>
              <a:latin typeface="MathematicalPi 1" charset="0"/>
              <a:sym typeface="Symbol" charset="2"/>
            </a:endParaRPr>
          </a:p>
        </p:txBody>
      </p:sp>
      <p:sp>
        <p:nvSpPr>
          <p:cNvPr id="392268" name="Rectangle 76"/>
          <p:cNvSpPr>
            <a:spLocks noChangeArrowheads="1"/>
          </p:cNvSpPr>
          <p:nvPr/>
        </p:nvSpPr>
        <p:spPr bwMode="auto">
          <a:xfrm>
            <a:off x="7612063" y="5281613"/>
            <a:ext cx="260350" cy="304800"/>
          </a:xfrm>
          <a:prstGeom prst="rect">
            <a:avLst/>
          </a:prstGeom>
          <a:solidFill>
            <a:srgbClr val="FFCC18"/>
          </a:solidFill>
          <a:ln w="9525">
            <a:noFill/>
            <a:miter lim="800000"/>
            <a:headEnd/>
            <a:tailEnd/>
          </a:ln>
        </p:spPr>
        <p:txBody>
          <a:bodyPr wrap="none" lIns="45720" tIns="0" rIns="9144" bIns="0">
            <a:prstTxWarp prst="textNoShape">
              <a:avLst/>
            </a:prstTxWarp>
            <a:spAutoFit/>
          </a:bodyPr>
          <a:lstStyle/>
          <a:p>
            <a:pPr eaLnBrk="1" hangingPunct="1"/>
            <a:r>
              <a:rPr lang="en-US" sz="2000" b="1">
                <a:solidFill>
                  <a:srgbClr val="CC0000"/>
                </a:solidFill>
              </a:rPr>
              <a:t>5</a:t>
            </a:r>
            <a:r>
              <a:rPr lang="en-US" sz="2000" b="1">
                <a:solidFill>
                  <a:srgbClr val="CC0000"/>
                </a:solidFill>
                <a:latin typeface="MathematicalPi 1" charset="0"/>
                <a:sym typeface="Symbol" charset="2"/>
              </a:rPr>
              <a:t></a:t>
            </a:r>
            <a:endParaRPr lang="en-US" sz="2000" b="1">
              <a:solidFill>
                <a:srgbClr val="000000"/>
              </a:solidFill>
              <a:latin typeface="MathematicalPi 1" charset="0"/>
              <a:sym typeface="Symbol" charset="2"/>
            </a:endParaRPr>
          </a:p>
        </p:txBody>
      </p:sp>
      <p:sp>
        <p:nvSpPr>
          <p:cNvPr id="392269" name="Rectangle 77"/>
          <p:cNvSpPr>
            <a:spLocks noChangeArrowheads="1"/>
          </p:cNvSpPr>
          <p:nvPr/>
        </p:nvSpPr>
        <p:spPr bwMode="auto">
          <a:xfrm>
            <a:off x="7612063" y="4532313"/>
            <a:ext cx="260350" cy="304800"/>
          </a:xfrm>
          <a:prstGeom prst="rect">
            <a:avLst/>
          </a:prstGeom>
          <a:solidFill>
            <a:srgbClr val="FFCC18"/>
          </a:solidFill>
          <a:ln w="9525">
            <a:noFill/>
            <a:miter lim="800000"/>
            <a:headEnd/>
            <a:tailEnd/>
          </a:ln>
        </p:spPr>
        <p:txBody>
          <a:bodyPr wrap="none" lIns="45720" tIns="0" rIns="9144" bIns="0">
            <a:prstTxWarp prst="textNoShape">
              <a:avLst/>
            </a:prstTxWarp>
            <a:spAutoFit/>
          </a:bodyPr>
          <a:lstStyle/>
          <a:p>
            <a:pPr eaLnBrk="1" hangingPunct="1"/>
            <a:r>
              <a:rPr lang="en-US" sz="2000" b="1">
                <a:solidFill>
                  <a:srgbClr val="CC0000"/>
                </a:solidFill>
              </a:rPr>
              <a:t>3</a:t>
            </a:r>
            <a:r>
              <a:rPr lang="en-US" sz="2000" b="1">
                <a:solidFill>
                  <a:srgbClr val="CC0000"/>
                </a:solidFill>
                <a:latin typeface="MathematicalPi 1" charset="0"/>
                <a:sym typeface="Symbol" charset="2"/>
              </a:rPr>
              <a:t></a:t>
            </a:r>
            <a:endParaRPr lang="en-US" sz="2000" b="1">
              <a:solidFill>
                <a:srgbClr val="000000"/>
              </a:solidFill>
              <a:latin typeface="MathematicalPi 1" charset="0"/>
              <a:sym typeface="Symbol" charset="2"/>
            </a:endParaRPr>
          </a:p>
        </p:txBody>
      </p:sp>
      <p:sp>
        <p:nvSpPr>
          <p:cNvPr id="392270" name="Rectangle 78"/>
          <p:cNvSpPr>
            <a:spLocks noChangeArrowheads="1"/>
          </p:cNvSpPr>
          <p:nvPr/>
        </p:nvSpPr>
        <p:spPr bwMode="auto">
          <a:xfrm>
            <a:off x="5707063" y="5199063"/>
            <a:ext cx="198437" cy="212725"/>
          </a:xfrm>
          <a:prstGeom prst="rect">
            <a:avLst/>
          </a:prstGeom>
          <a:solidFill>
            <a:srgbClr val="FFCC18"/>
          </a:solidFill>
          <a:ln w="9525">
            <a:noFill/>
            <a:miter lim="800000"/>
            <a:headEnd/>
            <a:tailEnd/>
          </a:ln>
        </p:spPr>
        <p:txBody>
          <a:bodyPr wrap="none" lIns="45720" tIns="0" rIns="9144" bIns="0">
            <a:prstTxWarp prst="textNoShape">
              <a:avLst/>
            </a:prstTxWarp>
            <a:spAutoFit/>
          </a:bodyPr>
          <a:lstStyle/>
          <a:p>
            <a:pPr eaLnBrk="1" hangingPunct="1"/>
            <a:r>
              <a:rPr lang="en-US" sz="1400" b="1">
                <a:solidFill>
                  <a:srgbClr val="CC0000"/>
                </a:solidFill>
              </a:rPr>
              <a:t>3</a:t>
            </a:r>
            <a:r>
              <a:rPr lang="en-US" sz="1400" b="1">
                <a:solidFill>
                  <a:srgbClr val="CC0000"/>
                </a:solidFill>
                <a:latin typeface="MathematicalPi 1" charset="0"/>
                <a:sym typeface="Symbol" charset="2"/>
              </a:rPr>
              <a:t></a:t>
            </a:r>
            <a:endParaRPr lang="en-US" sz="1400" b="1">
              <a:solidFill>
                <a:srgbClr val="000000"/>
              </a:solidFill>
              <a:latin typeface="MathematicalPi 1" charset="0"/>
              <a:sym typeface="Symbol" charset="2"/>
            </a:endParaRPr>
          </a:p>
        </p:txBody>
      </p:sp>
      <p:sp>
        <p:nvSpPr>
          <p:cNvPr id="392271" name="Rectangle 79"/>
          <p:cNvSpPr>
            <a:spLocks noChangeArrowheads="1"/>
          </p:cNvSpPr>
          <p:nvPr/>
        </p:nvSpPr>
        <p:spPr bwMode="auto">
          <a:xfrm>
            <a:off x="3222625" y="6380163"/>
            <a:ext cx="198438" cy="212725"/>
          </a:xfrm>
          <a:prstGeom prst="rect">
            <a:avLst/>
          </a:prstGeom>
          <a:solidFill>
            <a:srgbClr val="FFCC18"/>
          </a:solidFill>
          <a:ln w="9525">
            <a:noFill/>
            <a:miter lim="800000"/>
            <a:headEnd/>
            <a:tailEnd/>
          </a:ln>
        </p:spPr>
        <p:txBody>
          <a:bodyPr wrap="none" lIns="45720" tIns="0" rIns="9144" bIns="0">
            <a:prstTxWarp prst="textNoShape">
              <a:avLst/>
            </a:prstTxWarp>
            <a:spAutoFit/>
          </a:bodyPr>
          <a:lstStyle/>
          <a:p>
            <a:pPr eaLnBrk="1" hangingPunct="1"/>
            <a:r>
              <a:rPr lang="en-US" sz="1400" b="1">
                <a:solidFill>
                  <a:srgbClr val="CC0000"/>
                </a:solidFill>
              </a:rPr>
              <a:t>5</a:t>
            </a:r>
            <a:r>
              <a:rPr lang="en-US" sz="1400" b="1">
                <a:solidFill>
                  <a:srgbClr val="CC0000"/>
                </a:solidFill>
                <a:latin typeface="MathematicalPi 1" charset="0"/>
                <a:sym typeface="Symbol" charset="2"/>
              </a:rPr>
              <a:t></a:t>
            </a:r>
            <a:endParaRPr lang="en-US" sz="1400" b="1">
              <a:solidFill>
                <a:srgbClr val="000000"/>
              </a:solidFill>
              <a:latin typeface="MathematicalPi 1" charset="0"/>
              <a:sym typeface="Symbol" charset="2"/>
            </a:endParaRPr>
          </a:p>
        </p:txBody>
      </p:sp>
      <p:sp>
        <p:nvSpPr>
          <p:cNvPr id="392272" name="AutoShape 80"/>
          <p:cNvSpPr>
            <a:spLocks noChangeArrowheads="1"/>
          </p:cNvSpPr>
          <p:nvPr/>
        </p:nvSpPr>
        <p:spPr bwMode="auto">
          <a:xfrm>
            <a:off x="28575" y="6408738"/>
            <a:ext cx="2644775" cy="427037"/>
          </a:xfrm>
          <a:prstGeom prst="homePlate">
            <a:avLst>
              <a:gd name="adj" fmla="val 154833"/>
            </a:avLst>
          </a:prstGeom>
          <a:solidFill>
            <a:srgbClr val="FFCC18"/>
          </a:solidFill>
          <a:ln w="9525">
            <a:noFill/>
            <a:miter lim="800000"/>
            <a:headEnd/>
            <a:tailEnd/>
          </a:ln>
          <a:effectLst/>
        </p:spPr>
        <p:txBody>
          <a:bodyPr wrap="none" anchor="ctr">
            <a:prstTxWarp prst="textNoShape">
              <a:avLst/>
            </a:prstTxWarp>
            <a:spAutoFit/>
          </a:bodyPr>
          <a:lstStyle/>
          <a:p>
            <a:pPr algn="l"/>
            <a:r>
              <a:rPr lang="en-US" sz="2200" b="1">
                <a:solidFill>
                  <a:srgbClr val="0F116A"/>
                </a:solidFill>
              </a:rPr>
              <a:t>build RNA 5</a:t>
            </a:r>
            <a:r>
              <a:rPr lang="en-US" sz="2200" b="1">
                <a:solidFill>
                  <a:srgbClr val="0F116A"/>
                </a:solidFill>
                <a:latin typeface="MathematicalPi 1" charset="0"/>
                <a:sym typeface="Symbol" charset="2"/>
              </a:rPr>
              <a:t></a:t>
            </a:r>
            <a:r>
              <a:rPr lang="en-US" sz="2200" b="1">
                <a:solidFill>
                  <a:srgbClr val="0F116A"/>
                </a:solidFill>
                <a:sym typeface="Symbol" charset="2"/>
              </a:rPr>
              <a:t></a:t>
            </a:r>
            <a:r>
              <a:rPr lang="en-US" sz="2200" b="1">
                <a:solidFill>
                  <a:srgbClr val="0F116A"/>
                </a:solidFill>
              </a:rPr>
              <a:t>3</a:t>
            </a:r>
            <a:r>
              <a:rPr lang="en-US" sz="2200" b="1">
                <a:solidFill>
                  <a:srgbClr val="0F116A"/>
                </a:solidFill>
                <a:latin typeface="MathematicalPi 1" charset="0"/>
                <a:sym typeface="Symbol" charset="2"/>
              </a:rPr>
              <a:t></a:t>
            </a:r>
          </a:p>
        </p:txBody>
      </p:sp>
    </p:spTree>
    <p:extLst>
      <p:ext uri="{BB962C8B-B14F-4D97-AF65-F5344CB8AC3E}">
        <p14:creationId xmlns:p14="http://schemas.microsoft.com/office/powerpoint/2010/main" val="26872122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4116" name="Picture 4"/>
          <p:cNvPicPr>
            <a:picLocks noChangeAspect="1" noChangeArrowheads="1"/>
          </p:cNvPicPr>
          <p:nvPr/>
        </p:nvPicPr>
        <p:blipFill>
          <a:blip r:embed="rId3"/>
          <a:srcRect r="10345"/>
          <a:stretch>
            <a:fillRect/>
          </a:stretch>
        </p:blipFill>
        <p:spPr bwMode="auto">
          <a:xfrm>
            <a:off x="6434138" y="860425"/>
            <a:ext cx="2381250" cy="3910013"/>
          </a:xfrm>
          <a:prstGeom prst="rect">
            <a:avLst/>
          </a:prstGeom>
          <a:noFill/>
          <a:ln w="12700" cap="flat" cmpd="sng" algn="ctr">
            <a:solidFill>
              <a:schemeClr val="accent1"/>
            </a:solidFill>
            <a:prstDash val="solid"/>
            <a:miter lim="800000"/>
            <a:headEnd type="none" w="med" len="med"/>
            <a:tailEnd type="none" w="med" len="med"/>
          </a:ln>
          <a:effectLst/>
        </p:spPr>
      </p:pic>
      <p:sp>
        <p:nvSpPr>
          <p:cNvPr id="474114" name="Rectangle 2"/>
          <p:cNvSpPr>
            <a:spLocks noGrp="1" noChangeArrowheads="1"/>
          </p:cNvSpPr>
          <p:nvPr>
            <p:ph type="title"/>
          </p:nvPr>
        </p:nvSpPr>
        <p:spPr/>
        <p:txBody>
          <a:bodyPr/>
          <a:lstStyle/>
          <a:p>
            <a:r>
              <a:rPr lang="en-US"/>
              <a:t>RNA polymerases</a:t>
            </a:r>
          </a:p>
        </p:txBody>
      </p:sp>
      <p:sp>
        <p:nvSpPr>
          <p:cNvPr id="474115" name="Rectangle 3" descr="Rectangle: Click to edit Master text styles&#10;Second level&#10;Third level&#10;Fourth level&#10;Fifth level"/>
          <p:cNvSpPr>
            <a:spLocks noGrp="1" noChangeArrowheads="1"/>
          </p:cNvSpPr>
          <p:nvPr>
            <p:ph type="body" idx="1"/>
          </p:nvPr>
        </p:nvSpPr>
        <p:spPr>
          <a:xfrm>
            <a:off x="381000" y="1079500"/>
            <a:ext cx="7772400" cy="5105400"/>
          </a:xfrm>
        </p:spPr>
        <p:txBody>
          <a:bodyPr/>
          <a:lstStyle/>
          <a:p>
            <a:r>
              <a:rPr lang="en-US" dirty="0"/>
              <a:t>3 RNA polymerase enzymes</a:t>
            </a:r>
          </a:p>
          <a:p>
            <a:pPr lvl="1"/>
            <a:r>
              <a:rPr lang="en-US" dirty="0"/>
              <a:t>RNA polymerase 1</a:t>
            </a:r>
          </a:p>
          <a:p>
            <a:pPr lvl="2"/>
            <a:r>
              <a:rPr lang="en-US" dirty="0"/>
              <a:t>only transcribes </a:t>
            </a:r>
            <a:r>
              <a:rPr lang="en-US" dirty="0" err="1"/>
              <a:t>rRNA</a:t>
            </a:r>
            <a:r>
              <a:rPr lang="en-US" dirty="0"/>
              <a:t> genes</a:t>
            </a:r>
          </a:p>
          <a:p>
            <a:pPr lvl="2"/>
            <a:r>
              <a:rPr lang="en-US" dirty="0"/>
              <a:t>makes </a:t>
            </a:r>
            <a:r>
              <a:rPr lang="en-US" dirty="0" err="1"/>
              <a:t>ribosomes</a:t>
            </a:r>
            <a:r>
              <a:rPr lang="en-US" dirty="0"/>
              <a:t> </a:t>
            </a:r>
          </a:p>
          <a:p>
            <a:pPr lvl="1"/>
            <a:r>
              <a:rPr lang="en-US" u="sng" dirty="0">
                <a:solidFill>
                  <a:srgbClr val="CC0000"/>
                </a:solidFill>
              </a:rPr>
              <a:t>RNA polymerase 2</a:t>
            </a:r>
            <a:endParaRPr lang="en-US" dirty="0">
              <a:latin typeface="New York" pitchFamily="84" charset="0"/>
            </a:endParaRPr>
          </a:p>
          <a:p>
            <a:pPr lvl="2"/>
            <a:r>
              <a:rPr lang="en-US" dirty="0"/>
              <a:t>transcribes genes into mRNA</a:t>
            </a:r>
          </a:p>
          <a:p>
            <a:pPr lvl="1"/>
            <a:r>
              <a:rPr lang="en-US" dirty="0"/>
              <a:t>RNA polymerase 3</a:t>
            </a:r>
            <a:endParaRPr lang="en-US" dirty="0">
              <a:latin typeface="New York" pitchFamily="84" charset="0"/>
            </a:endParaRPr>
          </a:p>
          <a:p>
            <a:pPr lvl="2"/>
            <a:r>
              <a:rPr lang="en-US" dirty="0"/>
              <a:t>only transcribes </a:t>
            </a:r>
            <a:r>
              <a:rPr lang="en-US" dirty="0" err="1"/>
              <a:t>tRNA</a:t>
            </a:r>
            <a:r>
              <a:rPr lang="en-US" dirty="0"/>
              <a:t> genes</a:t>
            </a:r>
          </a:p>
          <a:p>
            <a:pPr lvl="1"/>
            <a:r>
              <a:rPr lang="en-US" dirty="0"/>
              <a:t>each has a specific promoter sequence it recognizes</a:t>
            </a:r>
            <a:endParaRPr lang="en-US" dirty="0">
              <a:latin typeface="New York" pitchFamily="84" charset="0"/>
            </a:endParaRPr>
          </a:p>
        </p:txBody>
      </p:sp>
    </p:spTree>
    <p:extLst>
      <p:ext uri="{BB962C8B-B14F-4D97-AF65-F5344CB8AC3E}">
        <p14:creationId xmlns:p14="http://schemas.microsoft.com/office/powerpoint/2010/main" val="22582047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a:t>Which gene is read?</a:t>
            </a:r>
          </a:p>
        </p:txBody>
      </p:sp>
      <p:sp>
        <p:nvSpPr>
          <p:cNvPr id="477187" name="Rectangle 3" descr="Rectangle: Click to edit Master text styles&#10;Second level&#10;Third level&#10;Fourth level&#10;Fifth level"/>
          <p:cNvSpPr>
            <a:spLocks noGrp="1" noChangeArrowheads="1"/>
          </p:cNvSpPr>
          <p:nvPr>
            <p:ph type="body" idx="1"/>
          </p:nvPr>
        </p:nvSpPr>
        <p:spPr>
          <a:xfrm>
            <a:off x="206375" y="939800"/>
            <a:ext cx="8623300" cy="5283200"/>
          </a:xfrm>
          <a:noFill/>
        </p:spPr>
        <p:txBody>
          <a:bodyPr>
            <a:normAutofit lnSpcReduction="10000"/>
          </a:bodyPr>
          <a:lstStyle/>
          <a:p>
            <a:r>
              <a:rPr lang="en-US" u="sng" dirty="0">
                <a:solidFill>
                  <a:srgbClr val="CC0000"/>
                </a:solidFill>
              </a:rPr>
              <a:t>Promoter region</a:t>
            </a:r>
            <a:endParaRPr lang="en-US" sz="3400" dirty="0"/>
          </a:p>
          <a:p>
            <a:pPr lvl="1"/>
            <a:r>
              <a:rPr lang="en-US" dirty="0"/>
              <a:t>binding site before beginning of gene </a:t>
            </a:r>
          </a:p>
          <a:p>
            <a:pPr lvl="1"/>
            <a:r>
              <a:rPr lang="en-US" u="sng" dirty="0">
                <a:solidFill>
                  <a:srgbClr val="CC0000"/>
                </a:solidFill>
              </a:rPr>
              <a:t>TATA box binding site</a:t>
            </a:r>
            <a:endParaRPr lang="en-US" dirty="0"/>
          </a:p>
          <a:p>
            <a:pPr lvl="1"/>
            <a:r>
              <a:rPr lang="en-US" dirty="0"/>
              <a:t>binding site for RNA polymerase </a:t>
            </a:r>
            <a:br>
              <a:rPr lang="en-US" dirty="0"/>
            </a:br>
            <a:r>
              <a:rPr lang="en-US" dirty="0"/>
              <a:t>&amp; transcription </a:t>
            </a:r>
            <a:br>
              <a:rPr lang="en-US" dirty="0"/>
            </a:br>
            <a:r>
              <a:rPr lang="en-US" dirty="0"/>
              <a:t>factors</a:t>
            </a:r>
          </a:p>
          <a:p>
            <a:r>
              <a:rPr lang="en-US" u="sng" dirty="0">
                <a:solidFill>
                  <a:srgbClr val="CC0000"/>
                </a:solidFill>
              </a:rPr>
              <a:t>Enhancer region</a:t>
            </a:r>
            <a:endParaRPr lang="en-US" dirty="0"/>
          </a:p>
          <a:p>
            <a:pPr lvl="1"/>
            <a:r>
              <a:rPr lang="en-US" dirty="0"/>
              <a:t>binding site far </a:t>
            </a:r>
            <a:br>
              <a:rPr lang="en-US" dirty="0"/>
            </a:br>
            <a:r>
              <a:rPr lang="en-US" dirty="0"/>
              <a:t>upstream of gene</a:t>
            </a:r>
          </a:p>
          <a:p>
            <a:pPr marL="1085850" lvl="2"/>
            <a:r>
              <a:rPr lang="en-US" dirty="0"/>
              <a:t>turns transcription </a:t>
            </a:r>
            <a:br>
              <a:rPr lang="en-US" dirty="0"/>
            </a:br>
            <a:r>
              <a:rPr lang="en-US" dirty="0"/>
              <a:t>on HIGH</a:t>
            </a:r>
          </a:p>
        </p:txBody>
      </p:sp>
      <p:pic>
        <p:nvPicPr>
          <p:cNvPr id="477198" name="Picture 14"/>
          <p:cNvPicPr>
            <a:picLocks noChangeAspect="1" noChangeArrowheads="1"/>
          </p:cNvPicPr>
          <p:nvPr/>
        </p:nvPicPr>
        <p:blipFill>
          <a:blip r:embed="rId3"/>
          <a:srcRect l="2771" t="2078" r="5540" b="47098"/>
          <a:stretch>
            <a:fillRect/>
          </a:stretch>
        </p:blipFill>
        <p:spPr bwMode="auto">
          <a:xfrm>
            <a:off x="4281488" y="3500438"/>
            <a:ext cx="4748212" cy="3289300"/>
          </a:xfrm>
          <a:prstGeom prst="rect">
            <a:avLst/>
          </a:prstGeom>
          <a:noFill/>
          <a:ln w="9525">
            <a:solidFill>
              <a:srgbClr val="000000"/>
            </a:solidFill>
            <a:miter lim="800000"/>
            <a:headEnd/>
            <a:tailEnd/>
          </a:ln>
          <a:effectLst/>
        </p:spPr>
      </p:pic>
    </p:spTree>
    <p:extLst>
      <p:ext uri="{BB962C8B-B14F-4D97-AF65-F5344CB8AC3E}">
        <p14:creationId xmlns:p14="http://schemas.microsoft.com/office/powerpoint/2010/main" val="5581008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p:txBody>
          <a:bodyPr/>
          <a:lstStyle/>
          <a:p>
            <a:r>
              <a:rPr lang="en-US"/>
              <a:t>Transcription Factors</a:t>
            </a:r>
          </a:p>
        </p:txBody>
      </p:sp>
      <p:sp>
        <p:nvSpPr>
          <p:cNvPr id="705539" name="Rectangle 3" descr="Rectangle: Click to edit Master text styles&#10;Second level&#10;Third level&#10;Fourth level&#10;Fifth level"/>
          <p:cNvSpPr>
            <a:spLocks noGrp="1" noChangeArrowheads="1"/>
          </p:cNvSpPr>
          <p:nvPr>
            <p:ph type="body" idx="1"/>
          </p:nvPr>
        </p:nvSpPr>
        <p:spPr>
          <a:xfrm>
            <a:off x="274638" y="1054100"/>
            <a:ext cx="8343900" cy="2909888"/>
          </a:xfrm>
          <a:noFill/>
        </p:spPr>
        <p:txBody>
          <a:bodyPr>
            <a:normAutofit lnSpcReduction="10000"/>
          </a:bodyPr>
          <a:lstStyle/>
          <a:p>
            <a:r>
              <a:rPr lang="en-US" dirty="0"/>
              <a:t>Initiation complex</a:t>
            </a:r>
            <a:endParaRPr lang="en-US" sz="2200" dirty="0"/>
          </a:p>
          <a:p>
            <a:pPr lvl="1"/>
            <a:r>
              <a:rPr lang="en-US" u="sng" dirty="0">
                <a:solidFill>
                  <a:srgbClr val="CC0000"/>
                </a:solidFill>
              </a:rPr>
              <a:t>transcription factors</a:t>
            </a:r>
            <a:r>
              <a:rPr lang="en-US" dirty="0"/>
              <a:t> bind to </a:t>
            </a:r>
            <a:r>
              <a:rPr lang="en-US" u="sng" dirty="0">
                <a:solidFill>
                  <a:srgbClr val="CC0000"/>
                </a:solidFill>
              </a:rPr>
              <a:t>promoter region</a:t>
            </a:r>
            <a:endParaRPr lang="en-US" dirty="0"/>
          </a:p>
          <a:p>
            <a:pPr marL="1085850" lvl="2"/>
            <a:r>
              <a:rPr lang="en-US" dirty="0"/>
              <a:t>suite of proteins which bind to DNA</a:t>
            </a:r>
          </a:p>
          <a:p>
            <a:pPr marL="1085850" lvl="2"/>
            <a:r>
              <a:rPr lang="en-US" dirty="0"/>
              <a:t>hormones?</a:t>
            </a:r>
          </a:p>
          <a:p>
            <a:pPr marL="1085850" lvl="2"/>
            <a:r>
              <a:rPr lang="en-US" dirty="0"/>
              <a:t>turn on or off transcription</a:t>
            </a:r>
          </a:p>
          <a:p>
            <a:pPr lvl="1"/>
            <a:r>
              <a:rPr lang="en-US" dirty="0"/>
              <a:t>trigger the binding of RNA polymerase to DNA</a:t>
            </a:r>
          </a:p>
        </p:txBody>
      </p:sp>
      <p:pic>
        <p:nvPicPr>
          <p:cNvPr id="705540" name="Picture 4"/>
          <p:cNvPicPr>
            <a:picLocks noChangeAspect="1" noChangeArrowheads="1"/>
          </p:cNvPicPr>
          <p:nvPr/>
        </p:nvPicPr>
        <p:blipFill>
          <a:blip r:embed="rId3"/>
          <a:srcRect l="2771" t="64412" r="5540" b="1385"/>
          <a:stretch>
            <a:fillRect/>
          </a:stretch>
        </p:blipFill>
        <p:spPr bwMode="auto">
          <a:xfrm>
            <a:off x="2346325" y="4189413"/>
            <a:ext cx="5584825" cy="2605087"/>
          </a:xfrm>
          <a:prstGeom prst="rect">
            <a:avLst/>
          </a:prstGeom>
          <a:noFill/>
          <a:ln w="9525">
            <a:solidFill>
              <a:srgbClr val="000000"/>
            </a:solidFill>
            <a:miter lim="800000"/>
            <a:headEnd/>
            <a:tailEnd/>
          </a:ln>
          <a:effectLst/>
        </p:spPr>
      </p:pic>
    </p:spTree>
    <p:extLst>
      <p:ext uri="{BB962C8B-B14F-4D97-AF65-F5344CB8AC3E}">
        <p14:creationId xmlns:p14="http://schemas.microsoft.com/office/powerpoint/2010/main" val="20637190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ChangeArrowheads="1"/>
          </p:cNvSpPr>
          <p:nvPr/>
        </p:nvSpPr>
        <p:spPr bwMode="auto">
          <a:xfrm>
            <a:off x="1066800" y="4724400"/>
            <a:ext cx="1066800" cy="228600"/>
          </a:xfrm>
          <a:prstGeom prst="rect">
            <a:avLst/>
          </a:prstGeom>
          <a:solidFill>
            <a:srgbClr val="000005"/>
          </a:solidFill>
          <a:ln w="9525">
            <a:solidFill>
              <a:srgbClr val="000005"/>
            </a:solidFill>
            <a:miter lim="800000"/>
            <a:headEnd/>
            <a:tailEnd/>
          </a:ln>
          <a:effectLst/>
        </p:spPr>
        <p:txBody>
          <a:bodyPr wrap="none" anchor="ctr">
            <a:prstTxWarp prst="textNoShape">
              <a:avLst/>
            </a:prstTxWarp>
          </a:bodyPr>
          <a:lstStyle/>
          <a:p>
            <a:endParaRPr lang="en-US"/>
          </a:p>
        </p:txBody>
      </p:sp>
      <p:sp>
        <p:nvSpPr>
          <p:cNvPr id="707587" name="Rectangle 3"/>
          <p:cNvSpPr>
            <a:spLocks noChangeArrowheads="1"/>
          </p:cNvSpPr>
          <p:nvPr/>
        </p:nvSpPr>
        <p:spPr bwMode="auto">
          <a:xfrm>
            <a:off x="3276600" y="49530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sp>
        <p:nvSpPr>
          <p:cNvPr id="707588" name="Rectangle 4"/>
          <p:cNvSpPr>
            <a:spLocks noChangeArrowheads="1"/>
          </p:cNvSpPr>
          <p:nvPr/>
        </p:nvSpPr>
        <p:spPr bwMode="auto">
          <a:xfrm>
            <a:off x="1752600" y="50292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sp>
        <p:nvSpPr>
          <p:cNvPr id="707589" name="Rectangle 5"/>
          <p:cNvSpPr>
            <a:spLocks noChangeArrowheads="1"/>
          </p:cNvSpPr>
          <p:nvPr/>
        </p:nvSpPr>
        <p:spPr bwMode="auto">
          <a:xfrm>
            <a:off x="1447800" y="50292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grpSp>
        <p:nvGrpSpPr>
          <p:cNvPr id="2" name="Group 6"/>
          <p:cNvGrpSpPr>
            <a:grpSpLocks/>
          </p:cNvGrpSpPr>
          <p:nvPr/>
        </p:nvGrpSpPr>
        <p:grpSpPr bwMode="auto">
          <a:xfrm rot="-10800000">
            <a:off x="1143000" y="5029200"/>
            <a:ext cx="228600" cy="609600"/>
            <a:chOff x="1776" y="2592"/>
            <a:chExt cx="144" cy="384"/>
          </a:xfrm>
        </p:grpSpPr>
        <p:sp>
          <p:nvSpPr>
            <p:cNvPr id="707591" name="Rectangle 7"/>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592" name="Oval 8"/>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sp>
        <p:nvSpPr>
          <p:cNvPr id="707593" name="Rectangle 9"/>
          <p:cNvSpPr>
            <a:spLocks noGrp="1" noChangeArrowheads="1"/>
          </p:cNvSpPr>
          <p:nvPr>
            <p:ph type="title"/>
          </p:nvPr>
        </p:nvSpPr>
        <p:spPr/>
        <p:txBody>
          <a:bodyPr/>
          <a:lstStyle/>
          <a:p>
            <a:r>
              <a:rPr lang="en-US"/>
              <a:t>Matching bases of DNA &amp; RNA</a:t>
            </a:r>
          </a:p>
        </p:txBody>
      </p:sp>
      <p:sp>
        <p:nvSpPr>
          <p:cNvPr id="707594" name="Rectangle 10"/>
          <p:cNvSpPr>
            <a:spLocks noChangeArrowheads="1"/>
          </p:cNvSpPr>
          <p:nvPr/>
        </p:nvSpPr>
        <p:spPr bwMode="auto">
          <a:xfrm>
            <a:off x="1066800" y="6096000"/>
            <a:ext cx="7391400" cy="228600"/>
          </a:xfrm>
          <a:prstGeom prst="rect">
            <a:avLst/>
          </a:prstGeom>
          <a:solidFill>
            <a:srgbClr val="660000"/>
          </a:solidFill>
          <a:ln w="9525">
            <a:solidFill>
              <a:srgbClr val="660000"/>
            </a:solidFill>
            <a:miter lim="800000"/>
            <a:headEnd/>
            <a:tailEnd/>
          </a:ln>
          <a:effectLst/>
        </p:spPr>
        <p:txBody>
          <a:bodyPr wrap="none" anchor="ctr">
            <a:prstTxWarp prst="textNoShape">
              <a:avLst/>
            </a:prstTxWarp>
          </a:bodyPr>
          <a:lstStyle/>
          <a:p>
            <a:endParaRPr lang="en-US"/>
          </a:p>
        </p:txBody>
      </p:sp>
      <p:sp>
        <p:nvSpPr>
          <p:cNvPr id="707595" name="Rectangle 11"/>
          <p:cNvSpPr>
            <a:spLocks noChangeArrowheads="1"/>
          </p:cNvSpPr>
          <p:nvPr/>
        </p:nvSpPr>
        <p:spPr bwMode="auto">
          <a:xfrm>
            <a:off x="1447800" y="5486400"/>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nvGrpSpPr>
          <p:cNvPr id="3" name="Group 12"/>
          <p:cNvGrpSpPr>
            <a:grpSpLocks/>
          </p:cNvGrpSpPr>
          <p:nvPr/>
        </p:nvGrpSpPr>
        <p:grpSpPr bwMode="auto">
          <a:xfrm>
            <a:off x="1143000" y="5410200"/>
            <a:ext cx="228600" cy="609600"/>
            <a:chOff x="1296" y="2592"/>
            <a:chExt cx="144" cy="384"/>
          </a:xfrm>
        </p:grpSpPr>
        <p:sp>
          <p:nvSpPr>
            <p:cNvPr id="707597" name="Rectangle 13"/>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707598" name="Oval 14"/>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sp>
        <p:nvSpPr>
          <p:cNvPr id="707599" name="Rectangle 15"/>
          <p:cNvSpPr>
            <a:spLocks noChangeArrowheads="1"/>
          </p:cNvSpPr>
          <p:nvPr/>
        </p:nvSpPr>
        <p:spPr bwMode="auto">
          <a:xfrm>
            <a:off x="1752600" y="5486400"/>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nvGrpSpPr>
          <p:cNvPr id="4" name="Group 16"/>
          <p:cNvGrpSpPr>
            <a:grpSpLocks/>
          </p:cNvGrpSpPr>
          <p:nvPr/>
        </p:nvGrpSpPr>
        <p:grpSpPr bwMode="auto">
          <a:xfrm>
            <a:off x="2057400" y="5410200"/>
            <a:ext cx="228600" cy="609600"/>
            <a:chOff x="1296" y="2592"/>
            <a:chExt cx="144" cy="384"/>
          </a:xfrm>
        </p:grpSpPr>
        <p:sp>
          <p:nvSpPr>
            <p:cNvPr id="707601" name="Rectangle 17"/>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707602" name="Oval 18"/>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grpSp>
        <p:nvGrpSpPr>
          <p:cNvPr id="5" name="Group 19"/>
          <p:cNvGrpSpPr>
            <a:grpSpLocks/>
          </p:cNvGrpSpPr>
          <p:nvPr/>
        </p:nvGrpSpPr>
        <p:grpSpPr bwMode="auto">
          <a:xfrm rot="-10800000" flipH="1" flipV="1">
            <a:off x="2362200" y="5410200"/>
            <a:ext cx="228600" cy="609600"/>
            <a:chOff x="1776" y="2592"/>
            <a:chExt cx="144" cy="384"/>
          </a:xfrm>
        </p:grpSpPr>
        <p:sp>
          <p:nvSpPr>
            <p:cNvPr id="707604" name="Rectangle 20"/>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605" name="Oval 21"/>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grpSp>
        <p:nvGrpSpPr>
          <p:cNvPr id="6" name="Group 22"/>
          <p:cNvGrpSpPr>
            <a:grpSpLocks/>
          </p:cNvGrpSpPr>
          <p:nvPr/>
        </p:nvGrpSpPr>
        <p:grpSpPr bwMode="auto">
          <a:xfrm>
            <a:off x="3886200" y="5410200"/>
            <a:ext cx="228600" cy="609600"/>
            <a:chOff x="1296" y="2592"/>
            <a:chExt cx="144" cy="384"/>
          </a:xfrm>
        </p:grpSpPr>
        <p:sp>
          <p:nvSpPr>
            <p:cNvPr id="707607" name="Rectangle 23"/>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707608" name="Oval 24"/>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grpSp>
        <p:nvGrpSpPr>
          <p:cNvPr id="7" name="Group 25"/>
          <p:cNvGrpSpPr>
            <a:grpSpLocks/>
          </p:cNvGrpSpPr>
          <p:nvPr/>
        </p:nvGrpSpPr>
        <p:grpSpPr bwMode="auto">
          <a:xfrm rot="-10800000" flipH="1" flipV="1">
            <a:off x="2971800" y="5410200"/>
            <a:ext cx="228600" cy="609600"/>
            <a:chOff x="1776" y="2592"/>
            <a:chExt cx="144" cy="384"/>
          </a:xfrm>
        </p:grpSpPr>
        <p:sp>
          <p:nvSpPr>
            <p:cNvPr id="707610" name="Rectangle 26"/>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611" name="Oval 27"/>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grpSp>
        <p:nvGrpSpPr>
          <p:cNvPr id="8" name="Group 28"/>
          <p:cNvGrpSpPr>
            <a:grpSpLocks/>
          </p:cNvGrpSpPr>
          <p:nvPr/>
        </p:nvGrpSpPr>
        <p:grpSpPr bwMode="auto">
          <a:xfrm>
            <a:off x="4800600" y="5410200"/>
            <a:ext cx="228600" cy="609600"/>
            <a:chOff x="1296" y="2592"/>
            <a:chExt cx="144" cy="384"/>
          </a:xfrm>
        </p:grpSpPr>
        <p:sp>
          <p:nvSpPr>
            <p:cNvPr id="707613" name="Rectangle 29"/>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707614" name="Oval 30"/>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sp>
        <p:nvSpPr>
          <p:cNvPr id="707615" name="Rectangle 31"/>
          <p:cNvSpPr>
            <a:spLocks noChangeArrowheads="1"/>
          </p:cNvSpPr>
          <p:nvPr/>
        </p:nvSpPr>
        <p:spPr bwMode="auto">
          <a:xfrm>
            <a:off x="3581400" y="54864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sp>
        <p:nvSpPr>
          <p:cNvPr id="707616" name="Rectangle 32"/>
          <p:cNvSpPr>
            <a:spLocks noChangeArrowheads="1"/>
          </p:cNvSpPr>
          <p:nvPr/>
        </p:nvSpPr>
        <p:spPr bwMode="auto">
          <a:xfrm>
            <a:off x="2667000" y="54864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grpSp>
        <p:nvGrpSpPr>
          <p:cNvPr id="9" name="Group 33"/>
          <p:cNvGrpSpPr>
            <a:grpSpLocks/>
          </p:cNvGrpSpPr>
          <p:nvPr/>
        </p:nvGrpSpPr>
        <p:grpSpPr bwMode="auto">
          <a:xfrm rot="-10800000" flipH="1" flipV="1">
            <a:off x="4191000" y="5410200"/>
            <a:ext cx="228600" cy="609600"/>
            <a:chOff x="1776" y="2592"/>
            <a:chExt cx="144" cy="384"/>
          </a:xfrm>
        </p:grpSpPr>
        <p:sp>
          <p:nvSpPr>
            <p:cNvPr id="707618" name="Rectangle 34"/>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619" name="Oval 35"/>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sp>
        <p:nvSpPr>
          <p:cNvPr id="707620" name="Rectangle 36"/>
          <p:cNvSpPr>
            <a:spLocks noChangeArrowheads="1"/>
          </p:cNvSpPr>
          <p:nvPr/>
        </p:nvSpPr>
        <p:spPr bwMode="auto">
          <a:xfrm>
            <a:off x="4495800" y="5486400"/>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sp>
        <p:nvSpPr>
          <p:cNvPr id="707621" name="Rectangle 37"/>
          <p:cNvSpPr>
            <a:spLocks noChangeArrowheads="1"/>
          </p:cNvSpPr>
          <p:nvPr/>
        </p:nvSpPr>
        <p:spPr bwMode="auto">
          <a:xfrm>
            <a:off x="3276600" y="5486400"/>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sp>
        <p:nvSpPr>
          <p:cNvPr id="707622" name="Rectangle 38"/>
          <p:cNvSpPr>
            <a:spLocks noChangeArrowheads="1"/>
          </p:cNvSpPr>
          <p:nvPr/>
        </p:nvSpPr>
        <p:spPr bwMode="auto">
          <a:xfrm>
            <a:off x="5105400" y="54864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grpSp>
        <p:nvGrpSpPr>
          <p:cNvPr id="10" name="Group 39"/>
          <p:cNvGrpSpPr>
            <a:grpSpLocks/>
          </p:cNvGrpSpPr>
          <p:nvPr/>
        </p:nvGrpSpPr>
        <p:grpSpPr bwMode="auto">
          <a:xfrm rot="-10800000" flipH="1" flipV="1">
            <a:off x="5410200" y="5410200"/>
            <a:ext cx="228600" cy="609600"/>
            <a:chOff x="1776" y="2592"/>
            <a:chExt cx="144" cy="384"/>
          </a:xfrm>
        </p:grpSpPr>
        <p:sp>
          <p:nvSpPr>
            <p:cNvPr id="707624" name="Rectangle 40"/>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625" name="Oval 41"/>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grpSp>
        <p:nvGrpSpPr>
          <p:cNvPr id="11" name="Group 42"/>
          <p:cNvGrpSpPr>
            <a:grpSpLocks/>
          </p:cNvGrpSpPr>
          <p:nvPr/>
        </p:nvGrpSpPr>
        <p:grpSpPr bwMode="auto">
          <a:xfrm>
            <a:off x="5715000" y="5410200"/>
            <a:ext cx="228600" cy="609600"/>
            <a:chOff x="1296" y="2592"/>
            <a:chExt cx="144" cy="384"/>
          </a:xfrm>
        </p:grpSpPr>
        <p:sp>
          <p:nvSpPr>
            <p:cNvPr id="707627" name="Rectangle 43"/>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707628" name="Oval 44"/>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sp>
        <p:nvSpPr>
          <p:cNvPr id="707629" name="Rectangle 45"/>
          <p:cNvSpPr>
            <a:spLocks noChangeArrowheads="1"/>
          </p:cNvSpPr>
          <p:nvPr/>
        </p:nvSpPr>
        <p:spPr bwMode="auto">
          <a:xfrm>
            <a:off x="6019800" y="54864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grpSp>
        <p:nvGrpSpPr>
          <p:cNvPr id="12" name="Group 46"/>
          <p:cNvGrpSpPr>
            <a:grpSpLocks/>
          </p:cNvGrpSpPr>
          <p:nvPr/>
        </p:nvGrpSpPr>
        <p:grpSpPr bwMode="auto">
          <a:xfrm>
            <a:off x="6629400" y="5410200"/>
            <a:ext cx="228600" cy="609600"/>
            <a:chOff x="1296" y="2592"/>
            <a:chExt cx="144" cy="384"/>
          </a:xfrm>
        </p:grpSpPr>
        <p:sp>
          <p:nvSpPr>
            <p:cNvPr id="707631" name="Rectangle 47"/>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707632" name="Oval 48"/>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sp>
        <p:nvSpPr>
          <p:cNvPr id="707633" name="Rectangle 49"/>
          <p:cNvSpPr>
            <a:spLocks noChangeArrowheads="1"/>
          </p:cNvSpPr>
          <p:nvPr/>
        </p:nvSpPr>
        <p:spPr bwMode="auto">
          <a:xfrm>
            <a:off x="6324600" y="5486400"/>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nvGrpSpPr>
          <p:cNvPr id="13" name="Group 50"/>
          <p:cNvGrpSpPr>
            <a:grpSpLocks/>
          </p:cNvGrpSpPr>
          <p:nvPr/>
        </p:nvGrpSpPr>
        <p:grpSpPr bwMode="auto">
          <a:xfrm rot="-10800000" flipH="1" flipV="1">
            <a:off x="6934200" y="5410200"/>
            <a:ext cx="228600" cy="609600"/>
            <a:chOff x="1776" y="2592"/>
            <a:chExt cx="144" cy="384"/>
          </a:xfrm>
        </p:grpSpPr>
        <p:sp>
          <p:nvSpPr>
            <p:cNvPr id="707635" name="Rectangle 51"/>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636" name="Oval 52"/>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sp>
        <p:nvSpPr>
          <p:cNvPr id="707637" name="Rectangle 53"/>
          <p:cNvSpPr>
            <a:spLocks noChangeArrowheads="1"/>
          </p:cNvSpPr>
          <p:nvPr/>
        </p:nvSpPr>
        <p:spPr bwMode="auto">
          <a:xfrm>
            <a:off x="7239000" y="54864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sp>
        <p:nvSpPr>
          <p:cNvPr id="707638" name="Rectangle 54"/>
          <p:cNvSpPr>
            <a:spLocks noChangeArrowheads="1"/>
          </p:cNvSpPr>
          <p:nvPr/>
        </p:nvSpPr>
        <p:spPr bwMode="auto">
          <a:xfrm>
            <a:off x="7543800" y="54864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sp>
        <p:nvSpPr>
          <p:cNvPr id="707639" name="Rectangle 55"/>
          <p:cNvSpPr>
            <a:spLocks noChangeArrowheads="1"/>
          </p:cNvSpPr>
          <p:nvPr/>
        </p:nvSpPr>
        <p:spPr bwMode="auto">
          <a:xfrm>
            <a:off x="7848600" y="5486400"/>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nvGrpSpPr>
          <p:cNvPr id="14" name="Group 56"/>
          <p:cNvGrpSpPr>
            <a:grpSpLocks/>
          </p:cNvGrpSpPr>
          <p:nvPr/>
        </p:nvGrpSpPr>
        <p:grpSpPr bwMode="auto">
          <a:xfrm>
            <a:off x="8153400" y="5410200"/>
            <a:ext cx="228600" cy="609600"/>
            <a:chOff x="1296" y="2592"/>
            <a:chExt cx="144" cy="384"/>
          </a:xfrm>
        </p:grpSpPr>
        <p:sp>
          <p:nvSpPr>
            <p:cNvPr id="707641" name="Rectangle 57"/>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707642" name="Oval 58"/>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sp>
        <p:nvSpPr>
          <p:cNvPr id="707643" name="Rectangle 59"/>
          <p:cNvSpPr>
            <a:spLocks noChangeArrowheads="1"/>
          </p:cNvSpPr>
          <p:nvPr/>
        </p:nvSpPr>
        <p:spPr bwMode="auto">
          <a:xfrm>
            <a:off x="7772400" y="1981200"/>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sp>
        <p:nvSpPr>
          <p:cNvPr id="707644" name="Rectangle 60"/>
          <p:cNvSpPr>
            <a:spLocks noChangeArrowheads="1"/>
          </p:cNvSpPr>
          <p:nvPr/>
        </p:nvSpPr>
        <p:spPr bwMode="auto">
          <a:xfrm>
            <a:off x="8763000" y="33528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sp>
        <p:nvSpPr>
          <p:cNvPr id="707645" name="Rectangle 61"/>
          <p:cNvSpPr>
            <a:spLocks noChangeArrowheads="1"/>
          </p:cNvSpPr>
          <p:nvPr/>
        </p:nvSpPr>
        <p:spPr bwMode="auto">
          <a:xfrm>
            <a:off x="4495800" y="41148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grpSp>
        <p:nvGrpSpPr>
          <p:cNvPr id="15" name="Group 62"/>
          <p:cNvGrpSpPr>
            <a:grpSpLocks/>
          </p:cNvGrpSpPr>
          <p:nvPr/>
        </p:nvGrpSpPr>
        <p:grpSpPr bwMode="auto">
          <a:xfrm flipV="1">
            <a:off x="7467600" y="3352800"/>
            <a:ext cx="228600" cy="609600"/>
            <a:chOff x="1296" y="2592"/>
            <a:chExt cx="144" cy="384"/>
          </a:xfrm>
        </p:grpSpPr>
        <p:sp>
          <p:nvSpPr>
            <p:cNvPr id="707647" name="Rectangle 63"/>
            <p:cNvSpPr>
              <a:spLocks noChangeArrowheads="1"/>
            </p:cNvSpPr>
            <p:nvPr/>
          </p:nvSpPr>
          <p:spPr bwMode="auto">
            <a:xfrm>
              <a:off x="1296" y="2640"/>
              <a:ext cx="144" cy="336"/>
            </a:xfrm>
            <a:prstGeom prst="rect">
              <a:avLst/>
            </a:pr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707648" name="Oval 64"/>
            <p:cNvSpPr>
              <a:spLocks noChangeArrowheads="1"/>
            </p:cNvSpPr>
            <p:nvPr/>
          </p:nvSpPr>
          <p:spPr bwMode="auto">
            <a:xfrm>
              <a:off x="1296" y="2592"/>
              <a:ext cx="144" cy="144"/>
            </a:xfrm>
            <a:prstGeom prst="ellipse">
              <a:avLst/>
            </a:prstGeom>
            <a:solidFill>
              <a:schemeClr val="hlink"/>
            </a:solidFill>
            <a:ln w="9525">
              <a:solidFill>
                <a:schemeClr val="hlink"/>
              </a:solidFill>
              <a:round/>
              <a:headEnd/>
              <a:tailEnd/>
            </a:ln>
            <a:effectLst/>
          </p:spPr>
          <p:txBody>
            <a:bodyPr wrap="none" anchor="ctr">
              <a:prstTxWarp prst="textNoShape">
                <a:avLst/>
              </a:prstTxWarp>
            </a:bodyPr>
            <a:lstStyle/>
            <a:p>
              <a:endParaRPr lang="en-US"/>
            </a:p>
          </p:txBody>
        </p:sp>
      </p:grpSp>
      <p:grpSp>
        <p:nvGrpSpPr>
          <p:cNvPr id="16" name="Group 65"/>
          <p:cNvGrpSpPr>
            <a:grpSpLocks/>
          </p:cNvGrpSpPr>
          <p:nvPr/>
        </p:nvGrpSpPr>
        <p:grpSpPr bwMode="auto">
          <a:xfrm rot="10800000" flipH="1">
            <a:off x="8001000" y="3657600"/>
            <a:ext cx="228600" cy="609600"/>
            <a:chOff x="1776" y="2592"/>
            <a:chExt cx="144" cy="384"/>
          </a:xfrm>
        </p:grpSpPr>
        <p:sp>
          <p:nvSpPr>
            <p:cNvPr id="707650" name="Rectangle 66"/>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651" name="Oval 67"/>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grpSp>
        <p:nvGrpSpPr>
          <p:cNvPr id="17" name="Group 68"/>
          <p:cNvGrpSpPr>
            <a:grpSpLocks/>
          </p:cNvGrpSpPr>
          <p:nvPr/>
        </p:nvGrpSpPr>
        <p:grpSpPr bwMode="auto">
          <a:xfrm flipV="1">
            <a:off x="6553200" y="2209800"/>
            <a:ext cx="228600" cy="609600"/>
            <a:chOff x="1296" y="2592"/>
            <a:chExt cx="144" cy="384"/>
          </a:xfrm>
        </p:grpSpPr>
        <p:sp>
          <p:nvSpPr>
            <p:cNvPr id="707653" name="Rectangle 69"/>
            <p:cNvSpPr>
              <a:spLocks noChangeArrowheads="1"/>
            </p:cNvSpPr>
            <p:nvPr/>
          </p:nvSpPr>
          <p:spPr bwMode="auto">
            <a:xfrm>
              <a:off x="1296" y="2640"/>
              <a:ext cx="144" cy="336"/>
            </a:xfrm>
            <a:prstGeom prst="rect">
              <a:avLst/>
            </a:pr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707654" name="Oval 70"/>
            <p:cNvSpPr>
              <a:spLocks noChangeArrowheads="1"/>
            </p:cNvSpPr>
            <p:nvPr/>
          </p:nvSpPr>
          <p:spPr bwMode="auto">
            <a:xfrm>
              <a:off x="1296" y="2592"/>
              <a:ext cx="144" cy="144"/>
            </a:xfrm>
            <a:prstGeom prst="ellipse">
              <a:avLst/>
            </a:prstGeom>
            <a:solidFill>
              <a:schemeClr val="hlink"/>
            </a:solidFill>
            <a:ln w="9525">
              <a:solidFill>
                <a:schemeClr val="hlink"/>
              </a:solidFill>
              <a:round/>
              <a:headEnd/>
              <a:tailEnd/>
            </a:ln>
            <a:effectLst/>
          </p:spPr>
          <p:txBody>
            <a:bodyPr wrap="none" anchor="ctr">
              <a:prstTxWarp prst="textNoShape">
                <a:avLst/>
              </a:prstTxWarp>
            </a:bodyPr>
            <a:lstStyle/>
            <a:p>
              <a:endParaRPr lang="en-US"/>
            </a:p>
          </p:txBody>
        </p:sp>
      </p:grpSp>
      <p:grpSp>
        <p:nvGrpSpPr>
          <p:cNvPr id="18" name="Group 71"/>
          <p:cNvGrpSpPr>
            <a:grpSpLocks/>
          </p:cNvGrpSpPr>
          <p:nvPr/>
        </p:nvGrpSpPr>
        <p:grpSpPr bwMode="auto">
          <a:xfrm flipV="1">
            <a:off x="7467600" y="2438400"/>
            <a:ext cx="228600" cy="609600"/>
            <a:chOff x="1296" y="2592"/>
            <a:chExt cx="144" cy="384"/>
          </a:xfrm>
        </p:grpSpPr>
        <p:sp>
          <p:nvSpPr>
            <p:cNvPr id="707656" name="Rectangle 72"/>
            <p:cNvSpPr>
              <a:spLocks noChangeArrowheads="1"/>
            </p:cNvSpPr>
            <p:nvPr/>
          </p:nvSpPr>
          <p:spPr bwMode="auto">
            <a:xfrm>
              <a:off x="1296" y="2640"/>
              <a:ext cx="144" cy="336"/>
            </a:xfrm>
            <a:prstGeom prst="rect">
              <a:avLst/>
            </a:pr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707657" name="Oval 73"/>
            <p:cNvSpPr>
              <a:spLocks noChangeArrowheads="1"/>
            </p:cNvSpPr>
            <p:nvPr/>
          </p:nvSpPr>
          <p:spPr bwMode="auto">
            <a:xfrm>
              <a:off x="1296" y="2592"/>
              <a:ext cx="144" cy="144"/>
            </a:xfrm>
            <a:prstGeom prst="ellipse">
              <a:avLst/>
            </a:prstGeom>
            <a:solidFill>
              <a:schemeClr val="hlink"/>
            </a:solidFill>
            <a:ln w="9525">
              <a:solidFill>
                <a:schemeClr val="hlink"/>
              </a:solidFill>
              <a:round/>
              <a:headEnd/>
              <a:tailEnd/>
            </a:ln>
            <a:effectLst/>
          </p:spPr>
          <p:txBody>
            <a:bodyPr wrap="none" anchor="ctr">
              <a:prstTxWarp prst="textNoShape">
                <a:avLst/>
              </a:prstTxWarp>
            </a:bodyPr>
            <a:lstStyle/>
            <a:p>
              <a:endParaRPr lang="en-US"/>
            </a:p>
          </p:txBody>
        </p:sp>
      </p:grpSp>
      <p:grpSp>
        <p:nvGrpSpPr>
          <p:cNvPr id="19" name="Group 74"/>
          <p:cNvGrpSpPr>
            <a:grpSpLocks/>
          </p:cNvGrpSpPr>
          <p:nvPr/>
        </p:nvGrpSpPr>
        <p:grpSpPr bwMode="auto">
          <a:xfrm rot="10800000" flipH="1">
            <a:off x="7086600" y="3352800"/>
            <a:ext cx="228600" cy="609600"/>
            <a:chOff x="1776" y="2592"/>
            <a:chExt cx="144" cy="384"/>
          </a:xfrm>
        </p:grpSpPr>
        <p:sp>
          <p:nvSpPr>
            <p:cNvPr id="707659" name="Rectangle 75"/>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660" name="Oval 76"/>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grpSp>
        <p:nvGrpSpPr>
          <p:cNvPr id="20" name="Group 77"/>
          <p:cNvGrpSpPr>
            <a:grpSpLocks/>
          </p:cNvGrpSpPr>
          <p:nvPr/>
        </p:nvGrpSpPr>
        <p:grpSpPr bwMode="auto">
          <a:xfrm rot="10800000" flipH="1">
            <a:off x="8382000" y="3200400"/>
            <a:ext cx="228600" cy="609600"/>
            <a:chOff x="1776" y="2592"/>
            <a:chExt cx="144" cy="384"/>
          </a:xfrm>
        </p:grpSpPr>
        <p:sp>
          <p:nvSpPr>
            <p:cNvPr id="707662" name="Rectangle 78"/>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663" name="Oval 79"/>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sp>
        <p:nvSpPr>
          <p:cNvPr id="707664" name="Rectangle 80"/>
          <p:cNvSpPr>
            <a:spLocks noChangeArrowheads="1"/>
          </p:cNvSpPr>
          <p:nvPr/>
        </p:nvSpPr>
        <p:spPr bwMode="auto">
          <a:xfrm>
            <a:off x="7772400" y="2819400"/>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sp>
        <p:nvSpPr>
          <p:cNvPr id="707665" name="Rectangle 81"/>
          <p:cNvSpPr>
            <a:spLocks noChangeArrowheads="1"/>
          </p:cNvSpPr>
          <p:nvPr/>
        </p:nvSpPr>
        <p:spPr bwMode="auto">
          <a:xfrm>
            <a:off x="8229600" y="25908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grpSp>
        <p:nvGrpSpPr>
          <p:cNvPr id="21" name="Group 82"/>
          <p:cNvGrpSpPr>
            <a:grpSpLocks/>
          </p:cNvGrpSpPr>
          <p:nvPr/>
        </p:nvGrpSpPr>
        <p:grpSpPr bwMode="auto">
          <a:xfrm flipV="1">
            <a:off x="8077200" y="1371600"/>
            <a:ext cx="228600" cy="609600"/>
            <a:chOff x="1296" y="2592"/>
            <a:chExt cx="144" cy="384"/>
          </a:xfrm>
        </p:grpSpPr>
        <p:sp>
          <p:nvSpPr>
            <p:cNvPr id="707667" name="Rectangle 83"/>
            <p:cNvSpPr>
              <a:spLocks noChangeArrowheads="1"/>
            </p:cNvSpPr>
            <p:nvPr/>
          </p:nvSpPr>
          <p:spPr bwMode="auto">
            <a:xfrm>
              <a:off x="1296" y="2640"/>
              <a:ext cx="144" cy="336"/>
            </a:xfrm>
            <a:prstGeom prst="rect">
              <a:avLst/>
            </a:pr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707668" name="Oval 84"/>
            <p:cNvSpPr>
              <a:spLocks noChangeArrowheads="1"/>
            </p:cNvSpPr>
            <p:nvPr/>
          </p:nvSpPr>
          <p:spPr bwMode="auto">
            <a:xfrm>
              <a:off x="1296" y="2592"/>
              <a:ext cx="144" cy="144"/>
            </a:xfrm>
            <a:prstGeom prst="ellipse">
              <a:avLst/>
            </a:prstGeom>
            <a:solidFill>
              <a:schemeClr val="hlink"/>
            </a:solidFill>
            <a:ln w="9525">
              <a:solidFill>
                <a:schemeClr val="hlink"/>
              </a:solidFill>
              <a:round/>
              <a:headEnd/>
              <a:tailEnd/>
            </a:ln>
            <a:effectLst/>
          </p:spPr>
          <p:txBody>
            <a:bodyPr wrap="none" anchor="ctr">
              <a:prstTxWarp prst="textNoShape">
                <a:avLst/>
              </a:prstTxWarp>
            </a:bodyPr>
            <a:lstStyle/>
            <a:p>
              <a:endParaRPr lang="en-US"/>
            </a:p>
          </p:txBody>
        </p:sp>
      </p:grpSp>
      <p:grpSp>
        <p:nvGrpSpPr>
          <p:cNvPr id="22" name="Group 85"/>
          <p:cNvGrpSpPr>
            <a:grpSpLocks/>
          </p:cNvGrpSpPr>
          <p:nvPr/>
        </p:nvGrpSpPr>
        <p:grpSpPr bwMode="auto">
          <a:xfrm rot="10800000" flipH="1">
            <a:off x="8382000" y="1905000"/>
            <a:ext cx="228600" cy="609600"/>
            <a:chOff x="1776" y="2592"/>
            <a:chExt cx="144" cy="384"/>
          </a:xfrm>
        </p:grpSpPr>
        <p:sp>
          <p:nvSpPr>
            <p:cNvPr id="707670" name="Rectangle 86"/>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671" name="Oval 87"/>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sp>
        <p:nvSpPr>
          <p:cNvPr id="707672" name="Rectangle 88"/>
          <p:cNvSpPr>
            <a:spLocks noChangeArrowheads="1"/>
          </p:cNvSpPr>
          <p:nvPr/>
        </p:nvSpPr>
        <p:spPr bwMode="auto">
          <a:xfrm>
            <a:off x="7086600" y="2362200"/>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nvGrpSpPr>
          <p:cNvPr id="23" name="Group 89"/>
          <p:cNvGrpSpPr>
            <a:grpSpLocks/>
          </p:cNvGrpSpPr>
          <p:nvPr/>
        </p:nvGrpSpPr>
        <p:grpSpPr bwMode="auto">
          <a:xfrm flipV="1">
            <a:off x="8686800" y="2438400"/>
            <a:ext cx="228600" cy="609600"/>
            <a:chOff x="1296" y="2592"/>
            <a:chExt cx="144" cy="384"/>
          </a:xfrm>
        </p:grpSpPr>
        <p:sp>
          <p:nvSpPr>
            <p:cNvPr id="707674" name="Rectangle 90"/>
            <p:cNvSpPr>
              <a:spLocks noChangeArrowheads="1"/>
            </p:cNvSpPr>
            <p:nvPr/>
          </p:nvSpPr>
          <p:spPr bwMode="auto">
            <a:xfrm>
              <a:off x="1296" y="2640"/>
              <a:ext cx="144" cy="336"/>
            </a:xfrm>
            <a:prstGeom prst="rect">
              <a:avLst/>
            </a:pr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707675" name="Oval 91"/>
            <p:cNvSpPr>
              <a:spLocks noChangeArrowheads="1"/>
            </p:cNvSpPr>
            <p:nvPr/>
          </p:nvSpPr>
          <p:spPr bwMode="auto">
            <a:xfrm>
              <a:off x="1296" y="2592"/>
              <a:ext cx="144" cy="144"/>
            </a:xfrm>
            <a:prstGeom prst="ellipse">
              <a:avLst/>
            </a:prstGeom>
            <a:solidFill>
              <a:schemeClr val="hlink"/>
            </a:solidFill>
            <a:ln w="9525">
              <a:solidFill>
                <a:schemeClr val="hlink"/>
              </a:solidFill>
              <a:round/>
              <a:headEnd/>
              <a:tailEnd/>
            </a:ln>
            <a:effectLst/>
          </p:spPr>
          <p:txBody>
            <a:bodyPr wrap="none" anchor="ctr">
              <a:prstTxWarp prst="textNoShape">
                <a:avLst/>
              </a:prstTxWarp>
            </a:bodyPr>
            <a:lstStyle/>
            <a:p>
              <a:endParaRPr lang="en-US"/>
            </a:p>
          </p:txBody>
        </p:sp>
      </p:grpSp>
      <p:sp>
        <p:nvSpPr>
          <p:cNvPr id="707676" name="Rectangle 92"/>
          <p:cNvSpPr>
            <a:spLocks noChangeArrowheads="1"/>
          </p:cNvSpPr>
          <p:nvPr/>
        </p:nvSpPr>
        <p:spPr bwMode="auto">
          <a:xfrm>
            <a:off x="6934200" y="1676400"/>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nvGrpSpPr>
          <p:cNvPr id="24" name="Group 93"/>
          <p:cNvGrpSpPr>
            <a:grpSpLocks/>
          </p:cNvGrpSpPr>
          <p:nvPr/>
        </p:nvGrpSpPr>
        <p:grpSpPr bwMode="auto">
          <a:xfrm rot="10800000" flipH="1">
            <a:off x="3886200" y="4572000"/>
            <a:ext cx="228600" cy="609600"/>
            <a:chOff x="1776" y="2592"/>
            <a:chExt cx="144" cy="384"/>
          </a:xfrm>
        </p:grpSpPr>
        <p:sp>
          <p:nvSpPr>
            <p:cNvPr id="707678" name="Rectangle 94"/>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679" name="Oval 95"/>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sp>
        <p:nvSpPr>
          <p:cNvPr id="707680" name="Rectangle 96"/>
          <p:cNvSpPr>
            <a:spLocks noChangeArrowheads="1"/>
          </p:cNvSpPr>
          <p:nvPr/>
        </p:nvSpPr>
        <p:spPr bwMode="auto">
          <a:xfrm>
            <a:off x="3581400" y="4800600"/>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nvGrpSpPr>
          <p:cNvPr id="25" name="Group 97"/>
          <p:cNvGrpSpPr>
            <a:grpSpLocks/>
          </p:cNvGrpSpPr>
          <p:nvPr/>
        </p:nvGrpSpPr>
        <p:grpSpPr bwMode="auto">
          <a:xfrm flipV="1">
            <a:off x="4191000" y="4267200"/>
            <a:ext cx="228600" cy="609600"/>
            <a:chOff x="1296" y="2592"/>
            <a:chExt cx="144" cy="384"/>
          </a:xfrm>
        </p:grpSpPr>
        <p:sp>
          <p:nvSpPr>
            <p:cNvPr id="707682" name="Rectangle 98"/>
            <p:cNvSpPr>
              <a:spLocks noChangeArrowheads="1"/>
            </p:cNvSpPr>
            <p:nvPr/>
          </p:nvSpPr>
          <p:spPr bwMode="auto">
            <a:xfrm>
              <a:off x="1296" y="2640"/>
              <a:ext cx="144" cy="336"/>
            </a:xfrm>
            <a:prstGeom prst="rect">
              <a:avLst/>
            </a:pr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707683" name="Oval 99"/>
            <p:cNvSpPr>
              <a:spLocks noChangeArrowheads="1"/>
            </p:cNvSpPr>
            <p:nvPr/>
          </p:nvSpPr>
          <p:spPr bwMode="auto">
            <a:xfrm>
              <a:off x="1296" y="2592"/>
              <a:ext cx="144" cy="144"/>
            </a:xfrm>
            <a:prstGeom prst="ellipse">
              <a:avLst/>
            </a:prstGeom>
            <a:solidFill>
              <a:schemeClr val="hlink"/>
            </a:solidFill>
            <a:ln w="9525">
              <a:solidFill>
                <a:schemeClr val="hlink"/>
              </a:solidFill>
              <a:round/>
              <a:headEnd/>
              <a:tailEnd/>
            </a:ln>
            <a:effectLst/>
          </p:spPr>
          <p:txBody>
            <a:bodyPr wrap="none" anchor="ctr">
              <a:prstTxWarp prst="textNoShape">
                <a:avLst/>
              </a:prstTxWarp>
            </a:bodyPr>
            <a:lstStyle/>
            <a:p>
              <a:endParaRPr lang="en-US"/>
            </a:p>
          </p:txBody>
        </p:sp>
      </p:grpSp>
      <p:sp>
        <p:nvSpPr>
          <p:cNvPr id="707684" name="Rectangle 100"/>
          <p:cNvSpPr>
            <a:spLocks noChangeArrowheads="1"/>
          </p:cNvSpPr>
          <p:nvPr/>
        </p:nvSpPr>
        <p:spPr bwMode="auto">
          <a:xfrm>
            <a:off x="6781800" y="28956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grpSp>
        <p:nvGrpSpPr>
          <p:cNvPr id="26" name="Group 101"/>
          <p:cNvGrpSpPr>
            <a:grpSpLocks/>
          </p:cNvGrpSpPr>
          <p:nvPr/>
        </p:nvGrpSpPr>
        <p:grpSpPr bwMode="auto">
          <a:xfrm rot="10800000" flipH="1">
            <a:off x="4800600" y="3810000"/>
            <a:ext cx="228600" cy="609600"/>
            <a:chOff x="1776" y="2592"/>
            <a:chExt cx="144" cy="384"/>
          </a:xfrm>
        </p:grpSpPr>
        <p:sp>
          <p:nvSpPr>
            <p:cNvPr id="707686" name="Rectangle 102"/>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687" name="Oval 103"/>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sp>
        <p:nvSpPr>
          <p:cNvPr id="707688" name="Rectangle 104"/>
          <p:cNvSpPr>
            <a:spLocks noChangeArrowheads="1"/>
          </p:cNvSpPr>
          <p:nvPr/>
        </p:nvSpPr>
        <p:spPr bwMode="auto">
          <a:xfrm>
            <a:off x="5105400" y="3581400"/>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sp>
        <p:nvSpPr>
          <p:cNvPr id="707689" name="AutoShape 105"/>
          <p:cNvSpPr>
            <a:spLocks noChangeArrowheads="1"/>
          </p:cNvSpPr>
          <p:nvPr/>
        </p:nvSpPr>
        <p:spPr bwMode="auto">
          <a:xfrm>
            <a:off x="609600" y="4267200"/>
            <a:ext cx="1143000" cy="304800"/>
          </a:xfrm>
          <a:prstGeom prst="rightArrow">
            <a:avLst>
              <a:gd name="adj1" fmla="val 50000"/>
              <a:gd name="adj2" fmla="val 93750"/>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690" name="Rectangle 106"/>
          <p:cNvSpPr>
            <a:spLocks noChangeArrowheads="1"/>
          </p:cNvSpPr>
          <p:nvPr/>
        </p:nvSpPr>
        <p:spPr bwMode="auto">
          <a:xfrm>
            <a:off x="7391400" y="1524000"/>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grpSp>
        <p:nvGrpSpPr>
          <p:cNvPr id="27" name="Group 107"/>
          <p:cNvGrpSpPr>
            <a:grpSpLocks/>
          </p:cNvGrpSpPr>
          <p:nvPr/>
        </p:nvGrpSpPr>
        <p:grpSpPr bwMode="auto">
          <a:xfrm rot="10800000" flipH="1">
            <a:off x="7772400" y="1219200"/>
            <a:ext cx="228600" cy="609600"/>
            <a:chOff x="1776" y="2592"/>
            <a:chExt cx="144" cy="384"/>
          </a:xfrm>
        </p:grpSpPr>
        <p:sp>
          <p:nvSpPr>
            <p:cNvPr id="707692" name="Rectangle 108"/>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707693" name="Oval 109"/>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sp>
        <p:nvSpPr>
          <p:cNvPr id="707694" name="Rectangle 110" descr="Rectangle: Click to edit Master text styles&#10;Second level&#10;Third level&#10;Fourth level&#10;Fifth level"/>
          <p:cNvSpPr>
            <a:spLocks noGrp="1" noChangeArrowheads="1"/>
          </p:cNvSpPr>
          <p:nvPr>
            <p:ph type="body" idx="1"/>
          </p:nvPr>
        </p:nvSpPr>
        <p:spPr>
          <a:xfrm>
            <a:off x="838200" y="1371600"/>
            <a:ext cx="5562600" cy="2946400"/>
          </a:xfrm>
          <a:noFill/>
          <a:ln/>
        </p:spPr>
        <p:txBody>
          <a:bodyPr/>
          <a:lstStyle/>
          <a:p>
            <a:r>
              <a:rPr lang="en-US"/>
              <a:t>Match </a:t>
            </a:r>
            <a:r>
              <a:rPr lang="en-US" u="sng"/>
              <a:t>RNA</a:t>
            </a:r>
            <a:r>
              <a:rPr lang="en-US"/>
              <a:t> bases to </a:t>
            </a:r>
            <a:r>
              <a:rPr lang="en-US" u="sng"/>
              <a:t>DNA</a:t>
            </a:r>
            <a:r>
              <a:rPr lang="en-US"/>
              <a:t> bases on one of the DNA strands</a:t>
            </a:r>
          </a:p>
        </p:txBody>
      </p:sp>
      <p:sp>
        <p:nvSpPr>
          <p:cNvPr id="707695" name="Text Box 111"/>
          <p:cNvSpPr txBox="1">
            <a:spLocks noChangeArrowheads="1"/>
          </p:cNvSpPr>
          <p:nvPr/>
        </p:nvSpPr>
        <p:spPr bwMode="auto">
          <a:xfrm>
            <a:off x="4129088" y="4419600"/>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U</a:t>
            </a:r>
            <a:endParaRPr lang="en-US" sz="2800">
              <a:solidFill>
                <a:schemeClr val="bg1"/>
              </a:solidFill>
              <a:ea typeface="ＭＳ Ｐゴシック" charset="-128"/>
              <a:cs typeface="ＭＳ Ｐゴシック" charset="-128"/>
            </a:endParaRPr>
          </a:p>
        </p:txBody>
      </p:sp>
      <p:sp>
        <p:nvSpPr>
          <p:cNvPr id="707696" name="Text Box 112"/>
          <p:cNvSpPr txBox="1">
            <a:spLocks noChangeArrowheads="1"/>
          </p:cNvSpPr>
          <p:nvPr/>
        </p:nvSpPr>
        <p:spPr bwMode="auto">
          <a:xfrm>
            <a:off x="4129088" y="561181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A</a:t>
            </a:r>
            <a:endParaRPr lang="en-US" sz="2800">
              <a:solidFill>
                <a:schemeClr val="bg1"/>
              </a:solidFill>
              <a:ea typeface="ＭＳ Ｐゴシック" charset="-128"/>
              <a:cs typeface="ＭＳ Ｐゴシック" charset="-128"/>
            </a:endParaRPr>
          </a:p>
        </p:txBody>
      </p:sp>
      <p:sp>
        <p:nvSpPr>
          <p:cNvPr id="707697" name="Text Box 113"/>
          <p:cNvSpPr txBox="1">
            <a:spLocks noChangeArrowheads="1"/>
          </p:cNvSpPr>
          <p:nvPr/>
        </p:nvSpPr>
        <p:spPr bwMode="auto">
          <a:xfrm>
            <a:off x="4422775" y="5611813"/>
            <a:ext cx="381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G</a:t>
            </a:r>
            <a:endParaRPr lang="en-US" sz="2800">
              <a:solidFill>
                <a:schemeClr val="bg1"/>
              </a:solidFill>
              <a:ea typeface="ＭＳ Ｐゴシック" charset="-128"/>
              <a:cs typeface="ＭＳ Ｐゴシック" charset="-128"/>
            </a:endParaRPr>
          </a:p>
        </p:txBody>
      </p:sp>
      <p:sp>
        <p:nvSpPr>
          <p:cNvPr id="707698" name="Text Box 114"/>
          <p:cNvSpPr txBox="1">
            <a:spLocks noChangeArrowheads="1"/>
          </p:cNvSpPr>
          <p:nvPr/>
        </p:nvSpPr>
        <p:spPr bwMode="auto">
          <a:xfrm>
            <a:off x="7773988" y="5611813"/>
            <a:ext cx="381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G</a:t>
            </a:r>
            <a:endParaRPr lang="en-US" sz="2800">
              <a:solidFill>
                <a:schemeClr val="bg1"/>
              </a:solidFill>
              <a:ea typeface="ＭＳ Ｐゴシック" charset="-128"/>
              <a:cs typeface="ＭＳ Ｐゴシック" charset="-128"/>
            </a:endParaRPr>
          </a:p>
        </p:txBody>
      </p:sp>
      <p:sp>
        <p:nvSpPr>
          <p:cNvPr id="707699" name="Text Box 115"/>
          <p:cNvSpPr txBox="1">
            <a:spLocks noChangeArrowheads="1"/>
          </p:cNvSpPr>
          <p:nvPr/>
        </p:nvSpPr>
        <p:spPr bwMode="auto">
          <a:xfrm>
            <a:off x="6254750" y="5611813"/>
            <a:ext cx="381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G</a:t>
            </a:r>
            <a:endParaRPr lang="en-US" sz="2800">
              <a:solidFill>
                <a:schemeClr val="bg1"/>
              </a:solidFill>
              <a:ea typeface="ＭＳ Ｐゴシック" charset="-128"/>
              <a:cs typeface="ＭＳ Ｐゴシック" charset="-128"/>
            </a:endParaRPr>
          </a:p>
        </p:txBody>
      </p:sp>
      <p:sp>
        <p:nvSpPr>
          <p:cNvPr id="707700" name="Text Box 116"/>
          <p:cNvSpPr txBox="1">
            <a:spLocks noChangeArrowheads="1"/>
          </p:cNvSpPr>
          <p:nvPr/>
        </p:nvSpPr>
        <p:spPr bwMode="auto">
          <a:xfrm>
            <a:off x="3203575" y="5611813"/>
            <a:ext cx="381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G</a:t>
            </a:r>
            <a:endParaRPr lang="en-US" sz="2800">
              <a:solidFill>
                <a:schemeClr val="bg1"/>
              </a:solidFill>
              <a:ea typeface="ＭＳ Ｐゴシック" charset="-128"/>
              <a:cs typeface="ＭＳ Ｐゴシック" charset="-128"/>
            </a:endParaRPr>
          </a:p>
        </p:txBody>
      </p:sp>
      <p:sp>
        <p:nvSpPr>
          <p:cNvPr id="707701" name="Text Box 117"/>
          <p:cNvSpPr txBox="1">
            <a:spLocks noChangeArrowheads="1"/>
          </p:cNvSpPr>
          <p:nvPr/>
        </p:nvSpPr>
        <p:spPr bwMode="auto">
          <a:xfrm>
            <a:off x="1684338" y="5611813"/>
            <a:ext cx="381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G</a:t>
            </a:r>
            <a:endParaRPr lang="en-US" sz="2800">
              <a:solidFill>
                <a:schemeClr val="bg1"/>
              </a:solidFill>
              <a:ea typeface="ＭＳ Ｐゴシック" charset="-128"/>
              <a:cs typeface="ＭＳ Ｐゴシック" charset="-128"/>
            </a:endParaRPr>
          </a:p>
        </p:txBody>
      </p:sp>
      <p:sp>
        <p:nvSpPr>
          <p:cNvPr id="707702" name="Text Box 118"/>
          <p:cNvSpPr txBox="1">
            <a:spLocks noChangeArrowheads="1"/>
          </p:cNvSpPr>
          <p:nvPr/>
        </p:nvSpPr>
        <p:spPr bwMode="auto">
          <a:xfrm>
            <a:off x="1384300" y="5611813"/>
            <a:ext cx="381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G</a:t>
            </a:r>
            <a:endParaRPr lang="en-US" sz="2800">
              <a:solidFill>
                <a:schemeClr val="bg1"/>
              </a:solidFill>
              <a:ea typeface="ＭＳ Ｐゴシック" charset="-128"/>
              <a:cs typeface="ＭＳ Ｐゴシック" charset="-128"/>
            </a:endParaRPr>
          </a:p>
        </p:txBody>
      </p:sp>
      <p:sp>
        <p:nvSpPr>
          <p:cNvPr id="707703" name="Text Box 119"/>
          <p:cNvSpPr txBox="1">
            <a:spLocks noChangeArrowheads="1"/>
          </p:cNvSpPr>
          <p:nvPr/>
        </p:nvSpPr>
        <p:spPr bwMode="auto">
          <a:xfrm>
            <a:off x="1092200" y="5611813"/>
            <a:ext cx="33972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T</a:t>
            </a:r>
            <a:endParaRPr lang="en-US" sz="2800">
              <a:solidFill>
                <a:schemeClr val="bg1"/>
              </a:solidFill>
              <a:ea typeface="ＭＳ Ｐゴシック" charset="-128"/>
              <a:cs typeface="ＭＳ Ｐゴシック" charset="-128"/>
            </a:endParaRPr>
          </a:p>
        </p:txBody>
      </p:sp>
      <p:sp>
        <p:nvSpPr>
          <p:cNvPr id="707704" name="Text Box 120"/>
          <p:cNvSpPr txBox="1">
            <a:spLocks noChangeArrowheads="1"/>
          </p:cNvSpPr>
          <p:nvPr/>
        </p:nvSpPr>
        <p:spPr bwMode="auto">
          <a:xfrm>
            <a:off x="1993900" y="5611813"/>
            <a:ext cx="33972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T</a:t>
            </a:r>
            <a:endParaRPr lang="en-US" sz="2800">
              <a:solidFill>
                <a:schemeClr val="bg1"/>
              </a:solidFill>
              <a:ea typeface="ＭＳ Ｐゴシック" charset="-128"/>
              <a:cs typeface="ＭＳ Ｐゴシック" charset="-128"/>
            </a:endParaRPr>
          </a:p>
        </p:txBody>
      </p:sp>
      <p:sp>
        <p:nvSpPr>
          <p:cNvPr id="707705" name="Text Box 121"/>
          <p:cNvSpPr txBox="1">
            <a:spLocks noChangeArrowheads="1"/>
          </p:cNvSpPr>
          <p:nvPr/>
        </p:nvSpPr>
        <p:spPr bwMode="auto">
          <a:xfrm>
            <a:off x="2293938" y="561181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A</a:t>
            </a:r>
            <a:endParaRPr lang="en-US" sz="2800">
              <a:solidFill>
                <a:schemeClr val="bg1"/>
              </a:solidFill>
              <a:ea typeface="ＭＳ Ｐゴシック" charset="-128"/>
              <a:cs typeface="ＭＳ Ｐゴシック" charset="-128"/>
            </a:endParaRPr>
          </a:p>
        </p:txBody>
      </p:sp>
      <p:sp>
        <p:nvSpPr>
          <p:cNvPr id="707706" name="Text Box 122"/>
          <p:cNvSpPr txBox="1">
            <a:spLocks noChangeArrowheads="1"/>
          </p:cNvSpPr>
          <p:nvPr/>
        </p:nvSpPr>
        <p:spPr bwMode="auto">
          <a:xfrm>
            <a:off x="2595563" y="561181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C</a:t>
            </a:r>
            <a:endParaRPr lang="en-US" sz="2800">
              <a:solidFill>
                <a:schemeClr val="bg1"/>
              </a:solidFill>
              <a:ea typeface="ＭＳ Ｐゴシック" charset="-128"/>
              <a:cs typeface="ＭＳ Ｐゴシック" charset="-128"/>
            </a:endParaRPr>
          </a:p>
        </p:txBody>
      </p:sp>
      <p:sp>
        <p:nvSpPr>
          <p:cNvPr id="707707" name="Text Box 123"/>
          <p:cNvSpPr txBox="1">
            <a:spLocks noChangeArrowheads="1"/>
          </p:cNvSpPr>
          <p:nvPr/>
        </p:nvSpPr>
        <p:spPr bwMode="auto">
          <a:xfrm>
            <a:off x="2897188" y="561181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A</a:t>
            </a:r>
            <a:endParaRPr lang="en-US" sz="2800">
              <a:solidFill>
                <a:schemeClr val="bg1"/>
              </a:solidFill>
              <a:ea typeface="ＭＳ Ｐゴシック" charset="-128"/>
              <a:cs typeface="ＭＳ Ｐゴシック" charset="-128"/>
            </a:endParaRPr>
          </a:p>
        </p:txBody>
      </p:sp>
      <p:sp>
        <p:nvSpPr>
          <p:cNvPr id="707708" name="Text Box 124"/>
          <p:cNvSpPr txBox="1">
            <a:spLocks noChangeArrowheads="1"/>
          </p:cNvSpPr>
          <p:nvPr/>
        </p:nvSpPr>
        <p:spPr bwMode="auto">
          <a:xfrm>
            <a:off x="3511550" y="561181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C</a:t>
            </a:r>
            <a:endParaRPr lang="en-US" sz="2800">
              <a:solidFill>
                <a:schemeClr val="bg1"/>
              </a:solidFill>
              <a:ea typeface="ＭＳ Ｐゴシック" charset="-128"/>
              <a:cs typeface="ＭＳ Ｐゴシック" charset="-128"/>
            </a:endParaRPr>
          </a:p>
        </p:txBody>
      </p:sp>
      <p:sp>
        <p:nvSpPr>
          <p:cNvPr id="707709" name="Text Box 125"/>
          <p:cNvSpPr txBox="1">
            <a:spLocks noChangeArrowheads="1"/>
          </p:cNvSpPr>
          <p:nvPr/>
        </p:nvSpPr>
        <p:spPr bwMode="auto">
          <a:xfrm>
            <a:off x="3827463" y="5611813"/>
            <a:ext cx="33972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T</a:t>
            </a:r>
            <a:endParaRPr lang="en-US" sz="2800">
              <a:solidFill>
                <a:schemeClr val="bg1"/>
              </a:solidFill>
              <a:ea typeface="ＭＳ Ｐゴシック" charset="-128"/>
              <a:cs typeface="ＭＳ Ｐゴシック" charset="-128"/>
            </a:endParaRPr>
          </a:p>
        </p:txBody>
      </p:sp>
      <p:sp>
        <p:nvSpPr>
          <p:cNvPr id="707710" name="Text Box 126"/>
          <p:cNvSpPr txBox="1">
            <a:spLocks noChangeArrowheads="1"/>
          </p:cNvSpPr>
          <p:nvPr/>
        </p:nvSpPr>
        <p:spPr bwMode="auto">
          <a:xfrm>
            <a:off x="4743450" y="5611813"/>
            <a:ext cx="33972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T</a:t>
            </a:r>
            <a:endParaRPr lang="en-US" sz="2800">
              <a:solidFill>
                <a:schemeClr val="bg1"/>
              </a:solidFill>
              <a:ea typeface="ＭＳ Ｐゴシック" charset="-128"/>
              <a:cs typeface="ＭＳ Ｐゴシック" charset="-128"/>
            </a:endParaRPr>
          </a:p>
        </p:txBody>
      </p:sp>
      <p:sp>
        <p:nvSpPr>
          <p:cNvPr id="707711" name="Text Box 127"/>
          <p:cNvSpPr txBox="1">
            <a:spLocks noChangeArrowheads="1"/>
          </p:cNvSpPr>
          <p:nvPr/>
        </p:nvSpPr>
        <p:spPr bwMode="auto">
          <a:xfrm>
            <a:off x="5659438" y="5611813"/>
            <a:ext cx="33972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T</a:t>
            </a:r>
            <a:endParaRPr lang="en-US" sz="2800">
              <a:solidFill>
                <a:schemeClr val="bg1"/>
              </a:solidFill>
              <a:ea typeface="ＭＳ Ｐゴシック" charset="-128"/>
              <a:cs typeface="ＭＳ Ｐゴシック" charset="-128"/>
            </a:endParaRPr>
          </a:p>
        </p:txBody>
      </p:sp>
      <p:sp>
        <p:nvSpPr>
          <p:cNvPr id="707712" name="Text Box 128"/>
          <p:cNvSpPr txBox="1">
            <a:spLocks noChangeArrowheads="1"/>
          </p:cNvSpPr>
          <p:nvPr/>
        </p:nvSpPr>
        <p:spPr bwMode="auto">
          <a:xfrm>
            <a:off x="6575425" y="5611813"/>
            <a:ext cx="33972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T</a:t>
            </a:r>
            <a:endParaRPr lang="en-US" sz="2800">
              <a:solidFill>
                <a:schemeClr val="bg1"/>
              </a:solidFill>
              <a:ea typeface="ＭＳ Ｐゴシック" charset="-128"/>
              <a:cs typeface="ＭＳ Ｐゴシック" charset="-128"/>
            </a:endParaRPr>
          </a:p>
        </p:txBody>
      </p:sp>
      <p:sp>
        <p:nvSpPr>
          <p:cNvPr id="707713" name="Text Box 129"/>
          <p:cNvSpPr txBox="1">
            <a:spLocks noChangeArrowheads="1"/>
          </p:cNvSpPr>
          <p:nvPr/>
        </p:nvSpPr>
        <p:spPr bwMode="auto">
          <a:xfrm>
            <a:off x="8107363" y="5611813"/>
            <a:ext cx="33972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T</a:t>
            </a:r>
            <a:endParaRPr lang="en-US" sz="2800">
              <a:solidFill>
                <a:schemeClr val="bg1"/>
              </a:solidFill>
              <a:ea typeface="ＭＳ Ｐゴシック" charset="-128"/>
              <a:cs typeface="ＭＳ Ｐゴシック" charset="-128"/>
            </a:endParaRPr>
          </a:p>
        </p:txBody>
      </p:sp>
      <p:sp>
        <p:nvSpPr>
          <p:cNvPr id="707714" name="Text Box 130"/>
          <p:cNvSpPr txBox="1">
            <a:spLocks noChangeArrowheads="1"/>
          </p:cNvSpPr>
          <p:nvPr/>
        </p:nvSpPr>
        <p:spPr bwMode="auto">
          <a:xfrm>
            <a:off x="5057775" y="561181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C</a:t>
            </a:r>
            <a:endParaRPr lang="en-US" sz="2800">
              <a:solidFill>
                <a:schemeClr val="bg1"/>
              </a:solidFill>
              <a:ea typeface="ＭＳ Ｐゴシック" charset="-128"/>
              <a:cs typeface="ＭＳ Ｐゴシック" charset="-128"/>
            </a:endParaRPr>
          </a:p>
        </p:txBody>
      </p:sp>
      <p:sp>
        <p:nvSpPr>
          <p:cNvPr id="707715" name="Text Box 131"/>
          <p:cNvSpPr txBox="1">
            <a:spLocks noChangeArrowheads="1"/>
          </p:cNvSpPr>
          <p:nvPr/>
        </p:nvSpPr>
        <p:spPr bwMode="auto">
          <a:xfrm>
            <a:off x="5973763" y="561181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C</a:t>
            </a:r>
            <a:endParaRPr lang="en-US" sz="2800">
              <a:solidFill>
                <a:schemeClr val="bg1"/>
              </a:solidFill>
              <a:ea typeface="ＭＳ Ｐゴシック" charset="-128"/>
              <a:cs typeface="ＭＳ Ｐゴシック" charset="-128"/>
            </a:endParaRPr>
          </a:p>
        </p:txBody>
      </p:sp>
      <p:sp>
        <p:nvSpPr>
          <p:cNvPr id="707716" name="Text Box 132"/>
          <p:cNvSpPr txBox="1">
            <a:spLocks noChangeArrowheads="1"/>
          </p:cNvSpPr>
          <p:nvPr/>
        </p:nvSpPr>
        <p:spPr bwMode="auto">
          <a:xfrm>
            <a:off x="7191375" y="561181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C</a:t>
            </a:r>
            <a:endParaRPr lang="en-US" sz="2800">
              <a:solidFill>
                <a:schemeClr val="bg1"/>
              </a:solidFill>
              <a:ea typeface="ＭＳ Ｐゴシック" charset="-128"/>
              <a:cs typeface="ＭＳ Ｐゴシック" charset="-128"/>
            </a:endParaRPr>
          </a:p>
        </p:txBody>
      </p:sp>
      <p:sp>
        <p:nvSpPr>
          <p:cNvPr id="707717" name="Text Box 133"/>
          <p:cNvSpPr txBox="1">
            <a:spLocks noChangeArrowheads="1"/>
          </p:cNvSpPr>
          <p:nvPr/>
        </p:nvSpPr>
        <p:spPr bwMode="auto">
          <a:xfrm>
            <a:off x="7493000" y="561181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C</a:t>
            </a:r>
            <a:endParaRPr lang="en-US" sz="2800">
              <a:solidFill>
                <a:schemeClr val="bg1"/>
              </a:solidFill>
              <a:ea typeface="ＭＳ Ｐゴシック" charset="-128"/>
              <a:cs typeface="ＭＳ Ｐゴシック" charset="-128"/>
            </a:endParaRPr>
          </a:p>
        </p:txBody>
      </p:sp>
      <p:sp>
        <p:nvSpPr>
          <p:cNvPr id="707718" name="Text Box 134"/>
          <p:cNvSpPr txBox="1">
            <a:spLocks noChangeArrowheads="1"/>
          </p:cNvSpPr>
          <p:nvPr/>
        </p:nvSpPr>
        <p:spPr bwMode="auto">
          <a:xfrm>
            <a:off x="5348288" y="561181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A</a:t>
            </a:r>
            <a:endParaRPr lang="en-US" sz="2800">
              <a:solidFill>
                <a:schemeClr val="bg1"/>
              </a:solidFill>
              <a:ea typeface="ＭＳ Ｐゴシック" charset="-128"/>
              <a:cs typeface="ＭＳ Ｐゴシック" charset="-128"/>
            </a:endParaRPr>
          </a:p>
        </p:txBody>
      </p:sp>
      <p:sp>
        <p:nvSpPr>
          <p:cNvPr id="707719" name="Text Box 135"/>
          <p:cNvSpPr txBox="1">
            <a:spLocks noChangeArrowheads="1"/>
          </p:cNvSpPr>
          <p:nvPr/>
        </p:nvSpPr>
        <p:spPr bwMode="auto">
          <a:xfrm>
            <a:off x="6867525" y="561181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A</a:t>
            </a:r>
            <a:endParaRPr lang="en-US" sz="2800">
              <a:solidFill>
                <a:schemeClr val="bg1"/>
              </a:solidFill>
              <a:ea typeface="ＭＳ Ｐゴシック" charset="-128"/>
              <a:cs typeface="ＭＳ Ｐゴシック" charset="-128"/>
            </a:endParaRPr>
          </a:p>
        </p:txBody>
      </p:sp>
      <p:sp>
        <p:nvSpPr>
          <p:cNvPr id="707720" name="Text Box 136"/>
          <p:cNvSpPr txBox="1">
            <a:spLocks noChangeArrowheads="1"/>
          </p:cNvSpPr>
          <p:nvPr/>
        </p:nvSpPr>
        <p:spPr bwMode="auto">
          <a:xfrm>
            <a:off x="7402513" y="3500438"/>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U</a:t>
            </a:r>
            <a:endParaRPr lang="en-US" sz="2800">
              <a:solidFill>
                <a:schemeClr val="bg1"/>
              </a:solidFill>
              <a:ea typeface="ＭＳ Ｐゴシック" charset="-128"/>
              <a:cs typeface="ＭＳ Ｐゴシック" charset="-128"/>
            </a:endParaRPr>
          </a:p>
        </p:txBody>
      </p:sp>
      <p:sp>
        <p:nvSpPr>
          <p:cNvPr id="707721" name="Text Box 137"/>
          <p:cNvSpPr txBox="1">
            <a:spLocks noChangeArrowheads="1"/>
          </p:cNvSpPr>
          <p:nvPr/>
        </p:nvSpPr>
        <p:spPr bwMode="auto">
          <a:xfrm>
            <a:off x="6497638" y="237331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U</a:t>
            </a:r>
            <a:endParaRPr lang="en-US" sz="2800">
              <a:solidFill>
                <a:schemeClr val="bg1"/>
              </a:solidFill>
              <a:ea typeface="ＭＳ Ｐゴシック" charset="-128"/>
              <a:cs typeface="ＭＳ Ｐゴシック" charset="-128"/>
            </a:endParaRPr>
          </a:p>
        </p:txBody>
      </p:sp>
      <p:sp>
        <p:nvSpPr>
          <p:cNvPr id="707722" name="Text Box 138"/>
          <p:cNvSpPr txBox="1">
            <a:spLocks noChangeArrowheads="1"/>
          </p:cNvSpPr>
          <p:nvPr/>
        </p:nvSpPr>
        <p:spPr bwMode="auto">
          <a:xfrm>
            <a:off x="7400925" y="2635250"/>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U</a:t>
            </a:r>
            <a:endParaRPr lang="en-US" sz="2800">
              <a:solidFill>
                <a:schemeClr val="bg1"/>
              </a:solidFill>
              <a:ea typeface="ＭＳ Ｐゴシック" charset="-128"/>
              <a:cs typeface="ＭＳ Ｐゴシック" charset="-128"/>
            </a:endParaRPr>
          </a:p>
        </p:txBody>
      </p:sp>
      <p:sp>
        <p:nvSpPr>
          <p:cNvPr id="707723" name="Text Box 139"/>
          <p:cNvSpPr txBox="1">
            <a:spLocks noChangeArrowheads="1"/>
          </p:cNvSpPr>
          <p:nvPr/>
        </p:nvSpPr>
        <p:spPr bwMode="auto">
          <a:xfrm>
            <a:off x="8016875" y="1590675"/>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U</a:t>
            </a:r>
            <a:endParaRPr lang="en-US" sz="2800">
              <a:solidFill>
                <a:schemeClr val="bg1"/>
              </a:solidFill>
              <a:ea typeface="ＭＳ Ｐゴシック" charset="-128"/>
              <a:cs typeface="ＭＳ Ｐゴシック" charset="-128"/>
            </a:endParaRPr>
          </a:p>
        </p:txBody>
      </p:sp>
      <p:sp>
        <p:nvSpPr>
          <p:cNvPr id="707724" name="Text Box 140"/>
          <p:cNvSpPr txBox="1">
            <a:spLocks noChangeArrowheads="1"/>
          </p:cNvSpPr>
          <p:nvPr/>
        </p:nvSpPr>
        <p:spPr bwMode="auto">
          <a:xfrm>
            <a:off x="8616950" y="2638425"/>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U</a:t>
            </a:r>
            <a:endParaRPr lang="en-US" sz="2800">
              <a:solidFill>
                <a:schemeClr val="bg1"/>
              </a:solidFill>
              <a:ea typeface="ＭＳ Ｐゴシック" charset="-128"/>
              <a:cs typeface="ＭＳ Ｐゴシック" charset="-128"/>
            </a:endParaRPr>
          </a:p>
        </p:txBody>
      </p:sp>
      <p:sp>
        <p:nvSpPr>
          <p:cNvPr id="707725" name="Text Box 141"/>
          <p:cNvSpPr txBox="1">
            <a:spLocks noChangeArrowheads="1"/>
          </p:cNvSpPr>
          <p:nvPr/>
        </p:nvSpPr>
        <p:spPr bwMode="auto">
          <a:xfrm>
            <a:off x="3506788" y="4930775"/>
            <a:ext cx="381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G</a:t>
            </a:r>
            <a:endParaRPr lang="en-US" sz="2800">
              <a:solidFill>
                <a:schemeClr val="bg1"/>
              </a:solidFill>
              <a:ea typeface="ＭＳ Ｐゴシック" charset="-128"/>
              <a:cs typeface="ＭＳ Ｐゴシック" charset="-128"/>
            </a:endParaRPr>
          </a:p>
        </p:txBody>
      </p:sp>
      <p:sp>
        <p:nvSpPr>
          <p:cNvPr id="707726" name="Text Box 142"/>
          <p:cNvSpPr txBox="1">
            <a:spLocks noChangeArrowheads="1"/>
          </p:cNvSpPr>
          <p:nvPr/>
        </p:nvSpPr>
        <p:spPr bwMode="auto">
          <a:xfrm>
            <a:off x="5026025" y="3727450"/>
            <a:ext cx="381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G</a:t>
            </a:r>
            <a:endParaRPr lang="en-US" sz="2800">
              <a:solidFill>
                <a:schemeClr val="bg1"/>
              </a:solidFill>
              <a:ea typeface="ＭＳ Ｐゴシック" charset="-128"/>
              <a:cs typeface="ＭＳ Ｐゴシック" charset="-128"/>
            </a:endParaRPr>
          </a:p>
        </p:txBody>
      </p:sp>
      <p:sp>
        <p:nvSpPr>
          <p:cNvPr id="707727" name="Text Box 143"/>
          <p:cNvSpPr txBox="1">
            <a:spLocks noChangeArrowheads="1"/>
          </p:cNvSpPr>
          <p:nvPr/>
        </p:nvSpPr>
        <p:spPr bwMode="auto">
          <a:xfrm>
            <a:off x="3827463" y="4594225"/>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A</a:t>
            </a:r>
            <a:endParaRPr lang="en-US" sz="2800">
              <a:solidFill>
                <a:schemeClr val="bg1"/>
              </a:solidFill>
              <a:ea typeface="ＭＳ Ｐゴシック" charset="-128"/>
              <a:cs typeface="ＭＳ Ｐゴシック" charset="-128"/>
            </a:endParaRPr>
          </a:p>
        </p:txBody>
      </p:sp>
      <p:sp>
        <p:nvSpPr>
          <p:cNvPr id="707728" name="Text Box 144"/>
          <p:cNvSpPr txBox="1">
            <a:spLocks noChangeArrowheads="1"/>
          </p:cNvSpPr>
          <p:nvPr/>
        </p:nvSpPr>
        <p:spPr bwMode="auto">
          <a:xfrm>
            <a:off x="4741863" y="3781425"/>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A</a:t>
            </a:r>
            <a:endParaRPr lang="en-US" sz="2800">
              <a:solidFill>
                <a:schemeClr val="bg1"/>
              </a:solidFill>
              <a:ea typeface="ＭＳ Ｐゴシック" charset="-128"/>
              <a:cs typeface="ＭＳ Ｐゴシック" charset="-128"/>
            </a:endParaRPr>
          </a:p>
        </p:txBody>
      </p:sp>
      <p:sp>
        <p:nvSpPr>
          <p:cNvPr id="707729" name="Text Box 145"/>
          <p:cNvSpPr txBox="1">
            <a:spLocks noChangeArrowheads="1"/>
          </p:cNvSpPr>
          <p:nvPr/>
        </p:nvSpPr>
        <p:spPr bwMode="auto">
          <a:xfrm>
            <a:off x="1076325" y="5011738"/>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A</a:t>
            </a:r>
            <a:endParaRPr lang="en-US" sz="2800">
              <a:solidFill>
                <a:schemeClr val="bg1"/>
              </a:solidFill>
              <a:ea typeface="ＭＳ Ｐゴシック" charset="-128"/>
              <a:cs typeface="ＭＳ Ｐゴシック" charset="-128"/>
            </a:endParaRPr>
          </a:p>
        </p:txBody>
      </p:sp>
      <p:sp>
        <p:nvSpPr>
          <p:cNvPr id="707730" name="Text Box 146"/>
          <p:cNvSpPr txBox="1">
            <a:spLocks noChangeArrowheads="1"/>
          </p:cNvSpPr>
          <p:nvPr/>
        </p:nvSpPr>
        <p:spPr bwMode="auto">
          <a:xfrm>
            <a:off x="1389063" y="5010150"/>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C</a:t>
            </a:r>
            <a:endParaRPr lang="en-US" sz="2800">
              <a:solidFill>
                <a:schemeClr val="bg1"/>
              </a:solidFill>
              <a:ea typeface="ＭＳ Ｐゴシック" charset="-128"/>
              <a:cs typeface="ＭＳ Ｐゴシック" charset="-128"/>
            </a:endParaRPr>
          </a:p>
        </p:txBody>
      </p:sp>
      <p:sp>
        <p:nvSpPr>
          <p:cNvPr id="707731" name="Text Box 147"/>
          <p:cNvSpPr txBox="1">
            <a:spLocks noChangeArrowheads="1"/>
          </p:cNvSpPr>
          <p:nvPr/>
        </p:nvSpPr>
        <p:spPr bwMode="auto">
          <a:xfrm>
            <a:off x="1690688" y="5010150"/>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C</a:t>
            </a:r>
            <a:endParaRPr lang="en-US" sz="2800">
              <a:solidFill>
                <a:schemeClr val="bg1"/>
              </a:solidFill>
              <a:ea typeface="ＭＳ Ｐゴシック" charset="-128"/>
              <a:cs typeface="ＭＳ Ｐゴシック" charset="-128"/>
            </a:endParaRPr>
          </a:p>
        </p:txBody>
      </p:sp>
      <p:grpSp>
        <p:nvGrpSpPr>
          <p:cNvPr id="28" name="Group 148"/>
          <p:cNvGrpSpPr>
            <a:grpSpLocks/>
          </p:cNvGrpSpPr>
          <p:nvPr/>
        </p:nvGrpSpPr>
        <p:grpSpPr bwMode="auto">
          <a:xfrm>
            <a:off x="1828800" y="4191000"/>
            <a:ext cx="1752600" cy="1600200"/>
            <a:chOff x="1152" y="2640"/>
            <a:chExt cx="1104" cy="1008"/>
          </a:xfrm>
        </p:grpSpPr>
        <p:grpSp>
          <p:nvGrpSpPr>
            <p:cNvPr id="29" name="Group 149"/>
            <p:cNvGrpSpPr>
              <a:grpSpLocks/>
            </p:cNvGrpSpPr>
            <p:nvPr/>
          </p:nvGrpSpPr>
          <p:grpSpPr bwMode="auto">
            <a:xfrm>
              <a:off x="1152" y="2640"/>
              <a:ext cx="1104" cy="1008"/>
              <a:chOff x="1296" y="1200"/>
              <a:chExt cx="1104" cy="1008"/>
            </a:xfrm>
          </p:grpSpPr>
          <p:sp>
            <p:nvSpPr>
              <p:cNvPr id="707734" name="Oval 150"/>
              <p:cNvSpPr>
                <a:spLocks noChangeArrowheads="1"/>
              </p:cNvSpPr>
              <p:nvPr/>
            </p:nvSpPr>
            <p:spPr bwMode="auto">
              <a:xfrm>
                <a:off x="1296" y="1440"/>
                <a:ext cx="480" cy="48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707735" name="Oval 151"/>
              <p:cNvSpPr>
                <a:spLocks noChangeArrowheads="1"/>
              </p:cNvSpPr>
              <p:nvPr/>
            </p:nvSpPr>
            <p:spPr bwMode="auto">
              <a:xfrm>
                <a:off x="1584" y="1200"/>
                <a:ext cx="480" cy="48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707736" name="Oval 152"/>
              <p:cNvSpPr>
                <a:spLocks noChangeArrowheads="1"/>
              </p:cNvSpPr>
              <p:nvPr/>
            </p:nvSpPr>
            <p:spPr bwMode="auto">
              <a:xfrm>
                <a:off x="1344" y="1728"/>
                <a:ext cx="480" cy="48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707737" name="Oval 153"/>
              <p:cNvSpPr>
                <a:spLocks noChangeArrowheads="1"/>
              </p:cNvSpPr>
              <p:nvPr/>
            </p:nvSpPr>
            <p:spPr bwMode="auto">
              <a:xfrm>
                <a:off x="1824" y="1440"/>
                <a:ext cx="480" cy="48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707738" name="Oval 154"/>
              <p:cNvSpPr>
                <a:spLocks noChangeArrowheads="1"/>
              </p:cNvSpPr>
              <p:nvPr/>
            </p:nvSpPr>
            <p:spPr bwMode="auto">
              <a:xfrm>
                <a:off x="1680" y="1632"/>
                <a:ext cx="480" cy="48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707739" name="Oval 155"/>
              <p:cNvSpPr>
                <a:spLocks noChangeArrowheads="1"/>
              </p:cNvSpPr>
              <p:nvPr/>
            </p:nvSpPr>
            <p:spPr bwMode="auto">
              <a:xfrm>
                <a:off x="1728" y="1728"/>
                <a:ext cx="480" cy="48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707740" name="Oval 156"/>
              <p:cNvSpPr>
                <a:spLocks noChangeArrowheads="1"/>
              </p:cNvSpPr>
              <p:nvPr/>
            </p:nvSpPr>
            <p:spPr bwMode="auto">
              <a:xfrm>
                <a:off x="1920" y="1680"/>
                <a:ext cx="480" cy="48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sp>
          <p:nvSpPr>
            <p:cNvPr id="707741" name="Text Box 157"/>
            <p:cNvSpPr txBox="1">
              <a:spLocks noChangeArrowheads="1"/>
            </p:cNvSpPr>
            <p:nvPr/>
          </p:nvSpPr>
          <p:spPr bwMode="auto">
            <a:xfrm>
              <a:off x="1248" y="3024"/>
              <a:ext cx="961" cy="422"/>
            </a:xfrm>
            <a:prstGeom prst="rect">
              <a:avLst/>
            </a:prstGeom>
            <a:noFill/>
            <a:ln w="9525">
              <a:noFill/>
              <a:miter lim="800000"/>
              <a:headEnd/>
              <a:tailEnd/>
            </a:ln>
            <a:effectLst/>
          </p:spPr>
          <p:txBody>
            <a:bodyPr wrap="none" anchor="ctr">
              <a:prstTxWarp prst="textNoShape">
                <a:avLst/>
              </a:prstTxWarp>
              <a:spAutoFit/>
            </a:bodyPr>
            <a:lstStyle/>
            <a:p>
              <a:r>
                <a:rPr lang="en-US" sz="1900" b="1">
                  <a:solidFill>
                    <a:srgbClr val="000005"/>
                  </a:solidFill>
                </a:rPr>
                <a:t>RNA</a:t>
              </a:r>
              <a:r>
                <a:rPr lang="en-US" sz="1900" b="1">
                  <a:solidFill>
                    <a:srgbClr val="0F116A"/>
                  </a:solidFill>
                </a:rPr>
                <a:t> </a:t>
              </a:r>
            </a:p>
            <a:p>
              <a:r>
                <a:rPr lang="en-US" sz="1900" b="1">
                  <a:solidFill>
                    <a:srgbClr val="000005"/>
                  </a:solidFill>
                </a:rPr>
                <a:t>polymerase</a:t>
              </a:r>
              <a:endParaRPr lang="en-US" sz="2400"/>
            </a:p>
          </p:txBody>
        </p:sp>
      </p:grpSp>
      <p:sp>
        <p:nvSpPr>
          <p:cNvPr id="707742" name="Text Box 158"/>
          <p:cNvSpPr txBox="1">
            <a:spLocks noChangeArrowheads="1"/>
          </p:cNvSpPr>
          <p:nvPr/>
        </p:nvSpPr>
        <p:spPr bwMode="auto">
          <a:xfrm>
            <a:off x="4427538" y="4105275"/>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C</a:t>
            </a:r>
            <a:endParaRPr lang="en-US" sz="2800">
              <a:solidFill>
                <a:schemeClr val="bg1"/>
              </a:solidFill>
              <a:ea typeface="ＭＳ Ｐゴシック" charset="-128"/>
              <a:cs typeface="ＭＳ Ｐゴシック" charset="-128"/>
            </a:endParaRPr>
          </a:p>
        </p:txBody>
      </p:sp>
      <p:sp>
        <p:nvSpPr>
          <p:cNvPr id="707743" name="Text Box 159"/>
          <p:cNvSpPr txBox="1">
            <a:spLocks noChangeArrowheads="1"/>
          </p:cNvSpPr>
          <p:nvPr/>
        </p:nvSpPr>
        <p:spPr bwMode="auto">
          <a:xfrm>
            <a:off x="6718300" y="287496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C</a:t>
            </a:r>
            <a:endParaRPr lang="en-US" sz="2800">
              <a:solidFill>
                <a:schemeClr val="bg1"/>
              </a:solidFill>
              <a:ea typeface="ＭＳ Ｐゴシック" charset="-128"/>
              <a:cs typeface="ＭＳ Ｐゴシック" charset="-128"/>
            </a:endParaRPr>
          </a:p>
        </p:txBody>
      </p:sp>
      <p:sp>
        <p:nvSpPr>
          <p:cNvPr id="707744" name="Text Box 160"/>
          <p:cNvSpPr txBox="1">
            <a:spLocks noChangeArrowheads="1"/>
          </p:cNvSpPr>
          <p:nvPr/>
        </p:nvSpPr>
        <p:spPr bwMode="auto">
          <a:xfrm>
            <a:off x="7332663" y="1500188"/>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C</a:t>
            </a:r>
            <a:endParaRPr lang="en-US" sz="2800">
              <a:solidFill>
                <a:schemeClr val="bg1"/>
              </a:solidFill>
              <a:ea typeface="ＭＳ Ｐゴシック" charset="-128"/>
              <a:cs typeface="ＭＳ Ｐゴシック" charset="-128"/>
            </a:endParaRPr>
          </a:p>
        </p:txBody>
      </p:sp>
      <p:sp>
        <p:nvSpPr>
          <p:cNvPr id="707745" name="Text Box 161"/>
          <p:cNvSpPr txBox="1">
            <a:spLocks noChangeArrowheads="1"/>
          </p:cNvSpPr>
          <p:nvPr/>
        </p:nvSpPr>
        <p:spPr bwMode="auto">
          <a:xfrm>
            <a:off x="8170863" y="2587625"/>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C</a:t>
            </a:r>
            <a:endParaRPr lang="en-US" sz="2800">
              <a:solidFill>
                <a:schemeClr val="bg1"/>
              </a:solidFill>
              <a:ea typeface="ＭＳ Ｐゴシック" charset="-128"/>
              <a:cs typeface="ＭＳ Ｐゴシック" charset="-128"/>
            </a:endParaRPr>
          </a:p>
        </p:txBody>
      </p:sp>
      <p:sp>
        <p:nvSpPr>
          <p:cNvPr id="707746" name="Text Box 162"/>
          <p:cNvSpPr txBox="1">
            <a:spLocks noChangeArrowheads="1"/>
          </p:cNvSpPr>
          <p:nvPr/>
        </p:nvSpPr>
        <p:spPr bwMode="auto">
          <a:xfrm>
            <a:off x="8693150" y="3333750"/>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C</a:t>
            </a:r>
            <a:endParaRPr lang="en-US" sz="2800">
              <a:solidFill>
                <a:schemeClr val="bg1"/>
              </a:solidFill>
              <a:ea typeface="ＭＳ Ｐゴシック" charset="-128"/>
              <a:cs typeface="ＭＳ Ｐゴシック" charset="-128"/>
            </a:endParaRPr>
          </a:p>
        </p:txBody>
      </p:sp>
      <p:sp>
        <p:nvSpPr>
          <p:cNvPr id="707747" name="Text Box 163"/>
          <p:cNvSpPr txBox="1">
            <a:spLocks noChangeArrowheads="1"/>
          </p:cNvSpPr>
          <p:nvPr/>
        </p:nvSpPr>
        <p:spPr bwMode="auto">
          <a:xfrm>
            <a:off x="6859588" y="1698625"/>
            <a:ext cx="381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G</a:t>
            </a:r>
            <a:endParaRPr lang="en-US" sz="2800">
              <a:solidFill>
                <a:schemeClr val="bg1"/>
              </a:solidFill>
              <a:ea typeface="ＭＳ Ｐゴシック" charset="-128"/>
              <a:cs typeface="ＭＳ Ｐゴシック" charset="-128"/>
            </a:endParaRPr>
          </a:p>
        </p:txBody>
      </p:sp>
      <p:sp>
        <p:nvSpPr>
          <p:cNvPr id="707748" name="Text Box 164"/>
          <p:cNvSpPr txBox="1">
            <a:spLocks noChangeArrowheads="1"/>
          </p:cNvSpPr>
          <p:nvPr/>
        </p:nvSpPr>
        <p:spPr bwMode="auto">
          <a:xfrm>
            <a:off x="7002463" y="2339975"/>
            <a:ext cx="381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G</a:t>
            </a:r>
            <a:endParaRPr lang="en-US" sz="2800">
              <a:solidFill>
                <a:schemeClr val="bg1"/>
              </a:solidFill>
              <a:ea typeface="ＭＳ Ｐゴシック" charset="-128"/>
              <a:cs typeface="ＭＳ Ｐゴシック" charset="-128"/>
            </a:endParaRPr>
          </a:p>
        </p:txBody>
      </p:sp>
      <p:sp>
        <p:nvSpPr>
          <p:cNvPr id="707749" name="Text Box 165"/>
          <p:cNvSpPr txBox="1">
            <a:spLocks noChangeArrowheads="1"/>
          </p:cNvSpPr>
          <p:nvPr/>
        </p:nvSpPr>
        <p:spPr bwMode="auto">
          <a:xfrm>
            <a:off x="7697788" y="1960563"/>
            <a:ext cx="381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G</a:t>
            </a:r>
            <a:endParaRPr lang="en-US" sz="2800">
              <a:solidFill>
                <a:schemeClr val="bg1"/>
              </a:solidFill>
              <a:ea typeface="ＭＳ Ｐゴシック" charset="-128"/>
              <a:cs typeface="ＭＳ Ｐゴシック" charset="-128"/>
            </a:endParaRPr>
          </a:p>
        </p:txBody>
      </p:sp>
      <p:sp>
        <p:nvSpPr>
          <p:cNvPr id="707750" name="Text Box 166"/>
          <p:cNvSpPr txBox="1">
            <a:spLocks noChangeArrowheads="1"/>
          </p:cNvSpPr>
          <p:nvPr/>
        </p:nvSpPr>
        <p:spPr bwMode="auto">
          <a:xfrm>
            <a:off x="7696200" y="2798763"/>
            <a:ext cx="381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G</a:t>
            </a:r>
            <a:endParaRPr lang="en-US" sz="2800">
              <a:solidFill>
                <a:schemeClr val="bg1"/>
              </a:solidFill>
              <a:ea typeface="ＭＳ Ｐゴシック" charset="-128"/>
              <a:cs typeface="ＭＳ Ｐゴシック" charset="-128"/>
            </a:endParaRPr>
          </a:p>
        </p:txBody>
      </p:sp>
      <p:sp>
        <p:nvSpPr>
          <p:cNvPr id="707751" name="Text Box 167"/>
          <p:cNvSpPr txBox="1">
            <a:spLocks noChangeArrowheads="1"/>
          </p:cNvSpPr>
          <p:nvPr/>
        </p:nvSpPr>
        <p:spPr bwMode="auto">
          <a:xfrm>
            <a:off x="8316913" y="1895475"/>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A</a:t>
            </a:r>
            <a:endParaRPr lang="en-US" sz="2800">
              <a:solidFill>
                <a:schemeClr val="bg1"/>
              </a:solidFill>
              <a:ea typeface="ＭＳ Ｐゴシック" charset="-128"/>
              <a:cs typeface="ＭＳ Ｐゴシック" charset="-128"/>
            </a:endParaRPr>
          </a:p>
        </p:txBody>
      </p:sp>
      <p:sp>
        <p:nvSpPr>
          <p:cNvPr id="707752" name="Text Box 168"/>
          <p:cNvSpPr txBox="1">
            <a:spLocks noChangeArrowheads="1"/>
          </p:cNvSpPr>
          <p:nvPr/>
        </p:nvSpPr>
        <p:spPr bwMode="auto">
          <a:xfrm>
            <a:off x="7700963" y="1201738"/>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A</a:t>
            </a:r>
            <a:endParaRPr lang="en-US" sz="2800">
              <a:solidFill>
                <a:schemeClr val="bg1"/>
              </a:solidFill>
              <a:ea typeface="ＭＳ Ｐゴシック" charset="-128"/>
              <a:cs typeface="ＭＳ Ｐゴシック" charset="-128"/>
            </a:endParaRPr>
          </a:p>
        </p:txBody>
      </p:sp>
      <p:sp>
        <p:nvSpPr>
          <p:cNvPr id="707753" name="Text Box 169"/>
          <p:cNvSpPr txBox="1">
            <a:spLocks noChangeArrowheads="1"/>
          </p:cNvSpPr>
          <p:nvPr/>
        </p:nvSpPr>
        <p:spPr bwMode="auto">
          <a:xfrm>
            <a:off x="8316913" y="3178175"/>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A</a:t>
            </a:r>
            <a:endParaRPr lang="en-US" sz="2800">
              <a:solidFill>
                <a:schemeClr val="bg1"/>
              </a:solidFill>
              <a:ea typeface="ＭＳ Ｐゴシック" charset="-128"/>
              <a:cs typeface="ＭＳ Ｐゴシック" charset="-128"/>
            </a:endParaRPr>
          </a:p>
        </p:txBody>
      </p:sp>
      <p:sp>
        <p:nvSpPr>
          <p:cNvPr id="707754" name="Text Box 170"/>
          <p:cNvSpPr txBox="1">
            <a:spLocks noChangeArrowheads="1"/>
          </p:cNvSpPr>
          <p:nvPr/>
        </p:nvSpPr>
        <p:spPr bwMode="auto">
          <a:xfrm>
            <a:off x="7937500" y="364966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A</a:t>
            </a:r>
            <a:endParaRPr lang="en-US" sz="2800">
              <a:solidFill>
                <a:schemeClr val="bg1"/>
              </a:solidFill>
              <a:ea typeface="ＭＳ Ｐゴシック" charset="-128"/>
              <a:cs typeface="ＭＳ Ｐゴシック" charset="-128"/>
            </a:endParaRPr>
          </a:p>
        </p:txBody>
      </p:sp>
      <p:sp>
        <p:nvSpPr>
          <p:cNvPr id="707755" name="Text Box 171"/>
          <p:cNvSpPr txBox="1">
            <a:spLocks noChangeArrowheads="1"/>
          </p:cNvSpPr>
          <p:nvPr/>
        </p:nvSpPr>
        <p:spPr bwMode="auto">
          <a:xfrm>
            <a:off x="7019925" y="3335338"/>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ea typeface="ＭＳ Ｐゴシック" charset="-128"/>
                <a:cs typeface="ＭＳ Ｐゴシック" charset="-128"/>
              </a:rPr>
              <a:t>A</a:t>
            </a:r>
            <a:endParaRPr lang="en-US" sz="2800">
              <a:solidFill>
                <a:schemeClr val="bg1"/>
              </a:solidFill>
              <a:ea typeface="ＭＳ Ｐゴシック" charset="-128"/>
              <a:cs typeface="ＭＳ Ｐゴシック" charset="-128"/>
            </a:endParaRPr>
          </a:p>
        </p:txBody>
      </p:sp>
      <p:sp>
        <p:nvSpPr>
          <p:cNvPr id="707756" name="AutoShape 172"/>
          <p:cNvSpPr>
            <a:spLocks noChangeArrowheads="1"/>
          </p:cNvSpPr>
          <p:nvPr/>
        </p:nvSpPr>
        <p:spPr bwMode="auto">
          <a:xfrm>
            <a:off x="460375" y="4597400"/>
            <a:ext cx="474663" cy="441325"/>
          </a:xfrm>
          <a:prstGeom prst="roundRect">
            <a:avLst>
              <a:gd name="adj" fmla="val 16667"/>
            </a:avLst>
          </a:prstGeom>
          <a:solidFill>
            <a:srgbClr val="CC0000"/>
          </a:solidFill>
          <a:ln w="9525">
            <a:noFill/>
            <a:round/>
            <a:headEnd/>
            <a:tailEnd/>
          </a:ln>
          <a:effectLst/>
        </p:spPr>
        <p:txBody>
          <a:bodyPr wrap="none" tIns="0" bIns="0" anchor="ctr">
            <a:prstTxWarp prst="textNoShape">
              <a:avLst/>
            </a:prstTxWarp>
            <a:spAutoFit/>
          </a:bodyPr>
          <a:lstStyle/>
          <a:p>
            <a:r>
              <a:rPr lang="en-US" sz="2600" b="1">
                <a:solidFill>
                  <a:schemeClr val="bg1"/>
                </a:solidFill>
              </a:rPr>
              <a:t>5'</a:t>
            </a:r>
          </a:p>
        </p:txBody>
      </p:sp>
      <p:sp>
        <p:nvSpPr>
          <p:cNvPr id="707758" name="AutoShape 174"/>
          <p:cNvSpPr>
            <a:spLocks noChangeArrowheads="1"/>
          </p:cNvSpPr>
          <p:nvPr/>
        </p:nvSpPr>
        <p:spPr bwMode="auto">
          <a:xfrm>
            <a:off x="8040688" y="4597400"/>
            <a:ext cx="474662" cy="441325"/>
          </a:xfrm>
          <a:prstGeom prst="roundRect">
            <a:avLst>
              <a:gd name="adj" fmla="val 16667"/>
            </a:avLst>
          </a:prstGeom>
          <a:solidFill>
            <a:srgbClr val="CC0000"/>
          </a:solidFill>
          <a:ln w="9525">
            <a:noFill/>
            <a:round/>
            <a:headEnd/>
            <a:tailEnd/>
          </a:ln>
          <a:effectLst/>
        </p:spPr>
        <p:txBody>
          <a:bodyPr wrap="none" tIns="0" bIns="0" anchor="ctr">
            <a:prstTxWarp prst="textNoShape">
              <a:avLst/>
            </a:prstTxWarp>
            <a:spAutoFit/>
          </a:bodyPr>
          <a:lstStyle/>
          <a:p>
            <a:r>
              <a:rPr lang="en-US" sz="2600" b="1">
                <a:solidFill>
                  <a:schemeClr val="bg1"/>
                </a:solidFill>
              </a:rPr>
              <a:t>3'</a:t>
            </a:r>
          </a:p>
        </p:txBody>
      </p:sp>
      <p:sp>
        <p:nvSpPr>
          <p:cNvPr id="707759" name="AutoShape 175"/>
          <p:cNvSpPr>
            <a:spLocks noChangeArrowheads="1"/>
          </p:cNvSpPr>
          <p:nvPr/>
        </p:nvSpPr>
        <p:spPr bwMode="auto">
          <a:xfrm>
            <a:off x="5097463" y="4651375"/>
            <a:ext cx="2849562" cy="304800"/>
          </a:xfrm>
          <a:prstGeom prst="rightArrow">
            <a:avLst>
              <a:gd name="adj1" fmla="val 41667"/>
              <a:gd name="adj2" fmla="val 160404"/>
            </a:avLst>
          </a:prstGeom>
          <a:solidFill>
            <a:srgbClr val="000000"/>
          </a:solidFill>
          <a:ln w="9525">
            <a:solidFill>
              <a:srgbClr val="000000"/>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3985060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7756"/>
                                        </p:tgtEl>
                                        <p:attrNameLst>
                                          <p:attrName>style.visibility</p:attrName>
                                        </p:attrNameLst>
                                      </p:cBhvr>
                                      <p:to>
                                        <p:strVal val="visible"/>
                                      </p:to>
                                    </p:set>
                                    <p:animEffect transition="in" filter="wipe(left)">
                                      <p:cBhvr>
                                        <p:cTn id="7" dur="500"/>
                                        <p:tgtEl>
                                          <p:spTgt spid="707756"/>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7759"/>
                                        </p:tgtEl>
                                        <p:attrNameLst>
                                          <p:attrName>style.visibility</p:attrName>
                                        </p:attrNameLst>
                                      </p:cBhvr>
                                      <p:to>
                                        <p:strVal val="visible"/>
                                      </p:to>
                                    </p:set>
                                    <p:animEffect transition="in" filter="wipe(left)">
                                      <p:cBhvr>
                                        <p:cTn id="12" dur="500"/>
                                        <p:tgtEl>
                                          <p:spTgt spid="707759"/>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7758"/>
                                        </p:tgtEl>
                                        <p:attrNameLst>
                                          <p:attrName>style.visibility</p:attrName>
                                        </p:attrNameLst>
                                      </p:cBhvr>
                                      <p:to>
                                        <p:strVal val="visible"/>
                                      </p:to>
                                    </p:set>
                                    <p:animEffect transition="in" filter="wipe(left)">
                                      <p:cBhvr>
                                        <p:cTn id="17" dur="500"/>
                                        <p:tgtEl>
                                          <p:spTgt spid="707758"/>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756" grpId="0" animBg="1" autoUpdateAnimBg="0"/>
      <p:bldP spid="707758" grpId="0" animBg="1" autoUpdateAnimBg="0"/>
      <p:bldP spid="70775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2253" name="AutoShape 29"/>
          <p:cNvSpPr>
            <a:spLocks noChangeArrowheads="1"/>
          </p:cNvSpPr>
          <p:nvPr/>
        </p:nvSpPr>
        <p:spPr bwMode="auto">
          <a:xfrm>
            <a:off x="387350" y="4518025"/>
            <a:ext cx="8586788" cy="1893888"/>
          </a:xfrm>
          <a:prstGeom prst="roundRect">
            <a:avLst>
              <a:gd name="adj" fmla="val 16667"/>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692226" name="Rectangle 2"/>
          <p:cNvSpPr>
            <a:spLocks noGrp="1" noChangeArrowheads="1"/>
          </p:cNvSpPr>
          <p:nvPr>
            <p:ph type="title"/>
          </p:nvPr>
        </p:nvSpPr>
        <p:spPr/>
        <p:txBody>
          <a:bodyPr/>
          <a:lstStyle/>
          <a:p>
            <a:r>
              <a:rPr lang="en-US"/>
              <a:t>Eukaryotic genes have junk!</a:t>
            </a:r>
          </a:p>
        </p:txBody>
      </p:sp>
      <p:sp>
        <p:nvSpPr>
          <p:cNvPr id="692227" name="Rectangle 3" descr="Rectangle: Click to edit Master text styles&#10;Second level&#10;Third level&#10;Fourth level&#10;Fifth level"/>
          <p:cNvSpPr>
            <a:spLocks noGrp="1" noChangeArrowheads="1"/>
          </p:cNvSpPr>
          <p:nvPr>
            <p:ph type="body" idx="1"/>
          </p:nvPr>
        </p:nvSpPr>
        <p:spPr>
          <a:xfrm>
            <a:off x="495300" y="1111250"/>
            <a:ext cx="8123238" cy="2852738"/>
          </a:xfrm>
        </p:spPr>
        <p:txBody>
          <a:bodyPr/>
          <a:lstStyle/>
          <a:p>
            <a:r>
              <a:rPr lang="en-US" dirty="0"/>
              <a:t>Eukaryotic genes are not continuous</a:t>
            </a:r>
          </a:p>
          <a:p>
            <a:pPr lvl="1"/>
            <a:r>
              <a:rPr lang="en-US" u="sng" dirty="0" err="1">
                <a:solidFill>
                  <a:srgbClr val="CC0000"/>
                </a:solidFill>
              </a:rPr>
              <a:t>exons</a:t>
            </a:r>
            <a:r>
              <a:rPr lang="en-US" dirty="0"/>
              <a:t> = the real gene</a:t>
            </a:r>
          </a:p>
          <a:p>
            <a:pPr marL="1085850" lvl="2"/>
            <a:r>
              <a:rPr lang="en-US" u="sng" dirty="0"/>
              <a:t>ex</a:t>
            </a:r>
            <a:r>
              <a:rPr lang="en-US" dirty="0"/>
              <a:t>pressed / coding DNA</a:t>
            </a:r>
          </a:p>
          <a:p>
            <a:pPr lvl="1"/>
            <a:r>
              <a:rPr lang="en-US" u="sng" dirty="0" err="1">
                <a:solidFill>
                  <a:srgbClr val="CC0000"/>
                </a:solidFill>
              </a:rPr>
              <a:t>introns</a:t>
            </a:r>
            <a:r>
              <a:rPr lang="en-US" dirty="0"/>
              <a:t> = the junk</a:t>
            </a:r>
          </a:p>
          <a:p>
            <a:pPr marL="1085850" lvl="2"/>
            <a:r>
              <a:rPr lang="en-US" u="sng" dirty="0" err="1"/>
              <a:t>in</a:t>
            </a:r>
            <a:r>
              <a:rPr lang="en-US" dirty="0" err="1"/>
              <a:t>between</a:t>
            </a:r>
            <a:r>
              <a:rPr lang="en-US" dirty="0"/>
              <a:t> sequence</a:t>
            </a:r>
          </a:p>
        </p:txBody>
      </p:sp>
      <p:pic>
        <p:nvPicPr>
          <p:cNvPr id="692242" name="Picture 18" descr="f15-18a_the_eukaryotic__cb"/>
          <p:cNvPicPr>
            <a:picLocks noChangeAspect="1" noChangeArrowheads="1"/>
          </p:cNvPicPr>
          <p:nvPr/>
        </p:nvPicPr>
        <p:blipFill>
          <a:blip r:embed="rId3"/>
          <a:srcRect l="13499" t="36000" r="2251" b="57001"/>
          <a:stretch>
            <a:fillRect/>
          </a:stretch>
        </p:blipFill>
        <p:spPr bwMode="auto">
          <a:xfrm>
            <a:off x="2468563" y="5310188"/>
            <a:ext cx="6086475" cy="379412"/>
          </a:xfrm>
          <a:prstGeom prst="rect">
            <a:avLst/>
          </a:prstGeom>
          <a:noFill/>
          <a:ln w="9525">
            <a:noFill/>
            <a:miter lim="800000"/>
            <a:headEnd/>
            <a:tailEnd/>
          </a:ln>
        </p:spPr>
      </p:pic>
      <p:sp>
        <p:nvSpPr>
          <p:cNvPr id="692243" name="AutoShape 19"/>
          <p:cNvSpPr>
            <a:spLocks noChangeArrowheads="1"/>
          </p:cNvSpPr>
          <p:nvPr/>
        </p:nvSpPr>
        <p:spPr bwMode="auto">
          <a:xfrm>
            <a:off x="517525" y="5407025"/>
            <a:ext cx="2130425" cy="265113"/>
          </a:xfrm>
          <a:prstGeom prst="homePlate">
            <a:avLst>
              <a:gd name="adj" fmla="val 200898"/>
            </a:avLst>
          </a:prstGeom>
          <a:solidFill>
            <a:srgbClr val="FFCC18"/>
          </a:solidFill>
          <a:ln w="9525">
            <a:noFill/>
            <a:miter lim="800000"/>
            <a:headEnd/>
            <a:tailEnd/>
          </a:ln>
          <a:effectLst/>
        </p:spPr>
        <p:txBody>
          <a:bodyPr wrap="none" bIns="0" anchor="ctr">
            <a:prstTxWarp prst="textNoShape">
              <a:avLst/>
            </a:prstTxWarp>
            <a:spAutoFit/>
          </a:bodyPr>
          <a:lstStyle/>
          <a:p>
            <a:pPr algn="r">
              <a:lnSpc>
                <a:spcPct val="80000"/>
              </a:lnSpc>
            </a:pPr>
            <a:r>
              <a:rPr lang="en-US" sz="1800" b="1">
                <a:solidFill>
                  <a:srgbClr val="000000"/>
                </a:solidFill>
                <a:sym typeface="Symbol" charset="2"/>
              </a:rPr>
              <a:t>eukaryotic DNA</a:t>
            </a:r>
          </a:p>
        </p:txBody>
      </p:sp>
      <p:grpSp>
        <p:nvGrpSpPr>
          <p:cNvPr id="2" name="Group 20"/>
          <p:cNvGrpSpPr>
            <a:grpSpLocks/>
          </p:cNvGrpSpPr>
          <p:nvPr/>
        </p:nvGrpSpPr>
        <p:grpSpPr bwMode="auto">
          <a:xfrm>
            <a:off x="2900363" y="5597525"/>
            <a:ext cx="3746500" cy="503238"/>
            <a:chOff x="1531" y="3216"/>
            <a:chExt cx="2360" cy="317"/>
          </a:xfrm>
        </p:grpSpPr>
        <p:sp>
          <p:nvSpPr>
            <p:cNvPr id="692245" name="Rectangle 21"/>
            <p:cNvSpPr>
              <a:spLocks noChangeArrowheads="1"/>
            </p:cNvSpPr>
            <p:nvPr/>
          </p:nvSpPr>
          <p:spPr bwMode="auto">
            <a:xfrm>
              <a:off x="1531" y="3321"/>
              <a:ext cx="2360" cy="212"/>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000000"/>
                  </a:solidFill>
                  <a:sym typeface="Symbol" charset="2"/>
                </a:rPr>
                <a:t>exon = coding (expressed) sequence</a:t>
              </a:r>
            </a:p>
          </p:txBody>
        </p:sp>
        <p:sp>
          <p:nvSpPr>
            <p:cNvPr id="692246" name="Line 22"/>
            <p:cNvSpPr>
              <a:spLocks noChangeShapeType="1"/>
            </p:cNvSpPr>
            <p:nvPr/>
          </p:nvSpPr>
          <p:spPr bwMode="auto">
            <a:xfrm>
              <a:off x="1579" y="3216"/>
              <a:ext cx="192" cy="144"/>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sp>
          <p:nvSpPr>
            <p:cNvPr id="692247" name="Line 23"/>
            <p:cNvSpPr>
              <a:spLocks noChangeShapeType="1"/>
            </p:cNvSpPr>
            <p:nvPr/>
          </p:nvSpPr>
          <p:spPr bwMode="auto">
            <a:xfrm flipH="1">
              <a:off x="1771" y="3216"/>
              <a:ext cx="144" cy="144"/>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grpSp>
      <p:grpSp>
        <p:nvGrpSpPr>
          <p:cNvPr id="3" name="Group 24"/>
          <p:cNvGrpSpPr>
            <a:grpSpLocks/>
          </p:cNvGrpSpPr>
          <p:nvPr/>
        </p:nvGrpSpPr>
        <p:grpSpPr bwMode="auto">
          <a:xfrm>
            <a:off x="2214563" y="4824413"/>
            <a:ext cx="4208462" cy="557212"/>
            <a:chOff x="1099" y="2721"/>
            <a:chExt cx="2651" cy="351"/>
          </a:xfrm>
        </p:grpSpPr>
        <p:sp>
          <p:nvSpPr>
            <p:cNvPr id="692249" name="Rectangle 25"/>
            <p:cNvSpPr>
              <a:spLocks noChangeArrowheads="1"/>
            </p:cNvSpPr>
            <p:nvPr/>
          </p:nvSpPr>
          <p:spPr bwMode="auto">
            <a:xfrm>
              <a:off x="1099" y="2721"/>
              <a:ext cx="2651" cy="212"/>
            </a:xfrm>
            <a:prstGeom prst="rect">
              <a:avLst/>
            </a:prstGeom>
            <a:noFill/>
            <a:ln w="9525">
              <a:noFill/>
              <a:miter lim="800000"/>
              <a:headEnd/>
              <a:tailEnd/>
            </a:ln>
            <a:effectLst/>
          </p:spPr>
          <p:txBody>
            <a:bodyPr wrap="none" anchor="ctr">
              <a:prstTxWarp prst="textNoShape">
                <a:avLst/>
              </a:prstTxWarp>
              <a:spAutoFit/>
            </a:bodyPr>
            <a:lstStyle/>
            <a:p>
              <a:pPr algn="l"/>
              <a:r>
                <a:rPr lang="en-US" b="1" dirty="0" err="1">
                  <a:solidFill>
                    <a:srgbClr val="000000"/>
                  </a:solidFill>
                  <a:sym typeface="Symbol" charset="2"/>
                </a:rPr>
                <a:t>intron</a:t>
              </a:r>
              <a:r>
                <a:rPr lang="en-US" b="1" dirty="0">
                  <a:solidFill>
                    <a:srgbClr val="000000"/>
                  </a:solidFill>
                  <a:sym typeface="Symbol" charset="2"/>
                </a:rPr>
                <a:t> = </a:t>
              </a:r>
              <a:r>
                <a:rPr lang="en-US" b="1" dirty="0" err="1">
                  <a:solidFill>
                    <a:srgbClr val="000000"/>
                  </a:solidFill>
                  <a:sym typeface="Symbol" charset="2"/>
                </a:rPr>
                <a:t>noncoding</a:t>
              </a:r>
              <a:r>
                <a:rPr lang="en-US" b="1" dirty="0">
                  <a:solidFill>
                    <a:srgbClr val="000000"/>
                  </a:solidFill>
                  <a:sym typeface="Symbol" charset="2"/>
                </a:rPr>
                <a:t> (</a:t>
              </a:r>
              <a:r>
                <a:rPr lang="en-US" b="1" dirty="0" err="1">
                  <a:solidFill>
                    <a:srgbClr val="000000"/>
                  </a:solidFill>
                  <a:sym typeface="Symbol" charset="2"/>
                </a:rPr>
                <a:t>inbetween</a:t>
              </a:r>
              <a:r>
                <a:rPr lang="en-US" b="1" dirty="0">
                  <a:solidFill>
                    <a:srgbClr val="000000"/>
                  </a:solidFill>
                  <a:sym typeface="Symbol" charset="2"/>
                </a:rPr>
                <a:t>) sequence</a:t>
              </a:r>
            </a:p>
          </p:txBody>
        </p:sp>
        <p:sp>
          <p:nvSpPr>
            <p:cNvPr id="692250" name="Line 26"/>
            <p:cNvSpPr>
              <a:spLocks noChangeShapeType="1"/>
            </p:cNvSpPr>
            <p:nvPr/>
          </p:nvSpPr>
          <p:spPr bwMode="auto">
            <a:xfrm>
              <a:off x="2123" y="2928"/>
              <a:ext cx="192" cy="144"/>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sp>
          <p:nvSpPr>
            <p:cNvPr id="692251" name="Line 27"/>
            <p:cNvSpPr>
              <a:spLocks noChangeShapeType="1"/>
            </p:cNvSpPr>
            <p:nvPr/>
          </p:nvSpPr>
          <p:spPr bwMode="auto">
            <a:xfrm flipH="1">
              <a:off x="1931" y="2928"/>
              <a:ext cx="192" cy="144"/>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grpSp>
      <p:pic>
        <p:nvPicPr>
          <p:cNvPr id="692254" name="Picture 30" descr="penguinL"/>
          <p:cNvPicPr>
            <a:picLocks noChangeAspect="1" noChangeArrowheads="1"/>
          </p:cNvPicPr>
          <p:nvPr/>
        </p:nvPicPr>
        <p:blipFill>
          <a:blip r:embed="rId4"/>
          <a:srcRect/>
          <a:stretch>
            <a:fillRect/>
          </a:stretch>
        </p:blipFill>
        <p:spPr bwMode="auto">
          <a:xfrm>
            <a:off x="7750175" y="3170238"/>
            <a:ext cx="1274763" cy="1295400"/>
          </a:xfrm>
          <a:prstGeom prst="rect">
            <a:avLst/>
          </a:prstGeom>
          <a:noFill/>
        </p:spPr>
      </p:pic>
      <p:sp>
        <p:nvSpPr>
          <p:cNvPr id="692255" name="AutoShape 31"/>
          <p:cNvSpPr>
            <a:spLocks noChangeArrowheads="1"/>
          </p:cNvSpPr>
          <p:nvPr/>
        </p:nvSpPr>
        <p:spPr bwMode="auto">
          <a:xfrm>
            <a:off x="5975350" y="2106613"/>
            <a:ext cx="1992313" cy="1006475"/>
          </a:xfrm>
          <a:prstGeom prst="wedgeEllipseCallout">
            <a:avLst>
              <a:gd name="adj1" fmla="val 51435"/>
              <a:gd name="adj2" fmla="val 7570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introns</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come out</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extLst>
      <p:ext uri="{BB962C8B-B14F-4D97-AF65-F5344CB8AC3E}">
        <p14:creationId xmlns:p14="http://schemas.microsoft.com/office/powerpoint/2010/main" val="3365887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92254"/>
                                        </p:tgtEl>
                                        <p:attrNameLst>
                                          <p:attrName>style.visibility</p:attrName>
                                        </p:attrNameLst>
                                      </p:cBhvr>
                                      <p:to>
                                        <p:strVal val="visible"/>
                                      </p:to>
                                    </p:set>
                                    <p:animEffect transition="in" filter="wipe(down)">
                                      <p:cBhvr>
                                        <p:cTn id="7" dur="500"/>
                                        <p:tgtEl>
                                          <p:spTgt spid="69225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92255"/>
                                        </p:tgtEl>
                                        <p:attrNameLst>
                                          <p:attrName>style.visibility</p:attrName>
                                        </p:attrNameLst>
                                      </p:cBhvr>
                                      <p:to>
                                        <p:strVal val="visible"/>
                                      </p:to>
                                    </p:set>
                                    <p:animEffect transition="in" filter="wipe(down)">
                                      <p:cBhvr>
                                        <p:cTn id="11" dur="500"/>
                                        <p:tgtEl>
                                          <p:spTgt spid="692255"/>
                                        </p:tgtEl>
                                      </p:cBhvr>
                                    </p:animEffect>
                                  </p:childTnLst>
                                  <p:subTnLst>
                                    <p:audio>
                                      <p:cMediaNode>
                                        <p:cTn display="0" masterRel="sameClick">
                                          <p:stCondLst>
                                            <p:cond evt="begin" delay="0">
                                              <p:tn val="9"/>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5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8269" name="Rectangle 61"/>
          <p:cNvSpPr>
            <a:spLocks noChangeArrowheads="1"/>
          </p:cNvSpPr>
          <p:nvPr/>
        </p:nvSpPr>
        <p:spPr bwMode="auto">
          <a:xfrm>
            <a:off x="0" y="4392613"/>
            <a:ext cx="9144000" cy="2465387"/>
          </a:xfrm>
          <a:prstGeom prst="rect">
            <a:avLst/>
          </a:prstGeom>
          <a:solidFill>
            <a:schemeClr val="accent1">
              <a:lumMod val="40000"/>
              <a:lumOff val="60000"/>
            </a:scheme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478210" name="Rectangle 2"/>
          <p:cNvSpPr>
            <a:spLocks noGrp="1" noChangeArrowheads="1"/>
          </p:cNvSpPr>
          <p:nvPr>
            <p:ph type="title"/>
          </p:nvPr>
        </p:nvSpPr>
        <p:spPr/>
        <p:txBody>
          <a:bodyPr/>
          <a:lstStyle/>
          <a:p>
            <a:r>
              <a:rPr lang="en-US"/>
              <a:t>mRNA splicing</a:t>
            </a:r>
          </a:p>
        </p:txBody>
      </p:sp>
      <p:pic>
        <p:nvPicPr>
          <p:cNvPr id="478253" name="Picture 45" descr="f15-18a_the_eukaryotic__cb"/>
          <p:cNvPicPr>
            <a:picLocks noChangeAspect="1" noChangeArrowheads="1"/>
          </p:cNvPicPr>
          <p:nvPr/>
        </p:nvPicPr>
        <p:blipFill>
          <a:blip r:embed="rId3"/>
          <a:srcRect l="13499" t="34500" r="2251" b="30000"/>
          <a:stretch>
            <a:fillRect/>
          </a:stretch>
        </p:blipFill>
        <p:spPr bwMode="auto">
          <a:xfrm>
            <a:off x="1998663" y="4737100"/>
            <a:ext cx="6086475" cy="1927225"/>
          </a:xfrm>
          <a:prstGeom prst="rect">
            <a:avLst/>
          </a:prstGeom>
          <a:noFill/>
          <a:ln w="9525">
            <a:noFill/>
            <a:miter lim="800000"/>
            <a:headEnd/>
            <a:tailEnd/>
          </a:ln>
        </p:spPr>
      </p:pic>
      <p:sp>
        <p:nvSpPr>
          <p:cNvPr id="478254" name="AutoShape 46"/>
          <p:cNvSpPr>
            <a:spLocks noChangeArrowheads="1"/>
          </p:cNvSpPr>
          <p:nvPr/>
        </p:nvSpPr>
        <p:spPr bwMode="auto">
          <a:xfrm>
            <a:off x="47625" y="4914900"/>
            <a:ext cx="2130425" cy="265113"/>
          </a:xfrm>
          <a:prstGeom prst="homePlate">
            <a:avLst>
              <a:gd name="adj" fmla="val 200898"/>
            </a:avLst>
          </a:prstGeom>
          <a:solidFill>
            <a:srgbClr val="FFCC18"/>
          </a:solidFill>
          <a:ln w="9525">
            <a:noFill/>
            <a:miter lim="800000"/>
            <a:headEnd/>
            <a:tailEnd/>
          </a:ln>
          <a:effectLst/>
        </p:spPr>
        <p:txBody>
          <a:bodyPr wrap="none" bIns="0" anchor="ctr">
            <a:prstTxWarp prst="textNoShape">
              <a:avLst/>
            </a:prstTxWarp>
            <a:spAutoFit/>
          </a:bodyPr>
          <a:lstStyle/>
          <a:p>
            <a:pPr algn="r">
              <a:lnSpc>
                <a:spcPct val="80000"/>
              </a:lnSpc>
            </a:pPr>
            <a:r>
              <a:rPr lang="en-US" sz="1800" b="1">
                <a:solidFill>
                  <a:srgbClr val="000000"/>
                </a:solidFill>
                <a:sym typeface="Symbol" charset="2"/>
              </a:rPr>
              <a:t>eukaryotic DNA</a:t>
            </a:r>
          </a:p>
        </p:txBody>
      </p:sp>
      <p:grpSp>
        <p:nvGrpSpPr>
          <p:cNvPr id="2" name="Group 63"/>
          <p:cNvGrpSpPr>
            <a:grpSpLocks/>
          </p:cNvGrpSpPr>
          <p:nvPr/>
        </p:nvGrpSpPr>
        <p:grpSpPr bwMode="auto">
          <a:xfrm>
            <a:off x="2430463" y="5105400"/>
            <a:ext cx="3746500" cy="503238"/>
            <a:chOff x="1531" y="3216"/>
            <a:chExt cx="2360" cy="317"/>
          </a:xfrm>
        </p:grpSpPr>
        <p:sp>
          <p:nvSpPr>
            <p:cNvPr id="478255" name="Rectangle 47"/>
            <p:cNvSpPr>
              <a:spLocks noChangeArrowheads="1"/>
            </p:cNvSpPr>
            <p:nvPr/>
          </p:nvSpPr>
          <p:spPr bwMode="auto">
            <a:xfrm>
              <a:off x="1531" y="3321"/>
              <a:ext cx="2360" cy="212"/>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000000"/>
                  </a:solidFill>
                  <a:sym typeface="Symbol" charset="2"/>
                </a:rPr>
                <a:t>exon = coding (expressed) sequence</a:t>
              </a:r>
            </a:p>
          </p:txBody>
        </p:sp>
        <p:sp>
          <p:nvSpPr>
            <p:cNvPr id="478257" name="Line 49"/>
            <p:cNvSpPr>
              <a:spLocks noChangeShapeType="1"/>
            </p:cNvSpPr>
            <p:nvPr/>
          </p:nvSpPr>
          <p:spPr bwMode="auto">
            <a:xfrm>
              <a:off x="1579" y="3216"/>
              <a:ext cx="192" cy="144"/>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sp>
          <p:nvSpPr>
            <p:cNvPr id="478258" name="Line 50"/>
            <p:cNvSpPr>
              <a:spLocks noChangeShapeType="1"/>
            </p:cNvSpPr>
            <p:nvPr/>
          </p:nvSpPr>
          <p:spPr bwMode="auto">
            <a:xfrm flipH="1">
              <a:off x="1771" y="3216"/>
              <a:ext cx="144" cy="144"/>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grpSp>
      <p:grpSp>
        <p:nvGrpSpPr>
          <p:cNvPr id="3" name="Group 62"/>
          <p:cNvGrpSpPr>
            <a:grpSpLocks/>
          </p:cNvGrpSpPr>
          <p:nvPr/>
        </p:nvGrpSpPr>
        <p:grpSpPr bwMode="auto">
          <a:xfrm>
            <a:off x="2443163" y="4332288"/>
            <a:ext cx="4208462" cy="544512"/>
            <a:chOff x="1539" y="2729"/>
            <a:chExt cx="2651" cy="343"/>
          </a:xfrm>
        </p:grpSpPr>
        <p:sp>
          <p:nvSpPr>
            <p:cNvPr id="478256" name="Rectangle 48"/>
            <p:cNvSpPr>
              <a:spLocks noChangeArrowheads="1"/>
            </p:cNvSpPr>
            <p:nvPr/>
          </p:nvSpPr>
          <p:spPr bwMode="auto">
            <a:xfrm>
              <a:off x="1539" y="2729"/>
              <a:ext cx="2651" cy="212"/>
            </a:xfrm>
            <a:prstGeom prst="rect">
              <a:avLst/>
            </a:prstGeom>
            <a:noFill/>
            <a:ln w="9525">
              <a:noFill/>
              <a:miter lim="800000"/>
              <a:headEnd/>
              <a:tailEnd/>
            </a:ln>
            <a:effectLst/>
          </p:spPr>
          <p:txBody>
            <a:bodyPr wrap="none" anchor="ctr">
              <a:prstTxWarp prst="textNoShape">
                <a:avLst/>
              </a:prstTxWarp>
              <a:spAutoFit/>
            </a:bodyPr>
            <a:lstStyle/>
            <a:p>
              <a:pPr algn="l"/>
              <a:r>
                <a:rPr lang="en-US" b="1" dirty="0" err="1">
                  <a:solidFill>
                    <a:srgbClr val="000000"/>
                  </a:solidFill>
                  <a:sym typeface="Symbol" charset="2"/>
                </a:rPr>
                <a:t>intron</a:t>
              </a:r>
              <a:r>
                <a:rPr lang="en-US" b="1" dirty="0">
                  <a:solidFill>
                    <a:srgbClr val="000000"/>
                  </a:solidFill>
                  <a:sym typeface="Symbol" charset="2"/>
                </a:rPr>
                <a:t> = </a:t>
              </a:r>
              <a:r>
                <a:rPr lang="en-US" b="1" dirty="0" err="1">
                  <a:solidFill>
                    <a:srgbClr val="000000"/>
                  </a:solidFill>
                  <a:sym typeface="Symbol" charset="2"/>
                </a:rPr>
                <a:t>noncoding</a:t>
              </a:r>
              <a:r>
                <a:rPr lang="en-US" b="1" dirty="0">
                  <a:solidFill>
                    <a:srgbClr val="000000"/>
                  </a:solidFill>
                  <a:sym typeface="Symbol" charset="2"/>
                </a:rPr>
                <a:t> (</a:t>
              </a:r>
              <a:r>
                <a:rPr lang="en-US" b="1" dirty="0" err="1">
                  <a:solidFill>
                    <a:srgbClr val="000000"/>
                  </a:solidFill>
                  <a:sym typeface="Symbol" charset="2"/>
                </a:rPr>
                <a:t>inbetween</a:t>
              </a:r>
              <a:r>
                <a:rPr lang="en-US" b="1" dirty="0">
                  <a:solidFill>
                    <a:srgbClr val="000000"/>
                  </a:solidFill>
                  <a:sym typeface="Symbol" charset="2"/>
                </a:rPr>
                <a:t>) sequence</a:t>
              </a:r>
            </a:p>
          </p:txBody>
        </p:sp>
        <p:sp>
          <p:nvSpPr>
            <p:cNvPr id="478259" name="Line 51"/>
            <p:cNvSpPr>
              <a:spLocks noChangeShapeType="1"/>
            </p:cNvSpPr>
            <p:nvPr/>
          </p:nvSpPr>
          <p:spPr bwMode="auto">
            <a:xfrm>
              <a:off x="2123" y="2928"/>
              <a:ext cx="192" cy="144"/>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sp>
          <p:nvSpPr>
            <p:cNvPr id="478260" name="Line 52"/>
            <p:cNvSpPr>
              <a:spLocks noChangeShapeType="1"/>
            </p:cNvSpPr>
            <p:nvPr/>
          </p:nvSpPr>
          <p:spPr bwMode="auto">
            <a:xfrm flipH="1">
              <a:off x="1931" y="2928"/>
              <a:ext cx="192" cy="144"/>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grpSp>
      <p:sp>
        <p:nvSpPr>
          <p:cNvPr id="478263" name="AutoShape 55"/>
          <p:cNvSpPr>
            <a:spLocks noChangeArrowheads="1"/>
          </p:cNvSpPr>
          <p:nvPr/>
        </p:nvSpPr>
        <p:spPr bwMode="auto">
          <a:xfrm>
            <a:off x="47625" y="5681663"/>
            <a:ext cx="2012950" cy="484187"/>
          </a:xfrm>
          <a:prstGeom prst="homePlate">
            <a:avLst>
              <a:gd name="adj" fmla="val 103935"/>
            </a:avLst>
          </a:prstGeom>
          <a:solidFill>
            <a:srgbClr val="FFCC18"/>
          </a:solidFill>
          <a:ln w="9525">
            <a:noFill/>
            <a:miter lim="800000"/>
            <a:headEnd/>
            <a:tailEnd/>
          </a:ln>
          <a:effectLst/>
        </p:spPr>
        <p:txBody>
          <a:bodyPr wrap="none" bIns="0" anchor="ctr">
            <a:prstTxWarp prst="textNoShape">
              <a:avLst/>
            </a:prstTxWarp>
            <a:spAutoFit/>
          </a:bodyPr>
          <a:lstStyle/>
          <a:p>
            <a:pPr algn="r">
              <a:lnSpc>
                <a:spcPct val="80000"/>
              </a:lnSpc>
            </a:pPr>
            <a:r>
              <a:rPr lang="en-US" sz="1800" b="1">
                <a:solidFill>
                  <a:srgbClr val="000000"/>
                </a:solidFill>
                <a:sym typeface="Symbol" charset="2"/>
              </a:rPr>
              <a:t>primary mRNA</a:t>
            </a:r>
          </a:p>
          <a:p>
            <a:pPr algn="r">
              <a:lnSpc>
                <a:spcPct val="80000"/>
              </a:lnSpc>
            </a:pPr>
            <a:r>
              <a:rPr lang="en-US" sz="1800" b="1">
                <a:solidFill>
                  <a:srgbClr val="000000"/>
                </a:solidFill>
                <a:sym typeface="Symbol" charset="2"/>
              </a:rPr>
              <a:t>transcript</a:t>
            </a:r>
          </a:p>
        </p:txBody>
      </p:sp>
      <p:pic>
        <p:nvPicPr>
          <p:cNvPr id="478264" name="Picture 56" descr="f15-18a_the_eukaryotic__cb"/>
          <p:cNvPicPr>
            <a:picLocks noChangeAspect="1" noChangeArrowheads="1"/>
          </p:cNvPicPr>
          <p:nvPr/>
        </p:nvPicPr>
        <p:blipFill>
          <a:blip r:embed="rId3"/>
          <a:srcRect l="13499" t="75000" r="2251" b="12000"/>
          <a:stretch>
            <a:fillRect/>
          </a:stretch>
        </p:blipFill>
        <p:spPr bwMode="auto">
          <a:xfrm>
            <a:off x="1998663" y="6096000"/>
            <a:ext cx="6086475" cy="706438"/>
          </a:xfrm>
          <a:prstGeom prst="rect">
            <a:avLst/>
          </a:prstGeom>
          <a:noFill/>
          <a:ln w="9525">
            <a:noFill/>
            <a:miter lim="800000"/>
            <a:headEnd/>
            <a:tailEnd/>
          </a:ln>
        </p:spPr>
      </p:pic>
      <p:sp>
        <p:nvSpPr>
          <p:cNvPr id="478265" name="AutoShape 57"/>
          <p:cNvSpPr>
            <a:spLocks noChangeArrowheads="1"/>
          </p:cNvSpPr>
          <p:nvPr/>
        </p:nvSpPr>
        <p:spPr bwMode="auto">
          <a:xfrm>
            <a:off x="1501775" y="6403975"/>
            <a:ext cx="2079625" cy="438150"/>
          </a:xfrm>
          <a:prstGeom prst="homePlate">
            <a:avLst>
              <a:gd name="adj" fmla="val 118659"/>
            </a:avLst>
          </a:prstGeom>
          <a:solidFill>
            <a:srgbClr val="FFCC18"/>
          </a:solidFill>
          <a:ln w="9525">
            <a:noFill/>
            <a:miter lim="800000"/>
            <a:headEnd/>
            <a:tailEnd/>
          </a:ln>
          <a:effectLst/>
        </p:spPr>
        <p:txBody>
          <a:bodyPr tIns="0" bIns="0" anchor="ctr">
            <a:prstTxWarp prst="textNoShape">
              <a:avLst/>
            </a:prstTxWarp>
            <a:spAutoFit/>
          </a:bodyPr>
          <a:lstStyle/>
          <a:p>
            <a:pPr algn="r">
              <a:lnSpc>
                <a:spcPct val="80000"/>
              </a:lnSpc>
            </a:pPr>
            <a:r>
              <a:rPr lang="en-US" sz="1800" b="1">
                <a:solidFill>
                  <a:srgbClr val="000000"/>
                </a:solidFill>
                <a:sym typeface="Symbol" charset="2"/>
              </a:rPr>
              <a:t>mature mRNA</a:t>
            </a:r>
          </a:p>
          <a:p>
            <a:pPr algn="r">
              <a:lnSpc>
                <a:spcPct val="80000"/>
              </a:lnSpc>
            </a:pPr>
            <a:r>
              <a:rPr lang="en-US" sz="1800" b="1">
                <a:solidFill>
                  <a:srgbClr val="000000"/>
                </a:solidFill>
                <a:sym typeface="Symbol" charset="2"/>
              </a:rPr>
              <a:t>transcript</a:t>
            </a:r>
          </a:p>
        </p:txBody>
      </p:sp>
      <p:sp>
        <p:nvSpPr>
          <p:cNvPr id="478266" name="AutoShape 58"/>
          <p:cNvSpPr>
            <a:spLocks noChangeArrowheads="1"/>
          </p:cNvSpPr>
          <p:nvPr/>
        </p:nvSpPr>
        <p:spPr bwMode="auto">
          <a:xfrm flipH="1">
            <a:off x="6723063" y="5486400"/>
            <a:ext cx="1476375" cy="219075"/>
          </a:xfrm>
          <a:prstGeom prst="homePlate">
            <a:avLst>
              <a:gd name="adj" fmla="val 168478"/>
            </a:avLst>
          </a:prstGeom>
          <a:solidFill>
            <a:srgbClr val="FFEA18"/>
          </a:solidFill>
          <a:ln w="9525">
            <a:noFill/>
            <a:miter lim="800000"/>
            <a:headEnd/>
            <a:tailEnd/>
          </a:ln>
          <a:effectLst/>
        </p:spPr>
        <p:txBody>
          <a:bodyPr wrap="none" tIns="0" bIns="0" anchor="ctr">
            <a:prstTxWarp prst="textNoShape">
              <a:avLst/>
            </a:prstTxWarp>
            <a:spAutoFit/>
          </a:bodyPr>
          <a:lstStyle/>
          <a:p>
            <a:pPr algn="r">
              <a:lnSpc>
                <a:spcPct val="80000"/>
              </a:lnSpc>
            </a:pPr>
            <a:r>
              <a:rPr lang="en-US" sz="1800" b="1">
                <a:solidFill>
                  <a:srgbClr val="CC0000"/>
                </a:solidFill>
                <a:sym typeface="Symbol" charset="2"/>
              </a:rPr>
              <a:t>pre-mRNA</a:t>
            </a:r>
          </a:p>
        </p:txBody>
      </p:sp>
      <p:sp>
        <p:nvSpPr>
          <p:cNvPr id="478267" name="AutoShape 59"/>
          <p:cNvSpPr>
            <a:spLocks noChangeArrowheads="1"/>
          </p:cNvSpPr>
          <p:nvPr/>
        </p:nvSpPr>
        <p:spPr bwMode="auto">
          <a:xfrm flipH="1">
            <a:off x="6537325" y="6507163"/>
            <a:ext cx="1955800" cy="219075"/>
          </a:xfrm>
          <a:prstGeom prst="homePlate">
            <a:avLst>
              <a:gd name="adj" fmla="val 223188"/>
            </a:avLst>
          </a:prstGeom>
          <a:solidFill>
            <a:srgbClr val="FFEA18"/>
          </a:solidFill>
          <a:ln w="9525">
            <a:noFill/>
            <a:miter lim="800000"/>
            <a:headEnd/>
            <a:tailEnd/>
          </a:ln>
          <a:effectLst/>
        </p:spPr>
        <p:txBody>
          <a:bodyPr wrap="none" tIns="0" bIns="0" anchor="ctr">
            <a:prstTxWarp prst="textNoShape">
              <a:avLst/>
            </a:prstTxWarp>
            <a:spAutoFit/>
          </a:bodyPr>
          <a:lstStyle/>
          <a:p>
            <a:pPr algn="l">
              <a:lnSpc>
                <a:spcPct val="80000"/>
              </a:lnSpc>
            </a:pPr>
            <a:r>
              <a:rPr lang="en-US" sz="1800" b="1">
                <a:solidFill>
                  <a:srgbClr val="CC0000"/>
                </a:solidFill>
                <a:sym typeface="Symbol" charset="2"/>
              </a:rPr>
              <a:t>spliced mRNA</a:t>
            </a:r>
          </a:p>
        </p:txBody>
      </p:sp>
      <p:sp>
        <p:nvSpPr>
          <p:cNvPr id="478211" name="Rectangle 3" descr="Rectangle: Click to edit Master text styles&#10;Second level&#10;Third level&#10;Fourth level&#10;Fifth level"/>
          <p:cNvSpPr>
            <a:spLocks noGrp="1" noChangeArrowheads="1"/>
          </p:cNvSpPr>
          <p:nvPr>
            <p:ph type="body" idx="1"/>
          </p:nvPr>
        </p:nvSpPr>
        <p:spPr>
          <a:xfrm>
            <a:off x="357188" y="939800"/>
            <a:ext cx="8418512" cy="2995613"/>
          </a:xfrm>
        </p:spPr>
        <p:txBody>
          <a:bodyPr>
            <a:normAutofit lnSpcReduction="10000"/>
          </a:bodyPr>
          <a:lstStyle/>
          <a:p>
            <a:pPr algn="just"/>
            <a:r>
              <a:rPr lang="en-US" dirty="0"/>
              <a:t>Post-transcriptional processing</a:t>
            </a:r>
            <a:r>
              <a:rPr lang="en-US" sz="3200" u="sng" dirty="0">
                <a:solidFill>
                  <a:srgbClr val="CC0000"/>
                </a:solidFill>
              </a:rPr>
              <a:t> </a:t>
            </a:r>
          </a:p>
          <a:p>
            <a:pPr lvl="1" algn="just"/>
            <a:r>
              <a:rPr lang="en-US" dirty="0"/>
              <a:t>eukaryotic mRNA needs work after transcription</a:t>
            </a:r>
          </a:p>
          <a:p>
            <a:pPr lvl="1" algn="just"/>
            <a:r>
              <a:rPr lang="en-US" u="sng" dirty="0">
                <a:solidFill>
                  <a:srgbClr val="CC0000"/>
                </a:solidFill>
              </a:rPr>
              <a:t>primary transcript</a:t>
            </a:r>
            <a:r>
              <a:rPr lang="en-US" dirty="0"/>
              <a:t> = </a:t>
            </a:r>
            <a:r>
              <a:rPr lang="en-US" u="sng" dirty="0">
                <a:solidFill>
                  <a:srgbClr val="CC0000"/>
                </a:solidFill>
              </a:rPr>
              <a:t>pre-mRNA</a:t>
            </a:r>
            <a:endParaRPr lang="en-US" dirty="0"/>
          </a:p>
          <a:p>
            <a:pPr lvl="1"/>
            <a:r>
              <a:rPr lang="en-US" u="sng" dirty="0">
                <a:solidFill>
                  <a:srgbClr val="CC0000"/>
                </a:solidFill>
              </a:rPr>
              <a:t>mRNA splicing</a:t>
            </a:r>
            <a:endParaRPr lang="en-US" dirty="0"/>
          </a:p>
          <a:p>
            <a:pPr marL="1085850" lvl="2"/>
            <a:r>
              <a:rPr lang="en-US" dirty="0"/>
              <a:t>edit out </a:t>
            </a:r>
            <a:r>
              <a:rPr lang="en-US" dirty="0" err="1"/>
              <a:t>introns</a:t>
            </a:r>
            <a:r>
              <a:rPr lang="en-US" dirty="0"/>
              <a:t> </a:t>
            </a:r>
          </a:p>
          <a:p>
            <a:pPr lvl="1"/>
            <a:r>
              <a:rPr lang="en-US" u="sng" dirty="0">
                <a:solidFill>
                  <a:srgbClr val="CC0000"/>
                </a:solidFill>
              </a:rPr>
              <a:t>make mature mRNA transcript</a:t>
            </a:r>
            <a:endParaRPr lang="en-US" dirty="0"/>
          </a:p>
        </p:txBody>
      </p:sp>
      <p:sp>
        <p:nvSpPr>
          <p:cNvPr id="478272" name="Rectangle 64"/>
          <p:cNvSpPr>
            <a:spLocks noChangeArrowheads="1"/>
          </p:cNvSpPr>
          <p:nvPr/>
        </p:nvSpPr>
        <p:spPr bwMode="auto">
          <a:xfrm>
            <a:off x="7373938" y="4633913"/>
            <a:ext cx="1465262" cy="336550"/>
          </a:xfrm>
          <a:prstGeom prst="rect">
            <a:avLst/>
          </a:prstGeom>
          <a:noFill/>
          <a:ln w="9525">
            <a:noFill/>
            <a:miter lim="800000"/>
            <a:headEnd/>
            <a:tailEnd/>
          </a:ln>
          <a:effectLst/>
        </p:spPr>
        <p:txBody>
          <a:bodyPr wrap="none" rIns="0" anchor="ctr">
            <a:prstTxWarp prst="textNoShape">
              <a:avLst/>
            </a:prstTxWarp>
            <a:spAutoFit/>
          </a:bodyPr>
          <a:lstStyle/>
          <a:p>
            <a:pPr algn="r"/>
            <a:r>
              <a:rPr lang="en-US" b="1" dirty="0">
                <a:solidFill>
                  <a:srgbClr val="000000"/>
                </a:solidFill>
                <a:sym typeface="Symbol" charset="2"/>
              </a:rPr>
              <a:t>~10,000 bases</a:t>
            </a:r>
          </a:p>
        </p:txBody>
      </p:sp>
      <p:sp>
        <p:nvSpPr>
          <p:cNvPr id="478273" name="Rectangle 65"/>
          <p:cNvSpPr>
            <a:spLocks noChangeArrowheads="1"/>
          </p:cNvSpPr>
          <p:nvPr/>
        </p:nvSpPr>
        <p:spPr bwMode="auto">
          <a:xfrm>
            <a:off x="7561263" y="6196013"/>
            <a:ext cx="1352550" cy="336550"/>
          </a:xfrm>
          <a:prstGeom prst="rect">
            <a:avLst/>
          </a:prstGeom>
          <a:noFill/>
          <a:ln w="9525">
            <a:noFill/>
            <a:miter lim="800000"/>
            <a:headEnd/>
            <a:tailEnd/>
          </a:ln>
          <a:effectLst/>
        </p:spPr>
        <p:txBody>
          <a:bodyPr wrap="none" rIns="0" anchor="ctr">
            <a:prstTxWarp prst="textNoShape">
              <a:avLst/>
            </a:prstTxWarp>
            <a:spAutoFit/>
          </a:bodyPr>
          <a:lstStyle/>
          <a:p>
            <a:pPr algn="r"/>
            <a:r>
              <a:rPr lang="en-US" b="1" dirty="0">
                <a:solidFill>
                  <a:srgbClr val="000000"/>
                </a:solidFill>
                <a:sym typeface="Symbol" charset="2"/>
              </a:rPr>
              <a:t>~1,000 bases</a:t>
            </a:r>
          </a:p>
        </p:txBody>
      </p:sp>
    </p:spTree>
    <p:extLst>
      <p:ext uri="{BB962C8B-B14F-4D97-AF65-F5344CB8AC3E}">
        <p14:creationId xmlns:p14="http://schemas.microsoft.com/office/powerpoint/2010/main" val="41904787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9" name="Rectangle 3"/>
          <p:cNvSpPr>
            <a:spLocks noChangeArrowheads="1"/>
          </p:cNvSpPr>
          <p:nvPr/>
        </p:nvSpPr>
        <p:spPr bwMode="auto">
          <a:xfrm>
            <a:off x="6604000" y="381000"/>
            <a:ext cx="2465388"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ea typeface="ＭＳ Ｐゴシック" charset="-128"/>
                <a:cs typeface="ＭＳ Ｐゴシック" charset="-128"/>
              </a:rPr>
              <a:t>1977 </a:t>
            </a:r>
            <a:r>
              <a:rPr lang="en-US" sz="3400" b="1">
                <a:solidFill>
                  <a:srgbClr val="000005"/>
                </a:solidFill>
                <a:ea typeface="ＭＳ Ｐゴシック" charset="-128"/>
                <a:cs typeface="ＭＳ Ｐゴシック" charset="-128"/>
              </a:rPr>
              <a:t>| </a:t>
            </a:r>
            <a:r>
              <a:rPr lang="en-US" sz="3400" b="1">
                <a:solidFill>
                  <a:srgbClr val="CC0000"/>
                </a:solidFill>
                <a:ea typeface="ＭＳ Ｐゴシック" charset="-128"/>
                <a:cs typeface="ＭＳ Ｐゴシック" charset="-128"/>
              </a:rPr>
              <a:t>1993</a:t>
            </a:r>
            <a:endParaRPr lang="en-US" sz="3000" b="1">
              <a:solidFill>
                <a:srgbClr val="0F116A"/>
              </a:solidFill>
              <a:ea typeface="ＭＳ Ｐゴシック" charset="-128"/>
              <a:cs typeface="ＭＳ Ｐゴシック" charset="-128"/>
            </a:endParaRPr>
          </a:p>
        </p:txBody>
      </p:sp>
      <p:pic>
        <p:nvPicPr>
          <p:cNvPr id="664580" name="Picture 4"/>
          <p:cNvPicPr>
            <a:picLocks noChangeAspect="1" noChangeArrowheads="1"/>
          </p:cNvPicPr>
          <p:nvPr/>
        </p:nvPicPr>
        <p:blipFill>
          <a:blip r:embed="rId3"/>
          <a:srcRect/>
          <a:stretch>
            <a:fillRect/>
          </a:stretch>
        </p:blipFill>
        <p:spPr bwMode="auto">
          <a:xfrm>
            <a:off x="6143625" y="5670550"/>
            <a:ext cx="2667000" cy="1035050"/>
          </a:xfrm>
          <a:prstGeom prst="rect">
            <a:avLst/>
          </a:prstGeom>
          <a:noFill/>
          <a:ln w="9525">
            <a:noFill/>
            <a:miter lim="800000"/>
            <a:headEnd/>
            <a:tailEnd/>
          </a:ln>
          <a:effectLst/>
        </p:spPr>
      </p:pic>
      <p:pic>
        <p:nvPicPr>
          <p:cNvPr id="664581" name="Picture 5"/>
          <p:cNvPicPr>
            <a:picLocks noChangeAspect="1" noChangeArrowheads="1"/>
          </p:cNvPicPr>
          <p:nvPr/>
        </p:nvPicPr>
        <p:blipFill>
          <a:blip r:embed="rId4"/>
          <a:srcRect/>
          <a:stretch>
            <a:fillRect/>
          </a:stretch>
        </p:blipFill>
        <p:spPr bwMode="auto">
          <a:xfrm>
            <a:off x="5883275" y="1104900"/>
            <a:ext cx="3117850" cy="3200400"/>
          </a:xfrm>
          <a:prstGeom prst="rect">
            <a:avLst/>
          </a:prstGeom>
          <a:noFill/>
          <a:ln w="9525">
            <a:noFill/>
            <a:miter lim="800000"/>
            <a:headEnd/>
            <a:tailEnd/>
          </a:ln>
          <a:effectLst/>
        </p:spPr>
      </p:pic>
      <p:pic>
        <p:nvPicPr>
          <p:cNvPr id="664582" name="Picture 6"/>
          <p:cNvPicPr>
            <a:picLocks noChangeAspect="1" noChangeArrowheads="1"/>
          </p:cNvPicPr>
          <p:nvPr/>
        </p:nvPicPr>
        <p:blipFill>
          <a:blip r:embed="rId5"/>
          <a:srcRect/>
          <a:stretch>
            <a:fillRect/>
          </a:stretch>
        </p:blipFill>
        <p:spPr bwMode="auto">
          <a:xfrm>
            <a:off x="1000125" y="1322388"/>
            <a:ext cx="1905000" cy="2324100"/>
          </a:xfrm>
          <a:prstGeom prst="rect">
            <a:avLst/>
          </a:prstGeom>
          <a:noFill/>
          <a:ln w="9525">
            <a:noFill/>
            <a:miter lim="800000"/>
            <a:headEnd/>
            <a:tailEnd/>
          </a:ln>
          <a:effectLst>
            <a:outerShdw blurRad="63500" dist="35921" dir="2700000" algn="ctr" rotWithShape="0">
              <a:srgbClr val="000000"/>
            </a:outerShdw>
          </a:effectLst>
        </p:spPr>
      </p:pic>
      <p:pic>
        <p:nvPicPr>
          <p:cNvPr id="664583" name="Picture 7"/>
          <p:cNvPicPr>
            <a:picLocks noChangeAspect="1" noChangeArrowheads="1"/>
          </p:cNvPicPr>
          <p:nvPr/>
        </p:nvPicPr>
        <p:blipFill>
          <a:blip r:embed="rId6"/>
          <a:srcRect/>
          <a:stretch>
            <a:fillRect/>
          </a:stretch>
        </p:blipFill>
        <p:spPr bwMode="auto">
          <a:xfrm>
            <a:off x="3200400" y="1517650"/>
            <a:ext cx="1905000" cy="2349500"/>
          </a:xfrm>
          <a:prstGeom prst="rect">
            <a:avLst/>
          </a:prstGeom>
          <a:noFill/>
          <a:ln w="9525">
            <a:noFill/>
            <a:miter lim="800000"/>
            <a:headEnd/>
            <a:tailEnd/>
          </a:ln>
          <a:effectLst>
            <a:outerShdw blurRad="63500" dist="35921" dir="2700000" algn="ctr" rotWithShape="0">
              <a:srgbClr val="000000"/>
            </a:outerShdw>
          </a:effectLst>
        </p:spPr>
      </p:pic>
      <p:sp>
        <p:nvSpPr>
          <p:cNvPr id="664584" name="Rectangle 8"/>
          <p:cNvSpPr>
            <a:spLocks noChangeArrowheads="1"/>
          </p:cNvSpPr>
          <p:nvPr/>
        </p:nvSpPr>
        <p:spPr bwMode="auto">
          <a:xfrm>
            <a:off x="1609725" y="3754438"/>
            <a:ext cx="1228725" cy="641350"/>
          </a:xfrm>
          <a:prstGeom prst="rect">
            <a:avLst/>
          </a:prstGeom>
          <a:noFill/>
          <a:ln w="9525">
            <a:noFill/>
            <a:miter lim="800000"/>
            <a:headEnd/>
            <a:tailEnd/>
          </a:ln>
          <a:effectLst/>
        </p:spPr>
        <p:txBody>
          <a:bodyPr anchor="ctr">
            <a:prstTxWarp prst="textNoShape">
              <a:avLst/>
            </a:prstTxWarp>
            <a:spAutoFit/>
          </a:bodyPr>
          <a:lstStyle/>
          <a:p>
            <a:pPr>
              <a:lnSpc>
                <a:spcPct val="90000"/>
              </a:lnSpc>
            </a:pPr>
            <a:r>
              <a:rPr lang="en-US" sz="2000" b="1">
                <a:solidFill>
                  <a:srgbClr val="0F116A"/>
                </a:solidFill>
              </a:rPr>
              <a:t>Richard Roberts</a:t>
            </a:r>
          </a:p>
        </p:txBody>
      </p:sp>
      <p:sp>
        <p:nvSpPr>
          <p:cNvPr id="664585" name="Rectangle 9"/>
          <p:cNvSpPr>
            <a:spLocks noChangeArrowheads="1"/>
          </p:cNvSpPr>
          <p:nvPr/>
        </p:nvSpPr>
        <p:spPr bwMode="auto">
          <a:xfrm>
            <a:off x="3348038" y="4002088"/>
            <a:ext cx="1131887" cy="641350"/>
          </a:xfrm>
          <a:prstGeom prst="rect">
            <a:avLst/>
          </a:prstGeom>
          <a:noFill/>
          <a:ln w="9525">
            <a:noFill/>
            <a:miter lim="800000"/>
            <a:headEnd/>
            <a:tailEnd/>
          </a:ln>
          <a:effectLst/>
        </p:spPr>
        <p:txBody>
          <a:bodyPr anchor="ctr">
            <a:prstTxWarp prst="textNoShape">
              <a:avLst/>
            </a:prstTxWarp>
            <a:spAutoFit/>
          </a:bodyPr>
          <a:lstStyle/>
          <a:p>
            <a:pPr>
              <a:lnSpc>
                <a:spcPct val="90000"/>
              </a:lnSpc>
            </a:pPr>
            <a:r>
              <a:rPr lang="en-US" sz="2000" b="1">
                <a:solidFill>
                  <a:srgbClr val="0F116A"/>
                </a:solidFill>
              </a:rPr>
              <a:t>Philip Sharp</a:t>
            </a:r>
          </a:p>
        </p:txBody>
      </p:sp>
      <p:sp>
        <p:nvSpPr>
          <p:cNvPr id="664586" name="Rectangle 10"/>
          <p:cNvSpPr>
            <a:spLocks noChangeArrowheads="1"/>
          </p:cNvSpPr>
          <p:nvPr/>
        </p:nvSpPr>
        <p:spPr bwMode="auto">
          <a:xfrm>
            <a:off x="1820863" y="4433888"/>
            <a:ext cx="806450" cy="366712"/>
          </a:xfrm>
          <a:prstGeom prst="rect">
            <a:avLst/>
          </a:prstGeom>
          <a:noFill/>
          <a:ln w="9525">
            <a:noFill/>
            <a:miter lim="800000"/>
            <a:headEnd/>
            <a:tailEnd/>
          </a:ln>
          <a:effectLst/>
        </p:spPr>
        <p:txBody>
          <a:bodyPr wrap="none">
            <a:prstTxWarp prst="textNoShape">
              <a:avLst/>
            </a:prstTxWarp>
            <a:spAutoFit/>
          </a:bodyPr>
          <a:lstStyle/>
          <a:p>
            <a:r>
              <a:rPr lang="en-US" sz="1800" b="1">
                <a:solidFill>
                  <a:schemeClr val="tx2"/>
                </a:solidFill>
              </a:rPr>
              <a:t>CSHL</a:t>
            </a:r>
          </a:p>
        </p:txBody>
      </p:sp>
      <p:sp>
        <p:nvSpPr>
          <p:cNvPr id="664587" name="Rectangle 11"/>
          <p:cNvSpPr>
            <a:spLocks noChangeArrowheads="1"/>
          </p:cNvSpPr>
          <p:nvPr/>
        </p:nvSpPr>
        <p:spPr bwMode="auto">
          <a:xfrm>
            <a:off x="3603625" y="4603750"/>
            <a:ext cx="620713"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MIT</a:t>
            </a:r>
          </a:p>
        </p:txBody>
      </p:sp>
      <p:sp>
        <p:nvSpPr>
          <p:cNvPr id="664588" name="Rectangle 12"/>
          <p:cNvSpPr>
            <a:spLocks noChangeArrowheads="1"/>
          </p:cNvSpPr>
          <p:nvPr/>
        </p:nvSpPr>
        <p:spPr bwMode="auto">
          <a:xfrm>
            <a:off x="6707188" y="4327525"/>
            <a:ext cx="153987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F116A"/>
                </a:solidFill>
              </a:rPr>
              <a:t>adenovirus</a:t>
            </a:r>
          </a:p>
        </p:txBody>
      </p:sp>
      <p:sp>
        <p:nvSpPr>
          <p:cNvPr id="664589" name="Rectangle 13"/>
          <p:cNvSpPr>
            <a:spLocks noChangeArrowheads="1"/>
          </p:cNvSpPr>
          <p:nvPr/>
        </p:nvSpPr>
        <p:spPr bwMode="auto">
          <a:xfrm>
            <a:off x="6626225" y="4708525"/>
            <a:ext cx="183515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common cold</a:t>
            </a:r>
          </a:p>
        </p:txBody>
      </p:sp>
      <p:sp>
        <p:nvSpPr>
          <p:cNvPr id="664590" name="AutoShape 14"/>
          <p:cNvSpPr>
            <a:spLocks noChangeArrowheads="1"/>
          </p:cNvSpPr>
          <p:nvPr/>
        </p:nvSpPr>
        <p:spPr bwMode="auto">
          <a:xfrm rot="5400000">
            <a:off x="7172325" y="5219700"/>
            <a:ext cx="609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18"/>
          </a:solidFill>
          <a:ln w="9525">
            <a:solidFill>
              <a:schemeClr val="tx1"/>
            </a:solidFill>
            <a:miter lim="800000"/>
            <a:headEnd/>
            <a:tailEnd/>
          </a:ln>
          <a:effectLst/>
        </p:spPr>
        <p:txBody>
          <a:bodyPr wrap="none" anchor="ctr">
            <a:prstTxWarp prst="textNoShape">
              <a:avLst/>
            </a:prstTxWarp>
          </a:bodyPr>
          <a:lstStyle/>
          <a:p>
            <a:endParaRPr lang="en-US"/>
          </a:p>
        </p:txBody>
      </p:sp>
      <p:pic>
        <p:nvPicPr>
          <p:cNvPr id="664591" name="Picture 15" descr="press-3"/>
          <p:cNvPicPr>
            <a:picLocks noChangeAspect="1" noChangeArrowheads="1"/>
          </p:cNvPicPr>
          <p:nvPr/>
        </p:nvPicPr>
        <p:blipFill>
          <a:blip r:embed="rId7"/>
          <a:srcRect/>
          <a:stretch>
            <a:fillRect/>
          </a:stretch>
        </p:blipFill>
        <p:spPr bwMode="auto">
          <a:xfrm>
            <a:off x="668338" y="5230813"/>
            <a:ext cx="4259262" cy="1497012"/>
          </a:xfrm>
          <a:prstGeom prst="rect">
            <a:avLst/>
          </a:prstGeom>
          <a:noFill/>
        </p:spPr>
      </p:pic>
      <p:pic>
        <p:nvPicPr>
          <p:cNvPr id="664592" name="Picture 16"/>
          <p:cNvPicPr>
            <a:picLocks noChangeAspect="1" noChangeArrowheads="1"/>
          </p:cNvPicPr>
          <p:nvPr/>
        </p:nvPicPr>
        <p:blipFill>
          <a:blip r:embed="rId8"/>
          <a:srcRect/>
          <a:stretch>
            <a:fillRect/>
          </a:stretch>
        </p:blipFill>
        <p:spPr bwMode="auto">
          <a:xfrm>
            <a:off x="114300" y="2919413"/>
            <a:ext cx="1500188" cy="210185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664593" name="Picture 17"/>
          <p:cNvPicPr>
            <a:picLocks noChangeAspect="1" noChangeArrowheads="1"/>
          </p:cNvPicPr>
          <p:nvPr/>
        </p:nvPicPr>
        <p:blipFill>
          <a:blip r:embed="rId9"/>
          <a:srcRect/>
          <a:stretch>
            <a:fillRect/>
          </a:stretch>
        </p:blipFill>
        <p:spPr bwMode="auto">
          <a:xfrm>
            <a:off x="4540250" y="3213100"/>
            <a:ext cx="1327150" cy="1860550"/>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664594" name="Rectangle 18"/>
          <p:cNvSpPr>
            <a:spLocks noGrp="1" noChangeArrowheads="1"/>
          </p:cNvSpPr>
          <p:nvPr>
            <p:ph type="title"/>
          </p:nvPr>
        </p:nvSpPr>
        <p:spPr>
          <a:xfrm>
            <a:off x="0" y="0"/>
            <a:ext cx="6604000" cy="1143000"/>
          </a:xfrm>
        </p:spPr>
        <p:txBody>
          <a:bodyPr/>
          <a:lstStyle/>
          <a:p>
            <a:r>
              <a:rPr lang="en-US" dirty="0"/>
              <a:t>Discovery of </a:t>
            </a:r>
            <a:r>
              <a:rPr lang="en-US" dirty="0" err="1"/>
              <a:t>exons/introns</a:t>
            </a:r>
            <a:endParaRPr lang="en-US" dirty="0"/>
          </a:p>
        </p:txBody>
      </p:sp>
      <p:sp>
        <p:nvSpPr>
          <p:cNvPr id="664595" name="Rectangle 19"/>
          <p:cNvSpPr>
            <a:spLocks noChangeArrowheads="1"/>
          </p:cNvSpPr>
          <p:nvPr/>
        </p:nvSpPr>
        <p:spPr bwMode="auto">
          <a:xfrm>
            <a:off x="3902075" y="6164263"/>
            <a:ext cx="2103438" cy="366712"/>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1800" b="1">
                <a:solidFill>
                  <a:srgbClr val="000000"/>
                </a:solidFill>
              </a:rPr>
              <a:t>beta-thalassemia </a:t>
            </a:r>
          </a:p>
        </p:txBody>
      </p:sp>
    </p:spTree>
    <p:extLst>
      <p:ext uri="{BB962C8B-B14F-4D97-AF65-F5344CB8AC3E}">
        <p14:creationId xmlns:p14="http://schemas.microsoft.com/office/powerpoint/2010/main" val="25602368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p:txBody>
          <a:bodyPr/>
          <a:lstStyle/>
          <a:p>
            <a:r>
              <a:rPr lang="en-US"/>
              <a:t>Splicing must be accurate</a:t>
            </a:r>
          </a:p>
        </p:txBody>
      </p:sp>
      <p:sp>
        <p:nvSpPr>
          <p:cNvPr id="668675" name="Rectangle 3" descr="Rectangle: Click to edit Master text styles&#10;Second level&#10;Third level&#10;Fourth level&#10;Fifth level"/>
          <p:cNvSpPr>
            <a:spLocks noGrp="1" noChangeArrowheads="1"/>
          </p:cNvSpPr>
          <p:nvPr>
            <p:ph type="body" idx="1"/>
          </p:nvPr>
        </p:nvSpPr>
        <p:spPr>
          <a:xfrm>
            <a:off x="546100" y="1143000"/>
            <a:ext cx="8305800" cy="2133600"/>
          </a:xfrm>
        </p:spPr>
        <p:txBody>
          <a:bodyPr/>
          <a:lstStyle/>
          <a:p>
            <a:r>
              <a:rPr lang="en-US" dirty="0"/>
              <a:t>No room for mistakes!</a:t>
            </a:r>
          </a:p>
          <a:p>
            <a:pPr lvl="1"/>
            <a:r>
              <a:rPr lang="en-US" dirty="0"/>
              <a:t>a single base added or lost throws off the </a:t>
            </a:r>
            <a:r>
              <a:rPr lang="en-US" u="sng" dirty="0">
                <a:solidFill>
                  <a:srgbClr val="CC0000"/>
                </a:solidFill>
              </a:rPr>
              <a:t>reading frame</a:t>
            </a:r>
            <a:endParaRPr lang="en-US" dirty="0"/>
          </a:p>
        </p:txBody>
      </p:sp>
      <p:sp>
        <p:nvSpPr>
          <p:cNvPr id="668676" name="Rectangle 4"/>
          <p:cNvSpPr>
            <a:spLocks noChangeArrowheads="1"/>
          </p:cNvSpPr>
          <p:nvPr/>
        </p:nvSpPr>
        <p:spPr bwMode="auto">
          <a:xfrm>
            <a:off x="914400" y="3429000"/>
            <a:ext cx="8001000" cy="1600200"/>
          </a:xfrm>
          <a:prstGeom prst="rect">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8677" name="Text Box 5"/>
          <p:cNvSpPr txBox="1">
            <a:spLocks noChangeArrowheads="1"/>
          </p:cNvSpPr>
          <p:nvPr/>
        </p:nvSpPr>
        <p:spPr bwMode="auto">
          <a:xfrm>
            <a:off x="1828800" y="4165600"/>
            <a:ext cx="5945188" cy="519113"/>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800" b="1">
                <a:solidFill>
                  <a:srgbClr val="008000"/>
                </a:solidFill>
                <a:latin typeface="Courier" charset="0"/>
              </a:rPr>
              <a:t>AUG</a:t>
            </a:r>
            <a:r>
              <a:rPr lang="en-US" sz="2800" b="1">
                <a:solidFill>
                  <a:srgbClr val="CC0000"/>
                </a:solidFill>
                <a:latin typeface="Courier" charset="0"/>
              </a:rPr>
              <a:t>|</a:t>
            </a:r>
            <a:r>
              <a:rPr lang="en-US" sz="2800" b="1">
                <a:solidFill>
                  <a:srgbClr val="008000"/>
                </a:solidFill>
                <a:latin typeface="Courier" charset="0"/>
              </a:rPr>
              <a:t>C</a:t>
            </a:r>
            <a:r>
              <a:rPr lang="en-US" sz="2800" b="1">
                <a:solidFill>
                  <a:srgbClr val="0F116A"/>
                </a:solidFill>
                <a:latin typeface="Courier" charset="0"/>
              </a:rPr>
              <a:t>GG</a:t>
            </a:r>
            <a:r>
              <a:rPr lang="en-US" sz="2800" b="1">
                <a:solidFill>
                  <a:srgbClr val="CC0000"/>
                </a:solidFill>
                <a:latin typeface="Courier" charset="0"/>
              </a:rPr>
              <a:t>|</a:t>
            </a:r>
            <a:r>
              <a:rPr lang="en-US" sz="2800" b="1">
                <a:solidFill>
                  <a:srgbClr val="008000"/>
                </a:solidFill>
                <a:latin typeface="Courier" charset="0"/>
              </a:rPr>
              <a:t>UCC</a:t>
            </a:r>
            <a:r>
              <a:rPr lang="en-US" sz="2800" b="1">
                <a:solidFill>
                  <a:srgbClr val="CC0000"/>
                </a:solidFill>
                <a:latin typeface="Courier" charset="0"/>
              </a:rPr>
              <a:t>|</a:t>
            </a:r>
            <a:r>
              <a:rPr lang="en-US" sz="2800" b="1">
                <a:solidFill>
                  <a:srgbClr val="008000"/>
                </a:solidFill>
                <a:latin typeface="Courier" charset="0"/>
              </a:rPr>
              <a:t>GAU</a:t>
            </a:r>
            <a:r>
              <a:rPr lang="en-US" sz="2800" b="1">
                <a:solidFill>
                  <a:srgbClr val="CC0000"/>
                </a:solidFill>
                <a:latin typeface="Courier" charset="0"/>
              </a:rPr>
              <a:t>|</a:t>
            </a:r>
            <a:r>
              <a:rPr lang="en-US" sz="2800" b="1">
                <a:solidFill>
                  <a:srgbClr val="008000"/>
                </a:solidFill>
                <a:latin typeface="Courier" charset="0"/>
              </a:rPr>
              <a:t>AAG</a:t>
            </a:r>
            <a:r>
              <a:rPr lang="en-US" sz="2800" b="1">
                <a:solidFill>
                  <a:srgbClr val="CC0000"/>
                </a:solidFill>
                <a:latin typeface="Courier" charset="0"/>
              </a:rPr>
              <a:t>|</a:t>
            </a:r>
            <a:r>
              <a:rPr lang="en-US" sz="2800" b="1">
                <a:solidFill>
                  <a:srgbClr val="008000"/>
                </a:solidFill>
                <a:latin typeface="Courier" charset="0"/>
              </a:rPr>
              <a:t>GGC</a:t>
            </a:r>
            <a:r>
              <a:rPr lang="en-US" sz="2800" b="1">
                <a:solidFill>
                  <a:srgbClr val="CC0000"/>
                </a:solidFill>
                <a:latin typeface="Courier" charset="0"/>
              </a:rPr>
              <a:t>|</a:t>
            </a:r>
            <a:r>
              <a:rPr lang="en-US" sz="2800" b="1">
                <a:solidFill>
                  <a:srgbClr val="008000"/>
                </a:solidFill>
                <a:latin typeface="Courier" charset="0"/>
              </a:rPr>
              <a:t>CAU</a:t>
            </a:r>
            <a:endParaRPr lang="en-US" sz="3200" b="1">
              <a:latin typeface="Courier" charset="0"/>
            </a:endParaRPr>
          </a:p>
        </p:txBody>
      </p:sp>
      <p:sp>
        <p:nvSpPr>
          <p:cNvPr id="668678" name="Text Box 6"/>
          <p:cNvSpPr txBox="1">
            <a:spLocks noChangeArrowheads="1"/>
          </p:cNvSpPr>
          <p:nvPr/>
        </p:nvSpPr>
        <p:spPr bwMode="auto">
          <a:xfrm>
            <a:off x="1835150" y="3352800"/>
            <a:ext cx="6159500" cy="519113"/>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800" b="1">
                <a:solidFill>
                  <a:srgbClr val="008000"/>
                </a:solidFill>
                <a:latin typeface="Courier" charset="0"/>
              </a:rPr>
              <a:t>AUGC</a:t>
            </a:r>
            <a:r>
              <a:rPr lang="en-US" sz="2800" b="1">
                <a:solidFill>
                  <a:srgbClr val="0F116A"/>
                </a:solidFill>
                <a:latin typeface="Courier" charset="0"/>
              </a:rPr>
              <a:t>G</a:t>
            </a:r>
            <a:r>
              <a:rPr lang="en-US" sz="2800" b="1">
                <a:solidFill>
                  <a:srgbClr val="CC0000"/>
                </a:solidFill>
                <a:latin typeface="Courier" charset="0"/>
              </a:rPr>
              <a:t>GCTATGG</a:t>
            </a:r>
            <a:r>
              <a:rPr lang="en-US" sz="2800" b="1">
                <a:solidFill>
                  <a:srgbClr val="0F116A"/>
                </a:solidFill>
                <a:latin typeface="Courier" charset="0"/>
              </a:rPr>
              <a:t>G</a:t>
            </a:r>
            <a:r>
              <a:rPr lang="en-US" sz="2800" b="1">
                <a:solidFill>
                  <a:srgbClr val="008000"/>
                </a:solidFill>
                <a:latin typeface="Courier" charset="0"/>
              </a:rPr>
              <a:t>UCCGAUAAGGGCCAU</a:t>
            </a:r>
            <a:endParaRPr lang="en-US" sz="3600">
              <a:latin typeface="Courier" charset="0"/>
            </a:endParaRPr>
          </a:p>
        </p:txBody>
      </p:sp>
      <p:sp>
        <p:nvSpPr>
          <p:cNvPr id="668679" name="Text Box 7"/>
          <p:cNvSpPr txBox="1">
            <a:spLocks noChangeArrowheads="1"/>
          </p:cNvSpPr>
          <p:nvPr/>
        </p:nvSpPr>
        <p:spPr bwMode="auto">
          <a:xfrm>
            <a:off x="2581275" y="3759200"/>
            <a:ext cx="4665663" cy="519113"/>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800" b="1">
                <a:solidFill>
                  <a:srgbClr val="008000"/>
                </a:solidFill>
                <a:latin typeface="Courier" charset="0"/>
              </a:rPr>
              <a:t>AUGC</a:t>
            </a:r>
            <a:r>
              <a:rPr lang="en-US" sz="2800" b="1">
                <a:solidFill>
                  <a:srgbClr val="0F116A"/>
                </a:solidFill>
                <a:latin typeface="Courier" charset="0"/>
              </a:rPr>
              <a:t>GG</a:t>
            </a:r>
            <a:r>
              <a:rPr lang="en-US" sz="2800" b="1">
                <a:solidFill>
                  <a:srgbClr val="008000"/>
                </a:solidFill>
                <a:latin typeface="Courier" charset="0"/>
              </a:rPr>
              <a:t>UCCGAUAAGGGCCAU</a:t>
            </a:r>
            <a:endParaRPr lang="en-US" sz="3600">
              <a:latin typeface="Courier" charset="0"/>
            </a:endParaRPr>
          </a:p>
        </p:txBody>
      </p:sp>
      <p:sp>
        <p:nvSpPr>
          <p:cNvPr id="668680" name="Rectangle 8"/>
          <p:cNvSpPr>
            <a:spLocks noChangeArrowheads="1"/>
          </p:cNvSpPr>
          <p:nvPr/>
        </p:nvSpPr>
        <p:spPr bwMode="auto">
          <a:xfrm>
            <a:off x="914400" y="5105400"/>
            <a:ext cx="8001000" cy="1676400"/>
          </a:xfrm>
          <a:prstGeom prst="rect">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8681" name="Text Box 9"/>
          <p:cNvSpPr txBox="1">
            <a:spLocks noChangeArrowheads="1"/>
          </p:cNvSpPr>
          <p:nvPr/>
        </p:nvSpPr>
        <p:spPr bwMode="auto">
          <a:xfrm>
            <a:off x="1828800" y="5918200"/>
            <a:ext cx="6372225" cy="519113"/>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800" b="1">
                <a:solidFill>
                  <a:srgbClr val="008000"/>
                </a:solidFill>
                <a:latin typeface="Courier" charset="0"/>
              </a:rPr>
              <a:t>AUG</a:t>
            </a:r>
            <a:r>
              <a:rPr lang="en-US" sz="2800" b="1">
                <a:solidFill>
                  <a:srgbClr val="CC0000"/>
                </a:solidFill>
                <a:latin typeface="Courier" charset="0"/>
              </a:rPr>
              <a:t>|</a:t>
            </a:r>
            <a:r>
              <a:rPr lang="en-US" sz="2800" b="1">
                <a:solidFill>
                  <a:srgbClr val="008000"/>
                </a:solidFill>
                <a:latin typeface="Courier" charset="0"/>
              </a:rPr>
              <a:t>C</a:t>
            </a:r>
            <a:r>
              <a:rPr lang="en-US" sz="2800" b="1">
                <a:solidFill>
                  <a:srgbClr val="0F116A"/>
                </a:solidFill>
                <a:latin typeface="Courier" charset="0"/>
              </a:rPr>
              <a:t>G</a:t>
            </a:r>
            <a:r>
              <a:rPr lang="en-US" sz="2800" b="1">
                <a:solidFill>
                  <a:srgbClr val="CC0000"/>
                </a:solidFill>
                <a:latin typeface="Courier" charset="0"/>
              </a:rPr>
              <a:t>G|</a:t>
            </a:r>
            <a:r>
              <a:rPr lang="en-US" sz="2800" b="1">
                <a:solidFill>
                  <a:srgbClr val="0F116A"/>
                </a:solidFill>
                <a:latin typeface="Courier" charset="0"/>
              </a:rPr>
              <a:t>G</a:t>
            </a:r>
            <a:r>
              <a:rPr lang="en-US" sz="2800" b="1">
                <a:solidFill>
                  <a:srgbClr val="008000"/>
                </a:solidFill>
                <a:latin typeface="Courier" charset="0"/>
              </a:rPr>
              <a:t>UC</a:t>
            </a:r>
            <a:r>
              <a:rPr lang="en-US" sz="2800" b="1">
                <a:solidFill>
                  <a:srgbClr val="CC0000"/>
                </a:solidFill>
                <a:latin typeface="Courier" charset="0"/>
              </a:rPr>
              <a:t>|</a:t>
            </a:r>
            <a:r>
              <a:rPr lang="en-US" sz="2800" b="1">
                <a:solidFill>
                  <a:srgbClr val="008000"/>
                </a:solidFill>
                <a:latin typeface="Courier" charset="0"/>
              </a:rPr>
              <a:t>CGA</a:t>
            </a:r>
            <a:r>
              <a:rPr lang="en-US" sz="2800" b="1">
                <a:solidFill>
                  <a:srgbClr val="CC0000"/>
                </a:solidFill>
                <a:latin typeface="Courier" charset="0"/>
              </a:rPr>
              <a:t>|</a:t>
            </a:r>
            <a:r>
              <a:rPr lang="en-US" sz="2800" b="1">
                <a:solidFill>
                  <a:srgbClr val="008000"/>
                </a:solidFill>
                <a:latin typeface="Courier" charset="0"/>
              </a:rPr>
              <a:t>UAA</a:t>
            </a:r>
            <a:r>
              <a:rPr lang="en-US" sz="2800" b="1">
                <a:solidFill>
                  <a:srgbClr val="CC0000"/>
                </a:solidFill>
                <a:latin typeface="Courier" charset="0"/>
              </a:rPr>
              <a:t>|</a:t>
            </a:r>
            <a:r>
              <a:rPr lang="en-US" sz="2800" b="1">
                <a:solidFill>
                  <a:srgbClr val="008000"/>
                </a:solidFill>
                <a:latin typeface="Courier" charset="0"/>
              </a:rPr>
              <a:t>GGG</a:t>
            </a:r>
            <a:r>
              <a:rPr lang="en-US" sz="2800" b="1">
                <a:solidFill>
                  <a:srgbClr val="CC0000"/>
                </a:solidFill>
                <a:latin typeface="Courier" charset="0"/>
              </a:rPr>
              <a:t>|</a:t>
            </a:r>
            <a:r>
              <a:rPr lang="en-US" sz="2800" b="1">
                <a:solidFill>
                  <a:srgbClr val="008000"/>
                </a:solidFill>
                <a:latin typeface="Courier" charset="0"/>
              </a:rPr>
              <a:t>CCA</a:t>
            </a:r>
            <a:r>
              <a:rPr lang="en-US" sz="2800" b="1">
                <a:solidFill>
                  <a:srgbClr val="CC0000"/>
                </a:solidFill>
                <a:latin typeface="Courier" charset="0"/>
              </a:rPr>
              <a:t>|</a:t>
            </a:r>
            <a:r>
              <a:rPr lang="en-US" sz="2800" b="1">
                <a:solidFill>
                  <a:srgbClr val="008000"/>
                </a:solidFill>
                <a:latin typeface="Courier" charset="0"/>
              </a:rPr>
              <a:t>U</a:t>
            </a:r>
          </a:p>
        </p:txBody>
      </p:sp>
      <p:sp>
        <p:nvSpPr>
          <p:cNvPr id="668682" name="Text Box 10"/>
          <p:cNvSpPr txBox="1">
            <a:spLocks noChangeArrowheads="1"/>
          </p:cNvSpPr>
          <p:nvPr/>
        </p:nvSpPr>
        <p:spPr bwMode="auto">
          <a:xfrm>
            <a:off x="1835150" y="5105400"/>
            <a:ext cx="6159500" cy="519113"/>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800" b="1">
                <a:solidFill>
                  <a:srgbClr val="008000"/>
                </a:solidFill>
                <a:latin typeface="Courier" charset="0"/>
              </a:rPr>
              <a:t>AUGC</a:t>
            </a:r>
            <a:r>
              <a:rPr lang="en-US" sz="2800" b="1">
                <a:solidFill>
                  <a:srgbClr val="0F116A"/>
                </a:solidFill>
                <a:latin typeface="Courier" charset="0"/>
              </a:rPr>
              <a:t>G</a:t>
            </a:r>
            <a:r>
              <a:rPr lang="en-US" sz="2800" b="1">
                <a:solidFill>
                  <a:srgbClr val="CC0000"/>
                </a:solidFill>
                <a:latin typeface="Courier" charset="0"/>
              </a:rPr>
              <a:t>GCTATGG</a:t>
            </a:r>
            <a:r>
              <a:rPr lang="en-US" sz="2800" b="1">
                <a:solidFill>
                  <a:srgbClr val="0F116A"/>
                </a:solidFill>
                <a:latin typeface="Courier" charset="0"/>
              </a:rPr>
              <a:t>G</a:t>
            </a:r>
            <a:r>
              <a:rPr lang="en-US" sz="2800" b="1">
                <a:solidFill>
                  <a:srgbClr val="008000"/>
                </a:solidFill>
                <a:latin typeface="Courier" charset="0"/>
              </a:rPr>
              <a:t>UCCGAUAAGGGCCAU</a:t>
            </a:r>
            <a:endParaRPr lang="en-US" sz="2800">
              <a:latin typeface="Courier" charset="0"/>
            </a:endParaRPr>
          </a:p>
        </p:txBody>
      </p:sp>
      <p:sp>
        <p:nvSpPr>
          <p:cNvPr id="668683" name="Text Box 11"/>
          <p:cNvSpPr txBox="1">
            <a:spLocks noChangeArrowheads="1"/>
          </p:cNvSpPr>
          <p:nvPr/>
        </p:nvSpPr>
        <p:spPr bwMode="auto">
          <a:xfrm>
            <a:off x="2474913" y="5511800"/>
            <a:ext cx="4878387" cy="519113"/>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800" b="1">
                <a:solidFill>
                  <a:srgbClr val="008000"/>
                </a:solidFill>
                <a:latin typeface="Courier" charset="0"/>
              </a:rPr>
              <a:t>AUGC</a:t>
            </a:r>
            <a:r>
              <a:rPr lang="en-US" sz="2800" b="1">
                <a:solidFill>
                  <a:srgbClr val="0F116A"/>
                </a:solidFill>
                <a:latin typeface="Courier" charset="0"/>
              </a:rPr>
              <a:t>G</a:t>
            </a:r>
            <a:r>
              <a:rPr lang="en-US" sz="2800" b="1">
                <a:solidFill>
                  <a:srgbClr val="CC0000"/>
                </a:solidFill>
                <a:latin typeface="Courier" charset="0"/>
              </a:rPr>
              <a:t>G</a:t>
            </a:r>
            <a:r>
              <a:rPr lang="en-US" sz="2800" b="1">
                <a:solidFill>
                  <a:srgbClr val="0F116A"/>
                </a:solidFill>
                <a:latin typeface="Courier" charset="0"/>
              </a:rPr>
              <a:t>G</a:t>
            </a:r>
            <a:r>
              <a:rPr lang="en-US" sz="2800" b="1">
                <a:solidFill>
                  <a:srgbClr val="008000"/>
                </a:solidFill>
                <a:latin typeface="Courier" charset="0"/>
              </a:rPr>
              <a:t>UCCGAUAAGGGCCAU</a:t>
            </a:r>
            <a:endParaRPr lang="en-US" sz="2800">
              <a:latin typeface="Courier" charset="0"/>
            </a:endParaRPr>
          </a:p>
        </p:txBody>
      </p:sp>
      <p:sp>
        <p:nvSpPr>
          <p:cNvPr id="668684" name="Text Box 12"/>
          <p:cNvSpPr txBox="1">
            <a:spLocks noChangeArrowheads="1"/>
          </p:cNvSpPr>
          <p:nvPr/>
        </p:nvSpPr>
        <p:spPr bwMode="auto">
          <a:xfrm>
            <a:off x="1828800" y="4572000"/>
            <a:ext cx="5945188" cy="519113"/>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800" b="1">
                <a:solidFill>
                  <a:srgbClr val="660000"/>
                </a:solidFill>
                <a:latin typeface="Courier" charset="0"/>
              </a:rPr>
              <a:t>Met</a:t>
            </a:r>
            <a:r>
              <a:rPr lang="en-US" sz="2800" b="1">
                <a:solidFill>
                  <a:srgbClr val="CC0000"/>
                </a:solidFill>
                <a:latin typeface="Courier" charset="0"/>
              </a:rPr>
              <a:t>|</a:t>
            </a:r>
            <a:r>
              <a:rPr lang="en-US" sz="2800" b="1">
                <a:solidFill>
                  <a:srgbClr val="660000"/>
                </a:solidFill>
                <a:latin typeface="Courier" charset="0"/>
              </a:rPr>
              <a:t>Arg</a:t>
            </a:r>
            <a:r>
              <a:rPr lang="en-US" sz="2800" b="1">
                <a:solidFill>
                  <a:srgbClr val="CC0000"/>
                </a:solidFill>
                <a:latin typeface="Courier" charset="0"/>
              </a:rPr>
              <a:t>|</a:t>
            </a:r>
            <a:r>
              <a:rPr lang="en-US" sz="2800" b="1">
                <a:solidFill>
                  <a:srgbClr val="660000"/>
                </a:solidFill>
                <a:latin typeface="Courier" charset="0"/>
              </a:rPr>
              <a:t>Ser</a:t>
            </a:r>
            <a:r>
              <a:rPr lang="en-US" sz="2800" b="1">
                <a:solidFill>
                  <a:srgbClr val="CC0000"/>
                </a:solidFill>
                <a:latin typeface="Courier" charset="0"/>
              </a:rPr>
              <a:t>|</a:t>
            </a:r>
            <a:r>
              <a:rPr lang="en-US" sz="2800" b="1">
                <a:solidFill>
                  <a:srgbClr val="660000"/>
                </a:solidFill>
                <a:latin typeface="Courier" charset="0"/>
              </a:rPr>
              <a:t>Asp</a:t>
            </a:r>
            <a:r>
              <a:rPr lang="en-US" sz="2800" b="1">
                <a:solidFill>
                  <a:srgbClr val="CC0000"/>
                </a:solidFill>
                <a:latin typeface="Courier" charset="0"/>
              </a:rPr>
              <a:t>|</a:t>
            </a:r>
            <a:r>
              <a:rPr lang="en-US" sz="2800" b="1">
                <a:solidFill>
                  <a:srgbClr val="660000"/>
                </a:solidFill>
                <a:latin typeface="Courier" charset="0"/>
              </a:rPr>
              <a:t>Lys</a:t>
            </a:r>
            <a:r>
              <a:rPr lang="en-US" sz="2800" b="1">
                <a:solidFill>
                  <a:srgbClr val="CC0000"/>
                </a:solidFill>
                <a:latin typeface="Courier" charset="0"/>
              </a:rPr>
              <a:t>|</a:t>
            </a:r>
            <a:r>
              <a:rPr lang="en-US" sz="2800" b="1">
                <a:solidFill>
                  <a:srgbClr val="660000"/>
                </a:solidFill>
                <a:latin typeface="Courier" charset="0"/>
              </a:rPr>
              <a:t>Gly</a:t>
            </a:r>
            <a:r>
              <a:rPr lang="en-US" sz="2800" b="1">
                <a:solidFill>
                  <a:srgbClr val="CC0000"/>
                </a:solidFill>
                <a:latin typeface="Courier" charset="0"/>
              </a:rPr>
              <a:t>|</a:t>
            </a:r>
            <a:r>
              <a:rPr lang="en-US" sz="2800" b="1">
                <a:solidFill>
                  <a:srgbClr val="660000"/>
                </a:solidFill>
                <a:latin typeface="Courier" charset="0"/>
              </a:rPr>
              <a:t>His</a:t>
            </a:r>
            <a:endParaRPr lang="en-US" sz="3200" b="1">
              <a:latin typeface="Courier" charset="0"/>
            </a:endParaRPr>
          </a:p>
        </p:txBody>
      </p:sp>
      <p:sp>
        <p:nvSpPr>
          <p:cNvPr id="668685" name="Text Box 13"/>
          <p:cNvSpPr txBox="1">
            <a:spLocks noChangeArrowheads="1"/>
          </p:cNvSpPr>
          <p:nvPr/>
        </p:nvSpPr>
        <p:spPr bwMode="auto">
          <a:xfrm>
            <a:off x="1828800" y="6324600"/>
            <a:ext cx="4665663" cy="519113"/>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800" b="1">
                <a:solidFill>
                  <a:srgbClr val="660000"/>
                </a:solidFill>
                <a:latin typeface="Courier" charset="0"/>
              </a:rPr>
              <a:t>Met</a:t>
            </a:r>
            <a:r>
              <a:rPr lang="en-US" sz="2800" b="1">
                <a:solidFill>
                  <a:srgbClr val="CC0000"/>
                </a:solidFill>
                <a:latin typeface="Courier" charset="0"/>
              </a:rPr>
              <a:t>|</a:t>
            </a:r>
            <a:r>
              <a:rPr lang="en-US" sz="2800" b="1">
                <a:solidFill>
                  <a:srgbClr val="660000"/>
                </a:solidFill>
                <a:latin typeface="Courier" charset="0"/>
              </a:rPr>
              <a:t>Arg</a:t>
            </a:r>
            <a:r>
              <a:rPr lang="en-US" sz="2800" b="1">
                <a:solidFill>
                  <a:srgbClr val="CC0000"/>
                </a:solidFill>
                <a:latin typeface="Courier" charset="0"/>
              </a:rPr>
              <a:t>|</a:t>
            </a:r>
            <a:r>
              <a:rPr lang="en-US" sz="2800" b="1">
                <a:solidFill>
                  <a:srgbClr val="660000"/>
                </a:solidFill>
                <a:latin typeface="Courier" charset="0"/>
              </a:rPr>
              <a:t>Val</a:t>
            </a:r>
            <a:r>
              <a:rPr lang="en-US" sz="2800" b="1">
                <a:solidFill>
                  <a:srgbClr val="CC0000"/>
                </a:solidFill>
                <a:latin typeface="Courier" charset="0"/>
              </a:rPr>
              <a:t>|</a:t>
            </a:r>
            <a:r>
              <a:rPr lang="en-US" sz="2800" b="1">
                <a:solidFill>
                  <a:srgbClr val="660000"/>
                </a:solidFill>
                <a:latin typeface="Courier" charset="0"/>
              </a:rPr>
              <a:t>Arg</a:t>
            </a:r>
            <a:r>
              <a:rPr lang="en-US" sz="2800" b="1">
                <a:solidFill>
                  <a:srgbClr val="CC0000"/>
                </a:solidFill>
                <a:latin typeface="Courier" charset="0"/>
              </a:rPr>
              <a:t>|</a:t>
            </a:r>
            <a:r>
              <a:rPr lang="en-US" sz="2800" b="1">
                <a:solidFill>
                  <a:srgbClr val="660000"/>
                </a:solidFill>
                <a:latin typeface="Courier" charset="0"/>
              </a:rPr>
              <a:t>STOP</a:t>
            </a:r>
            <a:r>
              <a:rPr lang="en-US" sz="2800" b="1">
                <a:solidFill>
                  <a:srgbClr val="CC0000"/>
                </a:solidFill>
                <a:latin typeface="Courier" charset="0"/>
              </a:rPr>
              <a:t>|</a:t>
            </a:r>
            <a:endParaRPr lang="en-US" sz="3200" b="1">
              <a:latin typeface="Courier" charset="0"/>
            </a:endParaRPr>
          </a:p>
        </p:txBody>
      </p:sp>
    </p:spTree>
    <p:extLst>
      <p:ext uri="{BB962C8B-B14F-4D97-AF65-F5344CB8AC3E}">
        <p14:creationId xmlns:p14="http://schemas.microsoft.com/office/powerpoint/2010/main" val="15091034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02" name="Picture 2"/>
          <p:cNvPicPr>
            <a:picLocks noChangeAspect="1" noChangeArrowheads="1"/>
          </p:cNvPicPr>
          <p:nvPr/>
        </p:nvPicPr>
        <p:blipFill>
          <a:blip r:embed="rId4"/>
          <a:srcRect/>
          <a:stretch>
            <a:fillRect/>
          </a:stretch>
        </p:blipFill>
        <p:spPr bwMode="auto">
          <a:xfrm>
            <a:off x="163513" y="4756150"/>
            <a:ext cx="1836737" cy="2101850"/>
          </a:xfrm>
          <a:prstGeom prst="rect">
            <a:avLst/>
          </a:prstGeom>
          <a:noFill/>
          <a:ln w="9525">
            <a:noFill/>
            <a:miter lim="800000"/>
            <a:headEnd/>
            <a:tailEnd/>
          </a:ln>
          <a:effectLst/>
        </p:spPr>
      </p:pic>
      <p:sp>
        <p:nvSpPr>
          <p:cNvPr id="665603" name="Rectangle 3"/>
          <p:cNvSpPr>
            <a:spLocks noGrp="1" noChangeArrowheads="1"/>
          </p:cNvSpPr>
          <p:nvPr>
            <p:ph type="title"/>
          </p:nvPr>
        </p:nvSpPr>
        <p:spPr>
          <a:xfrm>
            <a:off x="0" y="0"/>
            <a:ext cx="6210300" cy="1143000"/>
          </a:xfrm>
        </p:spPr>
        <p:txBody>
          <a:bodyPr/>
          <a:lstStyle/>
          <a:p>
            <a:r>
              <a:rPr lang="en-US" dirty="0"/>
              <a:t>RNA splicing enzymes</a:t>
            </a:r>
          </a:p>
        </p:txBody>
      </p:sp>
      <p:grpSp>
        <p:nvGrpSpPr>
          <p:cNvPr id="2" name="Group 4"/>
          <p:cNvGrpSpPr>
            <a:grpSpLocks/>
          </p:cNvGrpSpPr>
          <p:nvPr/>
        </p:nvGrpSpPr>
        <p:grpSpPr bwMode="auto">
          <a:xfrm>
            <a:off x="3740150" y="1600200"/>
            <a:ext cx="5203825" cy="1627188"/>
            <a:chOff x="2356" y="1008"/>
            <a:chExt cx="3278" cy="1025"/>
          </a:xfrm>
        </p:grpSpPr>
        <p:pic>
          <p:nvPicPr>
            <p:cNvPr id="665605" name="Picture 5"/>
            <p:cNvPicPr>
              <a:picLocks noChangeAspect="1" noChangeArrowheads="1"/>
            </p:cNvPicPr>
            <p:nvPr/>
          </p:nvPicPr>
          <p:blipFill>
            <a:blip r:embed="rId5"/>
            <a:srcRect l="25874" r="12375" b="75000"/>
            <a:stretch>
              <a:fillRect/>
            </a:stretch>
          </p:blipFill>
          <p:spPr bwMode="auto">
            <a:xfrm>
              <a:off x="2356" y="1008"/>
              <a:ext cx="3271" cy="993"/>
            </a:xfrm>
            <a:prstGeom prst="rect">
              <a:avLst/>
            </a:prstGeom>
            <a:noFill/>
            <a:ln w="9525">
              <a:noFill/>
              <a:miter lim="800000"/>
              <a:headEnd/>
              <a:tailEnd/>
            </a:ln>
          </p:spPr>
        </p:pic>
        <p:sp>
          <p:nvSpPr>
            <p:cNvPr id="665606" name="Rectangle 6"/>
            <p:cNvSpPr>
              <a:spLocks noChangeArrowheads="1"/>
            </p:cNvSpPr>
            <p:nvPr/>
          </p:nvSpPr>
          <p:spPr bwMode="auto">
            <a:xfrm>
              <a:off x="4764" y="1145"/>
              <a:ext cx="55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snRNPs</a:t>
              </a:r>
              <a:endParaRPr lang="en-US" sz="1800" b="1"/>
            </a:p>
          </p:txBody>
        </p:sp>
        <p:sp>
          <p:nvSpPr>
            <p:cNvPr id="665607" name="Rectangle 7"/>
            <p:cNvSpPr>
              <a:spLocks noChangeArrowheads="1"/>
            </p:cNvSpPr>
            <p:nvPr/>
          </p:nvSpPr>
          <p:spPr bwMode="auto">
            <a:xfrm>
              <a:off x="5271" y="1461"/>
              <a:ext cx="336"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exon</a:t>
              </a:r>
              <a:endParaRPr lang="en-US" sz="1800" b="1"/>
            </a:p>
          </p:txBody>
        </p:sp>
        <p:sp>
          <p:nvSpPr>
            <p:cNvPr id="665608" name="Rectangle 8"/>
            <p:cNvSpPr>
              <a:spLocks noChangeArrowheads="1"/>
            </p:cNvSpPr>
            <p:nvPr/>
          </p:nvSpPr>
          <p:spPr bwMode="auto">
            <a:xfrm>
              <a:off x="2376" y="1461"/>
              <a:ext cx="336"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exon</a:t>
              </a:r>
              <a:endParaRPr lang="en-US" sz="1800" b="1"/>
            </a:p>
          </p:txBody>
        </p:sp>
        <p:sp>
          <p:nvSpPr>
            <p:cNvPr id="665609" name="Rectangle 9"/>
            <p:cNvSpPr>
              <a:spLocks noChangeArrowheads="1"/>
            </p:cNvSpPr>
            <p:nvPr/>
          </p:nvSpPr>
          <p:spPr bwMode="auto">
            <a:xfrm>
              <a:off x="3557" y="1445"/>
              <a:ext cx="408"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intron</a:t>
              </a:r>
              <a:endParaRPr lang="en-US" sz="1800" b="1"/>
            </a:p>
          </p:txBody>
        </p:sp>
        <p:sp>
          <p:nvSpPr>
            <p:cNvPr id="665610" name="Rectangle 10"/>
            <p:cNvSpPr>
              <a:spLocks noChangeArrowheads="1"/>
            </p:cNvSpPr>
            <p:nvPr/>
          </p:nvSpPr>
          <p:spPr bwMode="auto">
            <a:xfrm>
              <a:off x="3165" y="1224"/>
              <a:ext cx="48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snRNA</a:t>
              </a:r>
              <a:endParaRPr lang="en-US" sz="1800" b="1"/>
            </a:p>
          </p:txBody>
        </p:sp>
        <p:sp>
          <p:nvSpPr>
            <p:cNvPr id="665611" name="Freeform 11"/>
            <p:cNvSpPr>
              <a:spLocks/>
            </p:cNvSpPr>
            <p:nvPr/>
          </p:nvSpPr>
          <p:spPr bwMode="auto">
            <a:xfrm>
              <a:off x="4528" y="1258"/>
              <a:ext cx="391" cy="283"/>
            </a:xfrm>
            <a:custGeom>
              <a:avLst/>
              <a:gdLst/>
              <a:ahLst/>
              <a:cxnLst>
                <a:cxn ang="0">
                  <a:pos x="0" y="33"/>
                </a:cxn>
                <a:cxn ang="0">
                  <a:pos x="33" y="8"/>
                </a:cxn>
                <a:cxn ang="0">
                  <a:pos x="41" y="0"/>
                </a:cxn>
                <a:cxn ang="0">
                  <a:pos x="66" y="0"/>
                </a:cxn>
                <a:cxn ang="0">
                  <a:pos x="91" y="8"/>
                </a:cxn>
                <a:cxn ang="0">
                  <a:pos x="166" y="58"/>
                </a:cxn>
                <a:cxn ang="0">
                  <a:pos x="174" y="66"/>
                </a:cxn>
                <a:cxn ang="0">
                  <a:pos x="208" y="83"/>
                </a:cxn>
                <a:cxn ang="0">
                  <a:pos x="249" y="83"/>
                </a:cxn>
                <a:cxn ang="0">
                  <a:pos x="266" y="74"/>
                </a:cxn>
                <a:cxn ang="0">
                  <a:pos x="266" y="116"/>
                </a:cxn>
                <a:cxn ang="0">
                  <a:pos x="283" y="141"/>
                </a:cxn>
                <a:cxn ang="0">
                  <a:pos x="291" y="149"/>
                </a:cxn>
                <a:cxn ang="0">
                  <a:pos x="366" y="199"/>
                </a:cxn>
                <a:cxn ang="0">
                  <a:pos x="391" y="224"/>
                </a:cxn>
                <a:cxn ang="0">
                  <a:pos x="391" y="241"/>
                </a:cxn>
                <a:cxn ang="0">
                  <a:pos x="391" y="258"/>
                </a:cxn>
                <a:cxn ang="0">
                  <a:pos x="391" y="283"/>
                </a:cxn>
              </a:cxnLst>
              <a:rect l="0" t="0" r="r" b="b"/>
              <a:pathLst>
                <a:path w="391" h="283">
                  <a:moveTo>
                    <a:pt x="0" y="33"/>
                  </a:moveTo>
                  <a:lnTo>
                    <a:pt x="33" y="8"/>
                  </a:lnTo>
                  <a:lnTo>
                    <a:pt x="41" y="0"/>
                  </a:lnTo>
                  <a:lnTo>
                    <a:pt x="66" y="0"/>
                  </a:lnTo>
                  <a:lnTo>
                    <a:pt x="91" y="8"/>
                  </a:lnTo>
                  <a:lnTo>
                    <a:pt x="166" y="58"/>
                  </a:lnTo>
                  <a:lnTo>
                    <a:pt x="174" y="66"/>
                  </a:lnTo>
                  <a:lnTo>
                    <a:pt x="208" y="83"/>
                  </a:lnTo>
                  <a:lnTo>
                    <a:pt x="249" y="83"/>
                  </a:lnTo>
                  <a:lnTo>
                    <a:pt x="266" y="74"/>
                  </a:lnTo>
                  <a:lnTo>
                    <a:pt x="266" y="116"/>
                  </a:lnTo>
                  <a:lnTo>
                    <a:pt x="283" y="141"/>
                  </a:lnTo>
                  <a:lnTo>
                    <a:pt x="291" y="149"/>
                  </a:lnTo>
                  <a:lnTo>
                    <a:pt x="366" y="199"/>
                  </a:lnTo>
                  <a:lnTo>
                    <a:pt x="391" y="224"/>
                  </a:lnTo>
                  <a:lnTo>
                    <a:pt x="391" y="241"/>
                  </a:lnTo>
                  <a:lnTo>
                    <a:pt x="391" y="258"/>
                  </a:lnTo>
                  <a:lnTo>
                    <a:pt x="391" y="283"/>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665612" name="Line 12"/>
            <p:cNvSpPr>
              <a:spLocks noChangeShapeType="1"/>
            </p:cNvSpPr>
            <p:nvPr/>
          </p:nvSpPr>
          <p:spPr bwMode="auto">
            <a:xfrm flipH="1">
              <a:off x="2980" y="1332"/>
              <a:ext cx="149" cy="5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665613" name="Rectangle 13"/>
            <p:cNvSpPr>
              <a:spLocks noChangeArrowheads="1"/>
            </p:cNvSpPr>
            <p:nvPr/>
          </p:nvSpPr>
          <p:spPr bwMode="auto">
            <a:xfrm>
              <a:off x="2356" y="1725"/>
              <a:ext cx="114"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5'</a:t>
              </a:r>
              <a:endParaRPr lang="en-US" sz="1800" b="1"/>
            </a:p>
          </p:txBody>
        </p:sp>
        <p:sp>
          <p:nvSpPr>
            <p:cNvPr id="665614" name="Rectangle 14"/>
            <p:cNvSpPr>
              <a:spLocks noChangeArrowheads="1"/>
            </p:cNvSpPr>
            <p:nvPr/>
          </p:nvSpPr>
          <p:spPr bwMode="auto">
            <a:xfrm>
              <a:off x="5520" y="1725"/>
              <a:ext cx="114"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3'</a:t>
              </a:r>
              <a:endParaRPr lang="en-US" sz="1800" b="1"/>
            </a:p>
          </p:txBody>
        </p:sp>
        <p:sp>
          <p:nvSpPr>
            <p:cNvPr id="665615" name="Rectangle 15"/>
            <p:cNvSpPr>
              <a:spLocks noChangeArrowheads="1"/>
            </p:cNvSpPr>
            <p:nvPr/>
          </p:nvSpPr>
          <p:spPr bwMode="auto">
            <a:xfrm>
              <a:off x="3566" y="1742"/>
              <a:ext cx="159" cy="291"/>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665616" name="AutoShape 16"/>
            <p:cNvSpPr>
              <a:spLocks noChangeArrowheads="1"/>
            </p:cNvSpPr>
            <p:nvPr/>
          </p:nvSpPr>
          <p:spPr bwMode="auto">
            <a:xfrm>
              <a:off x="3547" y="1759"/>
              <a:ext cx="117" cy="259"/>
            </a:xfrm>
            <a:prstGeom prst="downArrow">
              <a:avLst>
                <a:gd name="adj1" fmla="val 50000"/>
                <a:gd name="adj2" fmla="val 5534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17"/>
          <p:cNvGrpSpPr>
            <a:grpSpLocks/>
          </p:cNvGrpSpPr>
          <p:nvPr/>
        </p:nvGrpSpPr>
        <p:grpSpPr bwMode="auto">
          <a:xfrm>
            <a:off x="2817813" y="3298825"/>
            <a:ext cx="6275387" cy="3551238"/>
            <a:chOff x="1775" y="2078"/>
            <a:chExt cx="3953" cy="2237"/>
          </a:xfrm>
        </p:grpSpPr>
        <p:pic>
          <p:nvPicPr>
            <p:cNvPr id="665618" name="Picture 18"/>
            <p:cNvPicPr>
              <a:picLocks noChangeAspect="1" noChangeArrowheads="1"/>
            </p:cNvPicPr>
            <p:nvPr/>
          </p:nvPicPr>
          <p:blipFill>
            <a:blip r:embed="rId5"/>
            <a:srcRect l="30376" t="30000"/>
            <a:stretch>
              <a:fillRect/>
            </a:stretch>
          </p:blipFill>
          <p:spPr bwMode="auto">
            <a:xfrm>
              <a:off x="2760" y="2078"/>
              <a:ext cx="2968" cy="2237"/>
            </a:xfrm>
            <a:prstGeom prst="rect">
              <a:avLst/>
            </a:prstGeom>
            <a:noFill/>
            <a:ln w="9525">
              <a:noFill/>
              <a:miter lim="800000"/>
              <a:headEnd/>
              <a:tailEnd/>
            </a:ln>
          </p:spPr>
        </p:pic>
        <p:sp>
          <p:nvSpPr>
            <p:cNvPr id="665619" name="Rectangle 19"/>
            <p:cNvSpPr>
              <a:spLocks noChangeArrowheads="1"/>
            </p:cNvSpPr>
            <p:nvPr/>
          </p:nvSpPr>
          <p:spPr bwMode="auto">
            <a:xfrm>
              <a:off x="4217" y="2334"/>
              <a:ext cx="87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spliceosome</a:t>
              </a:r>
              <a:endParaRPr lang="en-US" sz="1800" b="1"/>
            </a:p>
          </p:txBody>
        </p:sp>
        <p:sp>
          <p:nvSpPr>
            <p:cNvPr id="665620" name="Rectangle 20"/>
            <p:cNvSpPr>
              <a:spLocks noChangeArrowheads="1"/>
            </p:cNvSpPr>
            <p:nvPr/>
          </p:nvSpPr>
          <p:spPr bwMode="auto">
            <a:xfrm>
              <a:off x="3426" y="3899"/>
              <a:ext cx="336"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exon</a:t>
              </a:r>
              <a:endParaRPr lang="en-US" sz="1800" b="1"/>
            </a:p>
          </p:txBody>
        </p:sp>
        <p:sp>
          <p:nvSpPr>
            <p:cNvPr id="665621" name="Rectangle 21"/>
            <p:cNvSpPr>
              <a:spLocks noChangeArrowheads="1"/>
            </p:cNvSpPr>
            <p:nvPr/>
          </p:nvSpPr>
          <p:spPr bwMode="auto">
            <a:xfrm>
              <a:off x="4113" y="4066"/>
              <a:ext cx="528" cy="242"/>
            </a:xfrm>
            <a:prstGeom prst="rect">
              <a:avLst/>
            </a:prstGeom>
            <a:noFill/>
            <a:ln w="9525">
              <a:noFill/>
              <a:miter lim="800000"/>
              <a:headEnd/>
              <a:tailEnd/>
            </a:ln>
          </p:spPr>
          <p:txBody>
            <a:bodyPr wrap="none" lIns="0" tIns="0" rIns="0" bIns="0">
              <a:prstTxWarp prst="textNoShape">
                <a:avLst/>
              </a:prstTxWarp>
              <a:spAutoFit/>
            </a:bodyPr>
            <a:lstStyle/>
            <a:p>
              <a:pPr>
                <a:lnSpc>
                  <a:spcPct val="75000"/>
                </a:lnSpc>
              </a:pPr>
              <a:r>
                <a:rPr lang="en-US" sz="1800" b="1">
                  <a:solidFill>
                    <a:srgbClr val="000000"/>
                  </a:solidFill>
                </a:rPr>
                <a:t>excised</a:t>
              </a:r>
            </a:p>
            <a:p>
              <a:pPr>
                <a:lnSpc>
                  <a:spcPct val="65000"/>
                </a:lnSpc>
              </a:pPr>
              <a:r>
                <a:rPr lang="en-US" sz="1800" b="1">
                  <a:solidFill>
                    <a:srgbClr val="000000"/>
                  </a:solidFill>
                </a:rPr>
                <a:t>intron</a:t>
              </a:r>
              <a:endParaRPr lang="en-US" sz="1800" b="1"/>
            </a:p>
          </p:txBody>
        </p:sp>
        <p:grpSp>
          <p:nvGrpSpPr>
            <p:cNvPr id="4" name="Group 22"/>
            <p:cNvGrpSpPr>
              <a:grpSpLocks/>
            </p:cNvGrpSpPr>
            <p:nvPr/>
          </p:nvGrpSpPr>
          <p:grpSpPr bwMode="auto">
            <a:xfrm>
              <a:off x="4087" y="2217"/>
              <a:ext cx="107" cy="510"/>
              <a:chOff x="3489" y="1534"/>
              <a:chExt cx="133" cy="633"/>
            </a:xfrm>
          </p:grpSpPr>
          <p:sp>
            <p:nvSpPr>
              <p:cNvPr id="665623" name="Freeform 23"/>
              <p:cNvSpPr>
                <a:spLocks/>
              </p:cNvSpPr>
              <p:nvPr/>
            </p:nvSpPr>
            <p:spPr bwMode="auto">
              <a:xfrm>
                <a:off x="3505" y="1534"/>
                <a:ext cx="117" cy="391"/>
              </a:xfrm>
              <a:custGeom>
                <a:avLst/>
                <a:gdLst/>
                <a:ahLst/>
                <a:cxnLst>
                  <a:cxn ang="0">
                    <a:pos x="0" y="0"/>
                  </a:cxn>
                  <a:cxn ang="0">
                    <a:pos x="25" y="0"/>
                  </a:cxn>
                  <a:cxn ang="0">
                    <a:pos x="42" y="0"/>
                  </a:cxn>
                  <a:cxn ang="0">
                    <a:pos x="59" y="17"/>
                  </a:cxn>
                  <a:cxn ang="0">
                    <a:pos x="67" y="33"/>
                  </a:cxn>
                  <a:cxn ang="0">
                    <a:pos x="67" y="42"/>
                  </a:cxn>
                  <a:cxn ang="0">
                    <a:pos x="67" y="150"/>
                  </a:cxn>
                  <a:cxn ang="0">
                    <a:pos x="67" y="158"/>
                  </a:cxn>
                  <a:cxn ang="0">
                    <a:pos x="75" y="183"/>
                  </a:cxn>
                  <a:cxn ang="0">
                    <a:pos x="100" y="200"/>
                  </a:cxn>
                  <a:cxn ang="0">
                    <a:pos x="117" y="208"/>
                  </a:cxn>
                  <a:cxn ang="0">
                    <a:pos x="100" y="216"/>
                  </a:cxn>
                  <a:cxn ang="0">
                    <a:pos x="75" y="233"/>
                  </a:cxn>
                  <a:cxn ang="0">
                    <a:pos x="67" y="266"/>
                  </a:cxn>
                  <a:cxn ang="0">
                    <a:pos x="67" y="283"/>
                  </a:cxn>
                  <a:cxn ang="0">
                    <a:pos x="67" y="391"/>
                  </a:cxn>
                </a:cxnLst>
                <a:rect l="0" t="0" r="r" b="b"/>
                <a:pathLst>
                  <a:path w="117" h="391">
                    <a:moveTo>
                      <a:pt x="0" y="0"/>
                    </a:moveTo>
                    <a:lnTo>
                      <a:pt x="25" y="0"/>
                    </a:lnTo>
                    <a:lnTo>
                      <a:pt x="42" y="0"/>
                    </a:lnTo>
                    <a:lnTo>
                      <a:pt x="59" y="17"/>
                    </a:lnTo>
                    <a:lnTo>
                      <a:pt x="67" y="33"/>
                    </a:lnTo>
                    <a:lnTo>
                      <a:pt x="67" y="42"/>
                    </a:lnTo>
                    <a:lnTo>
                      <a:pt x="67" y="150"/>
                    </a:lnTo>
                    <a:lnTo>
                      <a:pt x="67" y="158"/>
                    </a:lnTo>
                    <a:lnTo>
                      <a:pt x="75" y="183"/>
                    </a:lnTo>
                    <a:lnTo>
                      <a:pt x="100" y="200"/>
                    </a:lnTo>
                    <a:lnTo>
                      <a:pt x="117" y="208"/>
                    </a:lnTo>
                    <a:lnTo>
                      <a:pt x="100" y="216"/>
                    </a:lnTo>
                    <a:lnTo>
                      <a:pt x="75" y="233"/>
                    </a:lnTo>
                    <a:lnTo>
                      <a:pt x="67" y="266"/>
                    </a:lnTo>
                    <a:lnTo>
                      <a:pt x="67" y="283"/>
                    </a:lnTo>
                    <a:lnTo>
                      <a:pt x="67" y="391"/>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665624" name="Freeform 24"/>
              <p:cNvSpPr>
                <a:spLocks/>
              </p:cNvSpPr>
              <p:nvPr/>
            </p:nvSpPr>
            <p:spPr bwMode="auto">
              <a:xfrm>
                <a:off x="3489" y="2008"/>
                <a:ext cx="83" cy="159"/>
              </a:xfrm>
              <a:custGeom>
                <a:avLst/>
                <a:gdLst/>
                <a:ahLst/>
                <a:cxnLst>
                  <a:cxn ang="0">
                    <a:pos x="83" y="0"/>
                  </a:cxn>
                  <a:cxn ang="0">
                    <a:pos x="83" y="125"/>
                  </a:cxn>
                  <a:cxn ang="0">
                    <a:pos x="83" y="134"/>
                  </a:cxn>
                  <a:cxn ang="0">
                    <a:pos x="75" y="150"/>
                  </a:cxn>
                  <a:cxn ang="0">
                    <a:pos x="58" y="159"/>
                  </a:cxn>
                  <a:cxn ang="0">
                    <a:pos x="0" y="159"/>
                  </a:cxn>
                </a:cxnLst>
                <a:rect l="0" t="0" r="r" b="b"/>
                <a:pathLst>
                  <a:path w="83" h="159">
                    <a:moveTo>
                      <a:pt x="83" y="0"/>
                    </a:moveTo>
                    <a:lnTo>
                      <a:pt x="83" y="125"/>
                    </a:lnTo>
                    <a:lnTo>
                      <a:pt x="83" y="134"/>
                    </a:lnTo>
                    <a:lnTo>
                      <a:pt x="75" y="150"/>
                    </a:lnTo>
                    <a:lnTo>
                      <a:pt x="58" y="159"/>
                    </a:lnTo>
                    <a:lnTo>
                      <a:pt x="0" y="159"/>
                    </a:lnTo>
                  </a:path>
                </a:pathLst>
              </a:custGeom>
              <a:noFill/>
              <a:ln w="12700">
                <a:solidFill>
                  <a:srgbClr val="000000"/>
                </a:solidFill>
                <a:prstDash val="solid"/>
                <a:round/>
                <a:headEnd/>
                <a:tailEnd/>
              </a:ln>
            </p:spPr>
            <p:txBody>
              <a:bodyPr>
                <a:prstTxWarp prst="textNoShape">
                  <a:avLst/>
                </a:prstTxWarp>
              </a:bodyPr>
              <a:lstStyle/>
              <a:p>
                <a:endParaRPr lang="en-US"/>
              </a:p>
            </p:txBody>
          </p:sp>
        </p:grpSp>
        <p:sp>
          <p:nvSpPr>
            <p:cNvPr id="665625" name="Rectangle 25"/>
            <p:cNvSpPr>
              <a:spLocks noChangeArrowheads="1"/>
            </p:cNvSpPr>
            <p:nvPr/>
          </p:nvSpPr>
          <p:spPr bwMode="auto">
            <a:xfrm>
              <a:off x="2907" y="3331"/>
              <a:ext cx="114"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5'</a:t>
              </a:r>
              <a:endParaRPr lang="en-US" sz="1800" b="1"/>
            </a:p>
          </p:txBody>
        </p:sp>
        <p:sp>
          <p:nvSpPr>
            <p:cNvPr id="665626" name="Rectangle 26"/>
            <p:cNvSpPr>
              <a:spLocks noChangeArrowheads="1"/>
            </p:cNvSpPr>
            <p:nvPr/>
          </p:nvSpPr>
          <p:spPr bwMode="auto">
            <a:xfrm>
              <a:off x="2763" y="4098"/>
              <a:ext cx="114"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5'</a:t>
              </a:r>
              <a:endParaRPr lang="en-US" sz="1800" b="1"/>
            </a:p>
          </p:txBody>
        </p:sp>
        <p:sp>
          <p:nvSpPr>
            <p:cNvPr id="665627" name="Rectangle 27"/>
            <p:cNvSpPr>
              <a:spLocks noChangeArrowheads="1"/>
            </p:cNvSpPr>
            <p:nvPr/>
          </p:nvSpPr>
          <p:spPr bwMode="auto">
            <a:xfrm>
              <a:off x="4331" y="2598"/>
              <a:ext cx="114"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3'</a:t>
              </a:r>
              <a:endParaRPr lang="en-US" sz="1800" b="1"/>
            </a:p>
          </p:txBody>
        </p:sp>
        <p:sp>
          <p:nvSpPr>
            <p:cNvPr id="665628" name="Rectangle 28"/>
            <p:cNvSpPr>
              <a:spLocks noChangeArrowheads="1"/>
            </p:cNvSpPr>
            <p:nvPr/>
          </p:nvSpPr>
          <p:spPr bwMode="auto">
            <a:xfrm>
              <a:off x="4358" y="3331"/>
              <a:ext cx="114"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3'</a:t>
              </a:r>
              <a:endParaRPr lang="en-US" sz="1800" b="1"/>
            </a:p>
          </p:txBody>
        </p:sp>
        <p:sp>
          <p:nvSpPr>
            <p:cNvPr id="665629" name="Rectangle 29"/>
            <p:cNvSpPr>
              <a:spLocks noChangeArrowheads="1"/>
            </p:cNvSpPr>
            <p:nvPr/>
          </p:nvSpPr>
          <p:spPr bwMode="auto">
            <a:xfrm>
              <a:off x="3781" y="4098"/>
              <a:ext cx="114"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3'</a:t>
              </a:r>
              <a:endParaRPr lang="en-US" sz="1800" b="1"/>
            </a:p>
          </p:txBody>
        </p:sp>
        <p:sp>
          <p:nvSpPr>
            <p:cNvPr id="665630" name="Rectangle 30"/>
            <p:cNvSpPr>
              <a:spLocks noChangeArrowheads="1"/>
            </p:cNvSpPr>
            <p:nvPr/>
          </p:nvSpPr>
          <p:spPr bwMode="auto">
            <a:xfrm>
              <a:off x="4351" y="2922"/>
              <a:ext cx="344"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lariat</a:t>
              </a:r>
              <a:endParaRPr lang="en-US" sz="1800" b="1"/>
            </a:p>
          </p:txBody>
        </p:sp>
        <p:sp>
          <p:nvSpPr>
            <p:cNvPr id="665631" name="Line 31"/>
            <p:cNvSpPr>
              <a:spLocks noChangeShapeType="1"/>
            </p:cNvSpPr>
            <p:nvPr/>
          </p:nvSpPr>
          <p:spPr bwMode="auto">
            <a:xfrm>
              <a:off x="3832" y="2974"/>
              <a:ext cx="475"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665632" name="Rectangle 32"/>
            <p:cNvSpPr>
              <a:spLocks noChangeArrowheads="1"/>
            </p:cNvSpPr>
            <p:nvPr/>
          </p:nvSpPr>
          <p:spPr bwMode="auto">
            <a:xfrm>
              <a:off x="2851" y="3899"/>
              <a:ext cx="336"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exon</a:t>
              </a:r>
              <a:endParaRPr lang="en-US" sz="1800" b="1"/>
            </a:p>
          </p:txBody>
        </p:sp>
        <p:sp>
          <p:nvSpPr>
            <p:cNvPr id="665633" name="Rectangle 33"/>
            <p:cNvSpPr>
              <a:spLocks noChangeArrowheads="1"/>
            </p:cNvSpPr>
            <p:nvPr/>
          </p:nvSpPr>
          <p:spPr bwMode="auto">
            <a:xfrm>
              <a:off x="1775" y="3988"/>
              <a:ext cx="9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mature mRNA</a:t>
              </a:r>
              <a:endParaRPr lang="en-US" sz="1800" b="1"/>
            </a:p>
          </p:txBody>
        </p:sp>
        <p:sp>
          <p:nvSpPr>
            <p:cNvPr id="665634" name="Rectangle 34"/>
            <p:cNvSpPr>
              <a:spLocks noChangeArrowheads="1"/>
            </p:cNvSpPr>
            <p:nvPr/>
          </p:nvSpPr>
          <p:spPr bwMode="auto">
            <a:xfrm>
              <a:off x="2707" y="3567"/>
              <a:ext cx="616" cy="35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665635" name="Rectangle 35"/>
            <p:cNvSpPr>
              <a:spLocks noChangeArrowheads="1"/>
            </p:cNvSpPr>
            <p:nvPr/>
          </p:nvSpPr>
          <p:spPr bwMode="auto">
            <a:xfrm>
              <a:off x="2617" y="2699"/>
              <a:ext cx="708" cy="53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665636" name="Rectangle 36"/>
            <p:cNvSpPr>
              <a:spLocks noChangeArrowheads="1"/>
            </p:cNvSpPr>
            <p:nvPr/>
          </p:nvSpPr>
          <p:spPr bwMode="auto">
            <a:xfrm>
              <a:off x="2876" y="2598"/>
              <a:ext cx="114"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5'</a:t>
              </a:r>
              <a:endParaRPr lang="en-US" sz="1800" b="1"/>
            </a:p>
          </p:txBody>
        </p:sp>
      </p:grpSp>
      <p:sp>
        <p:nvSpPr>
          <p:cNvPr id="665637" name="AutoShape 37"/>
          <p:cNvSpPr>
            <a:spLocks noChangeArrowheads="1"/>
          </p:cNvSpPr>
          <p:nvPr/>
        </p:nvSpPr>
        <p:spPr bwMode="auto">
          <a:xfrm flipH="1">
            <a:off x="2197100" y="4767263"/>
            <a:ext cx="1927225" cy="1141412"/>
          </a:xfrm>
          <a:prstGeom prst="wedgeEllipseCallout">
            <a:avLst>
              <a:gd name="adj1" fmla="val 98431"/>
              <a:gd name="adj2" fmla="val 18287"/>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No,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not smurfs</a:t>
            </a:r>
            <a:r>
              <a:rPr lang="en-US" sz="1800" b="1" i="1">
                <a:solidFill>
                  <a:srgbClr val="0F116A"/>
                </a:solidFill>
                <a:latin typeface="Comic Sans MS" charset="0"/>
                <a:ea typeface="Geneva" charset="0"/>
                <a:cs typeface="Geneva" charset="0"/>
              </a:rPr>
              <a:t>!</a:t>
            </a:r>
          </a:p>
          <a:p>
            <a:r>
              <a:rPr lang="en-US" sz="1800" b="1" i="1">
                <a:solidFill>
                  <a:srgbClr val="0F116A"/>
                </a:solidFill>
                <a:latin typeface="Comic Sans MS" charset="0"/>
                <a:ea typeface="Geneva" charset="0"/>
                <a:cs typeface="Geneva" charset="0"/>
              </a:rPr>
              <a:t>“snurps”</a:t>
            </a:r>
            <a:r>
              <a:rPr lang="en-US" sz="1800" b="1">
                <a:solidFill>
                  <a:srgbClr val="0F116A"/>
                </a:solidFill>
                <a:latin typeface="Comic Sans MS" charset="0"/>
                <a:ea typeface="Geneva" charset="0"/>
                <a:cs typeface="Geneva" charset="0"/>
              </a:rPr>
              <a:t> </a:t>
            </a:r>
          </a:p>
        </p:txBody>
      </p:sp>
      <p:sp>
        <p:nvSpPr>
          <p:cNvPr id="665638" name="Rectangle 38" descr="Rectangle: Click to edit Master text styles&#10;Second level&#10;Third level&#10;Fourth level&#10;Fifth level"/>
          <p:cNvSpPr>
            <a:spLocks noGrp="1" noChangeArrowheads="1"/>
          </p:cNvSpPr>
          <p:nvPr>
            <p:ph type="body" idx="1"/>
          </p:nvPr>
        </p:nvSpPr>
        <p:spPr>
          <a:xfrm>
            <a:off x="304800" y="952500"/>
            <a:ext cx="3783013" cy="4648200"/>
          </a:xfrm>
        </p:spPr>
        <p:txBody>
          <a:bodyPr/>
          <a:lstStyle/>
          <a:p>
            <a:r>
              <a:rPr lang="en-US" sz="2600" u="sng" dirty="0" err="1">
                <a:solidFill>
                  <a:srgbClr val="CC0000"/>
                </a:solidFill>
              </a:rPr>
              <a:t>snRNPs</a:t>
            </a:r>
            <a:endParaRPr lang="en-US" sz="2600" dirty="0"/>
          </a:p>
          <a:p>
            <a:pPr lvl="1"/>
            <a:r>
              <a:rPr lang="en-US" sz="2400" u="sng" dirty="0">
                <a:solidFill>
                  <a:srgbClr val="CC0000"/>
                </a:solidFill>
              </a:rPr>
              <a:t>small nuclear RNA</a:t>
            </a:r>
            <a:endParaRPr lang="en-US" sz="2400" dirty="0">
              <a:solidFill>
                <a:srgbClr val="CC0000"/>
              </a:solidFill>
            </a:endParaRPr>
          </a:p>
          <a:p>
            <a:pPr lvl="1"/>
            <a:r>
              <a:rPr lang="en-US" sz="2400" dirty="0"/>
              <a:t>proteins</a:t>
            </a:r>
          </a:p>
          <a:p>
            <a:r>
              <a:rPr lang="en-US" sz="2600" u="sng" dirty="0" err="1">
                <a:solidFill>
                  <a:srgbClr val="CC0000"/>
                </a:solidFill>
              </a:rPr>
              <a:t>Spliceosome</a:t>
            </a:r>
            <a:endParaRPr lang="en-US" sz="2600" dirty="0"/>
          </a:p>
          <a:p>
            <a:pPr lvl="1"/>
            <a:r>
              <a:rPr lang="en-US" sz="2400" dirty="0"/>
              <a:t>several </a:t>
            </a:r>
            <a:r>
              <a:rPr lang="en-US" sz="2400" dirty="0" err="1"/>
              <a:t>snRNPs</a:t>
            </a:r>
            <a:endParaRPr lang="en-US" sz="2400" dirty="0"/>
          </a:p>
          <a:p>
            <a:pPr lvl="1"/>
            <a:r>
              <a:rPr lang="en-US" sz="2400" dirty="0"/>
              <a:t>recognize splice site sequence</a:t>
            </a:r>
          </a:p>
          <a:p>
            <a:pPr marL="1085850" lvl="2"/>
            <a:r>
              <a:rPr lang="en-US" sz="2400" dirty="0"/>
              <a:t>cut &amp; paste gene</a:t>
            </a:r>
          </a:p>
        </p:txBody>
      </p:sp>
    </p:spTree>
    <p:extLst>
      <p:ext uri="{BB962C8B-B14F-4D97-AF65-F5344CB8AC3E}">
        <p14:creationId xmlns:p14="http://schemas.microsoft.com/office/powerpoint/2010/main" val="4262964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65602"/>
                                        </p:tgtEl>
                                        <p:attrNameLst>
                                          <p:attrName>style.visibility</p:attrName>
                                        </p:attrNameLst>
                                      </p:cBhvr>
                                      <p:to>
                                        <p:strVal val="visible"/>
                                      </p:to>
                                    </p:set>
                                    <p:animEffect transition="in" filter="wipe(down)">
                                      <p:cBhvr>
                                        <p:cTn id="7" dur="290">
                                          <p:stCondLst>
                                            <p:cond delay="0"/>
                                          </p:stCondLst>
                                        </p:cTn>
                                        <p:tgtEl>
                                          <p:spTgt spid="665602"/>
                                        </p:tgtEl>
                                      </p:cBhvr>
                                    </p:animEffect>
                                    <p:anim calcmode="lin" valueType="num">
                                      <p:cBhvr>
                                        <p:cTn id="8" dur="911" tmFilter="0,0; 0.14,0.36; 0.43,0.73; 0.71,0.91; 1.0,1.0">
                                          <p:stCondLst>
                                            <p:cond delay="0"/>
                                          </p:stCondLst>
                                        </p:cTn>
                                        <p:tgtEl>
                                          <p:spTgt spid="66560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6560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6560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6560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65602"/>
                                        </p:tgtEl>
                                        <p:attrNameLst>
                                          <p:attrName>ppt_y</p:attrName>
                                        </p:attrNameLst>
                                      </p:cBhvr>
                                      <p:tavLst>
                                        <p:tav tm="0" fmla="#ppt_y-sin(pi*$)/81">
                                          <p:val>
                                            <p:fltVal val="0"/>
                                          </p:val>
                                        </p:tav>
                                        <p:tav tm="100000">
                                          <p:val>
                                            <p:fltVal val="1"/>
                                          </p:val>
                                        </p:tav>
                                      </p:tavLst>
                                    </p:anim>
                                    <p:animScale>
                                      <p:cBhvr>
                                        <p:cTn id="13" dur="13">
                                          <p:stCondLst>
                                            <p:cond delay="325"/>
                                          </p:stCondLst>
                                        </p:cTn>
                                        <p:tgtEl>
                                          <p:spTgt spid="665602"/>
                                        </p:tgtEl>
                                      </p:cBhvr>
                                      <p:to x="100000" y="60000"/>
                                    </p:animScale>
                                    <p:animScale>
                                      <p:cBhvr>
                                        <p:cTn id="14" dur="83" decel="50000">
                                          <p:stCondLst>
                                            <p:cond delay="338"/>
                                          </p:stCondLst>
                                        </p:cTn>
                                        <p:tgtEl>
                                          <p:spTgt spid="665602"/>
                                        </p:tgtEl>
                                      </p:cBhvr>
                                      <p:to x="100000" y="100000"/>
                                    </p:animScale>
                                    <p:animScale>
                                      <p:cBhvr>
                                        <p:cTn id="15" dur="13">
                                          <p:stCondLst>
                                            <p:cond delay="656"/>
                                          </p:stCondLst>
                                        </p:cTn>
                                        <p:tgtEl>
                                          <p:spTgt spid="665602"/>
                                        </p:tgtEl>
                                      </p:cBhvr>
                                      <p:to x="100000" y="80000"/>
                                    </p:animScale>
                                    <p:animScale>
                                      <p:cBhvr>
                                        <p:cTn id="16" dur="83" decel="50000">
                                          <p:stCondLst>
                                            <p:cond delay="669"/>
                                          </p:stCondLst>
                                        </p:cTn>
                                        <p:tgtEl>
                                          <p:spTgt spid="665602"/>
                                        </p:tgtEl>
                                      </p:cBhvr>
                                      <p:to x="100000" y="100000"/>
                                    </p:animScale>
                                    <p:animScale>
                                      <p:cBhvr>
                                        <p:cTn id="17" dur="13">
                                          <p:stCondLst>
                                            <p:cond delay="821"/>
                                          </p:stCondLst>
                                        </p:cTn>
                                        <p:tgtEl>
                                          <p:spTgt spid="665602"/>
                                        </p:tgtEl>
                                      </p:cBhvr>
                                      <p:to x="100000" y="90000"/>
                                    </p:animScale>
                                    <p:animScale>
                                      <p:cBhvr>
                                        <p:cTn id="18" dur="83" decel="50000">
                                          <p:stCondLst>
                                            <p:cond delay="834"/>
                                          </p:stCondLst>
                                        </p:cTn>
                                        <p:tgtEl>
                                          <p:spTgt spid="665602"/>
                                        </p:tgtEl>
                                      </p:cBhvr>
                                      <p:to x="100000" y="100000"/>
                                    </p:animScale>
                                    <p:animScale>
                                      <p:cBhvr>
                                        <p:cTn id="19" dur="13">
                                          <p:stCondLst>
                                            <p:cond delay="904"/>
                                          </p:stCondLst>
                                        </p:cTn>
                                        <p:tgtEl>
                                          <p:spTgt spid="665602"/>
                                        </p:tgtEl>
                                      </p:cBhvr>
                                      <p:to x="100000" y="95000"/>
                                    </p:animScale>
                                    <p:animScale>
                                      <p:cBhvr>
                                        <p:cTn id="20" dur="83" decel="50000">
                                          <p:stCondLst>
                                            <p:cond delay="917"/>
                                          </p:stCondLst>
                                        </p:cTn>
                                        <p:tgtEl>
                                          <p:spTgt spid="66560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par>
                                <p:cTn id="21" presetID="22" presetClass="entr" presetSubtype="8" fill="hold" grpId="0" nodeType="withEffect">
                                  <p:stCondLst>
                                    <p:cond delay="0"/>
                                  </p:stCondLst>
                                  <p:childTnLst>
                                    <p:set>
                                      <p:cBhvr>
                                        <p:cTn id="22" dur="1" fill="hold">
                                          <p:stCondLst>
                                            <p:cond delay="0"/>
                                          </p:stCondLst>
                                        </p:cTn>
                                        <p:tgtEl>
                                          <p:spTgt spid="665637"/>
                                        </p:tgtEl>
                                        <p:attrNameLst>
                                          <p:attrName>style.visibility</p:attrName>
                                        </p:attrNameLst>
                                      </p:cBhvr>
                                      <p:to>
                                        <p:strVal val="visible"/>
                                      </p:to>
                                    </p:set>
                                    <p:animEffect transition="in" filter="wipe(left)">
                                      <p:cBhvr>
                                        <p:cTn id="23" dur="500"/>
                                        <p:tgtEl>
                                          <p:spTgt spid="665637"/>
                                        </p:tgtEl>
                                      </p:cBhvr>
                                    </p:animEffect>
                                  </p:childTnLst>
                                  <p:subTnLst>
                                    <p:audio>
                                      <p:cMediaNode>
                                        <p:cTn display="0" masterRel="sameClick">
                                          <p:stCondLst>
                                            <p:cond evt="begin" delay="0">
                                              <p:tn val="21"/>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3496" name="Picture 8"/>
          <p:cNvPicPr>
            <a:picLocks noChangeAspect="1" noChangeArrowheads="1"/>
          </p:cNvPicPr>
          <p:nvPr/>
        </p:nvPicPr>
        <p:blipFill>
          <a:blip r:embed="rId4"/>
          <a:srcRect l="13499" r="27000" b="13187"/>
          <a:stretch>
            <a:fillRect/>
          </a:stretch>
        </p:blipFill>
        <p:spPr bwMode="auto">
          <a:xfrm>
            <a:off x="4487863" y="3471863"/>
            <a:ext cx="2151062" cy="2141537"/>
          </a:xfrm>
          <a:prstGeom prst="rect">
            <a:avLst/>
          </a:prstGeom>
          <a:noFill/>
          <a:ln w="9525">
            <a:noFill/>
            <a:miter lim="800000"/>
            <a:headEnd/>
            <a:tailEnd/>
          </a:ln>
        </p:spPr>
      </p:pic>
      <p:pic>
        <p:nvPicPr>
          <p:cNvPr id="703490" name="Picture 2"/>
          <p:cNvPicPr>
            <a:picLocks noChangeAspect="1" noChangeArrowheads="1"/>
          </p:cNvPicPr>
          <p:nvPr/>
        </p:nvPicPr>
        <p:blipFill>
          <a:blip r:embed="rId5"/>
          <a:srcRect l="12204"/>
          <a:stretch>
            <a:fillRect/>
          </a:stretch>
        </p:blipFill>
        <p:spPr bwMode="auto">
          <a:xfrm>
            <a:off x="0" y="3035300"/>
            <a:ext cx="2063750" cy="3014663"/>
          </a:xfrm>
          <a:prstGeom prst="rect">
            <a:avLst/>
          </a:prstGeom>
          <a:noFill/>
          <a:ln w="9525">
            <a:noFill/>
            <a:miter lim="800000"/>
            <a:headEnd/>
            <a:tailEnd/>
          </a:ln>
          <a:effectLst/>
        </p:spPr>
      </p:pic>
      <p:pic>
        <p:nvPicPr>
          <p:cNvPr id="703491" name="Picture 3" descr="growth_hormones"/>
          <p:cNvPicPr>
            <a:picLocks noChangeAspect="1" noChangeArrowheads="1"/>
          </p:cNvPicPr>
          <p:nvPr/>
        </p:nvPicPr>
        <p:blipFill>
          <a:blip r:embed="rId6"/>
          <a:srcRect r="46036" b="41022"/>
          <a:stretch>
            <a:fillRect/>
          </a:stretch>
        </p:blipFill>
        <p:spPr bwMode="auto">
          <a:xfrm>
            <a:off x="2398713" y="3475038"/>
            <a:ext cx="1500187" cy="2133600"/>
          </a:xfrm>
          <a:prstGeom prst="rect">
            <a:avLst/>
          </a:prstGeom>
          <a:noFill/>
          <a:ln w="9525">
            <a:noFill/>
            <a:miter lim="800000"/>
            <a:headEnd/>
            <a:tailEnd/>
          </a:ln>
        </p:spPr>
      </p:pic>
      <p:sp>
        <p:nvSpPr>
          <p:cNvPr id="703493" name="Rectangle 5"/>
          <p:cNvSpPr>
            <a:spLocks noGrp="1" noChangeArrowheads="1"/>
          </p:cNvSpPr>
          <p:nvPr>
            <p:ph type="title"/>
          </p:nvPr>
        </p:nvSpPr>
        <p:spPr/>
        <p:txBody>
          <a:bodyPr/>
          <a:lstStyle/>
          <a:p>
            <a:r>
              <a:rPr lang="en-US">
                <a:sym typeface="Symbol" charset="2"/>
              </a:rPr>
              <a:t>What do genes code for?</a:t>
            </a:r>
            <a:r>
              <a:rPr lang="en-US"/>
              <a:t> </a:t>
            </a:r>
          </a:p>
        </p:txBody>
      </p:sp>
      <p:sp>
        <p:nvSpPr>
          <p:cNvPr id="703494" name="AutoShape 6"/>
          <p:cNvSpPr>
            <a:spLocks noChangeArrowheads="1"/>
          </p:cNvSpPr>
          <p:nvPr/>
        </p:nvSpPr>
        <p:spPr bwMode="auto">
          <a:xfrm>
            <a:off x="1652588" y="4389438"/>
            <a:ext cx="762000" cy="304800"/>
          </a:xfrm>
          <a:prstGeom prst="rightArrow">
            <a:avLst>
              <a:gd name="adj1" fmla="val 50000"/>
              <a:gd name="adj2" fmla="val 62500"/>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703495" name="AutoShape 7"/>
          <p:cNvSpPr>
            <a:spLocks noChangeArrowheads="1"/>
          </p:cNvSpPr>
          <p:nvPr/>
        </p:nvSpPr>
        <p:spPr bwMode="auto">
          <a:xfrm>
            <a:off x="3889375" y="4389438"/>
            <a:ext cx="762000" cy="304800"/>
          </a:xfrm>
          <a:prstGeom prst="rightArrow">
            <a:avLst>
              <a:gd name="adj1" fmla="val 50000"/>
              <a:gd name="adj2" fmla="val 62500"/>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703497" name="Rectangle 9"/>
          <p:cNvSpPr>
            <a:spLocks noChangeArrowheads="1"/>
          </p:cNvSpPr>
          <p:nvPr/>
        </p:nvSpPr>
        <p:spPr bwMode="auto">
          <a:xfrm>
            <a:off x="2190750" y="5521325"/>
            <a:ext cx="1687513"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proteins</a:t>
            </a:r>
          </a:p>
        </p:txBody>
      </p:sp>
      <p:sp>
        <p:nvSpPr>
          <p:cNvPr id="703499" name="Rectangle 11"/>
          <p:cNvSpPr>
            <a:spLocks noChangeArrowheads="1"/>
          </p:cNvSpPr>
          <p:nvPr/>
        </p:nvSpPr>
        <p:spPr bwMode="auto">
          <a:xfrm>
            <a:off x="4935538" y="5521325"/>
            <a:ext cx="1031875"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cells</a:t>
            </a:r>
          </a:p>
        </p:txBody>
      </p:sp>
      <p:sp>
        <p:nvSpPr>
          <p:cNvPr id="703500" name="Rectangle 12"/>
          <p:cNvSpPr>
            <a:spLocks noChangeArrowheads="1"/>
          </p:cNvSpPr>
          <p:nvPr/>
        </p:nvSpPr>
        <p:spPr bwMode="auto">
          <a:xfrm>
            <a:off x="7415213" y="5521325"/>
            <a:ext cx="1411287"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bodies</a:t>
            </a:r>
          </a:p>
        </p:txBody>
      </p:sp>
      <p:pic>
        <p:nvPicPr>
          <p:cNvPr id="703501" name="Picture 13" descr="penguinL"/>
          <p:cNvPicPr>
            <a:picLocks noChangeAspect="1" noChangeArrowheads="1"/>
          </p:cNvPicPr>
          <p:nvPr/>
        </p:nvPicPr>
        <p:blipFill>
          <a:blip r:embed="rId7"/>
          <a:srcRect/>
          <a:stretch>
            <a:fillRect/>
          </a:stretch>
        </p:blipFill>
        <p:spPr bwMode="auto">
          <a:xfrm flipH="1">
            <a:off x="7170738" y="3540125"/>
            <a:ext cx="1973262" cy="2005013"/>
          </a:xfrm>
          <a:prstGeom prst="rect">
            <a:avLst/>
          </a:prstGeom>
          <a:noFill/>
        </p:spPr>
      </p:pic>
      <p:sp>
        <p:nvSpPr>
          <p:cNvPr id="703503" name="Rectangle 15" descr="Rectangle: Click to edit Master text styles&#10;Second level&#10;Third level&#10;Fourth level&#10;Fifth level"/>
          <p:cNvSpPr>
            <a:spLocks noChangeArrowheads="1"/>
          </p:cNvSpPr>
          <p:nvPr/>
        </p:nvSpPr>
        <p:spPr bwMode="auto">
          <a:xfrm>
            <a:off x="571500" y="1079500"/>
            <a:ext cx="7772400" cy="159385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75000"/>
              <a:buFont typeface="Wingdings" charset="2"/>
              <a:buChar char="n"/>
            </a:pPr>
            <a:r>
              <a:rPr lang="en-US" sz="3000" b="1" dirty="0">
                <a:solidFill>
                  <a:srgbClr val="0F116A"/>
                </a:solidFill>
              </a:rPr>
              <a:t>How does DNA code for cells &amp; bodies?</a:t>
            </a:r>
          </a:p>
          <a:p>
            <a:pPr marL="742950" lvl="1" indent="-285750" algn="l" eaLnBrk="1" hangingPunct="1">
              <a:spcBef>
                <a:spcPct val="20000"/>
              </a:spcBef>
              <a:buClr>
                <a:schemeClr val="tx1"/>
              </a:buClr>
              <a:buSzPct val="60000"/>
              <a:buFont typeface="Wingdings" charset="2"/>
              <a:buChar char="u"/>
            </a:pPr>
            <a:r>
              <a:rPr lang="en-US" sz="2800" b="1" dirty="0">
                <a:ea typeface="ＭＳ Ｐゴシック" charset="-128"/>
              </a:rPr>
              <a:t>how are cells and bodies made from the instructions in DNA</a:t>
            </a:r>
          </a:p>
        </p:txBody>
      </p:sp>
      <p:sp>
        <p:nvSpPr>
          <p:cNvPr id="703504" name="AutoShape 16"/>
          <p:cNvSpPr>
            <a:spLocks noChangeArrowheads="1"/>
          </p:cNvSpPr>
          <p:nvPr/>
        </p:nvSpPr>
        <p:spPr bwMode="auto">
          <a:xfrm>
            <a:off x="6469063" y="4389438"/>
            <a:ext cx="762000" cy="304800"/>
          </a:xfrm>
          <a:prstGeom prst="rightArrow">
            <a:avLst>
              <a:gd name="adj1" fmla="val 50000"/>
              <a:gd name="adj2" fmla="val 62500"/>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703505" name="Rectangle 17"/>
          <p:cNvSpPr>
            <a:spLocks noChangeArrowheads="1"/>
          </p:cNvSpPr>
          <p:nvPr/>
        </p:nvSpPr>
        <p:spPr bwMode="auto">
          <a:xfrm>
            <a:off x="339725" y="5521325"/>
            <a:ext cx="1009650"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DNA</a:t>
            </a:r>
          </a:p>
        </p:txBody>
      </p:sp>
      <p:pic>
        <p:nvPicPr>
          <p:cNvPr id="134146" name="Picture 2"/>
          <p:cNvPicPr>
            <a:picLocks noChangeAspect="1" noChangeArrowheads="1"/>
          </p:cNvPicPr>
          <p:nvPr/>
        </p:nvPicPr>
        <p:blipFill>
          <a:blip r:embed="rId8"/>
          <a:srcRect/>
          <a:stretch>
            <a:fillRect/>
          </a:stretch>
        </p:blipFill>
        <p:spPr bwMode="auto">
          <a:xfrm>
            <a:off x="98858" y="3454400"/>
            <a:ext cx="1653742" cy="2120900"/>
          </a:xfrm>
          <a:prstGeom prst="rect">
            <a:avLst/>
          </a:prstGeom>
          <a:noFill/>
          <a:ln w="9525">
            <a:noFill/>
            <a:miter lim="800000"/>
            <a:headEnd/>
            <a:tailEnd/>
          </a:ln>
          <a:effectLst/>
        </p:spPr>
      </p:pic>
    </p:spTree>
    <p:extLst>
      <p:ext uri="{BB962C8B-B14F-4D97-AF65-F5344CB8AC3E}">
        <p14:creationId xmlns:p14="http://schemas.microsoft.com/office/powerpoint/2010/main" val="1137100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03505"/>
                                        </p:tgtEl>
                                        <p:attrNameLst>
                                          <p:attrName>style.visibility</p:attrName>
                                        </p:attrNameLst>
                                      </p:cBhvr>
                                      <p:to>
                                        <p:strVal val="visible"/>
                                      </p:to>
                                    </p:set>
                                    <p:animEffect transition="in" filter="wipe(left)">
                                      <p:cBhvr>
                                        <p:cTn id="7" dur="500"/>
                                        <p:tgtEl>
                                          <p:spTgt spid="7035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3494"/>
                                        </p:tgtEl>
                                        <p:attrNameLst>
                                          <p:attrName>style.visibility</p:attrName>
                                        </p:attrNameLst>
                                      </p:cBhvr>
                                      <p:to>
                                        <p:strVal val="visible"/>
                                      </p:to>
                                    </p:set>
                                    <p:animEffect transition="in" filter="wipe(left)">
                                      <p:cBhvr>
                                        <p:cTn id="12" dur="500"/>
                                        <p:tgtEl>
                                          <p:spTgt spid="70349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03491"/>
                                        </p:tgtEl>
                                        <p:attrNameLst>
                                          <p:attrName>style.visibility</p:attrName>
                                        </p:attrNameLst>
                                      </p:cBhvr>
                                      <p:to>
                                        <p:strVal val="visible"/>
                                      </p:to>
                                    </p:set>
                                    <p:animEffect transition="in" filter="wipe(left)">
                                      <p:cBhvr>
                                        <p:cTn id="16" dur="500"/>
                                        <p:tgtEl>
                                          <p:spTgt spid="70349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03497"/>
                                        </p:tgtEl>
                                        <p:attrNameLst>
                                          <p:attrName>style.visibility</p:attrName>
                                        </p:attrNameLst>
                                      </p:cBhvr>
                                      <p:to>
                                        <p:strVal val="visible"/>
                                      </p:to>
                                    </p:set>
                                    <p:animEffect transition="in" filter="wipe(left)">
                                      <p:cBhvr>
                                        <p:cTn id="19" dur="500"/>
                                        <p:tgtEl>
                                          <p:spTgt spid="70349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03495"/>
                                        </p:tgtEl>
                                        <p:attrNameLst>
                                          <p:attrName>style.visibility</p:attrName>
                                        </p:attrNameLst>
                                      </p:cBhvr>
                                      <p:to>
                                        <p:strVal val="visible"/>
                                      </p:to>
                                    </p:set>
                                    <p:animEffect transition="in" filter="wipe(left)">
                                      <p:cBhvr>
                                        <p:cTn id="24" dur="500"/>
                                        <p:tgtEl>
                                          <p:spTgt spid="70349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703496"/>
                                        </p:tgtEl>
                                        <p:attrNameLst>
                                          <p:attrName>style.visibility</p:attrName>
                                        </p:attrNameLst>
                                      </p:cBhvr>
                                      <p:to>
                                        <p:strVal val="visible"/>
                                      </p:to>
                                    </p:set>
                                    <p:animEffect transition="in" filter="wipe(left)">
                                      <p:cBhvr>
                                        <p:cTn id="28" dur="500"/>
                                        <p:tgtEl>
                                          <p:spTgt spid="70349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03499"/>
                                        </p:tgtEl>
                                        <p:attrNameLst>
                                          <p:attrName>style.visibility</p:attrName>
                                        </p:attrNameLst>
                                      </p:cBhvr>
                                      <p:to>
                                        <p:strVal val="visible"/>
                                      </p:to>
                                    </p:set>
                                    <p:animEffect transition="in" filter="wipe(left)">
                                      <p:cBhvr>
                                        <p:cTn id="31" dur="500"/>
                                        <p:tgtEl>
                                          <p:spTgt spid="70349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03504"/>
                                        </p:tgtEl>
                                        <p:attrNameLst>
                                          <p:attrName>style.visibility</p:attrName>
                                        </p:attrNameLst>
                                      </p:cBhvr>
                                      <p:to>
                                        <p:strVal val="visible"/>
                                      </p:to>
                                    </p:set>
                                    <p:animEffect transition="in" filter="wipe(left)">
                                      <p:cBhvr>
                                        <p:cTn id="36" dur="500"/>
                                        <p:tgtEl>
                                          <p:spTgt spid="703504"/>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703501"/>
                                        </p:tgtEl>
                                        <p:attrNameLst>
                                          <p:attrName>style.visibility</p:attrName>
                                        </p:attrNameLst>
                                      </p:cBhvr>
                                      <p:to>
                                        <p:strVal val="visible"/>
                                      </p:to>
                                    </p:set>
                                    <p:animEffect transition="in" filter="wipe(left)">
                                      <p:cBhvr>
                                        <p:cTn id="40" dur="500"/>
                                        <p:tgtEl>
                                          <p:spTgt spid="703501"/>
                                        </p:tgtEl>
                                      </p:cBhvr>
                                    </p:animEffect>
                                  </p:childTnLst>
                                  <p:subTnLst>
                                    <p:audio>
                                      <p:cMediaNode>
                                        <p:cTn display="0" masterRel="sameClick">
                                          <p:stCondLst>
                                            <p:cond evt="begin" delay="0">
                                              <p:tn val="38"/>
                                            </p:cond>
                                          </p:stCondLst>
                                          <p:endCondLst>
                                            <p:cond evt="onStopAudio" delay="0">
                                              <p:tgtEl>
                                                <p:sldTgt/>
                                              </p:tgtEl>
                                            </p:cond>
                                          </p:endCondLst>
                                        </p:cTn>
                                        <p:tgtEl>
                                          <p:sndTgt r:embed="rId3" name="Quack"/>
                                        </p:tgtEl>
                                      </p:cMediaNode>
                                    </p:audio>
                                  </p:subTnLst>
                                </p:cTn>
                              </p:par>
                              <p:par>
                                <p:cTn id="41" presetID="22" presetClass="entr" presetSubtype="2" fill="hold" grpId="0" nodeType="withEffect">
                                  <p:stCondLst>
                                    <p:cond delay="0"/>
                                  </p:stCondLst>
                                  <p:childTnLst>
                                    <p:set>
                                      <p:cBhvr>
                                        <p:cTn id="42" dur="1" fill="hold">
                                          <p:stCondLst>
                                            <p:cond delay="0"/>
                                          </p:stCondLst>
                                        </p:cTn>
                                        <p:tgtEl>
                                          <p:spTgt spid="703500"/>
                                        </p:tgtEl>
                                        <p:attrNameLst>
                                          <p:attrName>style.visibility</p:attrName>
                                        </p:attrNameLst>
                                      </p:cBhvr>
                                      <p:to>
                                        <p:strVal val="visible"/>
                                      </p:to>
                                    </p:set>
                                    <p:animEffect transition="in" filter="wipe(right)">
                                      <p:cBhvr>
                                        <p:cTn id="43" dur="500"/>
                                        <p:tgtEl>
                                          <p:spTgt spid="703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4" grpId="0" animBg="1"/>
      <p:bldP spid="703495" grpId="0" animBg="1"/>
      <p:bldP spid="703497" grpId="0"/>
      <p:bldP spid="703499" grpId="0"/>
      <p:bldP spid="703500" grpId="0"/>
      <p:bldP spid="703504" grpId="0" animBg="1"/>
      <p:bldP spid="70350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876300" y="0"/>
            <a:ext cx="7531100" cy="1143000"/>
          </a:xfrm>
        </p:spPr>
        <p:txBody>
          <a:bodyPr/>
          <a:lstStyle/>
          <a:p>
            <a:r>
              <a:rPr lang="en-US" dirty="0"/>
              <a:t>Alternative splicing</a:t>
            </a:r>
          </a:p>
        </p:txBody>
      </p:sp>
      <p:pic>
        <p:nvPicPr>
          <p:cNvPr id="670723" name="Picture 3"/>
          <p:cNvPicPr>
            <a:picLocks noChangeAspect="1" noChangeArrowheads="1"/>
          </p:cNvPicPr>
          <p:nvPr/>
        </p:nvPicPr>
        <p:blipFill>
          <a:blip r:embed="rId4"/>
          <a:srcRect b="4114"/>
          <a:stretch>
            <a:fillRect/>
          </a:stretch>
        </p:blipFill>
        <p:spPr bwMode="auto">
          <a:xfrm>
            <a:off x="2590800" y="2678113"/>
            <a:ext cx="6553200" cy="4122737"/>
          </a:xfrm>
          <a:prstGeom prst="rect">
            <a:avLst/>
          </a:prstGeom>
          <a:noFill/>
        </p:spPr>
      </p:pic>
      <p:sp>
        <p:nvSpPr>
          <p:cNvPr id="670724" name="Rectangle 4" descr="Rectangle: Click to edit Master text styles&#10;Second level&#10;Third level&#10;Fourth level&#10;Fifth level"/>
          <p:cNvSpPr>
            <a:spLocks noGrp="1" noChangeArrowheads="1"/>
          </p:cNvSpPr>
          <p:nvPr>
            <p:ph type="body" idx="1"/>
          </p:nvPr>
        </p:nvSpPr>
        <p:spPr>
          <a:xfrm>
            <a:off x="457200" y="1079500"/>
            <a:ext cx="7772400" cy="1371600"/>
          </a:xfrm>
          <a:noFill/>
          <a:ln/>
        </p:spPr>
        <p:txBody>
          <a:bodyPr>
            <a:normAutofit fontScale="92500" lnSpcReduction="10000"/>
          </a:bodyPr>
          <a:lstStyle/>
          <a:p>
            <a:r>
              <a:rPr lang="en-US" sz="2800" dirty="0"/>
              <a:t>Alternative mRNAs produced from same gene</a:t>
            </a:r>
          </a:p>
          <a:p>
            <a:pPr lvl="1"/>
            <a:r>
              <a:rPr lang="en-US" dirty="0"/>
              <a:t>when is an </a:t>
            </a:r>
            <a:r>
              <a:rPr lang="en-US" dirty="0" err="1"/>
              <a:t>intron</a:t>
            </a:r>
            <a:r>
              <a:rPr lang="en-US" dirty="0"/>
              <a:t> not an </a:t>
            </a:r>
            <a:r>
              <a:rPr lang="en-US" dirty="0" err="1"/>
              <a:t>intron</a:t>
            </a:r>
            <a:r>
              <a:rPr lang="en-US" dirty="0"/>
              <a:t>…</a:t>
            </a:r>
          </a:p>
          <a:p>
            <a:pPr lvl="1"/>
            <a:r>
              <a:rPr lang="en-US" dirty="0"/>
              <a:t>different segments treated as </a:t>
            </a:r>
            <a:r>
              <a:rPr lang="en-US" dirty="0" err="1"/>
              <a:t>exons</a:t>
            </a:r>
            <a:endParaRPr lang="en-US" dirty="0"/>
          </a:p>
        </p:txBody>
      </p:sp>
      <p:pic>
        <p:nvPicPr>
          <p:cNvPr id="670725" name="Picture 5" descr="penguinL"/>
          <p:cNvPicPr>
            <a:picLocks noChangeAspect="1" noChangeArrowheads="1"/>
          </p:cNvPicPr>
          <p:nvPr/>
        </p:nvPicPr>
        <p:blipFill>
          <a:blip r:embed="rId5"/>
          <a:srcRect/>
          <a:stretch>
            <a:fillRect/>
          </a:stretch>
        </p:blipFill>
        <p:spPr bwMode="auto">
          <a:xfrm flipH="1">
            <a:off x="46038" y="5445125"/>
            <a:ext cx="1274762" cy="1295400"/>
          </a:xfrm>
          <a:prstGeom prst="rect">
            <a:avLst/>
          </a:prstGeom>
          <a:noFill/>
        </p:spPr>
      </p:pic>
      <p:sp>
        <p:nvSpPr>
          <p:cNvPr id="670726" name="AutoShape 6"/>
          <p:cNvSpPr>
            <a:spLocks noChangeArrowheads="1"/>
          </p:cNvSpPr>
          <p:nvPr/>
        </p:nvSpPr>
        <p:spPr bwMode="auto">
          <a:xfrm flipH="1">
            <a:off x="531813" y="3459163"/>
            <a:ext cx="2097087" cy="1454150"/>
          </a:xfrm>
          <a:prstGeom prst="wedgeEllipseCallout">
            <a:avLst>
              <a:gd name="adj1" fmla="val 25245"/>
              <a:gd name="adj2" fmla="val 97157"/>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Starting to get</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hard to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define a gene</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extLst>
      <p:ext uri="{BB962C8B-B14F-4D97-AF65-F5344CB8AC3E}">
        <p14:creationId xmlns:p14="http://schemas.microsoft.com/office/powerpoint/2010/main" val="1454570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0725"/>
                                        </p:tgtEl>
                                        <p:attrNameLst>
                                          <p:attrName>style.visibility</p:attrName>
                                        </p:attrNameLst>
                                      </p:cBhvr>
                                      <p:to>
                                        <p:strVal val="visible"/>
                                      </p:to>
                                    </p:set>
                                    <p:animEffect transition="in" filter="wipe(down)">
                                      <p:cBhvr>
                                        <p:cTn id="7" dur="500"/>
                                        <p:tgtEl>
                                          <p:spTgt spid="6707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70726"/>
                                        </p:tgtEl>
                                        <p:attrNameLst>
                                          <p:attrName>style.visibility</p:attrName>
                                        </p:attrNameLst>
                                      </p:cBhvr>
                                      <p:to>
                                        <p:strVal val="visible"/>
                                      </p:to>
                                    </p:set>
                                    <p:animEffect transition="in" filter="wipe(down)">
                                      <p:cBhvr>
                                        <p:cTn id="11" dur="500"/>
                                        <p:tgtEl>
                                          <p:spTgt spid="67072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1227138" y="4872038"/>
            <a:ext cx="6784975" cy="1741487"/>
            <a:chOff x="1361" y="3281"/>
            <a:chExt cx="3050" cy="783"/>
          </a:xfrm>
        </p:grpSpPr>
        <p:pic>
          <p:nvPicPr>
            <p:cNvPr id="694274" name="Picture 2" descr="15_12"/>
            <p:cNvPicPr>
              <a:picLocks noChangeAspect="1" noChangeArrowheads="1"/>
            </p:cNvPicPr>
            <p:nvPr/>
          </p:nvPicPr>
          <p:blipFill>
            <a:blip r:embed="rId3"/>
            <a:srcRect l="16875" t="48000" r="1688" b="22501"/>
            <a:stretch>
              <a:fillRect/>
            </a:stretch>
          </p:blipFill>
          <p:spPr bwMode="auto">
            <a:xfrm>
              <a:off x="1453" y="3281"/>
              <a:ext cx="2886" cy="783"/>
            </a:xfrm>
            <a:prstGeom prst="rect">
              <a:avLst/>
            </a:prstGeom>
            <a:noFill/>
            <a:ln w="9525">
              <a:noFill/>
              <a:miter lim="800000"/>
              <a:headEnd/>
              <a:tailEnd/>
            </a:ln>
            <a:effectLst/>
          </p:spPr>
        </p:pic>
        <p:sp>
          <p:nvSpPr>
            <p:cNvPr id="694275" name="Rectangle 3"/>
            <p:cNvSpPr>
              <a:spLocks noChangeArrowheads="1"/>
            </p:cNvSpPr>
            <p:nvPr/>
          </p:nvSpPr>
          <p:spPr bwMode="auto">
            <a:xfrm>
              <a:off x="1745" y="3281"/>
              <a:ext cx="144" cy="43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694276" name="Rectangle 4"/>
            <p:cNvSpPr>
              <a:spLocks noChangeArrowheads="1"/>
            </p:cNvSpPr>
            <p:nvPr/>
          </p:nvSpPr>
          <p:spPr bwMode="auto">
            <a:xfrm>
              <a:off x="1361" y="3761"/>
              <a:ext cx="192" cy="19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694277" name="Rectangle 5"/>
            <p:cNvSpPr>
              <a:spLocks noChangeArrowheads="1"/>
            </p:cNvSpPr>
            <p:nvPr/>
          </p:nvSpPr>
          <p:spPr bwMode="auto">
            <a:xfrm>
              <a:off x="3857" y="3521"/>
              <a:ext cx="49" cy="82"/>
            </a:xfrm>
            <a:prstGeom prst="rect">
              <a:avLst/>
            </a:prstGeom>
            <a:noFill/>
            <a:ln w="9525">
              <a:noFill/>
              <a:miter lim="800000"/>
              <a:headEnd/>
              <a:tailEnd/>
            </a:ln>
          </p:spPr>
          <p:txBody>
            <a:bodyPr wrap="none" lIns="0" tIns="0" rIns="0" bIns="0">
              <a:prstTxWarp prst="textNoShape">
                <a:avLst/>
              </a:prstTxWarp>
              <a:spAutoFit/>
            </a:bodyPr>
            <a:lstStyle/>
            <a:p>
              <a:pPr algn="l"/>
              <a:r>
                <a:rPr lang="en-US" sz="1200" b="1">
                  <a:solidFill>
                    <a:srgbClr val="000000"/>
                  </a:solidFill>
                </a:rPr>
                <a:t>A</a:t>
              </a:r>
              <a:endParaRPr lang="en-US" sz="1200" b="1"/>
            </a:p>
          </p:txBody>
        </p:sp>
        <p:sp>
          <p:nvSpPr>
            <p:cNvPr id="694278" name="Rectangle 6"/>
            <p:cNvSpPr>
              <a:spLocks noChangeArrowheads="1"/>
            </p:cNvSpPr>
            <p:nvPr/>
          </p:nvSpPr>
          <p:spPr bwMode="auto">
            <a:xfrm rot="-794184">
              <a:off x="3950" y="3505"/>
              <a:ext cx="49" cy="82"/>
            </a:xfrm>
            <a:prstGeom prst="rect">
              <a:avLst/>
            </a:prstGeom>
            <a:noFill/>
            <a:ln w="9525">
              <a:noFill/>
              <a:miter lim="800000"/>
              <a:headEnd/>
              <a:tailEnd/>
            </a:ln>
          </p:spPr>
          <p:txBody>
            <a:bodyPr wrap="none" lIns="0" tIns="0" rIns="0" bIns="0">
              <a:prstTxWarp prst="textNoShape">
                <a:avLst/>
              </a:prstTxWarp>
              <a:spAutoFit/>
            </a:bodyPr>
            <a:lstStyle/>
            <a:p>
              <a:pPr algn="l"/>
              <a:r>
                <a:rPr lang="en-US" sz="1200" b="1">
                  <a:solidFill>
                    <a:srgbClr val="000000"/>
                  </a:solidFill>
                </a:rPr>
                <a:t>A</a:t>
              </a:r>
              <a:endParaRPr lang="en-US" sz="1200" b="1"/>
            </a:p>
          </p:txBody>
        </p:sp>
        <p:sp>
          <p:nvSpPr>
            <p:cNvPr id="694279" name="Rectangle 7"/>
            <p:cNvSpPr>
              <a:spLocks noChangeArrowheads="1"/>
            </p:cNvSpPr>
            <p:nvPr/>
          </p:nvSpPr>
          <p:spPr bwMode="auto">
            <a:xfrm rot="-1344314">
              <a:off x="4043" y="3478"/>
              <a:ext cx="49" cy="82"/>
            </a:xfrm>
            <a:prstGeom prst="rect">
              <a:avLst/>
            </a:prstGeom>
            <a:noFill/>
            <a:ln w="9525">
              <a:noFill/>
              <a:miter lim="800000"/>
              <a:headEnd/>
              <a:tailEnd/>
            </a:ln>
          </p:spPr>
          <p:txBody>
            <a:bodyPr wrap="none" lIns="0" tIns="0" rIns="0" bIns="0">
              <a:prstTxWarp prst="textNoShape">
                <a:avLst/>
              </a:prstTxWarp>
              <a:spAutoFit/>
            </a:bodyPr>
            <a:lstStyle/>
            <a:p>
              <a:pPr algn="l"/>
              <a:r>
                <a:rPr lang="en-US" sz="1200" b="1">
                  <a:solidFill>
                    <a:srgbClr val="000000"/>
                  </a:solidFill>
                </a:rPr>
                <a:t>A</a:t>
              </a:r>
              <a:endParaRPr lang="en-US" sz="1200" b="1"/>
            </a:p>
          </p:txBody>
        </p:sp>
        <p:sp>
          <p:nvSpPr>
            <p:cNvPr id="694280" name="Rectangle 8"/>
            <p:cNvSpPr>
              <a:spLocks noChangeArrowheads="1"/>
            </p:cNvSpPr>
            <p:nvPr/>
          </p:nvSpPr>
          <p:spPr bwMode="auto">
            <a:xfrm rot="-1344314">
              <a:off x="4139" y="3430"/>
              <a:ext cx="49" cy="82"/>
            </a:xfrm>
            <a:prstGeom prst="rect">
              <a:avLst/>
            </a:prstGeom>
            <a:noFill/>
            <a:ln w="9525">
              <a:noFill/>
              <a:miter lim="800000"/>
              <a:headEnd/>
              <a:tailEnd/>
            </a:ln>
          </p:spPr>
          <p:txBody>
            <a:bodyPr wrap="none" lIns="0" tIns="0" rIns="0" bIns="0">
              <a:prstTxWarp prst="textNoShape">
                <a:avLst/>
              </a:prstTxWarp>
              <a:spAutoFit/>
            </a:bodyPr>
            <a:lstStyle/>
            <a:p>
              <a:pPr algn="l"/>
              <a:r>
                <a:rPr lang="en-US" sz="1200" b="1">
                  <a:solidFill>
                    <a:srgbClr val="000000"/>
                  </a:solidFill>
                </a:rPr>
                <a:t>A</a:t>
              </a:r>
              <a:endParaRPr lang="en-US" sz="1200" b="1"/>
            </a:p>
          </p:txBody>
        </p:sp>
        <p:sp>
          <p:nvSpPr>
            <p:cNvPr id="694281" name="Rectangle 9"/>
            <p:cNvSpPr>
              <a:spLocks noChangeArrowheads="1"/>
            </p:cNvSpPr>
            <p:nvPr/>
          </p:nvSpPr>
          <p:spPr bwMode="auto">
            <a:xfrm rot="-1344314">
              <a:off x="4235" y="3382"/>
              <a:ext cx="49" cy="82"/>
            </a:xfrm>
            <a:prstGeom prst="rect">
              <a:avLst/>
            </a:prstGeom>
            <a:noFill/>
            <a:ln w="9525">
              <a:noFill/>
              <a:miter lim="800000"/>
              <a:headEnd/>
              <a:tailEnd/>
            </a:ln>
          </p:spPr>
          <p:txBody>
            <a:bodyPr wrap="none" lIns="0" tIns="0" rIns="0" bIns="0">
              <a:prstTxWarp prst="textNoShape">
                <a:avLst/>
              </a:prstTxWarp>
              <a:spAutoFit/>
            </a:bodyPr>
            <a:lstStyle/>
            <a:p>
              <a:pPr algn="l"/>
              <a:r>
                <a:rPr lang="en-US" sz="1200" b="1">
                  <a:solidFill>
                    <a:srgbClr val="000000"/>
                  </a:solidFill>
                </a:rPr>
                <a:t>A</a:t>
              </a:r>
              <a:endParaRPr lang="en-US" sz="1200" b="1"/>
            </a:p>
          </p:txBody>
        </p:sp>
        <p:sp>
          <p:nvSpPr>
            <p:cNvPr id="694282" name="Rectangle 10"/>
            <p:cNvSpPr>
              <a:spLocks noChangeArrowheads="1"/>
            </p:cNvSpPr>
            <p:nvPr/>
          </p:nvSpPr>
          <p:spPr bwMode="auto">
            <a:xfrm rot="-1283065">
              <a:off x="3603" y="3292"/>
              <a:ext cx="540" cy="110"/>
            </a:xfrm>
            <a:prstGeom prst="rect">
              <a:avLst/>
            </a:prstGeom>
            <a:noFill/>
            <a:ln w="9525">
              <a:noFill/>
              <a:miter lim="800000"/>
              <a:headEnd/>
              <a:tailEnd/>
            </a:ln>
          </p:spPr>
          <p:txBody>
            <a:bodyPr wrap="none" lIns="0" tIns="0" rIns="0" bIns="0">
              <a:prstTxWarp prst="textNoShape">
                <a:avLst/>
              </a:prstTxWarp>
              <a:spAutoFit/>
            </a:bodyPr>
            <a:lstStyle/>
            <a:p>
              <a:pPr algn="l"/>
              <a:r>
                <a:rPr lang="en-US" b="1">
                  <a:solidFill>
                    <a:srgbClr val="000000"/>
                  </a:solidFill>
                </a:rPr>
                <a:t>3' poly-A tail</a:t>
              </a:r>
            </a:p>
          </p:txBody>
        </p:sp>
        <p:pic>
          <p:nvPicPr>
            <p:cNvPr id="694283" name="Picture 11"/>
            <p:cNvPicPr>
              <a:picLocks noChangeAspect="1" noChangeArrowheads="1"/>
            </p:cNvPicPr>
            <p:nvPr/>
          </p:nvPicPr>
          <p:blipFill>
            <a:blip r:embed="rId4"/>
            <a:srcRect/>
            <a:stretch>
              <a:fillRect/>
            </a:stretch>
          </p:blipFill>
          <p:spPr bwMode="auto">
            <a:xfrm>
              <a:off x="3809" y="3321"/>
              <a:ext cx="524" cy="220"/>
            </a:xfrm>
            <a:prstGeom prst="rect">
              <a:avLst/>
            </a:prstGeom>
            <a:noFill/>
            <a:ln w="9525">
              <a:noFill/>
              <a:miter lim="800000"/>
              <a:headEnd/>
              <a:tailEnd/>
            </a:ln>
            <a:effectLst/>
          </p:spPr>
        </p:pic>
        <p:sp>
          <p:nvSpPr>
            <p:cNvPr id="694284" name="Rectangle 12"/>
            <p:cNvSpPr>
              <a:spLocks noChangeArrowheads="1"/>
            </p:cNvSpPr>
            <p:nvPr/>
          </p:nvSpPr>
          <p:spPr bwMode="auto">
            <a:xfrm>
              <a:off x="2753" y="3569"/>
              <a:ext cx="209" cy="82"/>
            </a:xfrm>
            <a:prstGeom prst="rect">
              <a:avLst/>
            </a:prstGeom>
            <a:noFill/>
            <a:ln w="9525">
              <a:noFill/>
              <a:miter lim="800000"/>
              <a:headEnd/>
              <a:tailEnd/>
            </a:ln>
          </p:spPr>
          <p:txBody>
            <a:bodyPr wrap="none" lIns="0" tIns="0" rIns="0" bIns="0">
              <a:prstTxWarp prst="textNoShape">
                <a:avLst/>
              </a:prstTxWarp>
              <a:spAutoFit/>
            </a:bodyPr>
            <a:lstStyle/>
            <a:p>
              <a:pPr algn="l"/>
              <a:r>
                <a:rPr lang="en-US" sz="1200" b="1">
                  <a:solidFill>
                    <a:srgbClr val="000000"/>
                  </a:solidFill>
                </a:rPr>
                <a:t>mRNA</a:t>
              </a:r>
              <a:endParaRPr lang="en-US" sz="1200" b="1"/>
            </a:p>
          </p:txBody>
        </p:sp>
        <p:sp>
          <p:nvSpPr>
            <p:cNvPr id="694285" name="Rectangle 13"/>
            <p:cNvSpPr>
              <a:spLocks noChangeArrowheads="1"/>
            </p:cNvSpPr>
            <p:nvPr/>
          </p:nvSpPr>
          <p:spPr bwMode="auto">
            <a:xfrm>
              <a:off x="1457" y="3809"/>
              <a:ext cx="55" cy="82"/>
            </a:xfrm>
            <a:prstGeom prst="rect">
              <a:avLst/>
            </a:prstGeom>
            <a:noFill/>
            <a:ln w="9525">
              <a:noFill/>
              <a:miter lim="800000"/>
              <a:headEnd/>
              <a:tailEnd/>
            </a:ln>
          </p:spPr>
          <p:txBody>
            <a:bodyPr wrap="none" lIns="0" tIns="0" rIns="0" bIns="0">
              <a:prstTxWarp prst="textNoShape">
                <a:avLst/>
              </a:prstTxWarp>
              <a:spAutoFit/>
            </a:bodyPr>
            <a:lstStyle/>
            <a:p>
              <a:pPr algn="l"/>
              <a:r>
                <a:rPr lang="en-US" sz="1200" b="1">
                  <a:solidFill>
                    <a:srgbClr val="000000"/>
                  </a:solidFill>
                </a:rPr>
                <a:t>5'</a:t>
              </a:r>
              <a:endParaRPr lang="en-US" sz="1200" b="1"/>
            </a:p>
          </p:txBody>
        </p:sp>
        <p:sp>
          <p:nvSpPr>
            <p:cNvPr id="694286" name="Rectangle 14"/>
            <p:cNvSpPr>
              <a:spLocks noChangeArrowheads="1"/>
            </p:cNvSpPr>
            <p:nvPr/>
          </p:nvSpPr>
          <p:spPr bwMode="auto">
            <a:xfrm rot="-1578884">
              <a:off x="1523" y="3631"/>
              <a:ext cx="287" cy="123"/>
            </a:xfrm>
            <a:prstGeom prst="rect">
              <a:avLst/>
            </a:prstGeom>
            <a:noFill/>
            <a:ln w="9525">
              <a:noFill/>
              <a:miter lim="800000"/>
              <a:headEnd/>
              <a:tailEnd/>
            </a:ln>
          </p:spPr>
          <p:txBody>
            <a:bodyPr wrap="none" lIns="0" tIns="0" rIns="0" bIns="0">
              <a:prstTxWarp prst="textNoShape">
                <a:avLst/>
              </a:prstTxWarp>
              <a:spAutoFit/>
            </a:bodyPr>
            <a:lstStyle/>
            <a:p>
              <a:pPr algn="l"/>
              <a:r>
                <a:rPr lang="en-US" sz="1800" b="1">
                  <a:solidFill>
                    <a:srgbClr val="000000"/>
                  </a:solidFill>
                </a:rPr>
                <a:t>5' cap</a:t>
              </a:r>
              <a:endParaRPr lang="en-US" sz="1800" b="1"/>
            </a:p>
          </p:txBody>
        </p:sp>
        <p:sp>
          <p:nvSpPr>
            <p:cNvPr id="694287" name="Rectangle 15"/>
            <p:cNvSpPr>
              <a:spLocks noChangeArrowheads="1"/>
            </p:cNvSpPr>
            <p:nvPr/>
          </p:nvSpPr>
          <p:spPr bwMode="auto">
            <a:xfrm>
              <a:off x="4357" y="3329"/>
              <a:ext cx="54" cy="82"/>
            </a:xfrm>
            <a:prstGeom prst="rect">
              <a:avLst/>
            </a:prstGeom>
            <a:noFill/>
            <a:ln w="9525">
              <a:noFill/>
              <a:miter lim="800000"/>
              <a:headEnd/>
              <a:tailEnd/>
            </a:ln>
          </p:spPr>
          <p:txBody>
            <a:bodyPr wrap="none" lIns="0" tIns="0" rIns="0" bIns="0">
              <a:prstTxWarp prst="textNoShape">
                <a:avLst/>
              </a:prstTxWarp>
              <a:spAutoFit/>
            </a:bodyPr>
            <a:lstStyle/>
            <a:p>
              <a:pPr algn="l"/>
              <a:r>
                <a:rPr lang="en-US" sz="1200" b="1">
                  <a:solidFill>
                    <a:srgbClr val="000000"/>
                  </a:solidFill>
                </a:rPr>
                <a:t>3'</a:t>
              </a:r>
              <a:endParaRPr lang="en-US" sz="1200" b="1"/>
            </a:p>
          </p:txBody>
        </p:sp>
        <p:sp>
          <p:nvSpPr>
            <p:cNvPr id="694288" name="Rectangle 16"/>
            <p:cNvSpPr>
              <a:spLocks noChangeArrowheads="1"/>
            </p:cNvSpPr>
            <p:nvPr/>
          </p:nvSpPr>
          <p:spPr bwMode="auto">
            <a:xfrm>
              <a:off x="1601" y="3825"/>
              <a:ext cx="53" cy="82"/>
            </a:xfrm>
            <a:prstGeom prst="rect">
              <a:avLst/>
            </a:prstGeom>
            <a:noFill/>
            <a:ln w="9525">
              <a:noFill/>
              <a:miter lim="800000"/>
              <a:headEnd/>
              <a:tailEnd/>
            </a:ln>
          </p:spPr>
          <p:txBody>
            <a:bodyPr wrap="none" lIns="0" tIns="0" rIns="0" bIns="0">
              <a:prstTxWarp prst="textNoShape">
                <a:avLst/>
              </a:prstTxWarp>
              <a:spAutoFit/>
            </a:bodyPr>
            <a:lstStyle/>
            <a:p>
              <a:pPr algn="l"/>
              <a:r>
                <a:rPr lang="en-US" sz="1200" b="1">
                  <a:solidFill>
                    <a:srgbClr val="000000"/>
                  </a:solidFill>
                </a:rPr>
                <a:t>G</a:t>
              </a:r>
              <a:endParaRPr lang="en-US" sz="1200" b="1"/>
            </a:p>
          </p:txBody>
        </p:sp>
        <p:sp>
          <p:nvSpPr>
            <p:cNvPr id="694289" name="Rectangle 17"/>
            <p:cNvSpPr>
              <a:spLocks noChangeArrowheads="1"/>
            </p:cNvSpPr>
            <p:nvPr/>
          </p:nvSpPr>
          <p:spPr bwMode="auto">
            <a:xfrm>
              <a:off x="1689" y="3801"/>
              <a:ext cx="46" cy="82"/>
            </a:xfrm>
            <a:prstGeom prst="rect">
              <a:avLst/>
            </a:prstGeom>
            <a:noFill/>
            <a:ln w="9525">
              <a:noFill/>
              <a:miter lim="800000"/>
              <a:headEnd/>
              <a:tailEnd/>
            </a:ln>
          </p:spPr>
          <p:txBody>
            <a:bodyPr wrap="none" lIns="0" tIns="0" rIns="0" bIns="0">
              <a:prstTxWarp prst="textNoShape">
                <a:avLst/>
              </a:prstTxWarp>
              <a:spAutoFit/>
            </a:bodyPr>
            <a:lstStyle/>
            <a:p>
              <a:pPr algn="l"/>
              <a:r>
                <a:rPr lang="en-US" sz="1200" b="1">
                  <a:solidFill>
                    <a:srgbClr val="000000"/>
                  </a:solidFill>
                </a:rPr>
                <a:t>P</a:t>
              </a:r>
              <a:endParaRPr lang="en-US" sz="1200" b="1"/>
            </a:p>
          </p:txBody>
        </p:sp>
        <p:sp>
          <p:nvSpPr>
            <p:cNvPr id="694290" name="Rectangle 18"/>
            <p:cNvSpPr>
              <a:spLocks noChangeArrowheads="1"/>
            </p:cNvSpPr>
            <p:nvPr/>
          </p:nvSpPr>
          <p:spPr bwMode="auto">
            <a:xfrm>
              <a:off x="1819" y="3746"/>
              <a:ext cx="46" cy="82"/>
            </a:xfrm>
            <a:prstGeom prst="rect">
              <a:avLst/>
            </a:prstGeom>
            <a:noFill/>
            <a:ln w="9525">
              <a:noFill/>
              <a:miter lim="800000"/>
              <a:headEnd/>
              <a:tailEnd/>
            </a:ln>
          </p:spPr>
          <p:txBody>
            <a:bodyPr wrap="none" lIns="0" tIns="0" rIns="0" bIns="0">
              <a:prstTxWarp prst="textNoShape">
                <a:avLst/>
              </a:prstTxWarp>
              <a:spAutoFit/>
            </a:bodyPr>
            <a:lstStyle/>
            <a:p>
              <a:pPr algn="l"/>
              <a:r>
                <a:rPr lang="en-US" sz="1200" b="1">
                  <a:solidFill>
                    <a:srgbClr val="000000"/>
                  </a:solidFill>
                </a:rPr>
                <a:t>P</a:t>
              </a:r>
              <a:endParaRPr lang="en-US" sz="1200" b="1"/>
            </a:p>
          </p:txBody>
        </p:sp>
        <p:sp>
          <p:nvSpPr>
            <p:cNvPr id="694291" name="Rectangle 19"/>
            <p:cNvSpPr>
              <a:spLocks noChangeArrowheads="1"/>
            </p:cNvSpPr>
            <p:nvPr/>
          </p:nvSpPr>
          <p:spPr bwMode="auto">
            <a:xfrm>
              <a:off x="1752" y="3769"/>
              <a:ext cx="46" cy="82"/>
            </a:xfrm>
            <a:prstGeom prst="rect">
              <a:avLst/>
            </a:prstGeom>
            <a:noFill/>
            <a:ln w="9525">
              <a:noFill/>
              <a:miter lim="800000"/>
              <a:headEnd/>
              <a:tailEnd/>
            </a:ln>
          </p:spPr>
          <p:txBody>
            <a:bodyPr wrap="none" lIns="0" tIns="0" rIns="0" bIns="0">
              <a:prstTxWarp prst="textNoShape">
                <a:avLst/>
              </a:prstTxWarp>
              <a:spAutoFit/>
            </a:bodyPr>
            <a:lstStyle/>
            <a:p>
              <a:pPr algn="l"/>
              <a:r>
                <a:rPr lang="en-US" sz="1200" b="1">
                  <a:solidFill>
                    <a:srgbClr val="000000"/>
                  </a:solidFill>
                </a:rPr>
                <a:t>P</a:t>
              </a:r>
              <a:endParaRPr lang="en-US" sz="1200" b="1"/>
            </a:p>
          </p:txBody>
        </p:sp>
        <p:sp>
          <p:nvSpPr>
            <p:cNvPr id="694292" name="Rectangle 20"/>
            <p:cNvSpPr>
              <a:spLocks noChangeArrowheads="1"/>
            </p:cNvSpPr>
            <p:nvPr/>
          </p:nvSpPr>
          <p:spPr bwMode="auto">
            <a:xfrm rot="-1026283">
              <a:off x="3908" y="3595"/>
              <a:ext cx="450" cy="131"/>
            </a:xfrm>
            <a:prstGeom prst="rect">
              <a:avLst/>
            </a:prstGeom>
            <a:noFill/>
            <a:ln w="9525">
              <a:noFill/>
              <a:miter lim="800000"/>
              <a:headEnd/>
              <a:tailEnd/>
            </a:ln>
            <a:effectLst/>
          </p:spPr>
          <p:txBody>
            <a:bodyPr wrap="none" anchor="ctr">
              <a:prstTxWarp prst="textNoShape">
                <a:avLst/>
              </a:prstTxWarp>
              <a:spAutoFit/>
            </a:bodyPr>
            <a:lstStyle/>
            <a:p>
              <a:r>
                <a:rPr lang="en-US" sz="1300" b="1">
                  <a:solidFill>
                    <a:srgbClr val="0F116A"/>
                  </a:solidFill>
                </a:rPr>
                <a:t>50-250 A’s</a:t>
              </a:r>
            </a:p>
          </p:txBody>
        </p:sp>
      </p:grpSp>
      <p:sp>
        <p:nvSpPr>
          <p:cNvPr id="694294" name="Rectangle 22"/>
          <p:cNvSpPr>
            <a:spLocks noGrp="1" noChangeArrowheads="1"/>
          </p:cNvSpPr>
          <p:nvPr>
            <p:ph type="title"/>
          </p:nvPr>
        </p:nvSpPr>
        <p:spPr>
          <a:xfrm>
            <a:off x="177800" y="292100"/>
            <a:ext cx="8534400" cy="762000"/>
          </a:xfrm>
        </p:spPr>
        <p:txBody>
          <a:bodyPr>
            <a:normAutofit fontScale="90000"/>
          </a:bodyPr>
          <a:lstStyle/>
          <a:p>
            <a:r>
              <a:rPr lang="en-US" dirty="0"/>
              <a:t>More post-transcriptional processing</a:t>
            </a:r>
          </a:p>
        </p:txBody>
      </p:sp>
      <p:sp>
        <p:nvSpPr>
          <p:cNvPr id="694310" name="Rectangle 38" descr="Rectangle: Click to edit Master text styles&#10;Second level&#10;Third level&#10;Fourth level&#10;Fifth level"/>
          <p:cNvSpPr>
            <a:spLocks noGrp="1" noChangeArrowheads="1"/>
          </p:cNvSpPr>
          <p:nvPr>
            <p:ph type="body" idx="1"/>
          </p:nvPr>
        </p:nvSpPr>
        <p:spPr>
          <a:xfrm>
            <a:off x="369888" y="1117600"/>
            <a:ext cx="8418512" cy="3394075"/>
          </a:xfrm>
        </p:spPr>
        <p:txBody>
          <a:bodyPr/>
          <a:lstStyle/>
          <a:p>
            <a:pPr>
              <a:lnSpc>
                <a:spcPct val="90000"/>
              </a:lnSpc>
            </a:pPr>
            <a:r>
              <a:rPr lang="en-US" dirty="0"/>
              <a:t>Need to protect mRNA on its trip from nucleus to cytoplasm</a:t>
            </a:r>
            <a:endParaRPr lang="en-US" sz="2600" dirty="0"/>
          </a:p>
          <a:p>
            <a:pPr lvl="1">
              <a:lnSpc>
                <a:spcPct val="90000"/>
              </a:lnSpc>
            </a:pPr>
            <a:r>
              <a:rPr lang="en-US" dirty="0"/>
              <a:t>enzymes in cytoplasm attack mRNA</a:t>
            </a:r>
          </a:p>
          <a:p>
            <a:pPr marL="1085850" lvl="2">
              <a:lnSpc>
                <a:spcPct val="90000"/>
              </a:lnSpc>
            </a:pPr>
            <a:r>
              <a:rPr lang="en-US" dirty="0"/>
              <a:t>protect the ends of the molecule</a:t>
            </a:r>
            <a:endParaRPr lang="en-US" sz="2000" dirty="0"/>
          </a:p>
          <a:p>
            <a:pPr marL="1085850" lvl="2">
              <a:lnSpc>
                <a:spcPct val="90000"/>
              </a:lnSpc>
            </a:pPr>
            <a:r>
              <a:rPr lang="en-US" dirty="0"/>
              <a:t>add </a:t>
            </a:r>
            <a:r>
              <a:rPr lang="en-US" u="sng" dirty="0">
                <a:solidFill>
                  <a:srgbClr val="CC0000"/>
                </a:solidFill>
              </a:rPr>
              <a:t>5</a:t>
            </a:r>
            <a:r>
              <a:rPr lang="en-US" u="sng" dirty="0">
                <a:solidFill>
                  <a:srgbClr val="CC0000"/>
                </a:solidFill>
                <a:latin typeface="MathematicalPi 1" charset="0"/>
                <a:sym typeface="Symbol" charset="2"/>
              </a:rPr>
              <a:t></a:t>
            </a:r>
            <a:r>
              <a:rPr lang="en-US" u="sng" dirty="0">
                <a:solidFill>
                  <a:srgbClr val="CC0000"/>
                </a:solidFill>
              </a:rPr>
              <a:t> GTP cap</a:t>
            </a:r>
            <a:endParaRPr lang="en-US" dirty="0"/>
          </a:p>
          <a:p>
            <a:pPr marL="1085850" lvl="2">
              <a:lnSpc>
                <a:spcPct val="90000"/>
              </a:lnSpc>
            </a:pPr>
            <a:r>
              <a:rPr lang="en-US" dirty="0"/>
              <a:t>add </a:t>
            </a:r>
            <a:r>
              <a:rPr lang="en-US" u="sng" dirty="0">
                <a:solidFill>
                  <a:srgbClr val="CC0000"/>
                </a:solidFill>
              </a:rPr>
              <a:t>poly-A tail</a:t>
            </a:r>
          </a:p>
          <a:p>
            <a:pPr marL="1428750" lvl="3">
              <a:lnSpc>
                <a:spcPct val="90000"/>
              </a:lnSpc>
            </a:pPr>
            <a:r>
              <a:rPr lang="en-US" dirty="0">
                <a:solidFill>
                  <a:schemeClr val="tx1"/>
                </a:solidFill>
              </a:rPr>
              <a:t>longer tail, mRNA lasts longer: produces more protein</a:t>
            </a:r>
            <a:endParaRPr lang="en-US" u="sng" dirty="0">
              <a:solidFill>
                <a:srgbClr val="CC0000"/>
              </a:solidFill>
            </a:endParaRPr>
          </a:p>
        </p:txBody>
      </p:sp>
    </p:spTree>
    <p:extLst>
      <p:ext uri="{BB962C8B-B14F-4D97-AF65-F5344CB8AC3E}">
        <p14:creationId xmlns:p14="http://schemas.microsoft.com/office/powerpoint/2010/main" val="41659160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98988" y="354013"/>
            <a:ext cx="4545012" cy="3332162"/>
            <a:chOff x="2897" y="288"/>
            <a:chExt cx="2863" cy="2099"/>
          </a:xfrm>
        </p:grpSpPr>
        <p:pic>
          <p:nvPicPr>
            <p:cNvPr id="696323" name="Picture 3" descr="f15-05_the_central_dogm_c"/>
            <p:cNvPicPr>
              <a:picLocks noChangeAspect="1" noChangeArrowheads="1"/>
            </p:cNvPicPr>
            <p:nvPr/>
          </p:nvPicPr>
          <p:blipFill>
            <a:blip r:embed="rId2"/>
            <a:srcRect t="2251"/>
            <a:stretch>
              <a:fillRect/>
            </a:stretch>
          </p:blipFill>
          <p:spPr bwMode="auto">
            <a:xfrm>
              <a:off x="2897" y="288"/>
              <a:ext cx="2863" cy="2099"/>
            </a:xfrm>
            <a:prstGeom prst="rect">
              <a:avLst/>
            </a:prstGeom>
            <a:noFill/>
            <a:ln w="9525">
              <a:noFill/>
              <a:miter lim="800000"/>
              <a:headEnd/>
              <a:tailEnd/>
            </a:ln>
          </p:spPr>
        </p:pic>
        <p:sp>
          <p:nvSpPr>
            <p:cNvPr id="696324" name="Line 4"/>
            <p:cNvSpPr>
              <a:spLocks noChangeShapeType="1"/>
            </p:cNvSpPr>
            <p:nvPr/>
          </p:nvSpPr>
          <p:spPr bwMode="auto">
            <a:xfrm>
              <a:off x="3171" y="541"/>
              <a:ext cx="0" cy="517"/>
            </a:xfrm>
            <a:prstGeom prst="line">
              <a:avLst/>
            </a:prstGeom>
            <a:noFill/>
            <a:ln w="38100">
              <a:solidFill>
                <a:srgbClr val="CC0000"/>
              </a:solidFill>
              <a:round/>
              <a:headEnd/>
              <a:tailEnd type="stealth" w="med" len="med"/>
            </a:ln>
            <a:effectLst/>
          </p:spPr>
          <p:txBody>
            <a:bodyPr wrap="none" anchor="ctr">
              <a:prstTxWarp prst="textNoShape">
                <a:avLst/>
              </a:prstTxWarp>
            </a:bodyPr>
            <a:lstStyle/>
            <a:p>
              <a:endParaRPr lang="en-US"/>
            </a:p>
          </p:txBody>
        </p:sp>
        <p:sp>
          <p:nvSpPr>
            <p:cNvPr id="696325" name="Line 5"/>
            <p:cNvSpPr>
              <a:spLocks noChangeShapeType="1"/>
            </p:cNvSpPr>
            <p:nvPr/>
          </p:nvSpPr>
          <p:spPr bwMode="auto">
            <a:xfrm>
              <a:off x="3171" y="1342"/>
              <a:ext cx="0" cy="368"/>
            </a:xfrm>
            <a:prstGeom prst="line">
              <a:avLst/>
            </a:prstGeom>
            <a:noFill/>
            <a:ln w="38100">
              <a:solidFill>
                <a:srgbClr val="CC0000"/>
              </a:solidFill>
              <a:round/>
              <a:headEnd/>
              <a:tailEnd type="stealth" w="med" len="med"/>
            </a:ln>
            <a:effectLst/>
          </p:spPr>
          <p:txBody>
            <a:bodyPr wrap="none" anchor="ctr">
              <a:prstTxWarp prst="textNoShape">
                <a:avLst/>
              </a:prstTxWarp>
            </a:bodyPr>
            <a:lstStyle/>
            <a:p>
              <a:endParaRPr lang="en-US"/>
            </a:p>
          </p:txBody>
        </p:sp>
      </p:grpSp>
      <p:sp>
        <p:nvSpPr>
          <p:cNvPr id="696326" name="Rectangle 6"/>
          <p:cNvSpPr>
            <a:spLocks noGrp="1" noChangeArrowheads="1"/>
          </p:cNvSpPr>
          <p:nvPr>
            <p:ph type="ctrTitle"/>
          </p:nvPr>
        </p:nvSpPr>
        <p:spPr>
          <a:xfrm>
            <a:off x="495300" y="2549525"/>
            <a:ext cx="4394200" cy="1470025"/>
          </a:xfrm>
        </p:spPr>
        <p:txBody>
          <a:bodyPr/>
          <a:lstStyle/>
          <a:p>
            <a:r>
              <a:rPr lang="en-US" dirty="0"/>
              <a:t>Translation</a:t>
            </a:r>
          </a:p>
        </p:txBody>
      </p:sp>
      <p:sp>
        <p:nvSpPr>
          <p:cNvPr id="696327" name="Rectangle 7" descr="Rectangle: Click to edit Master text styles&#10;Second level&#10;Third level&#10;Fourth level&#10;Fifth level"/>
          <p:cNvSpPr>
            <a:spLocks noGrp="1" noChangeArrowheads="1"/>
          </p:cNvSpPr>
          <p:nvPr>
            <p:ph type="subTitle" idx="1"/>
          </p:nvPr>
        </p:nvSpPr>
        <p:spPr>
          <a:xfrm>
            <a:off x="319088" y="3765550"/>
            <a:ext cx="7974012" cy="2460625"/>
          </a:xfrm>
        </p:spPr>
        <p:txBody>
          <a:bodyPr/>
          <a:lstStyle/>
          <a:p>
            <a:pPr algn="ctr"/>
            <a:r>
              <a:rPr lang="en-US" dirty="0" smtClean="0">
                <a:solidFill>
                  <a:schemeClr val="tx1"/>
                </a:solidFill>
              </a:rPr>
              <a:t>From </a:t>
            </a:r>
            <a:r>
              <a:rPr lang="en-US" u="sng" dirty="0" smtClean="0">
                <a:solidFill>
                  <a:schemeClr val="tx1"/>
                </a:solidFill>
              </a:rPr>
              <a:t>nucleic </a:t>
            </a:r>
            <a:r>
              <a:rPr lang="en-US" u="sng" dirty="0">
                <a:solidFill>
                  <a:schemeClr val="tx1"/>
                </a:solidFill>
              </a:rPr>
              <a:t>acid</a:t>
            </a:r>
            <a:r>
              <a:rPr lang="en-US" dirty="0">
                <a:solidFill>
                  <a:schemeClr val="tx1"/>
                </a:solidFill>
              </a:rPr>
              <a:t> language</a:t>
            </a:r>
            <a:br>
              <a:rPr lang="en-US" dirty="0">
                <a:solidFill>
                  <a:schemeClr val="tx1"/>
                </a:solidFill>
              </a:rPr>
            </a:br>
            <a:r>
              <a:rPr lang="en-US" dirty="0" smtClean="0">
                <a:solidFill>
                  <a:schemeClr val="tx1"/>
                </a:solidFill>
              </a:rPr>
              <a:t>to </a:t>
            </a:r>
            <a:r>
              <a:rPr lang="en-US" u="sng" dirty="0" smtClean="0">
                <a:solidFill>
                  <a:schemeClr val="tx1"/>
                </a:solidFill>
              </a:rPr>
              <a:t>amino </a:t>
            </a:r>
            <a:r>
              <a:rPr lang="en-US" u="sng" dirty="0">
                <a:solidFill>
                  <a:schemeClr val="tx1"/>
                </a:solidFill>
              </a:rPr>
              <a:t>acid</a:t>
            </a:r>
            <a:r>
              <a:rPr lang="en-US" dirty="0">
                <a:solidFill>
                  <a:schemeClr val="tx1"/>
                </a:solidFill>
              </a:rPr>
              <a:t> language</a:t>
            </a:r>
          </a:p>
        </p:txBody>
      </p:sp>
    </p:spTree>
    <p:extLst>
      <p:ext uri="{BB962C8B-B14F-4D97-AF65-F5344CB8AC3E}">
        <p14:creationId xmlns:p14="http://schemas.microsoft.com/office/powerpoint/2010/main" val="40974805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609600" y="685800"/>
            <a:ext cx="8153400" cy="762000"/>
          </a:xfrm>
        </p:spPr>
        <p:txBody>
          <a:bodyPr>
            <a:normAutofit fontScale="90000"/>
          </a:bodyPr>
          <a:lstStyle/>
          <a:p>
            <a:r>
              <a:rPr lang="en-US"/>
              <a:t>How does mRNA code for proteins?</a:t>
            </a:r>
          </a:p>
        </p:txBody>
      </p:sp>
      <p:grpSp>
        <p:nvGrpSpPr>
          <p:cNvPr id="2" name="Group 13"/>
          <p:cNvGrpSpPr>
            <a:grpSpLocks/>
          </p:cNvGrpSpPr>
          <p:nvPr/>
        </p:nvGrpSpPr>
        <p:grpSpPr bwMode="auto">
          <a:xfrm>
            <a:off x="663575" y="1492250"/>
            <a:ext cx="7829550" cy="735013"/>
            <a:chOff x="416" y="1430"/>
            <a:chExt cx="4932" cy="463"/>
          </a:xfrm>
        </p:grpSpPr>
        <p:sp>
          <p:nvSpPr>
            <p:cNvPr id="406532" name="AutoShape 4"/>
            <p:cNvSpPr>
              <a:spLocks noChangeArrowheads="1"/>
            </p:cNvSpPr>
            <p:nvPr/>
          </p:nvSpPr>
          <p:spPr bwMode="auto">
            <a:xfrm>
              <a:off x="1357" y="1430"/>
              <a:ext cx="3991" cy="463"/>
            </a:xfrm>
            <a:prstGeom prst="roundRect">
              <a:avLst>
                <a:gd name="adj" fmla="val 16667"/>
              </a:avLst>
            </a:prstGeom>
            <a:noFill/>
            <a:ln w="9525">
              <a:noFill/>
              <a:round/>
              <a:headEnd/>
              <a:tailEnd/>
            </a:ln>
            <a:effectLst/>
          </p:spPr>
          <p:txBody>
            <a:bodyPr wrap="none" anchor="ctr">
              <a:prstTxWarp prst="textNoShape">
                <a:avLst/>
              </a:prstTxWarp>
              <a:spAutoFit/>
            </a:bodyPr>
            <a:lstStyle/>
            <a:p>
              <a:r>
                <a:rPr lang="en-US" sz="3800" b="1">
                  <a:solidFill>
                    <a:srgbClr val="CC0000"/>
                  </a:solidFill>
                  <a:latin typeface="Courier" charset="0"/>
                </a:rPr>
                <a:t>TACGCACATTTACGTACGCGG</a:t>
              </a:r>
              <a:endParaRPr lang="en-US" sz="3800" b="1">
                <a:solidFill>
                  <a:srgbClr val="0F116A"/>
                </a:solidFill>
                <a:latin typeface="Courier" charset="0"/>
              </a:endParaRPr>
            </a:p>
          </p:txBody>
        </p:sp>
        <p:sp>
          <p:nvSpPr>
            <p:cNvPr id="406533" name="AutoShape 5"/>
            <p:cNvSpPr>
              <a:spLocks noChangeArrowheads="1"/>
            </p:cNvSpPr>
            <p:nvPr/>
          </p:nvSpPr>
          <p:spPr bwMode="auto">
            <a:xfrm>
              <a:off x="416" y="1472"/>
              <a:ext cx="668" cy="378"/>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r>
                <a:rPr lang="en-US" sz="3000" b="1">
                  <a:solidFill>
                    <a:schemeClr val="tx2"/>
                  </a:solidFill>
                </a:rPr>
                <a:t>DNA</a:t>
              </a:r>
            </a:p>
          </p:txBody>
        </p:sp>
      </p:grpSp>
      <p:grpSp>
        <p:nvGrpSpPr>
          <p:cNvPr id="3" name="Group 10"/>
          <p:cNvGrpSpPr>
            <a:grpSpLocks/>
          </p:cNvGrpSpPr>
          <p:nvPr/>
        </p:nvGrpSpPr>
        <p:grpSpPr bwMode="auto">
          <a:xfrm>
            <a:off x="493713" y="3122613"/>
            <a:ext cx="7999412" cy="735012"/>
            <a:chOff x="309" y="2102"/>
            <a:chExt cx="5039" cy="463"/>
          </a:xfrm>
        </p:grpSpPr>
        <p:sp>
          <p:nvSpPr>
            <p:cNvPr id="406534" name="AutoShape 6"/>
            <p:cNvSpPr>
              <a:spLocks noChangeArrowheads="1"/>
            </p:cNvSpPr>
            <p:nvPr/>
          </p:nvSpPr>
          <p:spPr bwMode="auto">
            <a:xfrm>
              <a:off x="1357" y="2102"/>
              <a:ext cx="3991" cy="463"/>
            </a:xfrm>
            <a:prstGeom prst="roundRect">
              <a:avLst>
                <a:gd name="adj" fmla="val 16667"/>
              </a:avLst>
            </a:prstGeom>
            <a:noFill/>
            <a:ln w="9525">
              <a:noFill/>
              <a:round/>
              <a:headEnd/>
              <a:tailEnd/>
            </a:ln>
            <a:effectLst/>
          </p:spPr>
          <p:txBody>
            <a:bodyPr wrap="none" anchor="ctr">
              <a:prstTxWarp prst="textNoShape">
                <a:avLst/>
              </a:prstTxWarp>
              <a:spAutoFit/>
            </a:bodyPr>
            <a:lstStyle/>
            <a:p>
              <a:r>
                <a:rPr lang="en-US" sz="3800" b="1">
                  <a:solidFill>
                    <a:srgbClr val="008000"/>
                  </a:solidFill>
                  <a:latin typeface="Courier" charset="0"/>
                </a:rPr>
                <a:t>AUGCGUGUAAAUGCAUGCGCC</a:t>
              </a:r>
              <a:endParaRPr lang="en-US" sz="3800" b="1">
                <a:solidFill>
                  <a:srgbClr val="0F116A"/>
                </a:solidFill>
                <a:latin typeface="Courier" charset="0"/>
              </a:endParaRPr>
            </a:p>
          </p:txBody>
        </p:sp>
        <p:sp>
          <p:nvSpPr>
            <p:cNvPr id="406535" name="AutoShape 7"/>
            <p:cNvSpPr>
              <a:spLocks noChangeArrowheads="1"/>
            </p:cNvSpPr>
            <p:nvPr/>
          </p:nvSpPr>
          <p:spPr bwMode="auto">
            <a:xfrm>
              <a:off x="309" y="2144"/>
              <a:ext cx="883" cy="378"/>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r>
                <a:rPr lang="en-US" sz="3000" b="1">
                  <a:solidFill>
                    <a:schemeClr val="tx2"/>
                  </a:solidFill>
                </a:rPr>
                <a:t>mRNA</a:t>
              </a:r>
            </a:p>
          </p:txBody>
        </p:sp>
      </p:grpSp>
      <p:grpSp>
        <p:nvGrpSpPr>
          <p:cNvPr id="4" name="Group 11"/>
          <p:cNvGrpSpPr>
            <a:grpSpLocks/>
          </p:cNvGrpSpPr>
          <p:nvPr/>
        </p:nvGrpSpPr>
        <p:grpSpPr bwMode="auto">
          <a:xfrm>
            <a:off x="431800" y="4756150"/>
            <a:ext cx="8010525" cy="666750"/>
            <a:chOff x="270" y="2833"/>
            <a:chExt cx="5046" cy="420"/>
          </a:xfrm>
        </p:grpSpPr>
        <p:sp>
          <p:nvSpPr>
            <p:cNvPr id="406536" name="AutoShape 8"/>
            <p:cNvSpPr>
              <a:spLocks noChangeArrowheads="1"/>
            </p:cNvSpPr>
            <p:nvPr/>
          </p:nvSpPr>
          <p:spPr bwMode="auto">
            <a:xfrm>
              <a:off x="1387" y="2833"/>
              <a:ext cx="3929" cy="420"/>
            </a:xfrm>
            <a:prstGeom prst="roundRect">
              <a:avLst>
                <a:gd name="adj" fmla="val 16667"/>
              </a:avLst>
            </a:prstGeom>
            <a:noFill/>
            <a:ln w="9525">
              <a:noFill/>
              <a:round/>
              <a:headEnd/>
              <a:tailEnd/>
            </a:ln>
            <a:effectLst/>
          </p:spPr>
          <p:txBody>
            <a:bodyPr wrap="none" anchor="ctr">
              <a:prstTxWarp prst="textNoShape">
                <a:avLst/>
              </a:prstTxWarp>
              <a:spAutoFit/>
            </a:bodyPr>
            <a:lstStyle/>
            <a:p>
              <a:r>
                <a:rPr lang="en-US" sz="3400" b="1">
                  <a:solidFill>
                    <a:srgbClr val="0F116A"/>
                  </a:solidFill>
                  <a:latin typeface="Courier" charset="0"/>
                </a:rPr>
                <a:t>Met</a:t>
              </a:r>
              <a:r>
                <a:rPr lang="en-US" sz="1200" b="1">
                  <a:solidFill>
                    <a:srgbClr val="0F116A"/>
                  </a:solidFill>
                  <a:latin typeface="Courier" charset="0"/>
                </a:rPr>
                <a:t> </a:t>
              </a:r>
              <a:r>
                <a:rPr lang="en-US" sz="3400" b="1">
                  <a:solidFill>
                    <a:schemeClr val="tx2"/>
                  </a:solidFill>
                  <a:latin typeface="Courier" charset="0"/>
                </a:rPr>
                <a:t>Arg</a:t>
              </a:r>
              <a:r>
                <a:rPr lang="en-US" sz="1200" b="1">
                  <a:solidFill>
                    <a:srgbClr val="0F116A"/>
                  </a:solidFill>
                  <a:latin typeface="Courier" charset="0"/>
                </a:rPr>
                <a:t> </a:t>
              </a:r>
              <a:r>
                <a:rPr lang="en-US" sz="3400" b="1">
                  <a:solidFill>
                    <a:srgbClr val="CC0000"/>
                  </a:solidFill>
                  <a:latin typeface="Courier" charset="0"/>
                </a:rPr>
                <a:t>Val</a:t>
              </a:r>
              <a:r>
                <a:rPr lang="en-US" sz="1200" b="1">
                  <a:solidFill>
                    <a:srgbClr val="0F116A"/>
                  </a:solidFill>
                  <a:latin typeface="Courier" charset="0"/>
                </a:rPr>
                <a:t> </a:t>
              </a:r>
              <a:r>
                <a:rPr lang="en-US" sz="3400" b="1">
                  <a:solidFill>
                    <a:srgbClr val="008000"/>
                  </a:solidFill>
                  <a:latin typeface="Courier" charset="0"/>
                </a:rPr>
                <a:t>Asn</a:t>
              </a:r>
              <a:r>
                <a:rPr lang="en-US" sz="1200" b="1">
                  <a:solidFill>
                    <a:srgbClr val="0F116A"/>
                  </a:solidFill>
                  <a:latin typeface="Courier" charset="0"/>
                </a:rPr>
                <a:t> </a:t>
              </a:r>
              <a:r>
                <a:rPr lang="en-US" sz="3400" b="1">
                  <a:solidFill>
                    <a:schemeClr val="hlink"/>
                  </a:solidFill>
                  <a:latin typeface="Courier" charset="0"/>
                </a:rPr>
                <a:t>Ala</a:t>
              </a:r>
              <a:r>
                <a:rPr lang="en-US" sz="1200" b="1">
                  <a:solidFill>
                    <a:srgbClr val="0F116A"/>
                  </a:solidFill>
                  <a:latin typeface="Courier" charset="0"/>
                </a:rPr>
                <a:t> </a:t>
              </a:r>
              <a:r>
                <a:rPr lang="en-US" sz="3400" b="1">
                  <a:solidFill>
                    <a:srgbClr val="660000"/>
                  </a:solidFill>
                  <a:latin typeface="Courier" charset="0"/>
                </a:rPr>
                <a:t>Cys</a:t>
              </a:r>
              <a:r>
                <a:rPr lang="en-US" sz="1200" b="1">
                  <a:solidFill>
                    <a:srgbClr val="0F116A"/>
                  </a:solidFill>
                  <a:latin typeface="Courier" charset="0"/>
                </a:rPr>
                <a:t> </a:t>
              </a:r>
              <a:r>
                <a:rPr lang="en-US" sz="3400" b="1">
                  <a:solidFill>
                    <a:schemeClr val="hlink"/>
                  </a:solidFill>
                  <a:latin typeface="Courier" charset="0"/>
                </a:rPr>
                <a:t>Ala</a:t>
              </a:r>
              <a:endParaRPr lang="en-US" sz="3400" b="1">
                <a:solidFill>
                  <a:srgbClr val="0F116A"/>
                </a:solidFill>
                <a:latin typeface="Courier" charset="0"/>
              </a:endParaRPr>
            </a:p>
          </p:txBody>
        </p:sp>
        <p:sp>
          <p:nvSpPr>
            <p:cNvPr id="406537" name="AutoShape 9"/>
            <p:cNvSpPr>
              <a:spLocks noChangeArrowheads="1"/>
            </p:cNvSpPr>
            <p:nvPr/>
          </p:nvSpPr>
          <p:spPr bwMode="auto">
            <a:xfrm>
              <a:off x="270" y="2854"/>
              <a:ext cx="963" cy="378"/>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r>
                <a:rPr lang="en-US" sz="3000" b="1">
                  <a:solidFill>
                    <a:schemeClr val="tx2"/>
                  </a:solidFill>
                </a:rPr>
                <a:t>protein</a:t>
              </a:r>
            </a:p>
          </p:txBody>
        </p:sp>
      </p:grpSp>
      <p:sp>
        <p:nvSpPr>
          <p:cNvPr id="406540" name="AutoShape 12"/>
          <p:cNvSpPr>
            <a:spLocks noChangeArrowheads="1"/>
          </p:cNvSpPr>
          <p:nvPr/>
        </p:nvSpPr>
        <p:spPr bwMode="auto">
          <a:xfrm rot="5400000">
            <a:off x="4994275" y="2232025"/>
            <a:ext cx="685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5" name="Group 18"/>
          <p:cNvGrpSpPr>
            <a:grpSpLocks/>
          </p:cNvGrpSpPr>
          <p:nvPr/>
        </p:nvGrpSpPr>
        <p:grpSpPr bwMode="auto">
          <a:xfrm>
            <a:off x="5032375" y="3884613"/>
            <a:ext cx="609600" cy="823912"/>
            <a:chOff x="3168" y="2937"/>
            <a:chExt cx="384" cy="519"/>
          </a:xfrm>
        </p:grpSpPr>
        <p:sp>
          <p:nvSpPr>
            <p:cNvPr id="406542" name="AutoShape 14"/>
            <p:cNvSpPr>
              <a:spLocks noChangeArrowheads="1"/>
            </p:cNvSpPr>
            <p:nvPr/>
          </p:nvSpPr>
          <p:spPr bwMode="auto">
            <a:xfrm rot="5400000">
              <a:off x="3144" y="3000"/>
              <a:ext cx="432"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a:effectLst/>
          </p:spPr>
          <p:txBody>
            <a:bodyPr rot="10800000" vert="eaVert" wrap="none" anchor="ctr">
              <a:prstTxWarp prst="textNoShape">
                <a:avLst/>
              </a:prstTxWarp>
            </a:bodyPr>
            <a:lstStyle/>
            <a:p>
              <a:endParaRPr lang="en-US" sz="2400"/>
            </a:p>
          </p:txBody>
        </p:sp>
        <p:sp>
          <p:nvSpPr>
            <p:cNvPr id="406545" name="Text Box 17"/>
            <p:cNvSpPr txBox="1">
              <a:spLocks noChangeArrowheads="1"/>
            </p:cNvSpPr>
            <p:nvPr/>
          </p:nvSpPr>
          <p:spPr bwMode="auto">
            <a:xfrm>
              <a:off x="3196" y="2937"/>
              <a:ext cx="330" cy="519"/>
            </a:xfrm>
            <a:prstGeom prst="rect">
              <a:avLst/>
            </a:prstGeom>
            <a:noFill/>
            <a:ln w="9525">
              <a:noFill/>
              <a:miter lim="800000"/>
              <a:headEnd/>
              <a:tailEnd/>
            </a:ln>
            <a:effectLst/>
          </p:spPr>
          <p:txBody>
            <a:bodyPr wrap="none" anchor="ctr">
              <a:prstTxWarp prst="textNoShape">
                <a:avLst/>
              </a:prstTxWarp>
              <a:spAutoFit/>
            </a:bodyPr>
            <a:lstStyle/>
            <a:p>
              <a:r>
                <a:rPr lang="en-US" sz="4800">
                  <a:solidFill>
                    <a:schemeClr val="bg1"/>
                  </a:solidFill>
                  <a:latin typeface="Chalkboard" charset="0"/>
                  <a:ea typeface="Apple LiGothic Medium" charset="-120"/>
                  <a:cs typeface="Apple LiGothic Medium" charset="-120"/>
                </a:rPr>
                <a:t>?</a:t>
              </a:r>
            </a:p>
          </p:txBody>
        </p:sp>
      </p:grpSp>
      <p:sp>
        <p:nvSpPr>
          <p:cNvPr id="406549" name="AutoShape 21" descr="Rectangle: Click to edit Master text styles&#10;Second level&#10;Third level&#10;Fourth level&#10;Fifth level"/>
          <p:cNvSpPr>
            <a:spLocks noGrp="1" noChangeArrowheads="1"/>
          </p:cNvSpPr>
          <p:nvPr>
            <p:ph type="body" idx="1"/>
          </p:nvPr>
        </p:nvSpPr>
        <p:spPr>
          <a:xfrm>
            <a:off x="2057400" y="5795963"/>
            <a:ext cx="6629400" cy="990600"/>
          </a:xfrm>
          <a:prstGeom prst="roundRect">
            <a:avLst>
              <a:gd name="adj" fmla="val 16667"/>
            </a:avLst>
          </a:prstGeom>
          <a:solidFill>
            <a:schemeClr val="bg2"/>
          </a:solidFill>
          <a:ln/>
        </p:spPr>
        <p:txBody>
          <a:bodyPr/>
          <a:lstStyle/>
          <a:p>
            <a:pPr marL="0" indent="0">
              <a:buFont typeface="Wingdings" charset="2"/>
              <a:buNone/>
            </a:pPr>
            <a:r>
              <a:rPr lang="en-US" sz="2600"/>
              <a:t>How can you code for 20 amino acids with only 4 nucleotide bases (A,U,G,C)?</a:t>
            </a:r>
          </a:p>
        </p:txBody>
      </p:sp>
      <p:sp>
        <p:nvSpPr>
          <p:cNvPr id="406552" name="Oval 24"/>
          <p:cNvSpPr>
            <a:spLocks noChangeArrowheads="1"/>
          </p:cNvSpPr>
          <p:nvPr/>
        </p:nvSpPr>
        <p:spPr bwMode="auto">
          <a:xfrm>
            <a:off x="404813" y="1978025"/>
            <a:ext cx="528637" cy="528638"/>
          </a:xfrm>
          <a:prstGeom prst="ellipse">
            <a:avLst/>
          </a:prstGeom>
          <a:solidFill>
            <a:srgbClr val="CC0000"/>
          </a:solidFill>
          <a:ln w="9525">
            <a:solidFill>
              <a:srgbClr val="FFEA18"/>
            </a:solidFill>
            <a:round/>
            <a:headEnd/>
            <a:tailEnd/>
          </a:ln>
          <a:effectLst/>
        </p:spPr>
        <p:txBody>
          <a:bodyPr wrap="none" anchor="ctr">
            <a:prstTxWarp prst="textNoShape">
              <a:avLst/>
            </a:prstTxWarp>
          </a:bodyPr>
          <a:lstStyle/>
          <a:p>
            <a:r>
              <a:rPr lang="en-US" sz="2400" b="1">
                <a:solidFill>
                  <a:schemeClr val="bg1"/>
                </a:solidFill>
              </a:rPr>
              <a:t>4</a:t>
            </a:r>
          </a:p>
        </p:txBody>
      </p:sp>
      <p:sp>
        <p:nvSpPr>
          <p:cNvPr id="406553" name="Oval 25"/>
          <p:cNvSpPr>
            <a:spLocks noChangeArrowheads="1"/>
          </p:cNvSpPr>
          <p:nvPr/>
        </p:nvSpPr>
        <p:spPr bwMode="auto">
          <a:xfrm>
            <a:off x="404813" y="3686175"/>
            <a:ext cx="528637" cy="528638"/>
          </a:xfrm>
          <a:prstGeom prst="ellipse">
            <a:avLst/>
          </a:prstGeom>
          <a:solidFill>
            <a:srgbClr val="CC0000"/>
          </a:solidFill>
          <a:ln w="9525">
            <a:solidFill>
              <a:srgbClr val="FFEA18"/>
            </a:solidFill>
            <a:round/>
            <a:headEnd/>
            <a:tailEnd/>
          </a:ln>
          <a:effectLst/>
        </p:spPr>
        <p:txBody>
          <a:bodyPr wrap="none" anchor="ctr">
            <a:prstTxWarp prst="textNoShape">
              <a:avLst/>
            </a:prstTxWarp>
          </a:bodyPr>
          <a:lstStyle/>
          <a:p>
            <a:r>
              <a:rPr lang="en-US" sz="2400" b="1">
                <a:solidFill>
                  <a:schemeClr val="bg1"/>
                </a:solidFill>
              </a:rPr>
              <a:t>4</a:t>
            </a:r>
          </a:p>
        </p:txBody>
      </p:sp>
      <p:sp>
        <p:nvSpPr>
          <p:cNvPr id="406554" name="Oval 26"/>
          <p:cNvSpPr>
            <a:spLocks noChangeArrowheads="1"/>
          </p:cNvSpPr>
          <p:nvPr/>
        </p:nvSpPr>
        <p:spPr bwMode="auto">
          <a:xfrm>
            <a:off x="404813" y="5326063"/>
            <a:ext cx="528637" cy="528637"/>
          </a:xfrm>
          <a:prstGeom prst="ellipse">
            <a:avLst/>
          </a:prstGeom>
          <a:solidFill>
            <a:srgbClr val="CC0000"/>
          </a:solidFill>
          <a:ln w="9525">
            <a:solidFill>
              <a:srgbClr val="FFEA18"/>
            </a:solidFill>
            <a:round/>
            <a:headEnd/>
            <a:tailEnd/>
          </a:ln>
          <a:effectLst/>
        </p:spPr>
        <p:txBody>
          <a:bodyPr wrap="none" anchor="ctr">
            <a:prstTxWarp prst="textNoShape">
              <a:avLst/>
            </a:prstTxWarp>
          </a:bodyPr>
          <a:lstStyle/>
          <a:p>
            <a:r>
              <a:rPr lang="en-US" sz="2400" b="1">
                <a:solidFill>
                  <a:schemeClr val="bg1"/>
                </a:solidFill>
              </a:rPr>
              <a:t>20</a:t>
            </a:r>
            <a:endParaRPr lang="en-US" sz="2400">
              <a:solidFill>
                <a:schemeClr val="bg1"/>
              </a:solidFill>
            </a:endParaRPr>
          </a:p>
        </p:txBody>
      </p:sp>
      <p:sp>
        <p:nvSpPr>
          <p:cNvPr id="406555" name="Rectangle 27"/>
          <p:cNvSpPr>
            <a:spLocks noChangeArrowheads="1"/>
          </p:cNvSpPr>
          <p:nvPr/>
        </p:nvSpPr>
        <p:spPr bwMode="auto">
          <a:xfrm>
            <a:off x="709613" y="2190750"/>
            <a:ext cx="903287"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ATCG</a:t>
            </a:r>
          </a:p>
        </p:txBody>
      </p:sp>
      <p:sp>
        <p:nvSpPr>
          <p:cNvPr id="406556" name="Rectangle 28"/>
          <p:cNvSpPr>
            <a:spLocks noChangeArrowheads="1"/>
          </p:cNvSpPr>
          <p:nvPr/>
        </p:nvSpPr>
        <p:spPr bwMode="auto">
          <a:xfrm>
            <a:off x="695325" y="3857625"/>
            <a:ext cx="931863"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AUCG</a:t>
            </a:r>
          </a:p>
        </p:txBody>
      </p:sp>
    </p:spTree>
    <p:extLst>
      <p:ext uri="{BB962C8B-B14F-4D97-AF65-F5344CB8AC3E}">
        <p14:creationId xmlns:p14="http://schemas.microsoft.com/office/powerpoint/2010/main" val="41670301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493713" y="4371975"/>
            <a:ext cx="7999412" cy="735013"/>
            <a:chOff x="309" y="2102"/>
            <a:chExt cx="5039" cy="463"/>
          </a:xfrm>
        </p:grpSpPr>
        <p:sp>
          <p:nvSpPr>
            <p:cNvPr id="492562" name="AutoShape 18"/>
            <p:cNvSpPr>
              <a:spLocks noChangeArrowheads="1"/>
            </p:cNvSpPr>
            <p:nvPr/>
          </p:nvSpPr>
          <p:spPr bwMode="auto">
            <a:xfrm>
              <a:off x="1357" y="2102"/>
              <a:ext cx="3991" cy="463"/>
            </a:xfrm>
            <a:prstGeom prst="roundRect">
              <a:avLst>
                <a:gd name="adj" fmla="val 16667"/>
              </a:avLst>
            </a:prstGeom>
            <a:noFill/>
            <a:ln w="9525">
              <a:noFill/>
              <a:round/>
              <a:headEnd/>
              <a:tailEnd/>
            </a:ln>
            <a:effectLst/>
          </p:spPr>
          <p:txBody>
            <a:bodyPr wrap="none" anchor="ctr">
              <a:prstTxWarp prst="textNoShape">
                <a:avLst/>
              </a:prstTxWarp>
              <a:spAutoFit/>
            </a:bodyPr>
            <a:lstStyle/>
            <a:p>
              <a:r>
                <a:rPr lang="en-US" sz="3800" b="1">
                  <a:solidFill>
                    <a:srgbClr val="008000"/>
                  </a:solidFill>
                  <a:latin typeface="Courier" charset="0"/>
                </a:rPr>
                <a:t>AUGCGUGUAAAUGCAUGCGCC</a:t>
              </a:r>
              <a:endParaRPr lang="en-US" sz="3800" b="1">
                <a:solidFill>
                  <a:srgbClr val="0F116A"/>
                </a:solidFill>
                <a:latin typeface="Courier" charset="0"/>
              </a:endParaRPr>
            </a:p>
          </p:txBody>
        </p:sp>
        <p:sp>
          <p:nvSpPr>
            <p:cNvPr id="492563" name="AutoShape 19"/>
            <p:cNvSpPr>
              <a:spLocks noChangeArrowheads="1"/>
            </p:cNvSpPr>
            <p:nvPr/>
          </p:nvSpPr>
          <p:spPr bwMode="auto">
            <a:xfrm>
              <a:off x="309" y="2144"/>
              <a:ext cx="883" cy="378"/>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r>
                <a:rPr lang="en-US" sz="3000" b="1">
                  <a:solidFill>
                    <a:schemeClr val="tx2"/>
                  </a:solidFill>
                </a:rPr>
                <a:t>mRNA</a:t>
              </a:r>
            </a:p>
          </p:txBody>
        </p:sp>
      </p:grpSp>
      <p:sp>
        <p:nvSpPr>
          <p:cNvPr id="492546" name="Rectangle 2"/>
          <p:cNvSpPr>
            <a:spLocks noGrp="1" noChangeArrowheads="1"/>
          </p:cNvSpPr>
          <p:nvPr>
            <p:ph type="title"/>
          </p:nvPr>
        </p:nvSpPr>
        <p:spPr>
          <a:xfrm>
            <a:off x="609600" y="254000"/>
            <a:ext cx="8153400" cy="762000"/>
          </a:xfrm>
        </p:spPr>
        <p:txBody>
          <a:bodyPr/>
          <a:lstStyle/>
          <a:p>
            <a:r>
              <a:rPr lang="en-US" dirty="0"/>
              <a:t>mRNA codes for proteins in triplets</a:t>
            </a:r>
          </a:p>
        </p:txBody>
      </p:sp>
      <p:grpSp>
        <p:nvGrpSpPr>
          <p:cNvPr id="3" name="Group 3"/>
          <p:cNvGrpSpPr>
            <a:grpSpLocks/>
          </p:cNvGrpSpPr>
          <p:nvPr/>
        </p:nvGrpSpPr>
        <p:grpSpPr bwMode="auto">
          <a:xfrm>
            <a:off x="658813" y="2752725"/>
            <a:ext cx="7840662" cy="744538"/>
            <a:chOff x="413" y="1427"/>
            <a:chExt cx="4939" cy="469"/>
          </a:xfrm>
        </p:grpSpPr>
        <p:sp>
          <p:nvSpPr>
            <p:cNvPr id="492548" name="AutoShape 4"/>
            <p:cNvSpPr>
              <a:spLocks noChangeArrowheads="1"/>
            </p:cNvSpPr>
            <p:nvPr/>
          </p:nvSpPr>
          <p:spPr bwMode="auto">
            <a:xfrm>
              <a:off x="1353" y="1427"/>
              <a:ext cx="3999" cy="469"/>
            </a:xfrm>
            <a:prstGeom prst="roundRect">
              <a:avLst>
                <a:gd name="adj" fmla="val 16667"/>
              </a:avLst>
            </a:prstGeom>
            <a:noFill/>
            <a:ln w="9525">
              <a:solidFill>
                <a:srgbClr val="000000"/>
              </a:solidFill>
              <a:round/>
              <a:headEnd/>
              <a:tailEnd/>
            </a:ln>
            <a:effectLst/>
          </p:spPr>
          <p:txBody>
            <a:bodyPr wrap="none" anchor="ctr">
              <a:prstTxWarp prst="textNoShape">
                <a:avLst/>
              </a:prstTxWarp>
              <a:spAutoFit/>
            </a:bodyPr>
            <a:lstStyle/>
            <a:p>
              <a:r>
                <a:rPr lang="en-US" sz="3800" b="1">
                  <a:solidFill>
                    <a:srgbClr val="CC0000"/>
                  </a:solidFill>
                  <a:latin typeface="Courier" charset="0"/>
                </a:rPr>
                <a:t>TACGCACATTTACGTACGCGG</a:t>
              </a:r>
              <a:endParaRPr lang="en-US" sz="3800" b="1">
                <a:solidFill>
                  <a:srgbClr val="0F116A"/>
                </a:solidFill>
                <a:latin typeface="Courier" charset="0"/>
              </a:endParaRPr>
            </a:p>
          </p:txBody>
        </p:sp>
        <p:sp>
          <p:nvSpPr>
            <p:cNvPr id="492549" name="AutoShape 5"/>
            <p:cNvSpPr>
              <a:spLocks noChangeArrowheads="1"/>
            </p:cNvSpPr>
            <p:nvPr/>
          </p:nvSpPr>
          <p:spPr bwMode="auto">
            <a:xfrm>
              <a:off x="413" y="1469"/>
              <a:ext cx="674" cy="384"/>
            </a:xfrm>
            <a:prstGeom prst="roundRect">
              <a:avLst>
                <a:gd name="adj" fmla="val 16667"/>
              </a:avLst>
            </a:prstGeom>
            <a:solidFill>
              <a:srgbClr val="FFCC18"/>
            </a:solidFill>
            <a:ln w="9525">
              <a:solidFill>
                <a:srgbClr val="000000"/>
              </a:solidFill>
              <a:round/>
              <a:headEnd/>
              <a:tailEnd/>
            </a:ln>
            <a:effectLst/>
          </p:spPr>
          <p:txBody>
            <a:bodyPr wrap="none" anchor="ctr">
              <a:prstTxWarp prst="textNoShape">
                <a:avLst/>
              </a:prstTxWarp>
              <a:spAutoFit/>
            </a:bodyPr>
            <a:lstStyle/>
            <a:p>
              <a:r>
                <a:rPr lang="en-US" sz="3000" b="1">
                  <a:solidFill>
                    <a:schemeClr val="tx2"/>
                  </a:solidFill>
                </a:rPr>
                <a:t>DNA</a:t>
              </a:r>
            </a:p>
          </p:txBody>
        </p:sp>
      </p:grpSp>
      <p:grpSp>
        <p:nvGrpSpPr>
          <p:cNvPr id="4" name="Group 20"/>
          <p:cNvGrpSpPr>
            <a:grpSpLocks/>
          </p:cNvGrpSpPr>
          <p:nvPr/>
        </p:nvGrpSpPr>
        <p:grpSpPr bwMode="auto">
          <a:xfrm>
            <a:off x="469900" y="4362450"/>
            <a:ext cx="8010525" cy="744538"/>
            <a:chOff x="296" y="1955"/>
            <a:chExt cx="5046" cy="469"/>
          </a:xfrm>
        </p:grpSpPr>
        <p:sp>
          <p:nvSpPr>
            <p:cNvPr id="492551" name="AutoShape 7"/>
            <p:cNvSpPr>
              <a:spLocks noChangeArrowheads="1"/>
            </p:cNvSpPr>
            <p:nvPr/>
          </p:nvSpPr>
          <p:spPr bwMode="auto">
            <a:xfrm>
              <a:off x="1343" y="1955"/>
              <a:ext cx="3999" cy="469"/>
            </a:xfrm>
            <a:prstGeom prst="roundRect">
              <a:avLst>
                <a:gd name="adj" fmla="val 16667"/>
              </a:avLst>
            </a:prstGeom>
            <a:solidFill>
              <a:schemeClr val="bg1"/>
            </a:solidFill>
            <a:ln w="9525">
              <a:solidFill>
                <a:srgbClr val="0F116A"/>
              </a:solidFill>
              <a:round/>
              <a:headEnd/>
              <a:tailEnd/>
            </a:ln>
            <a:effectLst/>
          </p:spPr>
          <p:txBody>
            <a:bodyPr wrap="none" anchor="ctr">
              <a:prstTxWarp prst="textNoShape">
                <a:avLst/>
              </a:prstTxWarp>
              <a:spAutoFit/>
            </a:bodyPr>
            <a:lstStyle/>
            <a:p>
              <a:r>
                <a:rPr lang="en-US" sz="3800" b="1">
                  <a:solidFill>
                    <a:srgbClr val="0F116A"/>
                  </a:solidFill>
                  <a:latin typeface="Courier" charset="0"/>
                </a:rPr>
                <a:t>AUG</a:t>
              </a:r>
              <a:r>
                <a:rPr lang="en-US" sz="3800" b="1">
                  <a:solidFill>
                    <a:schemeClr val="tx2"/>
                  </a:solidFill>
                  <a:latin typeface="Courier" charset="0"/>
                </a:rPr>
                <a:t>CGU</a:t>
              </a:r>
              <a:r>
                <a:rPr lang="en-US" sz="3800" b="1">
                  <a:solidFill>
                    <a:srgbClr val="CC0000"/>
                  </a:solidFill>
                  <a:latin typeface="Courier" charset="0"/>
                </a:rPr>
                <a:t>GUA</a:t>
              </a:r>
              <a:r>
                <a:rPr lang="en-US" sz="3800" b="1">
                  <a:solidFill>
                    <a:srgbClr val="008000"/>
                  </a:solidFill>
                  <a:latin typeface="Courier" charset="0"/>
                </a:rPr>
                <a:t>AAU</a:t>
              </a:r>
              <a:r>
                <a:rPr lang="en-US" sz="3800" b="1">
                  <a:solidFill>
                    <a:schemeClr val="hlink"/>
                  </a:solidFill>
                  <a:latin typeface="Courier" charset="0"/>
                </a:rPr>
                <a:t>GCA</a:t>
              </a:r>
              <a:r>
                <a:rPr lang="en-US" sz="3800" b="1">
                  <a:solidFill>
                    <a:srgbClr val="660000"/>
                  </a:solidFill>
                  <a:latin typeface="Courier" charset="0"/>
                </a:rPr>
                <a:t>UGC</a:t>
              </a:r>
              <a:r>
                <a:rPr lang="en-US" sz="3800" b="1">
                  <a:solidFill>
                    <a:schemeClr val="hlink"/>
                  </a:solidFill>
                  <a:latin typeface="Courier" charset="0"/>
                </a:rPr>
                <a:t>GCC</a:t>
              </a:r>
              <a:endParaRPr lang="en-US" sz="3800" b="1">
                <a:solidFill>
                  <a:srgbClr val="0F116A"/>
                </a:solidFill>
                <a:latin typeface="Courier" charset="0"/>
              </a:endParaRPr>
            </a:p>
          </p:txBody>
        </p:sp>
        <p:sp>
          <p:nvSpPr>
            <p:cNvPr id="492552" name="AutoShape 8"/>
            <p:cNvSpPr>
              <a:spLocks noChangeArrowheads="1"/>
            </p:cNvSpPr>
            <p:nvPr/>
          </p:nvSpPr>
          <p:spPr bwMode="auto">
            <a:xfrm>
              <a:off x="296" y="1997"/>
              <a:ext cx="889" cy="384"/>
            </a:xfrm>
            <a:prstGeom prst="roundRect">
              <a:avLst>
                <a:gd name="adj" fmla="val 16667"/>
              </a:avLst>
            </a:prstGeom>
            <a:solidFill>
              <a:srgbClr val="FFCC18"/>
            </a:solidFill>
            <a:ln w="9525">
              <a:solidFill>
                <a:srgbClr val="0F116A"/>
              </a:solidFill>
              <a:round/>
              <a:headEnd/>
              <a:tailEnd/>
            </a:ln>
            <a:effectLst/>
          </p:spPr>
          <p:txBody>
            <a:bodyPr wrap="none" anchor="ctr">
              <a:prstTxWarp prst="textNoShape">
                <a:avLst/>
              </a:prstTxWarp>
              <a:spAutoFit/>
            </a:bodyPr>
            <a:lstStyle/>
            <a:p>
              <a:r>
                <a:rPr lang="en-US" sz="3000" b="1">
                  <a:solidFill>
                    <a:schemeClr val="tx2"/>
                  </a:solidFill>
                </a:rPr>
                <a:t>mRNA</a:t>
              </a:r>
            </a:p>
          </p:txBody>
        </p:sp>
      </p:grpSp>
      <p:grpSp>
        <p:nvGrpSpPr>
          <p:cNvPr id="5" name="Group 9"/>
          <p:cNvGrpSpPr>
            <a:grpSpLocks/>
          </p:cNvGrpSpPr>
          <p:nvPr/>
        </p:nvGrpSpPr>
        <p:grpSpPr bwMode="auto">
          <a:xfrm>
            <a:off x="427038" y="6016625"/>
            <a:ext cx="8021637" cy="676275"/>
            <a:chOff x="267" y="2830"/>
            <a:chExt cx="5053" cy="426"/>
          </a:xfrm>
        </p:grpSpPr>
        <p:sp>
          <p:nvSpPr>
            <p:cNvPr id="492554" name="AutoShape 10"/>
            <p:cNvSpPr>
              <a:spLocks noChangeArrowheads="1"/>
            </p:cNvSpPr>
            <p:nvPr/>
          </p:nvSpPr>
          <p:spPr bwMode="auto">
            <a:xfrm>
              <a:off x="1383" y="2830"/>
              <a:ext cx="3937" cy="426"/>
            </a:xfrm>
            <a:prstGeom prst="roundRect">
              <a:avLst>
                <a:gd name="adj" fmla="val 16667"/>
              </a:avLst>
            </a:prstGeom>
            <a:noFill/>
            <a:ln w="9525">
              <a:solidFill>
                <a:srgbClr val="000000"/>
              </a:solidFill>
              <a:round/>
              <a:headEnd/>
              <a:tailEnd/>
            </a:ln>
            <a:effectLst/>
          </p:spPr>
          <p:txBody>
            <a:bodyPr wrap="none" anchor="ctr">
              <a:prstTxWarp prst="textNoShape">
                <a:avLst/>
              </a:prstTxWarp>
              <a:spAutoFit/>
            </a:bodyPr>
            <a:lstStyle/>
            <a:p>
              <a:r>
                <a:rPr lang="en-US" sz="3400" b="1">
                  <a:solidFill>
                    <a:srgbClr val="0F116A"/>
                  </a:solidFill>
                  <a:latin typeface="Courier" charset="0"/>
                </a:rPr>
                <a:t>Met</a:t>
              </a:r>
              <a:r>
                <a:rPr lang="en-US" sz="1200" b="1">
                  <a:solidFill>
                    <a:srgbClr val="0F116A"/>
                  </a:solidFill>
                  <a:latin typeface="Courier" charset="0"/>
                </a:rPr>
                <a:t> </a:t>
              </a:r>
              <a:r>
                <a:rPr lang="en-US" sz="3400" b="1">
                  <a:solidFill>
                    <a:schemeClr val="tx2"/>
                  </a:solidFill>
                  <a:latin typeface="Courier" charset="0"/>
                </a:rPr>
                <a:t>Arg</a:t>
              </a:r>
              <a:r>
                <a:rPr lang="en-US" sz="1200" b="1">
                  <a:solidFill>
                    <a:srgbClr val="0F116A"/>
                  </a:solidFill>
                  <a:latin typeface="Courier" charset="0"/>
                </a:rPr>
                <a:t> </a:t>
              </a:r>
              <a:r>
                <a:rPr lang="en-US" sz="3400" b="1">
                  <a:solidFill>
                    <a:srgbClr val="CC0000"/>
                  </a:solidFill>
                  <a:latin typeface="Courier" charset="0"/>
                </a:rPr>
                <a:t>Val</a:t>
              </a:r>
              <a:r>
                <a:rPr lang="en-US" sz="1200" b="1">
                  <a:solidFill>
                    <a:srgbClr val="0F116A"/>
                  </a:solidFill>
                  <a:latin typeface="Courier" charset="0"/>
                </a:rPr>
                <a:t> </a:t>
              </a:r>
              <a:r>
                <a:rPr lang="en-US" sz="3400" b="1">
                  <a:solidFill>
                    <a:srgbClr val="008000"/>
                  </a:solidFill>
                  <a:latin typeface="Courier" charset="0"/>
                </a:rPr>
                <a:t>Asn</a:t>
              </a:r>
              <a:r>
                <a:rPr lang="en-US" sz="1200" b="1">
                  <a:solidFill>
                    <a:srgbClr val="0F116A"/>
                  </a:solidFill>
                  <a:latin typeface="Courier" charset="0"/>
                </a:rPr>
                <a:t> </a:t>
              </a:r>
              <a:r>
                <a:rPr lang="en-US" sz="3400" b="1">
                  <a:solidFill>
                    <a:schemeClr val="hlink"/>
                  </a:solidFill>
                  <a:latin typeface="Courier" charset="0"/>
                </a:rPr>
                <a:t>Ala</a:t>
              </a:r>
              <a:r>
                <a:rPr lang="en-US" sz="1200" b="1">
                  <a:solidFill>
                    <a:srgbClr val="0F116A"/>
                  </a:solidFill>
                  <a:latin typeface="Courier" charset="0"/>
                </a:rPr>
                <a:t> </a:t>
              </a:r>
              <a:r>
                <a:rPr lang="en-US" sz="3400" b="1">
                  <a:solidFill>
                    <a:srgbClr val="660000"/>
                  </a:solidFill>
                  <a:latin typeface="Courier" charset="0"/>
                </a:rPr>
                <a:t>Cys</a:t>
              </a:r>
              <a:r>
                <a:rPr lang="en-US" sz="1200" b="1">
                  <a:solidFill>
                    <a:srgbClr val="0F116A"/>
                  </a:solidFill>
                  <a:latin typeface="Courier" charset="0"/>
                </a:rPr>
                <a:t> </a:t>
              </a:r>
              <a:r>
                <a:rPr lang="en-US" sz="3400" b="1">
                  <a:solidFill>
                    <a:schemeClr val="hlink"/>
                  </a:solidFill>
                  <a:latin typeface="Courier" charset="0"/>
                </a:rPr>
                <a:t>Ala</a:t>
              </a:r>
              <a:endParaRPr lang="en-US" sz="3400" b="1">
                <a:solidFill>
                  <a:srgbClr val="0F116A"/>
                </a:solidFill>
                <a:latin typeface="Courier" charset="0"/>
              </a:endParaRPr>
            </a:p>
          </p:txBody>
        </p:sp>
        <p:sp>
          <p:nvSpPr>
            <p:cNvPr id="492555" name="AutoShape 11"/>
            <p:cNvSpPr>
              <a:spLocks noChangeArrowheads="1"/>
            </p:cNvSpPr>
            <p:nvPr/>
          </p:nvSpPr>
          <p:spPr bwMode="auto">
            <a:xfrm>
              <a:off x="267" y="2851"/>
              <a:ext cx="969" cy="384"/>
            </a:xfrm>
            <a:prstGeom prst="roundRect">
              <a:avLst>
                <a:gd name="adj" fmla="val 16667"/>
              </a:avLst>
            </a:prstGeom>
            <a:solidFill>
              <a:srgbClr val="FFCC18"/>
            </a:solidFill>
            <a:ln w="9525">
              <a:solidFill>
                <a:srgbClr val="000000"/>
              </a:solidFill>
              <a:round/>
              <a:headEnd/>
              <a:tailEnd/>
            </a:ln>
            <a:effectLst/>
          </p:spPr>
          <p:txBody>
            <a:bodyPr wrap="none" anchor="ctr">
              <a:prstTxWarp prst="textNoShape">
                <a:avLst/>
              </a:prstTxWarp>
              <a:spAutoFit/>
            </a:bodyPr>
            <a:lstStyle/>
            <a:p>
              <a:r>
                <a:rPr lang="en-US" sz="3000" b="1">
                  <a:solidFill>
                    <a:schemeClr val="tx2"/>
                  </a:solidFill>
                </a:rPr>
                <a:t>protein</a:t>
              </a:r>
            </a:p>
          </p:txBody>
        </p:sp>
      </p:grpSp>
      <p:sp>
        <p:nvSpPr>
          <p:cNvPr id="492556" name="AutoShape 12"/>
          <p:cNvSpPr>
            <a:spLocks noChangeArrowheads="1"/>
          </p:cNvSpPr>
          <p:nvPr/>
        </p:nvSpPr>
        <p:spPr bwMode="auto">
          <a:xfrm rot="5400000">
            <a:off x="4994275" y="3497263"/>
            <a:ext cx="685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6" name="Group 13"/>
          <p:cNvGrpSpPr>
            <a:grpSpLocks/>
          </p:cNvGrpSpPr>
          <p:nvPr/>
        </p:nvGrpSpPr>
        <p:grpSpPr bwMode="auto">
          <a:xfrm>
            <a:off x="5030788" y="5149850"/>
            <a:ext cx="609600" cy="823913"/>
            <a:chOff x="3168" y="2937"/>
            <a:chExt cx="384" cy="519"/>
          </a:xfrm>
        </p:grpSpPr>
        <p:sp>
          <p:nvSpPr>
            <p:cNvPr id="492558" name="AutoShape 14"/>
            <p:cNvSpPr>
              <a:spLocks noChangeArrowheads="1"/>
            </p:cNvSpPr>
            <p:nvPr/>
          </p:nvSpPr>
          <p:spPr bwMode="auto">
            <a:xfrm rot="5400000">
              <a:off x="3144" y="3000"/>
              <a:ext cx="432"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a:effectLst/>
          </p:spPr>
          <p:txBody>
            <a:bodyPr rot="10800000" vert="eaVert" wrap="none" anchor="ctr">
              <a:prstTxWarp prst="textNoShape">
                <a:avLst/>
              </a:prstTxWarp>
            </a:bodyPr>
            <a:lstStyle/>
            <a:p>
              <a:endParaRPr lang="en-US" sz="2400"/>
            </a:p>
          </p:txBody>
        </p:sp>
        <p:sp>
          <p:nvSpPr>
            <p:cNvPr id="492559" name="Text Box 15"/>
            <p:cNvSpPr txBox="1">
              <a:spLocks noChangeArrowheads="1"/>
            </p:cNvSpPr>
            <p:nvPr/>
          </p:nvSpPr>
          <p:spPr bwMode="auto">
            <a:xfrm>
              <a:off x="3196" y="2937"/>
              <a:ext cx="330" cy="519"/>
            </a:xfrm>
            <a:prstGeom prst="rect">
              <a:avLst/>
            </a:prstGeom>
            <a:noFill/>
            <a:ln w="9525">
              <a:noFill/>
              <a:miter lim="800000"/>
              <a:headEnd/>
              <a:tailEnd/>
            </a:ln>
            <a:effectLst/>
          </p:spPr>
          <p:txBody>
            <a:bodyPr wrap="none" anchor="ctr">
              <a:prstTxWarp prst="textNoShape">
                <a:avLst/>
              </a:prstTxWarp>
              <a:spAutoFit/>
            </a:bodyPr>
            <a:lstStyle/>
            <a:p>
              <a:r>
                <a:rPr lang="en-US" sz="4800">
                  <a:solidFill>
                    <a:schemeClr val="bg1"/>
                  </a:solidFill>
                  <a:latin typeface="Chalkboard" charset="0"/>
                  <a:ea typeface="Apple LiGothic Medium" charset="-120"/>
                  <a:cs typeface="Apple LiGothic Medium" charset="-120"/>
                </a:rPr>
                <a:t>?</a:t>
              </a:r>
            </a:p>
          </p:txBody>
        </p:sp>
      </p:grpSp>
      <p:sp>
        <p:nvSpPr>
          <p:cNvPr id="492566" name="AutoShape 22"/>
          <p:cNvSpPr>
            <a:spLocks noChangeArrowheads="1"/>
          </p:cNvSpPr>
          <p:nvPr/>
        </p:nvSpPr>
        <p:spPr bwMode="auto">
          <a:xfrm rot="5400000">
            <a:off x="4992688" y="5257800"/>
            <a:ext cx="685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a:effectLst/>
        </p:spPr>
        <p:txBody>
          <a:bodyPr rot="10800000" vert="eaVert" wrap="none" anchor="ctr">
            <a:prstTxWarp prst="textNoShape">
              <a:avLst/>
            </a:prstTxWarp>
          </a:bodyPr>
          <a:lstStyle/>
          <a:p>
            <a:endParaRPr lang="en-US" sz="2400"/>
          </a:p>
        </p:txBody>
      </p:sp>
      <p:grpSp>
        <p:nvGrpSpPr>
          <p:cNvPr id="7" name="Group 26"/>
          <p:cNvGrpSpPr>
            <a:grpSpLocks/>
          </p:cNvGrpSpPr>
          <p:nvPr/>
        </p:nvGrpSpPr>
        <p:grpSpPr bwMode="auto">
          <a:xfrm>
            <a:off x="2209800" y="4922838"/>
            <a:ext cx="914400" cy="1295400"/>
            <a:chOff x="1392" y="2304"/>
            <a:chExt cx="576" cy="816"/>
          </a:xfrm>
        </p:grpSpPr>
        <p:sp>
          <p:nvSpPr>
            <p:cNvPr id="492568" name="Line 24"/>
            <p:cNvSpPr>
              <a:spLocks noChangeShapeType="1"/>
            </p:cNvSpPr>
            <p:nvPr/>
          </p:nvSpPr>
          <p:spPr bwMode="auto">
            <a:xfrm>
              <a:off x="1392" y="2304"/>
              <a:ext cx="576" cy="0"/>
            </a:xfrm>
            <a:prstGeom prst="line">
              <a:avLst/>
            </a:prstGeom>
            <a:noFill/>
            <a:ln w="38100">
              <a:solidFill>
                <a:srgbClr val="0F116A"/>
              </a:solidFill>
              <a:round/>
              <a:headEnd/>
              <a:tailEnd/>
            </a:ln>
            <a:effectLst/>
          </p:spPr>
          <p:txBody>
            <a:bodyPr wrap="none" anchor="ctr">
              <a:prstTxWarp prst="textNoShape">
                <a:avLst/>
              </a:prstTxWarp>
            </a:bodyPr>
            <a:lstStyle/>
            <a:p>
              <a:endParaRPr lang="en-US"/>
            </a:p>
          </p:txBody>
        </p:sp>
        <p:sp>
          <p:nvSpPr>
            <p:cNvPr id="492569" name="Line 25"/>
            <p:cNvSpPr>
              <a:spLocks noChangeShapeType="1"/>
            </p:cNvSpPr>
            <p:nvPr/>
          </p:nvSpPr>
          <p:spPr bwMode="auto">
            <a:xfrm rot="-16200000">
              <a:off x="1272" y="2712"/>
              <a:ext cx="816" cy="0"/>
            </a:xfrm>
            <a:prstGeom prst="line">
              <a:avLst/>
            </a:prstGeom>
            <a:noFill/>
            <a:ln w="38100">
              <a:solidFill>
                <a:srgbClr val="0F116A"/>
              </a:solidFill>
              <a:round/>
              <a:headEnd/>
              <a:tailEnd/>
            </a:ln>
            <a:effectLst/>
          </p:spPr>
          <p:txBody>
            <a:bodyPr wrap="none" anchor="ctr">
              <a:prstTxWarp prst="textNoShape">
                <a:avLst/>
              </a:prstTxWarp>
            </a:bodyPr>
            <a:lstStyle/>
            <a:p>
              <a:endParaRPr lang="en-US"/>
            </a:p>
          </p:txBody>
        </p:sp>
      </p:grpSp>
      <p:grpSp>
        <p:nvGrpSpPr>
          <p:cNvPr id="8" name="Group 27"/>
          <p:cNvGrpSpPr>
            <a:grpSpLocks/>
          </p:cNvGrpSpPr>
          <p:nvPr/>
        </p:nvGrpSpPr>
        <p:grpSpPr bwMode="auto">
          <a:xfrm>
            <a:off x="3048000" y="4922838"/>
            <a:ext cx="914400" cy="1295400"/>
            <a:chOff x="1392" y="2304"/>
            <a:chExt cx="576" cy="816"/>
          </a:xfrm>
        </p:grpSpPr>
        <p:sp>
          <p:nvSpPr>
            <p:cNvPr id="492572" name="Line 28"/>
            <p:cNvSpPr>
              <a:spLocks noChangeShapeType="1"/>
            </p:cNvSpPr>
            <p:nvPr/>
          </p:nvSpPr>
          <p:spPr bwMode="auto">
            <a:xfrm>
              <a:off x="1392" y="2304"/>
              <a:ext cx="576" cy="0"/>
            </a:xfrm>
            <a:prstGeom prst="line">
              <a:avLst/>
            </a:prstGeom>
            <a:noFill/>
            <a:ln w="38100">
              <a:solidFill>
                <a:schemeClr val="tx2"/>
              </a:solidFill>
              <a:round/>
              <a:headEnd/>
              <a:tailEnd/>
            </a:ln>
            <a:effectLst/>
          </p:spPr>
          <p:txBody>
            <a:bodyPr wrap="none" anchor="ctr">
              <a:prstTxWarp prst="textNoShape">
                <a:avLst/>
              </a:prstTxWarp>
            </a:bodyPr>
            <a:lstStyle/>
            <a:p>
              <a:endParaRPr lang="en-US"/>
            </a:p>
          </p:txBody>
        </p:sp>
        <p:sp>
          <p:nvSpPr>
            <p:cNvPr id="492573" name="Line 29"/>
            <p:cNvSpPr>
              <a:spLocks noChangeShapeType="1"/>
            </p:cNvSpPr>
            <p:nvPr/>
          </p:nvSpPr>
          <p:spPr bwMode="auto">
            <a:xfrm rot="-16200000">
              <a:off x="1272" y="2712"/>
              <a:ext cx="816" cy="0"/>
            </a:xfrm>
            <a:prstGeom prst="line">
              <a:avLst/>
            </a:prstGeom>
            <a:noFill/>
            <a:ln w="38100">
              <a:solidFill>
                <a:schemeClr val="tx2"/>
              </a:solidFill>
              <a:round/>
              <a:headEnd/>
              <a:tailEnd/>
            </a:ln>
            <a:effectLst/>
          </p:spPr>
          <p:txBody>
            <a:bodyPr wrap="none" anchor="ctr">
              <a:prstTxWarp prst="textNoShape">
                <a:avLst/>
              </a:prstTxWarp>
            </a:bodyPr>
            <a:lstStyle/>
            <a:p>
              <a:endParaRPr lang="en-US"/>
            </a:p>
          </p:txBody>
        </p:sp>
      </p:grpSp>
      <p:grpSp>
        <p:nvGrpSpPr>
          <p:cNvPr id="9" name="Group 30"/>
          <p:cNvGrpSpPr>
            <a:grpSpLocks/>
          </p:cNvGrpSpPr>
          <p:nvPr/>
        </p:nvGrpSpPr>
        <p:grpSpPr bwMode="auto">
          <a:xfrm>
            <a:off x="3962400" y="4922838"/>
            <a:ext cx="914400" cy="1295400"/>
            <a:chOff x="1392" y="2304"/>
            <a:chExt cx="576" cy="816"/>
          </a:xfrm>
        </p:grpSpPr>
        <p:sp>
          <p:nvSpPr>
            <p:cNvPr id="492575" name="Line 31"/>
            <p:cNvSpPr>
              <a:spLocks noChangeShapeType="1"/>
            </p:cNvSpPr>
            <p:nvPr/>
          </p:nvSpPr>
          <p:spPr bwMode="auto">
            <a:xfrm>
              <a:off x="1392" y="2304"/>
              <a:ext cx="576" cy="0"/>
            </a:xfrm>
            <a:prstGeom prst="lin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492576" name="Line 32"/>
            <p:cNvSpPr>
              <a:spLocks noChangeShapeType="1"/>
            </p:cNvSpPr>
            <p:nvPr/>
          </p:nvSpPr>
          <p:spPr bwMode="auto">
            <a:xfrm rot="-16200000">
              <a:off x="1272" y="2712"/>
              <a:ext cx="816" cy="0"/>
            </a:xfrm>
            <a:prstGeom prst="line">
              <a:avLst/>
            </a:prstGeom>
            <a:noFill/>
            <a:ln w="38100">
              <a:solidFill>
                <a:srgbClr val="CC0000"/>
              </a:solidFill>
              <a:round/>
              <a:headEnd/>
              <a:tailEnd/>
            </a:ln>
            <a:effectLst/>
          </p:spPr>
          <p:txBody>
            <a:bodyPr wrap="none" anchor="ctr">
              <a:prstTxWarp prst="textNoShape">
                <a:avLst/>
              </a:prstTxWarp>
            </a:bodyPr>
            <a:lstStyle/>
            <a:p>
              <a:endParaRPr lang="en-US"/>
            </a:p>
          </p:txBody>
        </p:sp>
      </p:grpSp>
      <p:grpSp>
        <p:nvGrpSpPr>
          <p:cNvPr id="10" name="Group 33"/>
          <p:cNvGrpSpPr>
            <a:grpSpLocks/>
          </p:cNvGrpSpPr>
          <p:nvPr/>
        </p:nvGrpSpPr>
        <p:grpSpPr bwMode="auto">
          <a:xfrm>
            <a:off x="4876800" y="4922838"/>
            <a:ext cx="914400" cy="1295400"/>
            <a:chOff x="1392" y="2304"/>
            <a:chExt cx="576" cy="816"/>
          </a:xfrm>
        </p:grpSpPr>
        <p:sp>
          <p:nvSpPr>
            <p:cNvPr id="492578" name="Line 34"/>
            <p:cNvSpPr>
              <a:spLocks noChangeShapeType="1"/>
            </p:cNvSpPr>
            <p:nvPr/>
          </p:nvSpPr>
          <p:spPr bwMode="auto">
            <a:xfrm>
              <a:off x="1392" y="2304"/>
              <a:ext cx="576" cy="0"/>
            </a:xfrm>
            <a:prstGeom prst="line">
              <a:avLst/>
            </a:prstGeom>
            <a:noFill/>
            <a:ln w="38100">
              <a:solidFill>
                <a:srgbClr val="008000"/>
              </a:solidFill>
              <a:round/>
              <a:headEnd/>
              <a:tailEnd/>
            </a:ln>
            <a:effectLst/>
          </p:spPr>
          <p:txBody>
            <a:bodyPr wrap="none" anchor="ctr">
              <a:prstTxWarp prst="textNoShape">
                <a:avLst/>
              </a:prstTxWarp>
            </a:bodyPr>
            <a:lstStyle/>
            <a:p>
              <a:endParaRPr lang="en-US"/>
            </a:p>
          </p:txBody>
        </p:sp>
        <p:sp>
          <p:nvSpPr>
            <p:cNvPr id="492579" name="Line 35"/>
            <p:cNvSpPr>
              <a:spLocks noChangeShapeType="1"/>
            </p:cNvSpPr>
            <p:nvPr/>
          </p:nvSpPr>
          <p:spPr bwMode="auto">
            <a:xfrm rot="-16200000">
              <a:off x="1272" y="2712"/>
              <a:ext cx="816" cy="0"/>
            </a:xfrm>
            <a:prstGeom prst="line">
              <a:avLst/>
            </a:prstGeom>
            <a:noFill/>
            <a:ln w="38100">
              <a:solidFill>
                <a:srgbClr val="008000"/>
              </a:solidFill>
              <a:round/>
              <a:headEnd/>
              <a:tailEnd/>
            </a:ln>
            <a:effectLst/>
          </p:spPr>
          <p:txBody>
            <a:bodyPr wrap="none" anchor="ctr">
              <a:prstTxWarp prst="textNoShape">
                <a:avLst/>
              </a:prstTxWarp>
            </a:bodyPr>
            <a:lstStyle/>
            <a:p>
              <a:endParaRPr lang="en-US"/>
            </a:p>
          </p:txBody>
        </p:sp>
      </p:grpSp>
      <p:grpSp>
        <p:nvGrpSpPr>
          <p:cNvPr id="11" name="Group 36"/>
          <p:cNvGrpSpPr>
            <a:grpSpLocks/>
          </p:cNvGrpSpPr>
          <p:nvPr/>
        </p:nvGrpSpPr>
        <p:grpSpPr bwMode="auto">
          <a:xfrm>
            <a:off x="5715000" y="4922838"/>
            <a:ext cx="914400" cy="1295400"/>
            <a:chOff x="1392" y="2304"/>
            <a:chExt cx="576" cy="816"/>
          </a:xfrm>
        </p:grpSpPr>
        <p:sp>
          <p:nvSpPr>
            <p:cNvPr id="492581" name="Line 37"/>
            <p:cNvSpPr>
              <a:spLocks noChangeShapeType="1"/>
            </p:cNvSpPr>
            <p:nvPr/>
          </p:nvSpPr>
          <p:spPr bwMode="auto">
            <a:xfrm>
              <a:off x="1392" y="2304"/>
              <a:ext cx="576" cy="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492582" name="Line 38"/>
            <p:cNvSpPr>
              <a:spLocks noChangeShapeType="1"/>
            </p:cNvSpPr>
            <p:nvPr/>
          </p:nvSpPr>
          <p:spPr bwMode="auto">
            <a:xfrm rot="-16200000">
              <a:off x="1272" y="2712"/>
              <a:ext cx="816" cy="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grpSp>
      <p:grpSp>
        <p:nvGrpSpPr>
          <p:cNvPr id="12" name="Group 39"/>
          <p:cNvGrpSpPr>
            <a:grpSpLocks/>
          </p:cNvGrpSpPr>
          <p:nvPr/>
        </p:nvGrpSpPr>
        <p:grpSpPr bwMode="auto">
          <a:xfrm>
            <a:off x="6645275" y="4922838"/>
            <a:ext cx="822325" cy="1295400"/>
            <a:chOff x="1392" y="2304"/>
            <a:chExt cx="576" cy="816"/>
          </a:xfrm>
        </p:grpSpPr>
        <p:sp>
          <p:nvSpPr>
            <p:cNvPr id="492584" name="Line 40"/>
            <p:cNvSpPr>
              <a:spLocks noChangeShapeType="1"/>
            </p:cNvSpPr>
            <p:nvPr/>
          </p:nvSpPr>
          <p:spPr bwMode="auto">
            <a:xfrm>
              <a:off x="1392" y="2304"/>
              <a:ext cx="576" cy="0"/>
            </a:xfrm>
            <a:prstGeom prst="line">
              <a:avLst/>
            </a:prstGeom>
            <a:noFill/>
            <a:ln w="38100">
              <a:solidFill>
                <a:srgbClr val="660000"/>
              </a:solidFill>
              <a:round/>
              <a:headEnd/>
              <a:tailEnd/>
            </a:ln>
            <a:effectLst/>
          </p:spPr>
          <p:txBody>
            <a:bodyPr wrap="none" anchor="ctr">
              <a:prstTxWarp prst="textNoShape">
                <a:avLst/>
              </a:prstTxWarp>
            </a:bodyPr>
            <a:lstStyle/>
            <a:p>
              <a:endParaRPr lang="en-US"/>
            </a:p>
          </p:txBody>
        </p:sp>
        <p:sp>
          <p:nvSpPr>
            <p:cNvPr id="492585" name="Line 41"/>
            <p:cNvSpPr>
              <a:spLocks noChangeShapeType="1"/>
            </p:cNvSpPr>
            <p:nvPr/>
          </p:nvSpPr>
          <p:spPr bwMode="auto">
            <a:xfrm rot="-16200000">
              <a:off x="1272" y="2712"/>
              <a:ext cx="816" cy="0"/>
            </a:xfrm>
            <a:prstGeom prst="line">
              <a:avLst/>
            </a:prstGeom>
            <a:noFill/>
            <a:ln w="38100">
              <a:solidFill>
                <a:srgbClr val="660000"/>
              </a:solidFill>
              <a:round/>
              <a:headEnd/>
              <a:tailEnd/>
            </a:ln>
            <a:effectLst/>
          </p:spPr>
          <p:txBody>
            <a:bodyPr wrap="none" anchor="ctr">
              <a:prstTxWarp prst="textNoShape">
                <a:avLst/>
              </a:prstTxWarp>
            </a:bodyPr>
            <a:lstStyle/>
            <a:p>
              <a:endParaRPr lang="en-US"/>
            </a:p>
          </p:txBody>
        </p:sp>
      </p:grpSp>
      <p:grpSp>
        <p:nvGrpSpPr>
          <p:cNvPr id="13" name="Group 42"/>
          <p:cNvGrpSpPr>
            <a:grpSpLocks/>
          </p:cNvGrpSpPr>
          <p:nvPr/>
        </p:nvGrpSpPr>
        <p:grpSpPr bwMode="auto">
          <a:xfrm>
            <a:off x="7467600" y="4922838"/>
            <a:ext cx="914400" cy="1295400"/>
            <a:chOff x="1392" y="2304"/>
            <a:chExt cx="576" cy="816"/>
          </a:xfrm>
        </p:grpSpPr>
        <p:sp>
          <p:nvSpPr>
            <p:cNvPr id="492587" name="Line 43"/>
            <p:cNvSpPr>
              <a:spLocks noChangeShapeType="1"/>
            </p:cNvSpPr>
            <p:nvPr/>
          </p:nvSpPr>
          <p:spPr bwMode="auto">
            <a:xfrm>
              <a:off x="1392" y="2304"/>
              <a:ext cx="576" cy="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492588" name="Line 44"/>
            <p:cNvSpPr>
              <a:spLocks noChangeShapeType="1"/>
            </p:cNvSpPr>
            <p:nvPr/>
          </p:nvSpPr>
          <p:spPr bwMode="auto">
            <a:xfrm rot="-16200000">
              <a:off x="1272" y="2712"/>
              <a:ext cx="816" cy="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grpSp>
      <p:pic>
        <p:nvPicPr>
          <p:cNvPr id="492591" name="Picture 47"/>
          <p:cNvPicPr>
            <a:picLocks noChangeAspect="1" noChangeArrowheads="1"/>
          </p:cNvPicPr>
          <p:nvPr/>
        </p:nvPicPr>
        <p:blipFill>
          <a:blip r:embed="rId3"/>
          <a:srcRect b="68401"/>
          <a:stretch>
            <a:fillRect/>
          </a:stretch>
        </p:blipFill>
        <p:spPr bwMode="auto">
          <a:xfrm>
            <a:off x="2366963" y="1258888"/>
            <a:ext cx="4592637" cy="1393825"/>
          </a:xfrm>
          <a:prstGeom prst="rect">
            <a:avLst/>
          </a:prstGeom>
          <a:noFill/>
          <a:ln w="9525">
            <a:noFill/>
            <a:miter lim="800000"/>
            <a:headEnd/>
            <a:tailEnd/>
          </a:ln>
        </p:spPr>
      </p:pic>
      <p:grpSp>
        <p:nvGrpSpPr>
          <p:cNvPr id="14" name="Group 52"/>
          <p:cNvGrpSpPr>
            <a:grpSpLocks/>
          </p:cNvGrpSpPr>
          <p:nvPr/>
        </p:nvGrpSpPr>
        <p:grpSpPr bwMode="auto">
          <a:xfrm>
            <a:off x="7367588" y="3862388"/>
            <a:ext cx="1123950" cy="1260475"/>
            <a:chOff x="4641" y="2433"/>
            <a:chExt cx="708" cy="794"/>
          </a:xfrm>
        </p:grpSpPr>
        <p:sp>
          <p:nvSpPr>
            <p:cNvPr id="492593" name="AutoShape 49"/>
            <p:cNvSpPr>
              <a:spLocks noChangeArrowheads="1"/>
            </p:cNvSpPr>
            <p:nvPr/>
          </p:nvSpPr>
          <p:spPr bwMode="auto">
            <a:xfrm>
              <a:off x="4710" y="2746"/>
              <a:ext cx="600" cy="481"/>
            </a:xfrm>
            <a:prstGeom prst="roundRect">
              <a:avLst>
                <a:gd name="adj" fmla="val 16667"/>
              </a:avLst>
            </a:prstGeom>
            <a:noFill/>
            <a:ln w="28575">
              <a:solidFill>
                <a:srgbClr val="CC0000"/>
              </a:solidFill>
              <a:round/>
              <a:headEnd/>
              <a:tailEnd/>
            </a:ln>
            <a:effectLst/>
          </p:spPr>
          <p:txBody>
            <a:bodyPr anchor="ctr">
              <a:prstTxWarp prst="textNoShape">
                <a:avLst/>
              </a:prstTxWarp>
              <a:spAutoFit/>
            </a:bodyPr>
            <a:lstStyle/>
            <a:p>
              <a:endParaRPr lang="en-US" sz="3800" b="1">
                <a:solidFill>
                  <a:srgbClr val="0F116A"/>
                </a:solidFill>
                <a:latin typeface="Courier" charset="0"/>
              </a:endParaRPr>
            </a:p>
          </p:txBody>
        </p:sp>
        <p:sp>
          <p:nvSpPr>
            <p:cNvPr id="492595" name="AutoShape 51"/>
            <p:cNvSpPr>
              <a:spLocks noChangeArrowheads="1"/>
            </p:cNvSpPr>
            <p:nvPr/>
          </p:nvSpPr>
          <p:spPr bwMode="auto">
            <a:xfrm>
              <a:off x="4641" y="2433"/>
              <a:ext cx="708" cy="278"/>
            </a:xfrm>
            <a:prstGeom prst="roundRect">
              <a:avLst>
                <a:gd name="adj" fmla="val 16667"/>
              </a:avLst>
            </a:prstGeom>
            <a:solidFill>
              <a:srgbClr val="CC0000"/>
            </a:solidFill>
            <a:ln w="9525">
              <a:noFill/>
              <a:round/>
              <a:headEnd/>
              <a:tailEnd/>
            </a:ln>
            <a:effectLst/>
          </p:spPr>
          <p:txBody>
            <a:bodyPr wrap="none" lIns="45720" tIns="0" rIns="45720" bIns="0" anchor="ctr">
              <a:prstTxWarp prst="textNoShape">
                <a:avLst/>
              </a:prstTxWarp>
              <a:spAutoFit/>
            </a:bodyPr>
            <a:lstStyle/>
            <a:p>
              <a:r>
                <a:rPr lang="en-US" sz="2600" b="1">
                  <a:solidFill>
                    <a:schemeClr val="bg1"/>
                  </a:solidFill>
                </a:rPr>
                <a:t>codon</a:t>
              </a:r>
            </a:p>
          </p:txBody>
        </p:sp>
      </p:grpSp>
      <p:sp>
        <p:nvSpPr>
          <p:cNvPr id="492597" name="Line 53"/>
          <p:cNvSpPr>
            <a:spLocks noChangeShapeType="1"/>
          </p:cNvSpPr>
          <p:nvPr/>
        </p:nvSpPr>
        <p:spPr bwMode="auto">
          <a:xfrm>
            <a:off x="3121025" y="4749800"/>
            <a:ext cx="0" cy="292100"/>
          </a:xfrm>
          <a:prstGeom prst="line">
            <a:avLst/>
          </a:prstGeom>
          <a:noFill/>
          <a:ln w="38100">
            <a:solidFill>
              <a:schemeClr val="bg1"/>
            </a:solidFill>
            <a:round/>
            <a:headEnd/>
            <a:tailEnd/>
          </a:ln>
          <a:effectLst/>
        </p:spPr>
        <p:txBody>
          <a:bodyPr wrap="none" anchor="ctr">
            <a:prstTxWarp prst="textNoShape">
              <a:avLst/>
            </a:prstTxWarp>
          </a:bodyPr>
          <a:lstStyle/>
          <a:p>
            <a:endParaRPr lang="en-US"/>
          </a:p>
        </p:txBody>
      </p:sp>
      <p:sp>
        <p:nvSpPr>
          <p:cNvPr id="492598" name="Line 54"/>
          <p:cNvSpPr>
            <a:spLocks noChangeShapeType="1"/>
          </p:cNvSpPr>
          <p:nvPr/>
        </p:nvSpPr>
        <p:spPr bwMode="auto">
          <a:xfrm>
            <a:off x="3979863" y="4762500"/>
            <a:ext cx="0" cy="292100"/>
          </a:xfrm>
          <a:prstGeom prst="line">
            <a:avLst/>
          </a:prstGeom>
          <a:noFill/>
          <a:ln w="38100">
            <a:solidFill>
              <a:schemeClr val="bg1"/>
            </a:solidFill>
            <a:round/>
            <a:headEnd/>
            <a:tailEnd/>
          </a:ln>
          <a:effectLst/>
        </p:spPr>
        <p:txBody>
          <a:bodyPr wrap="none" anchor="ctr">
            <a:prstTxWarp prst="textNoShape">
              <a:avLst/>
            </a:prstTxWarp>
          </a:bodyPr>
          <a:lstStyle/>
          <a:p>
            <a:endParaRPr lang="en-US"/>
          </a:p>
        </p:txBody>
      </p:sp>
      <p:sp>
        <p:nvSpPr>
          <p:cNvPr id="492599" name="Line 55"/>
          <p:cNvSpPr>
            <a:spLocks noChangeShapeType="1"/>
          </p:cNvSpPr>
          <p:nvPr/>
        </p:nvSpPr>
        <p:spPr bwMode="auto">
          <a:xfrm>
            <a:off x="4892675" y="4762500"/>
            <a:ext cx="0" cy="292100"/>
          </a:xfrm>
          <a:prstGeom prst="line">
            <a:avLst/>
          </a:prstGeom>
          <a:noFill/>
          <a:ln w="38100">
            <a:solidFill>
              <a:schemeClr val="bg1"/>
            </a:solidFill>
            <a:round/>
            <a:headEnd/>
            <a:tailEnd/>
          </a:ln>
          <a:effectLst/>
        </p:spPr>
        <p:txBody>
          <a:bodyPr wrap="none" anchor="ctr">
            <a:prstTxWarp prst="textNoShape">
              <a:avLst/>
            </a:prstTxWarp>
          </a:bodyPr>
          <a:lstStyle/>
          <a:p>
            <a:endParaRPr lang="en-US"/>
          </a:p>
        </p:txBody>
      </p:sp>
      <p:sp>
        <p:nvSpPr>
          <p:cNvPr id="492600" name="Line 56"/>
          <p:cNvSpPr>
            <a:spLocks noChangeShapeType="1"/>
          </p:cNvSpPr>
          <p:nvPr/>
        </p:nvSpPr>
        <p:spPr bwMode="auto">
          <a:xfrm>
            <a:off x="5738813" y="4762500"/>
            <a:ext cx="0" cy="292100"/>
          </a:xfrm>
          <a:prstGeom prst="line">
            <a:avLst/>
          </a:prstGeom>
          <a:noFill/>
          <a:ln w="38100">
            <a:solidFill>
              <a:schemeClr val="bg1"/>
            </a:solidFill>
            <a:round/>
            <a:headEnd/>
            <a:tailEnd/>
          </a:ln>
          <a:effectLst/>
        </p:spPr>
        <p:txBody>
          <a:bodyPr wrap="none" anchor="ctr">
            <a:prstTxWarp prst="textNoShape">
              <a:avLst/>
            </a:prstTxWarp>
          </a:bodyPr>
          <a:lstStyle/>
          <a:p>
            <a:endParaRPr lang="en-US"/>
          </a:p>
        </p:txBody>
      </p:sp>
      <p:sp>
        <p:nvSpPr>
          <p:cNvPr id="492601" name="Line 57"/>
          <p:cNvSpPr>
            <a:spLocks noChangeShapeType="1"/>
          </p:cNvSpPr>
          <p:nvPr/>
        </p:nvSpPr>
        <p:spPr bwMode="auto">
          <a:xfrm>
            <a:off x="6610350" y="4762500"/>
            <a:ext cx="0" cy="292100"/>
          </a:xfrm>
          <a:prstGeom prst="line">
            <a:avLst/>
          </a:prstGeom>
          <a:noFill/>
          <a:ln w="38100">
            <a:solidFill>
              <a:schemeClr val="bg1"/>
            </a:solidFill>
            <a:round/>
            <a:headEnd/>
            <a:tailEnd/>
          </a:ln>
          <a:effectLst/>
        </p:spPr>
        <p:txBody>
          <a:bodyPr wrap="none" anchor="ctr">
            <a:prstTxWarp prst="textNoShape">
              <a:avLst/>
            </a:prstTxWarp>
          </a:bodyPr>
          <a:lstStyle/>
          <a:p>
            <a:endParaRPr lang="en-US"/>
          </a:p>
        </p:txBody>
      </p:sp>
      <p:sp>
        <p:nvSpPr>
          <p:cNvPr id="492602" name="Line 58"/>
          <p:cNvSpPr>
            <a:spLocks noChangeShapeType="1"/>
          </p:cNvSpPr>
          <p:nvPr/>
        </p:nvSpPr>
        <p:spPr bwMode="auto">
          <a:xfrm>
            <a:off x="7499350" y="4762500"/>
            <a:ext cx="0" cy="292100"/>
          </a:xfrm>
          <a:prstGeom prst="line">
            <a:avLst/>
          </a:prstGeom>
          <a:noFill/>
          <a:ln w="38100">
            <a:solidFill>
              <a:schemeClr val="bg1"/>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7894316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279400" y="317500"/>
            <a:ext cx="6248400" cy="762000"/>
          </a:xfrm>
        </p:spPr>
        <p:txBody>
          <a:bodyPr/>
          <a:lstStyle/>
          <a:p>
            <a:r>
              <a:rPr lang="en-US" dirty="0"/>
              <a:t>Cracking the code</a:t>
            </a:r>
          </a:p>
        </p:txBody>
      </p:sp>
      <p:sp>
        <p:nvSpPr>
          <p:cNvPr id="488452" name="Rectangle 4"/>
          <p:cNvSpPr>
            <a:spLocks noChangeArrowheads="1"/>
          </p:cNvSpPr>
          <p:nvPr/>
        </p:nvSpPr>
        <p:spPr bwMode="auto">
          <a:xfrm>
            <a:off x="6604000" y="381000"/>
            <a:ext cx="2465388"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1960 </a:t>
            </a:r>
            <a:r>
              <a:rPr lang="en-US" sz="3400" b="1">
                <a:solidFill>
                  <a:srgbClr val="000005"/>
                </a:solidFill>
              </a:rPr>
              <a:t>| </a:t>
            </a:r>
            <a:r>
              <a:rPr lang="en-US" sz="3400" b="1">
                <a:solidFill>
                  <a:srgbClr val="CC0000"/>
                </a:solidFill>
              </a:rPr>
              <a:t>1968</a:t>
            </a:r>
            <a:endParaRPr lang="en-US" sz="3000" b="1">
              <a:solidFill>
                <a:srgbClr val="0F116A"/>
              </a:solidFill>
            </a:endParaRPr>
          </a:p>
        </p:txBody>
      </p:sp>
      <p:sp>
        <p:nvSpPr>
          <p:cNvPr id="488458" name="Rectangle 10"/>
          <p:cNvSpPr>
            <a:spLocks noChangeArrowheads="1"/>
          </p:cNvSpPr>
          <p:nvPr/>
        </p:nvSpPr>
        <p:spPr bwMode="auto">
          <a:xfrm>
            <a:off x="6508750" y="3425825"/>
            <a:ext cx="912813" cy="49053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88451" name="Rectangle 3" descr="Rectangle: Click to edit Master text styles&#10;Second level&#10;Third level&#10;Fourth level&#10;Fifth level"/>
          <p:cNvSpPr>
            <a:spLocks noGrp="1" noChangeArrowheads="1"/>
          </p:cNvSpPr>
          <p:nvPr>
            <p:ph type="body" idx="1"/>
          </p:nvPr>
        </p:nvSpPr>
        <p:spPr>
          <a:xfrm>
            <a:off x="838200" y="1371600"/>
            <a:ext cx="8305800" cy="1146175"/>
          </a:xfrm>
        </p:spPr>
        <p:txBody>
          <a:bodyPr/>
          <a:lstStyle/>
          <a:p>
            <a:r>
              <a:rPr lang="en-US"/>
              <a:t>Crick</a:t>
            </a:r>
          </a:p>
          <a:p>
            <a:pPr lvl="1"/>
            <a:r>
              <a:rPr lang="en-US"/>
              <a:t>determined 3-letter (triplet) </a:t>
            </a:r>
            <a:r>
              <a:rPr lang="en-US" u="sng">
                <a:solidFill>
                  <a:srgbClr val="CC0000"/>
                </a:solidFill>
              </a:rPr>
              <a:t>codon</a:t>
            </a:r>
            <a:r>
              <a:rPr lang="en-US"/>
              <a:t> system</a:t>
            </a:r>
          </a:p>
        </p:txBody>
      </p:sp>
      <p:sp>
        <p:nvSpPr>
          <p:cNvPr id="488460" name="Rectangle 12"/>
          <p:cNvSpPr>
            <a:spLocks noChangeArrowheads="1"/>
          </p:cNvSpPr>
          <p:nvPr/>
        </p:nvSpPr>
        <p:spPr bwMode="auto">
          <a:xfrm>
            <a:off x="6405563" y="890588"/>
            <a:ext cx="2738437"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Nirenberg &amp; Khorana</a:t>
            </a:r>
          </a:p>
        </p:txBody>
      </p:sp>
      <p:sp>
        <p:nvSpPr>
          <p:cNvPr id="488462" name="AutoShape 14"/>
          <p:cNvSpPr>
            <a:spLocks noChangeArrowheads="1"/>
          </p:cNvSpPr>
          <p:nvPr/>
        </p:nvSpPr>
        <p:spPr bwMode="auto">
          <a:xfrm>
            <a:off x="841375" y="2509838"/>
            <a:ext cx="8067675" cy="642937"/>
          </a:xfrm>
          <a:prstGeom prst="roundRect">
            <a:avLst>
              <a:gd name="adj" fmla="val 16667"/>
            </a:avLst>
          </a:prstGeom>
          <a:solidFill>
            <a:srgbClr val="FFEA18"/>
          </a:solidFill>
          <a:ln w="9525">
            <a:noFill/>
            <a:round/>
            <a:headEnd/>
            <a:tailEnd/>
          </a:ln>
          <a:effectLst/>
        </p:spPr>
        <p:txBody>
          <a:bodyPr wrap="none" tIns="0" bIns="0" anchor="ctr">
            <a:prstTxWarp prst="textNoShape">
              <a:avLst/>
            </a:prstTxWarp>
            <a:spAutoFit/>
          </a:bodyPr>
          <a:lstStyle/>
          <a:p>
            <a:r>
              <a:rPr lang="en-US" sz="3800" b="1">
                <a:solidFill>
                  <a:srgbClr val="CC0000"/>
                </a:solidFill>
                <a:latin typeface="Courier" charset="0"/>
              </a:rPr>
              <a:t>WHYDIDTHEREDBATEATTHEFATRAT</a:t>
            </a:r>
          </a:p>
        </p:txBody>
      </p:sp>
      <p:sp>
        <p:nvSpPr>
          <p:cNvPr id="488463" name="AutoShape 15"/>
          <p:cNvSpPr>
            <a:spLocks noChangeArrowheads="1"/>
          </p:cNvSpPr>
          <p:nvPr/>
        </p:nvSpPr>
        <p:spPr bwMode="auto">
          <a:xfrm>
            <a:off x="841375" y="2509838"/>
            <a:ext cx="8067675" cy="642937"/>
          </a:xfrm>
          <a:prstGeom prst="roundRect">
            <a:avLst>
              <a:gd name="adj" fmla="val 16667"/>
            </a:avLst>
          </a:prstGeom>
          <a:solidFill>
            <a:srgbClr val="FFEA18"/>
          </a:solidFill>
          <a:ln w="9525">
            <a:noFill/>
            <a:round/>
            <a:headEnd/>
            <a:tailEnd/>
          </a:ln>
          <a:effectLst/>
        </p:spPr>
        <p:txBody>
          <a:bodyPr wrap="none" tIns="0" bIns="0" anchor="ctr">
            <a:prstTxWarp prst="textNoShape">
              <a:avLst/>
            </a:prstTxWarp>
            <a:spAutoFit/>
          </a:bodyPr>
          <a:lstStyle/>
          <a:p>
            <a:r>
              <a:rPr lang="en-US" sz="3800" b="1">
                <a:solidFill>
                  <a:srgbClr val="CC0000"/>
                </a:solidFill>
                <a:latin typeface="Courier" charset="0"/>
              </a:rPr>
              <a:t>WHY</a:t>
            </a:r>
            <a:r>
              <a:rPr lang="en-US" sz="3800" b="1">
                <a:solidFill>
                  <a:srgbClr val="0F116A"/>
                </a:solidFill>
                <a:latin typeface="Courier" charset="0"/>
              </a:rPr>
              <a:t>DID</a:t>
            </a:r>
            <a:r>
              <a:rPr lang="en-US" sz="3800" b="1">
                <a:solidFill>
                  <a:srgbClr val="CC0000"/>
                </a:solidFill>
                <a:latin typeface="Courier" charset="0"/>
              </a:rPr>
              <a:t>THE</a:t>
            </a:r>
            <a:r>
              <a:rPr lang="en-US" sz="3800" b="1">
                <a:solidFill>
                  <a:srgbClr val="0F116A"/>
                </a:solidFill>
                <a:latin typeface="Courier" charset="0"/>
              </a:rPr>
              <a:t>RED</a:t>
            </a:r>
            <a:r>
              <a:rPr lang="en-US" sz="3800" b="1">
                <a:solidFill>
                  <a:srgbClr val="CC0000"/>
                </a:solidFill>
                <a:latin typeface="Courier" charset="0"/>
              </a:rPr>
              <a:t>BAT</a:t>
            </a:r>
            <a:r>
              <a:rPr lang="en-US" sz="3800" b="1">
                <a:solidFill>
                  <a:srgbClr val="0F116A"/>
                </a:solidFill>
                <a:latin typeface="Courier" charset="0"/>
              </a:rPr>
              <a:t>EAT</a:t>
            </a:r>
            <a:r>
              <a:rPr lang="en-US" sz="3800" b="1">
                <a:solidFill>
                  <a:srgbClr val="CC0000"/>
                </a:solidFill>
                <a:latin typeface="Courier" charset="0"/>
              </a:rPr>
              <a:t>THE</a:t>
            </a:r>
            <a:r>
              <a:rPr lang="en-US" sz="3800" b="1">
                <a:solidFill>
                  <a:srgbClr val="0F116A"/>
                </a:solidFill>
                <a:latin typeface="Courier" charset="0"/>
              </a:rPr>
              <a:t>FAT</a:t>
            </a:r>
            <a:r>
              <a:rPr lang="en-US" sz="3800" b="1">
                <a:solidFill>
                  <a:srgbClr val="CC0000"/>
                </a:solidFill>
                <a:latin typeface="Courier" charset="0"/>
              </a:rPr>
              <a:t>RAT</a:t>
            </a:r>
          </a:p>
        </p:txBody>
      </p:sp>
      <p:sp>
        <p:nvSpPr>
          <p:cNvPr id="488464" name="Rectangle 16" descr="Rectangle: Click to edit Master text styles&#10;Second level&#10;Third level&#10;Fourth level&#10;Fifth level"/>
          <p:cNvSpPr>
            <a:spLocks noChangeArrowheads="1"/>
          </p:cNvSpPr>
          <p:nvPr/>
        </p:nvSpPr>
        <p:spPr bwMode="auto">
          <a:xfrm>
            <a:off x="835025" y="3384550"/>
            <a:ext cx="8305800" cy="2932113"/>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75000"/>
              <a:buFont typeface="Wingdings" charset="2"/>
              <a:buChar char="n"/>
            </a:pPr>
            <a:r>
              <a:rPr lang="en-US" sz="3000" b="1">
                <a:solidFill>
                  <a:srgbClr val="0F116A"/>
                </a:solidFill>
              </a:rPr>
              <a:t>Nirenberg </a:t>
            </a:r>
            <a:r>
              <a:rPr lang="en-US" sz="2600">
                <a:solidFill>
                  <a:srgbClr val="0F116A"/>
                </a:solidFill>
              </a:rPr>
              <a:t>(</a:t>
            </a:r>
            <a:r>
              <a:rPr lang="en-US" sz="2600" b="1">
                <a:solidFill>
                  <a:srgbClr val="0F116A"/>
                </a:solidFill>
              </a:rPr>
              <a:t>47</a:t>
            </a:r>
            <a:r>
              <a:rPr lang="en-US" sz="2600">
                <a:solidFill>
                  <a:srgbClr val="0F116A"/>
                </a:solidFill>
              </a:rPr>
              <a:t>)</a:t>
            </a:r>
            <a:r>
              <a:rPr lang="en-US" sz="3000" b="1">
                <a:solidFill>
                  <a:srgbClr val="0F116A"/>
                </a:solidFill>
              </a:rPr>
              <a:t> &amp; Khorana </a:t>
            </a:r>
            <a:r>
              <a:rPr lang="en-US" sz="2600">
                <a:solidFill>
                  <a:srgbClr val="0F116A"/>
                </a:solidFill>
              </a:rPr>
              <a:t>(</a:t>
            </a:r>
            <a:r>
              <a:rPr lang="en-US" sz="2600" b="1">
                <a:solidFill>
                  <a:srgbClr val="0F116A"/>
                </a:solidFill>
              </a:rPr>
              <a:t>17</a:t>
            </a:r>
            <a:r>
              <a:rPr lang="en-US" sz="2600">
                <a:solidFill>
                  <a:srgbClr val="0F116A"/>
                </a:solidFill>
              </a:rPr>
              <a:t>)</a:t>
            </a:r>
            <a:endParaRPr lang="en-US" sz="3000" b="1">
              <a:solidFill>
                <a:srgbClr val="0F116A"/>
              </a:solidFill>
            </a:endParaRPr>
          </a:p>
          <a:p>
            <a:pPr marL="742950" lvl="1" indent="-285750" algn="l" eaLnBrk="1" hangingPunct="1">
              <a:spcBef>
                <a:spcPct val="20000"/>
              </a:spcBef>
              <a:buClr>
                <a:schemeClr val="tx1"/>
              </a:buClr>
              <a:buSzPct val="60000"/>
              <a:buFont typeface="Wingdings" charset="2"/>
              <a:buChar char="u"/>
            </a:pPr>
            <a:r>
              <a:rPr lang="en-US" sz="2800" b="1">
                <a:ea typeface="ＭＳ Ｐゴシック" charset="-128"/>
              </a:rPr>
              <a:t>determined mRNA–amino acid match </a:t>
            </a:r>
          </a:p>
          <a:p>
            <a:pPr marL="742950" lvl="1" indent="-285750" algn="l" eaLnBrk="1" hangingPunct="1">
              <a:spcBef>
                <a:spcPct val="20000"/>
              </a:spcBef>
              <a:buClr>
                <a:schemeClr val="tx1"/>
              </a:buClr>
              <a:buSzPct val="60000"/>
              <a:buFont typeface="Wingdings" charset="2"/>
              <a:buChar char="u"/>
            </a:pPr>
            <a:r>
              <a:rPr lang="en-US" sz="2800" b="1">
                <a:ea typeface="ＭＳ Ｐゴシック" charset="-128"/>
              </a:rPr>
              <a:t>added fabricated mRNA to test tube of ribosomes, tRNA &amp; amino acids </a:t>
            </a:r>
          </a:p>
          <a:p>
            <a:pPr marL="1085850" lvl="2" indent="-228600" algn="l" eaLnBrk="1" hangingPunct="1">
              <a:spcBef>
                <a:spcPct val="20000"/>
              </a:spcBef>
              <a:buClr>
                <a:schemeClr val="hlink"/>
              </a:buClr>
              <a:buSzPct val="60000"/>
              <a:buFont typeface="Wingdings" charset="2"/>
              <a:buChar char="n"/>
            </a:pPr>
            <a:r>
              <a:rPr lang="en-US" sz="2400" b="1">
                <a:solidFill>
                  <a:srgbClr val="0F116A"/>
                </a:solidFill>
                <a:ea typeface="ＭＳ Ｐゴシック" charset="-128"/>
              </a:rPr>
              <a:t>created artificial UUUUU… mRNA </a:t>
            </a:r>
          </a:p>
          <a:p>
            <a:pPr marL="1085850" lvl="2" indent="-228600" algn="l" eaLnBrk="1" hangingPunct="1">
              <a:spcBef>
                <a:spcPct val="20000"/>
              </a:spcBef>
              <a:buClr>
                <a:schemeClr val="hlink"/>
              </a:buClr>
              <a:buSzPct val="60000"/>
              <a:buFont typeface="Wingdings" charset="2"/>
              <a:buChar char="n"/>
            </a:pPr>
            <a:r>
              <a:rPr lang="en-US" sz="2400" b="1">
                <a:solidFill>
                  <a:srgbClr val="0F116A"/>
                </a:solidFill>
                <a:ea typeface="ＭＳ Ｐゴシック" charset="-128"/>
              </a:rPr>
              <a:t>found that UUU coded for </a:t>
            </a:r>
            <a:r>
              <a:rPr lang="en-US" sz="2400" b="1" u="sng">
                <a:solidFill>
                  <a:srgbClr val="CC0000"/>
                </a:solidFill>
                <a:ea typeface="ＭＳ Ｐゴシック" charset="-128"/>
              </a:rPr>
              <a:t>phenylalanine</a:t>
            </a:r>
            <a:endParaRPr lang="en-US" sz="2400" b="1">
              <a:solidFill>
                <a:srgbClr val="0F116A"/>
              </a:solidFill>
              <a:ea typeface="ＭＳ Ｐゴシック" charset="-128"/>
            </a:endParaRPr>
          </a:p>
        </p:txBody>
      </p:sp>
    </p:spTree>
    <p:extLst>
      <p:ext uri="{BB962C8B-B14F-4D97-AF65-F5344CB8AC3E}">
        <p14:creationId xmlns:p14="http://schemas.microsoft.com/office/powerpoint/2010/main" val="159015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501" name="Picture 5"/>
          <p:cNvPicPr>
            <a:picLocks noChangeAspect="1" noChangeArrowheads="1"/>
          </p:cNvPicPr>
          <p:nvPr/>
        </p:nvPicPr>
        <p:blipFill>
          <a:blip r:embed="rId3"/>
          <a:srcRect t="3328"/>
          <a:stretch>
            <a:fillRect/>
          </a:stretch>
        </p:blipFill>
        <p:spPr bwMode="auto">
          <a:xfrm>
            <a:off x="304800" y="449263"/>
            <a:ext cx="3792538" cy="4203700"/>
          </a:xfrm>
          <a:prstGeom prst="rect">
            <a:avLst/>
          </a:prstGeom>
          <a:noFill/>
          <a:ln w="9525">
            <a:noFill/>
            <a:miter lim="800000"/>
            <a:headEnd/>
            <a:tailEnd/>
          </a:ln>
          <a:effectLst/>
        </p:spPr>
      </p:pic>
      <p:pic>
        <p:nvPicPr>
          <p:cNvPr id="490504" name="Picture 8"/>
          <p:cNvPicPr>
            <a:picLocks noChangeAspect="1" noChangeArrowheads="1"/>
          </p:cNvPicPr>
          <p:nvPr/>
        </p:nvPicPr>
        <p:blipFill>
          <a:blip r:embed="rId4"/>
          <a:srcRect l="28572" t="22086" r="24286" b="22086"/>
          <a:stretch>
            <a:fillRect/>
          </a:stretch>
        </p:blipFill>
        <p:spPr bwMode="auto">
          <a:xfrm>
            <a:off x="685800" y="4572000"/>
            <a:ext cx="2895600" cy="2217738"/>
          </a:xfrm>
          <a:prstGeom prst="rect">
            <a:avLst/>
          </a:prstGeom>
          <a:noFill/>
          <a:ln w="9525">
            <a:noFill/>
            <a:miter lim="800000"/>
            <a:headEnd/>
            <a:tailEnd/>
          </a:ln>
          <a:effectLst/>
        </p:spPr>
      </p:pic>
      <p:sp>
        <p:nvSpPr>
          <p:cNvPr id="490505" name="Rectangle 9"/>
          <p:cNvSpPr>
            <a:spLocks noChangeArrowheads="1"/>
          </p:cNvSpPr>
          <p:nvPr/>
        </p:nvSpPr>
        <p:spPr bwMode="auto">
          <a:xfrm>
            <a:off x="6604000" y="381000"/>
            <a:ext cx="2465388"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1960 </a:t>
            </a:r>
            <a:r>
              <a:rPr lang="en-US" sz="3400" b="1">
                <a:solidFill>
                  <a:srgbClr val="000005"/>
                </a:solidFill>
              </a:rPr>
              <a:t>| </a:t>
            </a:r>
            <a:r>
              <a:rPr lang="en-US" sz="3400" b="1">
                <a:solidFill>
                  <a:srgbClr val="CC0000"/>
                </a:solidFill>
              </a:rPr>
              <a:t>1968</a:t>
            </a:r>
            <a:endParaRPr lang="en-US" sz="3000" b="1">
              <a:solidFill>
                <a:srgbClr val="0F116A"/>
              </a:solidFill>
            </a:endParaRPr>
          </a:p>
        </p:txBody>
      </p:sp>
      <p:sp>
        <p:nvSpPr>
          <p:cNvPr id="490499" name="Rectangle 3"/>
          <p:cNvSpPr>
            <a:spLocks noChangeArrowheads="1"/>
          </p:cNvSpPr>
          <p:nvPr/>
        </p:nvSpPr>
        <p:spPr bwMode="auto">
          <a:xfrm>
            <a:off x="125413" y="415925"/>
            <a:ext cx="2714625" cy="427038"/>
          </a:xfrm>
          <a:prstGeom prst="rect">
            <a:avLst/>
          </a:prstGeom>
          <a:solidFill>
            <a:schemeClr val="bg1"/>
          </a:solidFill>
          <a:ln w="9525">
            <a:noFill/>
            <a:miter lim="800000"/>
            <a:headEnd/>
            <a:tailEnd/>
          </a:ln>
          <a:effectLst/>
        </p:spPr>
        <p:txBody>
          <a:bodyPr wrap="none" anchor="ctr">
            <a:prstTxWarp prst="textNoShape">
              <a:avLst/>
            </a:prstTxWarp>
            <a:spAutoFit/>
          </a:bodyPr>
          <a:lstStyle/>
          <a:p>
            <a:pPr algn="l"/>
            <a:r>
              <a:rPr lang="en-US" sz="2200" b="1">
                <a:solidFill>
                  <a:srgbClr val="0F116A"/>
                </a:solidFill>
              </a:rPr>
              <a:t>Marshall Nirenberg</a:t>
            </a:r>
          </a:p>
        </p:txBody>
      </p:sp>
      <p:pic>
        <p:nvPicPr>
          <p:cNvPr id="490506" name="Picture 10"/>
          <p:cNvPicPr>
            <a:picLocks noChangeAspect="1" noChangeArrowheads="1"/>
          </p:cNvPicPr>
          <p:nvPr/>
        </p:nvPicPr>
        <p:blipFill>
          <a:blip r:embed="rId5"/>
          <a:srcRect/>
          <a:stretch>
            <a:fillRect/>
          </a:stretch>
        </p:blipFill>
        <p:spPr bwMode="auto">
          <a:xfrm>
            <a:off x="4081463" y="381000"/>
            <a:ext cx="2319337" cy="2719388"/>
          </a:xfrm>
          <a:prstGeom prst="rect">
            <a:avLst/>
          </a:prstGeom>
          <a:noFill/>
          <a:ln w="9525">
            <a:noFill/>
            <a:miter lim="800000"/>
            <a:headEnd/>
            <a:tailEnd/>
          </a:ln>
          <a:effectLst/>
        </p:spPr>
      </p:pic>
      <p:pic>
        <p:nvPicPr>
          <p:cNvPr id="490508" name="Picture 12"/>
          <p:cNvPicPr>
            <a:picLocks noChangeAspect="1" noChangeArrowheads="1"/>
          </p:cNvPicPr>
          <p:nvPr/>
        </p:nvPicPr>
        <p:blipFill>
          <a:blip r:embed="rId6"/>
          <a:srcRect r="18182" b="12440"/>
          <a:stretch>
            <a:fillRect/>
          </a:stretch>
        </p:blipFill>
        <p:spPr bwMode="auto">
          <a:xfrm>
            <a:off x="4814888" y="3325813"/>
            <a:ext cx="4106862" cy="3425825"/>
          </a:xfrm>
          <a:prstGeom prst="rect">
            <a:avLst/>
          </a:prstGeom>
          <a:noFill/>
          <a:ln w="9525">
            <a:noFill/>
            <a:miter lim="800000"/>
            <a:headEnd/>
            <a:tailEnd/>
          </a:ln>
          <a:effectLst/>
        </p:spPr>
      </p:pic>
      <p:sp>
        <p:nvSpPr>
          <p:cNvPr id="490509" name="Rectangle 13"/>
          <p:cNvSpPr>
            <a:spLocks noChangeArrowheads="1"/>
          </p:cNvSpPr>
          <p:nvPr/>
        </p:nvSpPr>
        <p:spPr bwMode="auto">
          <a:xfrm>
            <a:off x="5235575" y="2903538"/>
            <a:ext cx="1768475" cy="334962"/>
          </a:xfrm>
          <a:prstGeom prst="rect">
            <a:avLst/>
          </a:prstGeom>
          <a:solidFill>
            <a:schemeClr val="bg1"/>
          </a:solidFill>
          <a:ln w="9525">
            <a:noFill/>
            <a:miter lim="800000"/>
            <a:headEnd/>
            <a:tailEnd/>
          </a:ln>
          <a:effectLst/>
        </p:spPr>
        <p:txBody>
          <a:bodyPr wrap="none" lIns="45720" tIns="0" rIns="45720" bIns="0" anchor="ctr">
            <a:prstTxWarp prst="textNoShape">
              <a:avLst/>
            </a:prstTxWarp>
            <a:spAutoFit/>
          </a:bodyPr>
          <a:lstStyle/>
          <a:p>
            <a:r>
              <a:rPr lang="en-US" sz="2200" b="1">
                <a:solidFill>
                  <a:srgbClr val="0F116A"/>
                </a:solidFill>
              </a:rPr>
              <a:t>Har Khorana</a:t>
            </a:r>
          </a:p>
        </p:txBody>
      </p:sp>
      <p:pic>
        <p:nvPicPr>
          <p:cNvPr id="490510" name="Picture 14"/>
          <p:cNvPicPr>
            <a:picLocks noChangeAspect="1" noChangeArrowheads="1"/>
          </p:cNvPicPr>
          <p:nvPr/>
        </p:nvPicPr>
        <p:blipFill>
          <a:blip r:embed="rId7"/>
          <a:srcRect r="9599"/>
          <a:stretch>
            <a:fillRect/>
          </a:stretch>
        </p:blipFill>
        <p:spPr bwMode="auto">
          <a:xfrm>
            <a:off x="7080250" y="1249363"/>
            <a:ext cx="1406525" cy="1909762"/>
          </a:xfrm>
          <a:prstGeom prst="rect">
            <a:avLst/>
          </a:prstGeom>
          <a:noFill/>
          <a:ln w="9525">
            <a:noFill/>
            <a:miter lim="800000"/>
            <a:headEnd/>
            <a:tailEnd/>
          </a:ln>
          <a:effectLst>
            <a:outerShdw blurRad="63500" dist="35921" dir="2700000" algn="ctr" rotWithShape="0">
              <a:srgbClr val="000000"/>
            </a:outerShdw>
          </a:effectLst>
        </p:spPr>
      </p:pic>
      <p:pic>
        <p:nvPicPr>
          <p:cNvPr id="181250" name="Picture 2"/>
          <p:cNvPicPr>
            <a:picLocks noChangeAspect="1" noChangeArrowheads="1"/>
          </p:cNvPicPr>
          <p:nvPr/>
        </p:nvPicPr>
        <p:blipFill>
          <a:blip r:embed="rId8"/>
          <a:srcRect/>
          <a:stretch>
            <a:fillRect/>
          </a:stretch>
        </p:blipFill>
        <p:spPr bwMode="auto">
          <a:xfrm>
            <a:off x="556880" y="1143000"/>
            <a:ext cx="2752428" cy="3060700"/>
          </a:xfrm>
          <a:prstGeom prst="rect">
            <a:avLst/>
          </a:prstGeom>
          <a:noFill/>
          <a:ln w="9525">
            <a:noFill/>
            <a:miter lim="800000"/>
            <a:headEnd/>
            <a:tailEnd/>
          </a:ln>
          <a:effectLst/>
        </p:spPr>
      </p:pic>
    </p:spTree>
    <p:extLst>
      <p:ext uri="{BB962C8B-B14F-4D97-AF65-F5344CB8AC3E}">
        <p14:creationId xmlns:p14="http://schemas.microsoft.com/office/powerpoint/2010/main" val="26752168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605" name="Picture 13" descr="penguinL"/>
          <p:cNvPicPr>
            <a:picLocks noChangeAspect="1" noChangeArrowheads="1"/>
          </p:cNvPicPr>
          <p:nvPr/>
        </p:nvPicPr>
        <p:blipFill>
          <a:blip r:embed="rId5"/>
          <a:srcRect/>
          <a:stretch>
            <a:fillRect/>
          </a:stretch>
        </p:blipFill>
        <p:spPr bwMode="auto">
          <a:xfrm flipH="1">
            <a:off x="0" y="5562600"/>
            <a:ext cx="1274763" cy="1295400"/>
          </a:xfrm>
          <a:prstGeom prst="rect">
            <a:avLst/>
          </a:prstGeom>
          <a:noFill/>
        </p:spPr>
      </p:pic>
      <p:sp>
        <p:nvSpPr>
          <p:cNvPr id="494594" name="Rectangle 2"/>
          <p:cNvSpPr>
            <a:spLocks noGrp="1" noChangeArrowheads="1"/>
          </p:cNvSpPr>
          <p:nvPr>
            <p:ph type="title"/>
          </p:nvPr>
        </p:nvSpPr>
        <p:spPr>
          <a:xfrm>
            <a:off x="0" y="0"/>
            <a:ext cx="3517900" cy="1143000"/>
          </a:xfrm>
        </p:spPr>
        <p:txBody>
          <a:bodyPr/>
          <a:lstStyle/>
          <a:p>
            <a:r>
              <a:rPr lang="en-US" dirty="0"/>
              <a:t>The code</a:t>
            </a:r>
          </a:p>
        </p:txBody>
      </p:sp>
      <p:sp>
        <p:nvSpPr>
          <p:cNvPr id="494595" name="Rectangle 3" descr="Rectangle: Click to edit Master text styles&#10;Second level&#10;Third level&#10;Fourth level&#10;Fifth level"/>
          <p:cNvSpPr>
            <a:spLocks noGrp="1" noChangeArrowheads="1"/>
          </p:cNvSpPr>
          <p:nvPr>
            <p:ph type="body" idx="1"/>
          </p:nvPr>
        </p:nvSpPr>
        <p:spPr>
          <a:xfrm>
            <a:off x="193675" y="950913"/>
            <a:ext cx="3514725" cy="3073400"/>
          </a:xfrm>
        </p:spPr>
        <p:txBody>
          <a:bodyPr>
            <a:normAutofit lnSpcReduction="10000"/>
          </a:bodyPr>
          <a:lstStyle/>
          <a:p>
            <a:r>
              <a:rPr lang="en-US" sz="2400" dirty="0"/>
              <a:t>Code for </a:t>
            </a:r>
            <a:r>
              <a:rPr lang="en-US" sz="2400" u="sng" dirty="0">
                <a:solidFill>
                  <a:srgbClr val="CC0000"/>
                </a:solidFill>
              </a:rPr>
              <a:t>ALL</a:t>
            </a:r>
            <a:r>
              <a:rPr lang="en-US" sz="2400" dirty="0"/>
              <a:t> life!</a:t>
            </a:r>
          </a:p>
          <a:p>
            <a:pPr lvl="1"/>
            <a:r>
              <a:rPr lang="en-US" sz="2400" dirty="0"/>
              <a:t>strongest support for a common origin for all life</a:t>
            </a:r>
          </a:p>
          <a:p>
            <a:r>
              <a:rPr lang="en-US" sz="2400" dirty="0"/>
              <a:t>Code is redundant</a:t>
            </a:r>
          </a:p>
          <a:p>
            <a:pPr lvl="1"/>
            <a:r>
              <a:rPr lang="en-US" sz="2400" dirty="0"/>
              <a:t>several </a:t>
            </a:r>
            <a:r>
              <a:rPr lang="en-US" sz="2400" dirty="0" err="1"/>
              <a:t>codons</a:t>
            </a:r>
            <a:r>
              <a:rPr lang="en-US" sz="2400" dirty="0"/>
              <a:t> for each amino acid</a:t>
            </a:r>
          </a:p>
          <a:p>
            <a:pPr lvl="1"/>
            <a:r>
              <a:rPr lang="en-US" sz="2400" dirty="0"/>
              <a:t>3rd base “wobble”</a:t>
            </a:r>
          </a:p>
        </p:txBody>
      </p:sp>
      <p:pic>
        <p:nvPicPr>
          <p:cNvPr id="494596" name="Picture 4"/>
          <p:cNvPicPr>
            <a:picLocks noChangeAspect="1" noChangeArrowheads="1"/>
          </p:cNvPicPr>
          <p:nvPr/>
        </p:nvPicPr>
        <p:blipFill>
          <a:blip r:embed="rId6"/>
          <a:srcRect b="3355"/>
          <a:stretch>
            <a:fillRect/>
          </a:stretch>
        </p:blipFill>
        <p:spPr bwMode="auto">
          <a:xfrm>
            <a:off x="4087813" y="434975"/>
            <a:ext cx="5056187" cy="6096000"/>
          </a:xfrm>
          <a:prstGeom prst="rect">
            <a:avLst/>
          </a:prstGeom>
          <a:noFill/>
        </p:spPr>
      </p:pic>
      <p:sp>
        <p:nvSpPr>
          <p:cNvPr id="494601" name="AutoShape 9" descr="Rectangle: Click to edit Master text styles&#10;Second level&#10;Third level&#10;Fourth level&#10;Fifth level"/>
          <p:cNvSpPr>
            <a:spLocks noChangeArrowheads="1"/>
          </p:cNvSpPr>
          <p:nvPr/>
        </p:nvSpPr>
        <p:spPr bwMode="auto">
          <a:xfrm>
            <a:off x="1238250" y="4829175"/>
            <a:ext cx="3021013" cy="1981200"/>
          </a:xfrm>
          <a:prstGeom prst="roundRect">
            <a:avLst>
              <a:gd name="adj" fmla="val 16667"/>
            </a:avLst>
          </a:prstGeom>
          <a:solidFill>
            <a:schemeClr val="accent5">
              <a:lumMod val="20000"/>
              <a:lumOff val="80000"/>
            </a:schemeClr>
          </a:solidFill>
          <a:ln w="9525">
            <a:solidFill>
              <a:srgbClr val="C0504D"/>
            </a:solidFill>
            <a:round/>
            <a:headEnd/>
            <a:tailEnd/>
          </a:ln>
          <a:effectLst/>
        </p:spPr>
        <p:txBody>
          <a:bodyPr lIns="0" tIns="0" rIns="0" bIns="228600">
            <a:prstTxWarp prst="textNoShape">
              <a:avLst/>
            </a:prstTxWarp>
          </a:bodyPr>
          <a:lstStyle/>
          <a:p>
            <a:pPr marL="342900" indent="-342900" algn="l" eaLnBrk="1" hangingPunct="1">
              <a:spcBef>
                <a:spcPct val="20000"/>
              </a:spcBef>
              <a:buClr>
                <a:srgbClr val="0F116A"/>
              </a:buClr>
              <a:buSzPct val="75000"/>
              <a:buFont typeface="Wingdings" charset="2"/>
              <a:buChar char="n"/>
            </a:pPr>
            <a:r>
              <a:rPr lang="en-US" sz="2200" b="1" u="sng" dirty="0">
                <a:solidFill>
                  <a:srgbClr val="CC0000"/>
                </a:solidFill>
              </a:rPr>
              <a:t>Start </a:t>
            </a:r>
            <a:r>
              <a:rPr lang="en-US" sz="2200" b="1" u="sng" dirty="0" err="1">
                <a:solidFill>
                  <a:srgbClr val="CC0000"/>
                </a:solidFill>
              </a:rPr>
              <a:t>codon</a:t>
            </a:r>
            <a:endParaRPr lang="en-US" sz="2200" b="1" dirty="0">
              <a:solidFill>
                <a:srgbClr val="0F116A"/>
              </a:solidFill>
            </a:endParaRPr>
          </a:p>
          <a:p>
            <a:pPr marL="742950" lvl="1" indent="-285750" algn="l" eaLnBrk="1" hangingPunct="1">
              <a:spcBef>
                <a:spcPct val="20000"/>
              </a:spcBef>
              <a:buClr>
                <a:schemeClr val="tx1"/>
              </a:buClr>
              <a:buSzPct val="60000"/>
              <a:buFont typeface="Wingdings" charset="2"/>
              <a:buChar char="u"/>
            </a:pPr>
            <a:r>
              <a:rPr lang="en-US" sz="2000" b="1" dirty="0">
                <a:ea typeface="ＭＳ Ｐゴシック" charset="-128"/>
              </a:rPr>
              <a:t>AUG</a:t>
            </a:r>
          </a:p>
          <a:p>
            <a:pPr marL="742950" lvl="1" indent="-285750" algn="l" eaLnBrk="1" hangingPunct="1">
              <a:spcBef>
                <a:spcPct val="20000"/>
              </a:spcBef>
              <a:buClr>
                <a:schemeClr val="tx1"/>
              </a:buClr>
              <a:buSzPct val="60000"/>
              <a:buFont typeface="Wingdings" charset="2"/>
              <a:buChar char="u"/>
            </a:pPr>
            <a:r>
              <a:rPr lang="en-US" sz="2000" b="1" dirty="0" err="1">
                <a:ea typeface="ＭＳ Ｐゴシック" charset="-128"/>
              </a:rPr>
              <a:t>methionine</a:t>
            </a:r>
            <a:endParaRPr lang="en-US" sz="2000" b="1" dirty="0">
              <a:ea typeface="ＭＳ Ｐゴシック" charset="-128"/>
            </a:endParaRPr>
          </a:p>
          <a:p>
            <a:pPr marL="342900" indent="-342900" algn="l" eaLnBrk="1" hangingPunct="1">
              <a:spcBef>
                <a:spcPct val="20000"/>
              </a:spcBef>
              <a:buClr>
                <a:srgbClr val="0F116A"/>
              </a:buClr>
              <a:buSzPct val="75000"/>
              <a:buFont typeface="Wingdings" charset="2"/>
              <a:buChar char="n"/>
            </a:pPr>
            <a:r>
              <a:rPr lang="en-US" sz="2200" b="1" u="sng" dirty="0">
                <a:solidFill>
                  <a:srgbClr val="CC0000"/>
                </a:solidFill>
              </a:rPr>
              <a:t>Stop </a:t>
            </a:r>
            <a:r>
              <a:rPr lang="en-US" sz="2200" b="1" u="sng" dirty="0" err="1">
                <a:solidFill>
                  <a:srgbClr val="CC0000"/>
                </a:solidFill>
              </a:rPr>
              <a:t>codons</a:t>
            </a:r>
            <a:endParaRPr lang="en-US" sz="2200" b="1" dirty="0">
              <a:solidFill>
                <a:srgbClr val="0F116A"/>
              </a:solidFill>
            </a:endParaRPr>
          </a:p>
          <a:p>
            <a:pPr marL="742950" lvl="1" indent="-285750" algn="l" eaLnBrk="1" hangingPunct="1">
              <a:spcBef>
                <a:spcPct val="20000"/>
              </a:spcBef>
              <a:buClr>
                <a:schemeClr val="tx1"/>
              </a:buClr>
              <a:buSzPct val="60000"/>
              <a:buFont typeface="Wingdings" charset="2"/>
              <a:buChar char="u"/>
            </a:pPr>
            <a:r>
              <a:rPr lang="en-US" sz="2000" b="1" dirty="0">
                <a:ea typeface="ＭＳ Ｐゴシック" charset="-128"/>
              </a:rPr>
              <a:t>UGA, UAA, UAG</a:t>
            </a:r>
          </a:p>
        </p:txBody>
      </p:sp>
      <p:sp>
        <p:nvSpPr>
          <p:cNvPr id="494602" name="Oval 10"/>
          <p:cNvSpPr>
            <a:spLocks noChangeArrowheads="1"/>
          </p:cNvSpPr>
          <p:nvPr/>
        </p:nvSpPr>
        <p:spPr bwMode="auto">
          <a:xfrm>
            <a:off x="4495800" y="4321175"/>
            <a:ext cx="1295400" cy="6858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494603" name="Oval 11"/>
          <p:cNvSpPr>
            <a:spLocks noChangeArrowheads="1"/>
          </p:cNvSpPr>
          <p:nvPr/>
        </p:nvSpPr>
        <p:spPr bwMode="auto">
          <a:xfrm>
            <a:off x="6400800" y="1577975"/>
            <a:ext cx="1295400" cy="7620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494604" name="Oval 12"/>
          <p:cNvSpPr>
            <a:spLocks noChangeArrowheads="1"/>
          </p:cNvSpPr>
          <p:nvPr/>
        </p:nvSpPr>
        <p:spPr bwMode="auto">
          <a:xfrm>
            <a:off x="7391400" y="1425575"/>
            <a:ext cx="1295400" cy="6858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494606" name="AutoShape 14"/>
          <p:cNvSpPr>
            <a:spLocks noChangeArrowheads="1"/>
          </p:cNvSpPr>
          <p:nvPr/>
        </p:nvSpPr>
        <p:spPr bwMode="auto">
          <a:xfrm flipH="1">
            <a:off x="0" y="4194175"/>
            <a:ext cx="2095500" cy="858838"/>
          </a:xfrm>
          <a:prstGeom prst="wedgeEllipseCallout">
            <a:avLst>
              <a:gd name="adj1" fmla="val 9241"/>
              <a:gd name="adj2" fmla="val 12449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Why is the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wobble </a:t>
            </a:r>
            <a:r>
              <a:rPr lang="en-US" sz="1800" b="1" u="sng">
                <a:solidFill>
                  <a:srgbClr val="CC0000"/>
                </a:solidFill>
                <a:latin typeface="Comic Sans MS" charset="0"/>
                <a:ea typeface="Geneva" charset="0"/>
                <a:cs typeface="Geneva" charset="0"/>
              </a:rPr>
              <a:t>good</a:t>
            </a:r>
            <a:r>
              <a:rPr lang="en-US" sz="1800" b="1">
                <a:solidFill>
                  <a:srgbClr val="0F116A"/>
                </a:solidFill>
                <a:latin typeface="Comic Sans MS" charset="0"/>
                <a:ea typeface="Geneva" charset="0"/>
                <a:cs typeface="Geneva" charset="0"/>
              </a:rPr>
              <a:t>? </a:t>
            </a:r>
          </a:p>
        </p:txBody>
      </p:sp>
    </p:spTree>
    <p:extLst>
      <p:ext uri="{BB962C8B-B14F-4D97-AF65-F5344CB8AC3E}">
        <p14:creationId xmlns:p14="http://schemas.microsoft.com/office/powerpoint/2010/main" val="1196650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4602"/>
                                        </p:tgtEl>
                                        <p:attrNameLst>
                                          <p:attrName>style.visibility</p:attrName>
                                        </p:attrNameLst>
                                      </p:cBhvr>
                                      <p:to>
                                        <p:strVal val="visible"/>
                                      </p:to>
                                    </p:set>
                                    <p:animEffect transition="in" filter="wipe(left)">
                                      <p:cBhvr>
                                        <p:cTn id="7" dur="500"/>
                                        <p:tgtEl>
                                          <p:spTgt spid="494602"/>
                                        </p:tgtEl>
                                      </p:cBhvr>
                                    </p:animEffect>
                                  </p:childTnLst>
                                  <p:subTnLst>
                                    <p:audio>
                                      <p:cMediaNode>
                                        <p:cTn display="0" masterRel="sameClick">
                                          <p:stCondLst>
                                            <p:cond evt="begin" delay="0">
                                              <p:tn val="5"/>
                                            </p:cond>
                                          </p:stCondLst>
                                          <p:endCondLst>
                                            <p:cond evt="onStopAudio" delay="0">
                                              <p:tgtEl>
                                                <p:sldTgt/>
                                              </p:tgtEl>
                                            </p:cond>
                                          </p:endCondLst>
                                        </p:cTn>
                                        <p:tgtEl>
                                          <p:sndTgt r:embed="rId3" name="String"/>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4603"/>
                                        </p:tgtEl>
                                        <p:attrNameLst>
                                          <p:attrName>style.visibility</p:attrName>
                                        </p:attrNameLst>
                                      </p:cBhvr>
                                      <p:to>
                                        <p:strVal val="visible"/>
                                      </p:to>
                                    </p:set>
                                    <p:animEffect transition="in" filter="wipe(left)">
                                      <p:cBhvr>
                                        <p:cTn id="12" dur="500"/>
                                        <p:tgtEl>
                                          <p:spTgt spid="494603"/>
                                        </p:tgtEl>
                                      </p:cBhvr>
                                    </p:animEffect>
                                  </p:childTnLst>
                                  <p:subTnLst>
                                    <p:audio>
                                      <p:cMediaNode>
                                        <p:cTn display="0" masterRel="sameClick">
                                          <p:stCondLst>
                                            <p:cond evt="begin" delay="0">
                                              <p:tn val="10"/>
                                            </p:cond>
                                          </p:stCondLst>
                                          <p:endCondLst>
                                            <p:cond evt="onStopAudio" delay="0">
                                              <p:tgtEl>
                                                <p:sldTgt/>
                                              </p:tgtEl>
                                            </p:cond>
                                          </p:endCondLst>
                                        </p:cTn>
                                        <p:tgtEl>
                                          <p:sndTgt r:embed="rId3" name="String"/>
                                        </p:tgtEl>
                                      </p:cMediaNode>
                                    </p:audio>
                                  </p:sub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94604"/>
                                        </p:tgtEl>
                                        <p:attrNameLst>
                                          <p:attrName>style.visibility</p:attrName>
                                        </p:attrNameLst>
                                      </p:cBhvr>
                                      <p:to>
                                        <p:strVal val="visible"/>
                                      </p:to>
                                    </p:set>
                                    <p:animEffect transition="in" filter="wipe(left)">
                                      <p:cBhvr>
                                        <p:cTn id="16" dur="500"/>
                                        <p:tgtEl>
                                          <p:spTgt spid="49460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94605"/>
                                        </p:tgtEl>
                                        <p:attrNameLst>
                                          <p:attrName>style.visibility</p:attrName>
                                        </p:attrNameLst>
                                      </p:cBhvr>
                                      <p:to>
                                        <p:strVal val="visible"/>
                                      </p:to>
                                    </p:set>
                                    <p:animEffect transition="in" filter="wipe(down)">
                                      <p:cBhvr>
                                        <p:cTn id="21" dur="500"/>
                                        <p:tgtEl>
                                          <p:spTgt spid="494605"/>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494606"/>
                                        </p:tgtEl>
                                        <p:attrNameLst>
                                          <p:attrName>style.visibility</p:attrName>
                                        </p:attrNameLst>
                                      </p:cBhvr>
                                      <p:to>
                                        <p:strVal val="visible"/>
                                      </p:to>
                                    </p:set>
                                    <p:animEffect transition="in" filter="wipe(down)">
                                      <p:cBhvr>
                                        <p:cTn id="25" dur="500"/>
                                        <p:tgtEl>
                                          <p:spTgt spid="494606"/>
                                        </p:tgtEl>
                                      </p:cBhvr>
                                    </p:animEffect>
                                  </p:childTnLst>
                                  <p:subTnLst>
                                    <p:audio>
                                      <p:cMediaNode>
                                        <p:cTn display="0" masterRel="sameClick">
                                          <p:stCondLst>
                                            <p:cond evt="begin" delay="0">
                                              <p:tn val="23"/>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02" grpId="0" animBg="1"/>
      <p:bldP spid="494603" grpId="0" animBg="1"/>
      <p:bldP spid="494604" grpId="0" animBg="1"/>
      <p:bldP spid="49460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normAutofit fontScale="90000"/>
          </a:bodyPr>
          <a:lstStyle/>
          <a:p>
            <a:r>
              <a:rPr lang="en-US"/>
              <a:t>How are the codons matched to amino acids?</a:t>
            </a:r>
          </a:p>
        </p:txBody>
      </p:sp>
      <p:sp>
        <p:nvSpPr>
          <p:cNvPr id="496643" name="Rectangle 3"/>
          <p:cNvSpPr>
            <a:spLocks noChangeArrowheads="1"/>
          </p:cNvSpPr>
          <p:nvPr/>
        </p:nvSpPr>
        <p:spPr bwMode="auto">
          <a:xfrm>
            <a:off x="2189163" y="2043113"/>
            <a:ext cx="6265862" cy="671512"/>
          </a:xfrm>
          <a:prstGeom prst="rect">
            <a:avLst/>
          </a:prstGeom>
          <a:noFill/>
          <a:ln w="9525">
            <a:noFill/>
            <a:miter lim="800000"/>
            <a:headEnd/>
            <a:tailEnd/>
          </a:ln>
          <a:effectLst/>
        </p:spPr>
        <p:txBody>
          <a:bodyPr wrap="none" anchor="ctr">
            <a:prstTxWarp prst="textNoShape">
              <a:avLst/>
            </a:prstTxWarp>
            <a:spAutoFit/>
          </a:bodyPr>
          <a:lstStyle/>
          <a:p>
            <a:r>
              <a:rPr lang="en-US" sz="3800" b="1">
                <a:solidFill>
                  <a:srgbClr val="0F116A"/>
                </a:solidFill>
                <a:latin typeface="Courier" charset="0"/>
              </a:rPr>
              <a:t>TACGCACATTTACGTACGCGG</a:t>
            </a:r>
            <a:endParaRPr lang="en-US" sz="3400" b="1">
              <a:solidFill>
                <a:srgbClr val="0F116A"/>
              </a:solidFill>
              <a:latin typeface="Courier" charset="0"/>
            </a:endParaRPr>
          </a:p>
        </p:txBody>
      </p:sp>
      <p:sp>
        <p:nvSpPr>
          <p:cNvPr id="496644" name="AutoShape 4"/>
          <p:cNvSpPr>
            <a:spLocks noChangeArrowheads="1"/>
          </p:cNvSpPr>
          <p:nvPr/>
        </p:nvSpPr>
        <p:spPr bwMode="auto">
          <a:xfrm>
            <a:off x="660400" y="2078038"/>
            <a:ext cx="1060450" cy="600075"/>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r>
              <a:rPr lang="en-US" sz="3000" b="1">
                <a:solidFill>
                  <a:schemeClr val="tx2"/>
                </a:solidFill>
              </a:rPr>
              <a:t>DNA</a:t>
            </a:r>
          </a:p>
        </p:txBody>
      </p:sp>
      <p:sp>
        <p:nvSpPr>
          <p:cNvPr id="496645" name="Rectangle 5"/>
          <p:cNvSpPr>
            <a:spLocks noChangeArrowheads="1"/>
          </p:cNvSpPr>
          <p:nvPr/>
        </p:nvSpPr>
        <p:spPr bwMode="auto">
          <a:xfrm>
            <a:off x="2187575" y="3109913"/>
            <a:ext cx="6265863" cy="671512"/>
          </a:xfrm>
          <a:prstGeom prst="rect">
            <a:avLst/>
          </a:prstGeom>
          <a:noFill/>
          <a:ln w="9525">
            <a:noFill/>
            <a:miter lim="800000"/>
            <a:headEnd/>
            <a:tailEnd/>
          </a:ln>
          <a:effectLst/>
        </p:spPr>
        <p:txBody>
          <a:bodyPr wrap="none" anchor="ctr">
            <a:prstTxWarp prst="textNoShape">
              <a:avLst/>
            </a:prstTxWarp>
            <a:spAutoFit/>
          </a:bodyPr>
          <a:lstStyle/>
          <a:p>
            <a:r>
              <a:rPr lang="en-US" sz="3800" b="1" u="sng">
                <a:solidFill>
                  <a:srgbClr val="0F116A"/>
                </a:solidFill>
                <a:latin typeface="Courier" charset="0"/>
              </a:rPr>
              <a:t>AUG</a:t>
            </a:r>
            <a:r>
              <a:rPr lang="en-US" sz="3800" b="1" u="sng">
                <a:solidFill>
                  <a:schemeClr val="tx2"/>
                </a:solidFill>
                <a:latin typeface="Courier" charset="0"/>
              </a:rPr>
              <a:t>CGU</a:t>
            </a:r>
            <a:r>
              <a:rPr lang="en-US" sz="3800" b="1" u="sng">
                <a:solidFill>
                  <a:srgbClr val="CC0000"/>
                </a:solidFill>
                <a:latin typeface="Courier" charset="0"/>
              </a:rPr>
              <a:t>GUA</a:t>
            </a:r>
            <a:r>
              <a:rPr lang="en-US" sz="3800" b="1" u="sng">
                <a:solidFill>
                  <a:srgbClr val="008000"/>
                </a:solidFill>
                <a:latin typeface="Courier" charset="0"/>
              </a:rPr>
              <a:t>AAU</a:t>
            </a:r>
            <a:r>
              <a:rPr lang="en-US" sz="3800" b="1" u="sng">
                <a:solidFill>
                  <a:schemeClr val="hlink"/>
                </a:solidFill>
                <a:latin typeface="Courier" charset="0"/>
              </a:rPr>
              <a:t>GCA</a:t>
            </a:r>
            <a:r>
              <a:rPr lang="en-US" sz="3800" b="1" u="sng">
                <a:solidFill>
                  <a:srgbClr val="660000"/>
                </a:solidFill>
                <a:latin typeface="Courier" charset="0"/>
              </a:rPr>
              <a:t>UGC</a:t>
            </a:r>
            <a:r>
              <a:rPr lang="en-US" sz="3800" b="1" u="sng">
                <a:solidFill>
                  <a:schemeClr val="hlink"/>
                </a:solidFill>
                <a:latin typeface="Courier" charset="0"/>
              </a:rPr>
              <a:t>GCC</a:t>
            </a:r>
            <a:endParaRPr lang="en-US" sz="3000" b="1">
              <a:solidFill>
                <a:srgbClr val="0F116A"/>
              </a:solidFill>
            </a:endParaRPr>
          </a:p>
        </p:txBody>
      </p:sp>
      <p:sp>
        <p:nvSpPr>
          <p:cNvPr id="496646" name="AutoShape 6"/>
          <p:cNvSpPr>
            <a:spLocks noChangeArrowheads="1"/>
          </p:cNvSpPr>
          <p:nvPr/>
        </p:nvSpPr>
        <p:spPr bwMode="auto">
          <a:xfrm>
            <a:off x="490538" y="3144838"/>
            <a:ext cx="1401762" cy="600075"/>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r>
              <a:rPr lang="en-US" sz="3000" b="1">
                <a:solidFill>
                  <a:schemeClr val="tx2"/>
                </a:solidFill>
              </a:rPr>
              <a:t>mRNA</a:t>
            </a:r>
          </a:p>
        </p:txBody>
      </p:sp>
      <p:sp>
        <p:nvSpPr>
          <p:cNvPr id="496648" name="AutoShape 8"/>
          <p:cNvSpPr>
            <a:spLocks noChangeArrowheads="1"/>
          </p:cNvSpPr>
          <p:nvPr/>
        </p:nvSpPr>
        <p:spPr bwMode="auto">
          <a:xfrm>
            <a:off x="498475" y="5251450"/>
            <a:ext cx="1376363" cy="803275"/>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pPr>
              <a:lnSpc>
                <a:spcPct val="70000"/>
              </a:lnSpc>
            </a:pPr>
            <a:r>
              <a:rPr lang="en-US" sz="3000" b="1">
                <a:solidFill>
                  <a:schemeClr val="tx2"/>
                </a:solidFill>
              </a:rPr>
              <a:t>amino</a:t>
            </a:r>
            <a:br>
              <a:rPr lang="en-US" sz="3000" b="1">
                <a:solidFill>
                  <a:schemeClr val="tx2"/>
                </a:solidFill>
              </a:rPr>
            </a:br>
            <a:r>
              <a:rPr lang="en-US" sz="3000" b="1">
                <a:solidFill>
                  <a:schemeClr val="tx2"/>
                </a:solidFill>
              </a:rPr>
              <a:t>acid</a:t>
            </a:r>
          </a:p>
        </p:txBody>
      </p:sp>
      <p:sp>
        <p:nvSpPr>
          <p:cNvPr id="496649" name="Line 9"/>
          <p:cNvSpPr>
            <a:spLocks noChangeShapeType="1"/>
          </p:cNvSpPr>
          <p:nvPr/>
        </p:nvSpPr>
        <p:spPr bwMode="auto">
          <a:xfrm>
            <a:off x="2667000" y="3779838"/>
            <a:ext cx="0" cy="53340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496653" name="AutoShape 13"/>
          <p:cNvSpPr>
            <a:spLocks noChangeArrowheads="1"/>
          </p:cNvSpPr>
          <p:nvPr/>
        </p:nvSpPr>
        <p:spPr bwMode="auto">
          <a:xfrm>
            <a:off x="593725" y="4530725"/>
            <a:ext cx="1187450" cy="600075"/>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r>
              <a:rPr lang="en-US" sz="3000" b="1" u="sng">
                <a:solidFill>
                  <a:srgbClr val="CC0000"/>
                </a:solidFill>
              </a:rPr>
              <a:t>tRNA</a:t>
            </a:r>
            <a:endParaRPr lang="en-US" sz="3000" b="1">
              <a:solidFill>
                <a:schemeClr val="tx2"/>
              </a:solidFill>
            </a:endParaRPr>
          </a:p>
        </p:txBody>
      </p:sp>
      <p:sp>
        <p:nvSpPr>
          <p:cNvPr id="496664" name="AutoShape 24"/>
          <p:cNvSpPr>
            <a:spLocks noChangeArrowheads="1"/>
          </p:cNvSpPr>
          <p:nvPr/>
        </p:nvSpPr>
        <p:spPr bwMode="auto">
          <a:xfrm>
            <a:off x="5407025" y="4770438"/>
            <a:ext cx="1954213" cy="474662"/>
          </a:xfrm>
          <a:prstGeom prst="roundRect">
            <a:avLst>
              <a:gd name="adj" fmla="val 16667"/>
            </a:avLst>
          </a:prstGeom>
          <a:solidFill>
            <a:srgbClr val="CC0000"/>
          </a:solidFill>
          <a:ln w="9525">
            <a:noFill/>
            <a:round/>
            <a:headEnd/>
            <a:tailEnd/>
          </a:ln>
          <a:effectLst/>
        </p:spPr>
        <p:txBody>
          <a:bodyPr wrap="none" lIns="45720" tIns="0" rIns="45720" bIns="0" anchor="ctr">
            <a:prstTxWarp prst="textNoShape">
              <a:avLst/>
            </a:prstTxWarp>
            <a:spAutoFit/>
          </a:bodyPr>
          <a:lstStyle/>
          <a:p>
            <a:r>
              <a:rPr lang="en-US" sz="2800" b="1">
                <a:solidFill>
                  <a:schemeClr val="bg1"/>
                </a:solidFill>
              </a:rPr>
              <a:t>anti-codon</a:t>
            </a:r>
            <a:endParaRPr lang="en-US" sz="3600" b="1">
              <a:solidFill>
                <a:schemeClr val="bg1"/>
              </a:solidFill>
            </a:endParaRPr>
          </a:p>
        </p:txBody>
      </p:sp>
      <p:sp>
        <p:nvSpPr>
          <p:cNvPr id="496665" name="AutoShape 25"/>
          <p:cNvSpPr>
            <a:spLocks noChangeArrowheads="1"/>
          </p:cNvSpPr>
          <p:nvPr/>
        </p:nvSpPr>
        <p:spPr bwMode="auto">
          <a:xfrm>
            <a:off x="5845175" y="3756025"/>
            <a:ext cx="1203325" cy="474663"/>
          </a:xfrm>
          <a:prstGeom prst="roundRect">
            <a:avLst>
              <a:gd name="adj" fmla="val 16667"/>
            </a:avLst>
          </a:prstGeom>
          <a:solidFill>
            <a:srgbClr val="CC0000"/>
          </a:solidFill>
          <a:ln w="9525">
            <a:noFill/>
            <a:round/>
            <a:headEnd/>
            <a:tailEnd/>
          </a:ln>
          <a:effectLst/>
        </p:spPr>
        <p:txBody>
          <a:bodyPr wrap="none" lIns="45720" tIns="0" rIns="45720" bIns="0" anchor="ctr">
            <a:prstTxWarp prst="textNoShape">
              <a:avLst/>
            </a:prstTxWarp>
            <a:spAutoFit/>
          </a:bodyPr>
          <a:lstStyle/>
          <a:p>
            <a:pPr algn="l"/>
            <a:r>
              <a:rPr lang="en-US" sz="2800" b="1">
                <a:solidFill>
                  <a:schemeClr val="bg1"/>
                </a:solidFill>
              </a:rPr>
              <a:t>codon</a:t>
            </a:r>
            <a:endParaRPr lang="en-US" sz="3600" b="1">
              <a:solidFill>
                <a:schemeClr val="bg1"/>
              </a:solidFill>
            </a:endParaRPr>
          </a:p>
        </p:txBody>
      </p:sp>
      <p:sp>
        <p:nvSpPr>
          <p:cNvPr id="496666" name="Rectangle 26"/>
          <p:cNvSpPr>
            <a:spLocks noChangeArrowheads="1"/>
          </p:cNvSpPr>
          <p:nvPr/>
        </p:nvSpPr>
        <p:spPr bwMode="auto">
          <a:xfrm>
            <a:off x="2060575" y="3062288"/>
            <a:ext cx="368300" cy="366712"/>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CC0000"/>
                </a:solidFill>
                <a:ea typeface="ＭＳ Ｐゴシック" charset="-128"/>
                <a:cs typeface="ＭＳ Ｐゴシック" charset="-128"/>
              </a:rPr>
              <a:t>5</a:t>
            </a:r>
            <a:r>
              <a:rPr lang="en-US" sz="1800" b="1">
                <a:solidFill>
                  <a:srgbClr val="CC0000"/>
                </a:solidFill>
                <a:latin typeface="MathematicalPi 1" charset="0"/>
                <a:sym typeface="Symbol" charset="2"/>
              </a:rPr>
              <a:t></a:t>
            </a:r>
          </a:p>
        </p:txBody>
      </p:sp>
      <p:sp>
        <p:nvSpPr>
          <p:cNvPr id="496667" name="Rectangle 27"/>
          <p:cNvSpPr>
            <a:spLocks noChangeArrowheads="1"/>
          </p:cNvSpPr>
          <p:nvPr/>
        </p:nvSpPr>
        <p:spPr bwMode="auto">
          <a:xfrm>
            <a:off x="8308975" y="3062288"/>
            <a:ext cx="368300" cy="366712"/>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CC0000"/>
                </a:solidFill>
                <a:ea typeface="ＭＳ Ｐゴシック" charset="-128"/>
                <a:cs typeface="ＭＳ Ｐゴシック" charset="-128"/>
              </a:rPr>
              <a:t>3</a:t>
            </a:r>
            <a:r>
              <a:rPr lang="en-US" sz="1800" b="1">
                <a:solidFill>
                  <a:srgbClr val="CC0000"/>
                </a:solidFill>
                <a:latin typeface="MathematicalPi 1" charset="0"/>
                <a:sym typeface="Symbol" charset="2"/>
              </a:rPr>
              <a:t></a:t>
            </a:r>
          </a:p>
        </p:txBody>
      </p:sp>
      <p:sp>
        <p:nvSpPr>
          <p:cNvPr id="496668" name="Rectangle 28"/>
          <p:cNvSpPr>
            <a:spLocks noChangeArrowheads="1"/>
          </p:cNvSpPr>
          <p:nvPr/>
        </p:nvSpPr>
        <p:spPr bwMode="auto">
          <a:xfrm>
            <a:off x="2062163" y="1981200"/>
            <a:ext cx="36830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CC0000"/>
                </a:solidFill>
                <a:ea typeface="ＭＳ Ｐゴシック" charset="-128"/>
                <a:cs typeface="ＭＳ Ｐゴシック" charset="-128"/>
              </a:rPr>
              <a:t>3</a:t>
            </a:r>
            <a:r>
              <a:rPr lang="en-US" sz="1800" b="1">
                <a:solidFill>
                  <a:srgbClr val="CC0000"/>
                </a:solidFill>
                <a:latin typeface="MathematicalPi 1" charset="0"/>
                <a:sym typeface="Symbol" charset="2"/>
              </a:rPr>
              <a:t></a:t>
            </a:r>
            <a:endParaRPr lang="en-US" sz="3000" b="1" u="sng">
              <a:solidFill>
                <a:srgbClr val="CC0000"/>
              </a:solidFill>
              <a:latin typeface="MathematicalPi 1" charset="0"/>
              <a:sym typeface="Symbol" charset="2"/>
            </a:endParaRPr>
          </a:p>
        </p:txBody>
      </p:sp>
      <p:sp>
        <p:nvSpPr>
          <p:cNvPr id="496669" name="Rectangle 29"/>
          <p:cNvSpPr>
            <a:spLocks noChangeArrowheads="1"/>
          </p:cNvSpPr>
          <p:nvPr/>
        </p:nvSpPr>
        <p:spPr bwMode="auto">
          <a:xfrm>
            <a:off x="8308975" y="1981200"/>
            <a:ext cx="36830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CC0000"/>
                </a:solidFill>
                <a:ea typeface="ＭＳ Ｐゴシック" charset="-128"/>
                <a:cs typeface="ＭＳ Ｐゴシック" charset="-128"/>
              </a:rPr>
              <a:t>5</a:t>
            </a:r>
            <a:r>
              <a:rPr lang="en-US" sz="1800" b="1">
                <a:solidFill>
                  <a:srgbClr val="CC0000"/>
                </a:solidFill>
                <a:latin typeface="MathematicalPi 1" charset="0"/>
                <a:sym typeface="Symbol" charset="2"/>
              </a:rPr>
              <a:t></a:t>
            </a:r>
          </a:p>
        </p:txBody>
      </p:sp>
      <p:sp>
        <p:nvSpPr>
          <p:cNvPr id="496670" name="Rectangle 30"/>
          <p:cNvSpPr>
            <a:spLocks noChangeArrowheads="1"/>
          </p:cNvSpPr>
          <p:nvPr/>
        </p:nvSpPr>
        <p:spPr bwMode="auto">
          <a:xfrm>
            <a:off x="2060575" y="3919538"/>
            <a:ext cx="368300" cy="366712"/>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CC0000"/>
                </a:solidFill>
                <a:ea typeface="ＭＳ Ｐゴシック" charset="-128"/>
                <a:cs typeface="ＭＳ Ｐゴシック" charset="-128"/>
              </a:rPr>
              <a:t>3</a:t>
            </a:r>
            <a:r>
              <a:rPr lang="en-US" sz="1800" b="1">
                <a:solidFill>
                  <a:srgbClr val="CC0000"/>
                </a:solidFill>
                <a:latin typeface="MathematicalPi 1" charset="0"/>
                <a:sym typeface="Symbol" charset="2"/>
              </a:rPr>
              <a:t></a:t>
            </a:r>
          </a:p>
        </p:txBody>
      </p:sp>
      <p:sp>
        <p:nvSpPr>
          <p:cNvPr id="496671" name="Rectangle 31"/>
          <p:cNvSpPr>
            <a:spLocks noChangeArrowheads="1"/>
          </p:cNvSpPr>
          <p:nvPr/>
        </p:nvSpPr>
        <p:spPr bwMode="auto">
          <a:xfrm>
            <a:off x="3057525" y="3919538"/>
            <a:ext cx="368300" cy="366712"/>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CC0000"/>
                </a:solidFill>
                <a:ea typeface="ＭＳ Ｐゴシック" charset="-128"/>
                <a:cs typeface="ＭＳ Ｐゴシック" charset="-128"/>
              </a:rPr>
              <a:t>5</a:t>
            </a:r>
            <a:r>
              <a:rPr lang="en-US" sz="1800" b="1">
                <a:solidFill>
                  <a:srgbClr val="CC0000"/>
                </a:solidFill>
                <a:latin typeface="MathematicalPi 1" charset="0"/>
                <a:sym typeface="Symbol" charset="2"/>
              </a:rPr>
              <a:t></a:t>
            </a:r>
          </a:p>
        </p:txBody>
      </p:sp>
      <p:sp>
        <p:nvSpPr>
          <p:cNvPr id="496675" name="Line 35"/>
          <p:cNvSpPr>
            <a:spLocks noChangeShapeType="1"/>
          </p:cNvSpPr>
          <p:nvPr/>
        </p:nvSpPr>
        <p:spPr bwMode="auto">
          <a:xfrm>
            <a:off x="1187450" y="5105400"/>
            <a:ext cx="0" cy="152400"/>
          </a:xfrm>
          <a:prstGeom prst="line">
            <a:avLst/>
          </a:prstGeom>
          <a:noFill/>
          <a:ln w="57150">
            <a:solidFill>
              <a:schemeClr val="tx2"/>
            </a:solidFill>
            <a:round/>
            <a:headEnd/>
            <a:tailEnd/>
          </a:ln>
          <a:effectLst/>
        </p:spPr>
        <p:txBody>
          <a:bodyPr wrap="none" anchor="ctr">
            <a:prstTxWarp prst="textNoShape">
              <a:avLst/>
            </a:prstTxWarp>
          </a:bodyPr>
          <a:lstStyle/>
          <a:p>
            <a:endParaRPr lang="en-US"/>
          </a:p>
        </p:txBody>
      </p:sp>
      <p:grpSp>
        <p:nvGrpSpPr>
          <p:cNvPr id="2" name="Group 41"/>
          <p:cNvGrpSpPr>
            <a:grpSpLocks/>
          </p:cNvGrpSpPr>
          <p:nvPr/>
        </p:nvGrpSpPr>
        <p:grpSpPr bwMode="auto">
          <a:xfrm>
            <a:off x="2154238" y="4071938"/>
            <a:ext cx="1066800" cy="1447800"/>
            <a:chOff x="1357" y="2592"/>
            <a:chExt cx="672" cy="912"/>
          </a:xfrm>
        </p:grpSpPr>
        <p:grpSp>
          <p:nvGrpSpPr>
            <p:cNvPr id="3" name="Group 10"/>
            <p:cNvGrpSpPr>
              <a:grpSpLocks/>
            </p:cNvGrpSpPr>
            <p:nvPr/>
          </p:nvGrpSpPr>
          <p:grpSpPr bwMode="auto">
            <a:xfrm>
              <a:off x="1362" y="2592"/>
              <a:ext cx="663" cy="528"/>
              <a:chOff x="1379" y="2592"/>
              <a:chExt cx="663" cy="528"/>
            </a:xfrm>
          </p:grpSpPr>
          <p:sp>
            <p:nvSpPr>
              <p:cNvPr id="496651" name="AutoShape 11"/>
              <p:cNvSpPr>
                <a:spLocks noChangeArrowheads="1"/>
              </p:cNvSpPr>
              <p:nvPr/>
            </p:nvSpPr>
            <p:spPr bwMode="auto">
              <a:xfrm>
                <a:off x="1398" y="2640"/>
                <a:ext cx="624" cy="480"/>
              </a:xfrm>
              <a:prstGeom prst="roundRect">
                <a:avLst>
                  <a:gd name="adj" fmla="val 16667"/>
                </a:avLst>
              </a:prstGeom>
              <a:solidFill>
                <a:srgbClr val="FFEA18"/>
              </a:solidFill>
              <a:ln w="9525">
                <a:solidFill>
                  <a:schemeClr val="tx1"/>
                </a:solidFill>
                <a:round/>
                <a:headEnd/>
                <a:tailEnd/>
              </a:ln>
              <a:effectLst/>
            </p:spPr>
            <p:txBody>
              <a:bodyPr wrap="none" anchor="ctr">
                <a:prstTxWarp prst="textNoShape">
                  <a:avLst/>
                </a:prstTxWarp>
              </a:bodyPr>
              <a:lstStyle/>
              <a:p>
                <a:endParaRPr lang="en-US"/>
              </a:p>
            </p:txBody>
          </p:sp>
          <p:sp>
            <p:nvSpPr>
              <p:cNvPr id="496652" name="Rectangle 12"/>
              <p:cNvSpPr>
                <a:spLocks noChangeArrowheads="1"/>
              </p:cNvSpPr>
              <p:nvPr/>
            </p:nvSpPr>
            <p:spPr bwMode="auto">
              <a:xfrm>
                <a:off x="1379" y="2592"/>
                <a:ext cx="663" cy="423"/>
              </a:xfrm>
              <a:prstGeom prst="rect">
                <a:avLst/>
              </a:prstGeom>
              <a:noFill/>
              <a:ln w="9525">
                <a:noFill/>
                <a:miter lim="800000"/>
                <a:headEnd/>
                <a:tailEnd/>
              </a:ln>
              <a:effectLst/>
            </p:spPr>
            <p:txBody>
              <a:bodyPr wrap="none" anchor="ctr">
                <a:prstTxWarp prst="textNoShape">
                  <a:avLst/>
                </a:prstTxWarp>
                <a:spAutoFit/>
              </a:bodyPr>
              <a:lstStyle/>
              <a:p>
                <a:pPr algn="l"/>
                <a:r>
                  <a:rPr lang="en-US" sz="3800" b="1" u="sng">
                    <a:solidFill>
                      <a:srgbClr val="0F116A"/>
                    </a:solidFill>
                    <a:latin typeface="Courier" charset="0"/>
                  </a:rPr>
                  <a:t>UAC</a:t>
                </a:r>
                <a:endParaRPr lang="en-US" sz="3000" b="1">
                  <a:solidFill>
                    <a:srgbClr val="0F116A"/>
                  </a:solidFill>
                </a:endParaRPr>
              </a:p>
            </p:txBody>
          </p:sp>
        </p:grpSp>
        <p:sp>
          <p:nvSpPr>
            <p:cNvPr id="496672" name="Line 32"/>
            <p:cNvSpPr>
              <a:spLocks noChangeShapeType="1"/>
            </p:cNvSpPr>
            <p:nvPr/>
          </p:nvSpPr>
          <p:spPr bwMode="auto">
            <a:xfrm>
              <a:off x="1693" y="3072"/>
              <a:ext cx="0" cy="96"/>
            </a:xfrm>
            <a:prstGeom prst="line">
              <a:avLst/>
            </a:prstGeom>
            <a:noFill/>
            <a:ln w="57150">
              <a:solidFill>
                <a:srgbClr val="0F116A"/>
              </a:solidFill>
              <a:round/>
              <a:headEnd/>
              <a:tailEnd/>
            </a:ln>
            <a:effectLst/>
          </p:spPr>
          <p:txBody>
            <a:bodyPr wrap="none" anchor="ctr">
              <a:prstTxWarp prst="textNoShape">
                <a:avLst/>
              </a:prstTxWarp>
            </a:bodyPr>
            <a:lstStyle/>
            <a:p>
              <a:endParaRPr lang="en-US"/>
            </a:p>
          </p:txBody>
        </p:sp>
        <p:sp>
          <p:nvSpPr>
            <p:cNvPr id="496676" name="Oval 36"/>
            <p:cNvSpPr>
              <a:spLocks noChangeArrowheads="1"/>
            </p:cNvSpPr>
            <p:nvPr/>
          </p:nvSpPr>
          <p:spPr bwMode="auto">
            <a:xfrm>
              <a:off x="1357" y="3168"/>
              <a:ext cx="672" cy="336"/>
            </a:xfrm>
            <a:prstGeom prst="ellipse">
              <a:avLst/>
            </a:prstGeom>
            <a:solidFill>
              <a:srgbClr val="FFEA18"/>
            </a:solidFill>
            <a:ln w="9525">
              <a:solidFill>
                <a:schemeClr val="tx1"/>
              </a:solidFill>
              <a:round/>
              <a:headEnd/>
              <a:tailEnd/>
            </a:ln>
            <a:effectLst/>
          </p:spPr>
          <p:txBody>
            <a:bodyPr wrap="none" anchor="ctr">
              <a:prstTxWarp prst="textNoShape">
                <a:avLst/>
              </a:prstTxWarp>
            </a:bodyPr>
            <a:lstStyle/>
            <a:p>
              <a:r>
                <a:rPr lang="en-US" sz="3400" b="1">
                  <a:solidFill>
                    <a:srgbClr val="0F116A"/>
                  </a:solidFill>
                  <a:latin typeface="Courier" charset="0"/>
                </a:rPr>
                <a:t>Met</a:t>
              </a:r>
            </a:p>
          </p:txBody>
        </p:sp>
      </p:grpSp>
      <p:grpSp>
        <p:nvGrpSpPr>
          <p:cNvPr id="4" name="Group 40"/>
          <p:cNvGrpSpPr>
            <a:grpSpLocks/>
          </p:cNvGrpSpPr>
          <p:nvPr/>
        </p:nvGrpSpPr>
        <p:grpSpPr bwMode="auto">
          <a:xfrm>
            <a:off x="3211513" y="4373563"/>
            <a:ext cx="1066800" cy="1447800"/>
            <a:chOff x="2064" y="2832"/>
            <a:chExt cx="672" cy="912"/>
          </a:xfrm>
        </p:grpSpPr>
        <p:grpSp>
          <p:nvGrpSpPr>
            <p:cNvPr id="5" name="Group 16"/>
            <p:cNvGrpSpPr>
              <a:grpSpLocks/>
            </p:cNvGrpSpPr>
            <p:nvPr/>
          </p:nvGrpSpPr>
          <p:grpSpPr bwMode="auto">
            <a:xfrm>
              <a:off x="2068" y="2832"/>
              <a:ext cx="663" cy="528"/>
              <a:chOff x="1379" y="2592"/>
              <a:chExt cx="663" cy="528"/>
            </a:xfrm>
          </p:grpSpPr>
          <p:sp>
            <p:nvSpPr>
              <p:cNvPr id="496657" name="AutoShape 17"/>
              <p:cNvSpPr>
                <a:spLocks noChangeArrowheads="1"/>
              </p:cNvSpPr>
              <p:nvPr/>
            </p:nvSpPr>
            <p:spPr bwMode="auto">
              <a:xfrm>
                <a:off x="1398" y="2640"/>
                <a:ext cx="624" cy="480"/>
              </a:xfrm>
              <a:prstGeom prst="roundRect">
                <a:avLst>
                  <a:gd name="adj" fmla="val 16667"/>
                </a:avLst>
              </a:prstGeom>
              <a:solidFill>
                <a:srgbClr val="FFEA18"/>
              </a:solidFill>
              <a:ln w="9525">
                <a:solidFill>
                  <a:schemeClr val="tx1"/>
                </a:solidFill>
                <a:round/>
                <a:headEnd/>
                <a:tailEnd/>
              </a:ln>
              <a:effectLst/>
            </p:spPr>
            <p:txBody>
              <a:bodyPr wrap="none" anchor="ctr">
                <a:prstTxWarp prst="textNoShape">
                  <a:avLst/>
                </a:prstTxWarp>
              </a:bodyPr>
              <a:lstStyle/>
              <a:p>
                <a:endParaRPr lang="en-US"/>
              </a:p>
            </p:txBody>
          </p:sp>
          <p:sp>
            <p:nvSpPr>
              <p:cNvPr id="496658" name="Rectangle 18"/>
              <p:cNvSpPr>
                <a:spLocks noChangeArrowheads="1"/>
              </p:cNvSpPr>
              <p:nvPr/>
            </p:nvSpPr>
            <p:spPr bwMode="auto">
              <a:xfrm>
                <a:off x="1379" y="2592"/>
                <a:ext cx="663" cy="423"/>
              </a:xfrm>
              <a:prstGeom prst="rect">
                <a:avLst/>
              </a:prstGeom>
              <a:noFill/>
              <a:ln w="9525">
                <a:noFill/>
                <a:miter lim="800000"/>
                <a:headEnd/>
                <a:tailEnd/>
              </a:ln>
              <a:effectLst/>
            </p:spPr>
            <p:txBody>
              <a:bodyPr wrap="none" anchor="ctr">
                <a:prstTxWarp prst="textNoShape">
                  <a:avLst/>
                </a:prstTxWarp>
                <a:spAutoFit/>
              </a:bodyPr>
              <a:lstStyle/>
              <a:p>
                <a:pPr algn="l"/>
                <a:r>
                  <a:rPr lang="en-US" sz="3800" b="1">
                    <a:solidFill>
                      <a:schemeClr val="tx2"/>
                    </a:solidFill>
                    <a:latin typeface="Courier" charset="0"/>
                  </a:rPr>
                  <a:t>GCA</a:t>
                </a:r>
                <a:endParaRPr lang="en-US" sz="3000" b="1">
                  <a:solidFill>
                    <a:srgbClr val="0F116A"/>
                  </a:solidFill>
                </a:endParaRPr>
              </a:p>
            </p:txBody>
          </p:sp>
        </p:grpSp>
        <p:sp>
          <p:nvSpPr>
            <p:cNvPr id="496673" name="Line 33"/>
            <p:cNvSpPr>
              <a:spLocks noChangeShapeType="1"/>
            </p:cNvSpPr>
            <p:nvPr/>
          </p:nvSpPr>
          <p:spPr bwMode="auto">
            <a:xfrm>
              <a:off x="2400" y="3312"/>
              <a:ext cx="0" cy="96"/>
            </a:xfrm>
            <a:prstGeom prst="line">
              <a:avLst/>
            </a:prstGeom>
            <a:noFill/>
            <a:ln w="57150">
              <a:solidFill>
                <a:schemeClr val="tx2"/>
              </a:solidFill>
              <a:round/>
              <a:headEnd/>
              <a:tailEnd/>
            </a:ln>
            <a:effectLst/>
          </p:spPr>
          <p:txBody>
            <a:bodyPr wrap="none" anchor="ctr">
              <a:prstTxWarp prst="textNoShape">
                <a:avLst/>
              </a:prstTxWarp>
            </a:bodyPr>
            <a:lstStyle/>
            <a:p>
              <a:endParaRPr lang="en-US"/>
            </a:p>
          </p:txBody>
        </p:sp>
        <p:sp>
          <p:nvSpPr>
            <p:cNvPr id="496677" name="Oval 37"/>
            <p:cNvSpPr>
              <a:spLocks noChangeArrowheads="1"/>
            </p:cNvSpPr>
            <p:nvPr/>
          </p:nvSpPr>
          <p:spPr bwMode="auto">
            <a:xfrm>
              <a:off x="2064" y="3408"/>
              <a:ext cx="672" cy="336"/>
            </a:xfrm>
            <a:prstGeom prst="ellipse">
              <a:avLst/>
            </a:prstGeom>
            <a:solidFill>
              <a:srgbClr val="FFEA18"/>
            </a:solidFill>
            <a:ln w="9525">
              <a:solidFill>
                <a:schemeClr val="tx1"/>
              </a:solidFill>
              <a:round/>
              <a:headEnd/>
              <a:tailEnd/>
            </a:ln>
            <a:effectLst/>
          </p:spPr>
          <p:txBody>
            <a:bodyPr wrap="none" anchor="ctr">
              <a:prstTxWarp prst="textNoShape">
                <a:avLst/>
              </a:prstTxWarp>
            </a:bodyPr>
            <a:lstStyle/>
            <a:p>
              <a:r>
                <a:rPr lang="en-US" sz="3400" b="1">
                  <a:solidFill>
                    <a:schemeClr val="tx2"/>
                  </a:solidFill>
                  <a:latin typeface="Courier" charset="0"/>
                </a:rPr>
                <a:t>Arg</a:t>
              </a:r>
            </a:p>
          </p:txBody>
        </p:sp>
      </p:grpSp>
      <p:grpSp>
        <p:nvGrpSpPr>
          <p:cNvPr id="6" name="Group 39"/>
          <p:cNvGrpSpPr>
            <a:grpSpLocks/>
          </p:cNvGrpSpPr>
          <p:nvPr/>
        </p:nvGrpSpPr>
        <p:grpSpPr bwMode="auto">
          <a:xfrm>
            <a:off x="4260850" y="4659313"/>
            <a:ext cx="1066800" cy="1447800"/>
            <a:chOff x="2784" y="3120"/>
            <a:chExt cx="672" cy="912"/>
          </a:xfrm>
        </p:grpSpPr>
        <p:grpSp>
          <p:nvGrpSpPr>
            <p:cNvPr id="7" name="Group 21"/>
            <p:cNvGrpSpPr>
              <a:grpSpLocks/>
            </p:cNvGrpSpPr>
            <p:nvPr/>
          </p:nvGrpSpPr>
          <p:grpSpPr bwMode="auto">
            <a:xfrm>
              <a:off x="2788" y="3120"/>
              <a:ext cx="663" cy="528"/>
              <a:chOff x="1379" y="2592"/>
              <a:chExt cx="663" cy="528"/>
            </a:xfrm>
          </p:grpSpPr>
          <p:sp>
            <p:nvSpPr>
              <p:cNvPr id="496662" name="AutoShape 22"/>
              <p:cNvSpPr>
                <a:spLocks noChangeArrowheads="1"/>
              </p:cNvSpPr>
              <p:nvPr/>
            </p:nvSpPr>
            <p:spPr bwMode="auto">
              <a:xfrm>
                <a:off x="1398" y="2640"/>
                <a:ext cx="624" cy="480"/>
              </a:xfrm>
              <a:prstGeom prst="roundRect">
                <a:avLst>
                  <a:gd name="adj" fmla="val 16667"/>
                </a:avLst>
              </a:prstGeom>
              <a:solidFill>
                <a:srgbClr val="FFEA18"/>
              </a:solidFill>
              <a:ln w="9525">
                <a:solidFill>
                  <a:schemeClr val="tx1"/>
                </a:solidFill>
                <a:round/>
                <a:headEnd/>
                <a:tailEnd/>
              </a:ln>
              <a:effectLst/>
            </p:spPr>
            <p:txBody>
              <a:bodyPr wrap="none" anchor="ctr">
                <a:prstTxWarp prst="textNoShape">
                  <a:avLst/>
                </a:prstTxWarp>
              </a:bodyPr>
              <a:lstStyle/>
              <a:p>
                <a:endParaRPr lang="en-US"/>
              </a:p>
            </p:txBody>
          </p:sp>
          <p:sp>
            <p:nvSpPr>
              <p:cNvPr id="496663" name="Rectangle 23"/>
              <p:cNvSpPr>
                <a:spLocks noChangeArrowheads="1"/>
              </p:cNvSpPr>
              <p:nvPr/>
            </p:nvSpPr>
            <p:spPr bwMode="auto">
              <a:xfrm>
                <a:off x="1379" y="2592"/>
                <a:ext cx="663" cy="423"/>
              </a:xfrm>
              <a:prstGeom prst="rect">
                <a:avLst/>
              </a:prstGeom>
              <a:noFill/>
              <a:ln w="9525">
                <a:noFill/>
                <a:miter lim="800000"/>
                <a:headEnd/>
                <a:tailEnd/>
              </a:ln>
              <a:effectLst/>
            </p:spPr>
            <p:txBody>
              <a:bodyPr wrap="none" anchor="ctr">
                <a:prstTxWarp prst="textNoShape">
                  <a:avLst/>
                </a:prstTxWarp>
                <a:spAutoFit/>
              </a:bodyPr>
              <a:lstStyle/>
              <a:p>
                <a:pPr algn="l"/>
                <a:r>
                  <a:rPr lang="en-US" sz="3800" b="1" u="sng">
                    <a:solidFill>
                      <a:srgbClr val="CC0000"/>
                    </a:solidFill>
                    <a:latin typeface="Courier" charset="0"/>
                  </a:rPr>
                  <a:t>CAU</a:t>
                </a:r>
                <a:endParaRPr lang="en-US" sz="3000" b="1">
                  <a:solidFill>
                    <a:srgbClr val="0F116A"/>
                  </a:solidFill>
                </a:endParaRPr>
              </a:p>
            </p:txBody>
          </p:sp>
        </p:grpSp>
        <p:sp>
          <p:nvSpPr>
            <p:cNvPr id="496674" name="Line 34"/>
            <p:cNvSpPr>
              <a:spLocks noChangeShapeType="1"/>
            </p:cNvSpPr>
            <p:nvPr/>
          </p:nvSpPr>
          <p:spPr bwMode="auto">
            <a:xfrm>
              <a:off x="3120" y="3600"/>
              <a:ext cx="0" cy="96"/>
            </a:xfrm>
            <a:prstGeom prst="line">
              <a:avLst/>
            </a:prstGeom>
            <a:noFill/>
            <a:ln w="57150">
              <a:solidFill>
                <a:srgbClr val="CC0000"/>
              </a:solidFill>
              <a:round/>
              <a:headEnd/>
              <a:tailEnd/>
            </a:ln>
            <a:effectLst/>
          </p:spPr>
          <p:txBody>
            <a:bodyPr wrap="none" anchor="ctr">
              <a:prstTxWarp prst="textNoShape">
                <a:avLst/>
              </a:prstTxWarp>
            </a:bodyPr>
            <a:lstStyle/>
            <a:p>
              <a:endParaRPr lang="en-US"/>
            </a:p>
          </p:txBody>
        </p:sp>
        <p:sp>
          <p:nvSpPr>
            <p:cNvPr id="496678" name="Oval 38"/>
            <p:cNvSpPr>
              <a:spLocks noChangeArrowheads="1"/>
            </p:cNvSpPr>
            <p:nvPr/>
          </p:nvSpPr>
          <p:spPr bwMode="auto">
            <a:xfrm>
              <a:off x="2784" y="3696"/>
              <a:ext cx="672" cy="336"/>
            </a:xfrm>
            <a:prstGeom prst="ellipse">
              <a:avLst/>
            </a:prstGeom>
            <a:solidFill>
              <a:srgbClr val="FFEA18"/>
            </a:solidFill>
            <a:ln w="9525">
              <a:solidFill>
                <a:schemeClr val="tx1"/>
              </a:solidFill>
              <a:round/>
              <a:headEnd/>
              <a:tailEnd/>
            </a:ln>
            <a:effectLst/>
          </p:spPr>
          <p:txBody>
            <a:bodyPr wrap="none" anchor="ctr">
              <a:prstTxWarp prst="textNoShape">
                <a:avLst/>
              </a:prstTxWarp>
            </a:bodyPr>
            <a:lstStyle/>
            <a:p>
              <a:r>
                <a:rPr lang="en-US" sz="3400" b="1">
                  <a:solidFill>
                    <a:srgbClr val="CC0000"/>
                  </a:solidFill>
                  <a:latin typeface="Courier" charset="0"/>
                </a:rPr>
                <a:t>Val</a:t>
              </a:r>
            </a:p>
          </p:txBody>
        </p:sp>
      </p:grpSp>
      <p:sp>
        <p:nvSpPr>
          <p:cNvPr id="496682" name="Line 42"/>
          <p:cNvSpPr>
            <a:spLocks noChangeShapeType="1"/>
          </p:cNvSpPr>
          <p:nvPr/>
        </p:nvSpPr>
        <p:spPr bwMode="auto">
          <a:xfrm>
            <a:off x="3133725" y="3492500"/>
            <a:ext cx="0" cy="292100"/>
          </a:xfrm>
          <a:prstGeom prst="line">
            <a:avLst/>
          </a:prstGeom>
          <a:noFill/>
          <a:ln w="38100">
            <a:solidFill>
              <a:schemeClr val="bg1"/>
            </a:solidFill>
            <a:round/>
            <a:headEnd/>
            <a:tailEnd/>
          </a:ln>
          <a:effectLst/>
        </p:spPr>
        <p:txBody>
          <a:bodyPr wrap="none" anchor="ctr">
            <a:prstTxWarp prst="textNoShape">
              <a:avLst/>
            </a:prstTxWarp>
          </a:bodyPr>
          <a:lstStyle/>
          <a:p>
            <a:endParaRPr lang="en-US"/>
          </a:p>
        </p:txBody>
      </p:sp>
      <p:sp>
        <p:nvSpPr>
          <p:cNvPr id="496683" name="Line 43"/>
          <p:cNvSpPr>
            <a:spLocks noChangeShapeType="1"/>
          </p:cNvSpPr>
          <p:nvPr/>
        </p:nvSpPr>
        <p:spPr bwMode="auto">
          <a:xfrm>
            <a:off x="4006850" y="3492500"/>
            <a:ext cx="0" cy="292100"/>
          </a:xfrm>
          <a:prstGeom prst="line">
            <a:avLst/>
          </a:prstGeom>
          <a:noFill/>
          <a:ln w="38100">
            <a:solidFill>
              <a:schemeClr val="bg1"/>
            </a:solidFill>
            <a:round/>
            <a:headEnd/>
            <a:tailEnd/>
          </a:ln>
          <a:effectLst/>
        </p:spPr>
        <p:txBody>
          <a:bodyPr wrap="none" anchor="ctr">
            <a:prstTxWarp prst="textNoShape">
              <a:avLst/>
            </a:prstTxWarp>
          </a:bodyPr>
          <a:lstStyle/>
          <a:p>
            <a:endParaRPr lang="en-US"/>
          </a:p>
        </p:txBody>
      </p:sp>
      <p:sp>
        <p:nvSpPr>
          <p:cNvPr id="496684" name="Line 44"/>
          <p:cNvSpPr>
            <a:spLocks noChangeShapeType="1"/>
          </p:cNvSpPr>
          <p:nvPr/>
        </p:nvSpPr>
        <p:spPr bwMode="auto">
          <a:xfrm>
            <a:off x="4892675" y="3532188"/>
            <a:ext cx="0" cy="212725"/>
          </a:xfrm>
          <a:prstGeom prst="line">
            <a:avLst/>
          </a:prstGeom>
          <a:noFill/>
          <a:ln w="38100">
            <a:solidFill>
              <a:schemeClr val="bg1"/>
            </a:solidFill>
            <a:round/>
            <a:headEnd/>
            <a:tailEnd/>
          </a:ln>
          <a:effectLst/>
        </p:spPr>
        <p:txBody>
          <a:bodyPr wrap="none" anchor="ctr">
            <a:prstTxWarp prst="textNoShape">
              <a:avLst/>
            </a:prstTxWarp>
          </a:bodyPr>
          <a:lstStyle/>
          <a:p>
            <a:endParaRPr lang="en-US"/>
          </a:p>
        </p:txBody>
      </p:sp>
      <p:sp>
        <p:nvSpPr>
          <p:cNvPr id="496685" name="Line 45"/>
          <p:cNvSpPr>
            <a:spLocks noChangeShapeType="1"/>
          </p:cNvSpPr>
          <p:nvPr/>
        </p:nvSpPr>
        <p:spPr bwMode="auto">
          <a:xfrm>
            <a:off x="5753100" y="3532188"/>
            <a:ext cx="0" cy="212725"/>
          </a:xfrm>
          <a:prstGeom prst="line">
            <a:avLst/>
          </a:prstGeom>
          <a:noFill/>
          <a:ln w="38100">
            <a:solidFill>
              <a:schemeClr val="bg1"/>
            </a:solidFill>
            <a:round/>
            <a:headEnd/>
            <a:tailEnd/>
          </a:ln>
          <a:effectLst/>
        </p:spPr>
        <p:txBody>
          <a:bodyPr wrap="none" anchor="ctr">
            <a:prstTxWarp prst="textNoShape">
              <a:avLst/>
            </a:prstTxWarp>
          </a:bodyPr>
          <a:lstStyle/>
          <a:p>
            <a:endParaRPr lang="en-US"/>
          </a:p>
        </p:txBody>
      </p:sp>
      <p:sp>
        <p:nvSpPr>
          <p:cNvPr id="496686" name="Line 46"/>
          <p:cNvSpPr>
            <a:spLocks noChangeShapeType="1"/>
          </p:cNvSpPr>
          <p:nvPr/>
        </p:nvSpPr>
        <p:spPr bwMode="auto">
          <a:xfrm>
            <a:off x="6665913" y="3546475"/>
            <a:ext cx="0" cy="184150"/>
          </a:xfrm>
          <a:prstGeom prst="line">
            <a:avLst/>
          </a:prstGeom>
          <a:noFill/>
          <a:ln w="38100">
            <a:solidFill>
              <a:schemeClr val="bg1"/>
            </a:solidFill>
            <a:round/>
            <a:headEnd/>
            <a:tailEnd/>
          </a:ln>
          <a:effectLst/>
        </p:spPr>
        <p:txBody>
          <a:bodyPr wrap="none" anchor="ctr">
            <a:prstTxWarp prst="textNoShape">
              <a:avLst/>
            </a:prstTxWarp>
          </a:bodyPr>
          <a:lstStyle/>
          <a:p>
            <a:endParaRPr lang="en-US"/>
          </a:p>
        </p:txBody>
      </p:sp>
      <p:sp>
        <p:nvSpPr>
          <p:cNvPr id="496687" name="Line 47"/>
          <p:cNvSpPr>
            <a:spLocks noChangeShapeType="1"/>
          </p:cNvSpPr>
          <p:nvPr/>
        </p:nvSpPr>
        <p:spPr bwMode="auto">
          <a:xfrm>
            <a:off x="7539038" y="3546475"/>
            <a:ext cx="0" cy="184150"/>
          </a:xfrm>
          <a:prstGeom prst="line">
            <a:avLst/>
          </a:prstGeom>
          <a:noFill/>
          <a:ln w="38100">
            <a:solidFill>
              <a:schemeClr val="bg1"/>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4062258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0748" name="Picture 12" descr="15_04b"/>
          <p:cNvPicPr>
            <a:picLocks noChangeAspect="1" noChangeArrowheads="1"/>
          </p:cNvPicPr>
          <p:nvPr/>
        </p:nvPicPr>
        <p:blipFill>
          <a:blip r:embed="rId4"/>
          <a:srcRect l="29250" t="33000" r="30376" b="3000"/>
          <a:stretch>
            <a:fillRect/>
          </a:stretch>
        </p:blipFill>
        <p:spPr bwMode="auto">
          <a:xfrm>
            <a:off x="6935788" y="369888"/>
            <a:ext cx="2208212" cy="2625725"/>
          </a:xfrm>
          <a:prstGeom prst="rect">
            <a:avLst/>
          </a:prstGeom>
          <a:noFill/>
          <a:ln w="9525">
            <a:noFill/>
            <a:miter lim="800000"/>
            <a:headEnd/>
            <a:tailEnd/>
          </a:ln>
          <a:effectLst/>
        </p:spPr>
      </p:pic>
      <p:sp>
        <p:nvSpPr>
          <p:cNvPr id="500749" name="Freeform 13"/>
          <p:cNvSpPr>
            <a:spLocks/>
          </p:cNvSpPr>
          <p:nvPr/>
        </p:nvSpPr>
        <p:spPr bwMode="auto">
          <a:xfrm>
            <a:off x="6851650" y="2827338"/>
            <a:ext cx="341313" cy="288925"/>
          </a:xfrm>
          <a:custGeom>
            <a:avLst/>
            <a:gdLst/>
            <a:ahLst/>
            <a:cxnLst>
              <a:cxn ang="0">
                <a:pos x="14" y="0"/>
              </a:cxn>
              <a:cxn ang="0">
                <a:pos x="128" y="27"/>
              </a:cxn>
              <a:cxn ang="0">
                <a:pos x="215" y="95"/>
              </a:cxn>
              <a:cxn ang="0">
                <a:pos x="209" y="182"/>
              </a:cxn>
              <a:cxn ang="0">
                <a:pos x="0" y="169"/>
              </a:cxn>
              <a:cxn ang="0">
                <a:pos x="14" y="0"/>
              </a:cxn>
            </a:cxnLst>
            <a:rect l="0" t="0" r="r" b="b"/>
            <a:pathLst>
              <a:path w="215" h="182">
                <a:moveTo>
                  <a:pt x="14" y="0"/>
                </a:moveTo>
                <a:lnTo>
                  <a:pt x="128" y="27"/>
                </a:lnTo>
                <a:lnTo>
                  <a:pt x="215" y="95"/>
                </a:lnTo>
                <a:cubicBezTo>
                  <a:pt x="213" y="124"/>
                  <a:pt x="211" y="153"/>
                  <a:pt x="209" y="182"/>
                </a:cubicBezTo>
                <a:lnTo>
                  <a:pt x="0" y="169"/>
                </a:lnTo>
                <a:lnTo>
                  <a:pt x="14" y="0"/>
                </a:lnTo>
                <a:close/>
              </a:path>
            </a:pathLst>
          </a:custGeom>
          <a:solidFill>
            <a:schemeClr val="bg1"/>
          </a:solidFill>
          <a:ln w="9525" cap="flat" cmpd="sng">
            <a:solidFill>
              <a:schemeClr val="bg1"/>
            </a:solidFill>
            <a:prstDash val="solid"/>
            <a:round/>
            <a:headEnd/>
            <a:tailEnd/>
          </a:ln>
          <a:effectLst/>
        </p:spPr>
        <p:txBody>
          <a:bodyPr wrap="none" anchor="ctr">
            <a:prstTxWarp prst="textNoShape">
              <a:avLst/>
            </a:prstTxWarp>
          </a:bodyPr>
          <a:lstStyle/>
          <a:p>
            <a:endParaRPr lang="en-US"/>
          </a:p>
        </p:txBody>
      </p:sp>
      <p:sp>
        <p:nvSpPr>
          <p:cNvPr id="500738" name="Rectangle 2"/>
          <p:cNvSpPr>
            <a:spLocks noGrp="1" noChangeArrowheads="1"/>
          </p:cNvSpPr>
          <p:nvPr>
            <p:ph type="title"/>
          </p:nvPr>
        </p:nvSpPr>
        <p:spPr/>
        <p:txBody>
          <a:bodyPr/>
          <a:lstStyle/>
          <a:p>
            <a:r>
              <a:rPr lang="en-US"/>
              <a:t>Transfer RNA structure</a:t>
            </a:r>
          </a:p>
        </p:txBody>
      </p:sp>
      <p:sp>
        <p:nvSpPr>
          <p:cNvPr id="500739" name="Rectangle 3" descr="Rectangle: Click to edit Master text styles&#10;Second level&#10;Third level&#10;Fourth level&#10;Fifth level"/>
          <p:cNvSpPr>
            <a:spLocks noGrp="1" noChangeArrowheads="1"/>
          </p:cNvSpPr>
          <p:nvPr>
            <p:ph type="body" idx="1"/>
          </p:nvPr>
        </p:nvSpPr>
        <p:spPr>
          <a:xfrm>
            <a:off x="320675" y="1003300"/>
            <a:ext cx="8226425" cy="1600200"/>
          </a:xfrm>
        </p:spPr>
        <p:txBody>
          <a:bodyPr>
            <a:normAutofit lnSpcReduction="10000"/>
          </a:bodyPr>
          <a:lstStyle/>
          <a:p>
            <a:r>
              <a:rPr lang="en-US" dirty="0"/>
              <a:t>“Clover leaf” structure</a:t>
            </a:r>
          </a:p>
          <a:p>
            <a:pPr lvl="1"/>
            <a:r>
              <a:rPr lang="en-US" u="sng" dirty="0" err="1">
                <a:solidFill>
                  <a:srgbClr val="CC0000"/>
                </a:solidFill>
              </a:rPr>
              <a:t>anticodon</a:t>
            </a:r>
            <a:r>
              <a:rPr lang="en-US" dirty="0"/>
              <a:t> on “clover leaf” end</a:t>
            </a:r>
          </a:p>
          <a:p>
            <a:pPr lvl="1"/>
            <a:r>
              <a:rPr lang="en-US" dirty="0"/>
              <a:t>amino acid attached on 3</a:t>
            </a:r>
            <a:r>
              <a:rPr lang="en-US" dirty="0">
                <a:latin typeface="MathematicalPi 1" charset="0"/>
                <a:sym typeface="Symbol" charset="2"/>
              </a:rPr>
              <a:t></a:t>
            </a:r>
            <a:r>
              <a:rPr lang="en-US" dirty="0"/>
              <a:t> end</a:t>
            </a:r>
          </a:p>
        </p:txBody>
      </p:sp>
      <p:pic>
        <p:nvPicPr>
          <p:cNvPr id="500740" name="Picture 4"/>
          <p:cNvPicPr>
            <a:picLocks noChangeAspect="1" noChangeArrowheads="1"/>
          </p:cNvPicPr>
          <p:nvPr/>
        </p:nvPicPr>
        <p:blipFill>
          <a:blip r:embed="rId5"/>
          <a:srcRect b="10800"/>
          <a:stretch>
            <a:fillRect/>
          </a:stretch>
        </p:blipFill>
        <p:spPr bwMode="auto">
          <a:xfrm>
            <a:off x="160338" y="2971800"/>
            <a:ext cx="3352800" cy="3886200"/>
          </a:xfrm>
          <a:prstGeom prst="rect">
            <a:avLst/>
          </a:prstGeom>
          <a:noFill/>
          <a:ln w="9525">
            <a:noFill/>
            <a:miter lim="800000"/>
            <a:headEnd/>
            <a:tailEnd/>
          </a:ln>
        </p:spPr>
      </p:pic>
      <p:pic>
        <p:nvPicPr>
          <p:cNvPr id="500741" name="Picture 5" descr="17-13b-TransferTRNAstruc-L"/>
          <p:cNvPicPr>
            <a:picLocks noChangeAspect="1" noChangeArrowheads="1"/>
          </p:cNvPicPr>
          <p:nvPr/>
        </p:nvPicPr>
        <p:blipFill>
          <a:blip r:embed="rId6"/>
          <a:srcRect b="4800"/>
          <a:stretch>
            <a:fillRect/>
          </a:stretch>
        </p:blipFill>
        <p:spPr bwMode="auto">
          <a:xfrm>
            <a:off x="3513138" y="2967038"/>
            <a:ext cx="3962400" cy="3897312"/>
          </a:xfrm>
          <a:prstGeom prst="rect">
            <a:avLst/>
          </a:prstGeom>
          <a:noFill/>
        </p:spPr>
      </p:pic>
      <p:sp>
        <p:nvSpPr>
          <p:cNvPr id="500742" name="Oval 6"/>
          <p:cNvSpPr>
            <a:spLocks noChangeArrowheads="1"/>
          </p:cNvSpPr>
          <p:nvPr/>
        </p:nvSpPr>
        <p:spPr bwMode="auto">
          <a:xfrm>
            <a:off x="268288" y="2978150"/>
            <a:ext cx="1905000" cy="815975"/>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0743" name="Oval 7"/>
          <p:cNvSpPr>
            <a:spLocks noChangeArrowheads="1"/>
          </p:cNvSpPr>
          <p:nvPr/>
        </p:nvSpPr>
        <p:spPr bwMode="auto">
          <a:xfrm>
            <a:off x="5354638" y="3203575"/>
            <a:ext cx="1749425" cy="9906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0744" name="Oval 8"/>
          <p:cNvSpPr>
            <a:spLocks noChangeArrowheads="1"/>
          </p:cNvSpPr>
          <p:nvPr/>
        </p:nvSpPr>
        <p:spPr bwMode="auto">
          <a:xfrm>
            <a:off x="1331913" y="6230938"/>
            <a:ext cx="1066800" cy="609600"/>
          </a:xfrm>
          <a:prstGeom prst="ellipse">
            <a:avLst/>
          </a:prstGeom>
          <a:noFill/>
          <a:ln w="38100">
            <a:solidFill>
              <a:srgbClr val="008000"/>
            </a:solidFill>
            <a:round/>
            <a:headEnd/>
            <a:tailEnd/>
          </a:ln>
          <a:effectLst/>
        </p:spPr>
        <p:txBody>
          <a:bodyPr wrap="none" anchor="ctr">
            <a:prstTxWarp prst="textNoShape">
              <a:avLst/>
            </a:prstTxWarp>
          </a:bodyPr>
          <a:lstStyle/>
          <a:p>
            <a:endParaRPr lang="en-US"/>
          </a:p>
        </p:txBody>
      </p:sp>
      <p:sp>
        <p:nvSpPr>
          <p:cNvPr id="500745" name="Oval 9"/>
          <p:cNvSpPr>
            <a:spLocks noChangeArrowheads="1"/>
          </p:cNvSpPr>
          <p:nvPr/>
        </p:nvSpPr>
        <p:spPr bwMode="auto">
          <a:xfrm>
            <a:off x="4351338" y="5807075"/>
            <a:ext cx="1219200" cy="609600"/>
          </a:xfrm>
          <a:prstGeom prst="ellipse">
            <a:avLst/>
          </a:prstGeom>
          <a:noFill/>
          <a:ln w="38100">
            <a:solidFill>
              <a:srgbClr val="008000"/>
            </a:solidFill>
            <a:round/>
            <a:headEnd/>
            <a:tailEnd/>
          </a:ln>
          <a:effectLst/>
        </p:spPr>
        <p:txBody>
          <a:bodyPr wrap="none" anchor="ctr">
            <a:prstTxWarp prst="textNoShape">
              <a:avLst/>
            </a:prstTxWarp>
          </a:bodyPr>
          <a:lstStyle/>
          <a:p>
            <a:endParaRPr lang="en-US"/>
          </a:p>
        </p:txBody>
      </p:sp>
      <p:sp>
        <p:nvSpPr>
          <p:cNvPr id="500746" name="Oval 10"/>
          <p:cNvSpPr>
            <a:spLocks noChangeArrowheads="1"/>
          </p:cNvSpPr>
          <p:nvPr/>
        </p:nvSpPr>
        <p:spPr bwMode="auto">
          <a:xfrm>
            <a:off x="5975350" y="5678488"/>
            <a:ext cx="1219200" cy="812800"/>
          </a:xfrm>
          <a:prstGeom prst="ellipse">
            <a:avLst/>
          </a:prstGeom>
          <a:noFill/>
          <a:ln w="38100">
            <a:solidFill>
              <a:srgbClr val="008000"/>
            </a:solidFill>
            <a:round/>
            <a:headEnd/>
            <a:tailEnd/>
          </a:ln>
          <a:effectLst/>
        </p:spPr>
        <p:txBody>
          <a:bodyPr wrap="none" anchor="ctr">
            <a:prstTxWarp prst="textNoShape">
              <a:avLst/>
            </a:prstTxWarp>
          </a:bodyPr>
          <a:lstStyle/>
          <a:p>
            <a:endParaRPr lang="en-US"/>
          </a:p>
        </p:txBody>
      </p:sp>
      <p:sp>
        <p:nvSpPr>
          <p:cNvPr id="500747" name="Oval 11"/>
          <p:cNvSpPr>
            <a:spLocks noChangeArrowheads="1"/>
          </p:cNvSpPr>
          <p:nvPr/>
        </p:nvSpPr>
        <p:spPr bwMode="auto">
          <a:xfrm>
            <a:off x="6256338" y="4130675"/>
            <a:ext cx="1143000" cy="6858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0750" name="Oval 14"/>
          <p:cNvSpPr>
            <a:spLocks noChangeArrowheads="1"/>
          </p:cNvSpPr>
          <p:nvPr/>
        </p:nvSpPr>
        <p:spPr bwMode="auto">
          <a:xfrm>
            <a:off x="7107238" y="2327275"/>
            <a:ext cx="1081087" cy="661988"/>
          </a:xfrm>
          <a:prstGeom prst="ellipse">
            <a:avLst/>
          </a:prstGeom>
          <a:noFill/>
          <a:ln w="38100">
            <a:solidFill>
              <a:srgbClr val="008000"/>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3484286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0744"/>
                                        </p:tgtEl>
                                        <p:attrNameLst>
                                          <p:attrName>style.visibility</p:attrName>
                                        </p:attrNameLst>
                                      </p:cBhvr>
                                      <p:to>
                                        <p:strVal val="visible"/>
                                      </p:to>
                                    </p:set>
                                    <p:animEffect transition="in" filter="wipe(left)">
                                      <p:cBhvr>
                                        <p:cTn id="7" dur="500"/>
                                        <p:tgtEl>
                                          <p:spTgt spid="500744"/>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00745"/>
                                        </p:tgtEl>
                                        <p:attrNameLst>
                                          <p:attrName>style.visibility</p:attrName>
                                        </p:attrNameLst>
                                      </p:cBhvr>
                                      <p:to>
                                        <p:strVal val="visible"/>
                                      </p:to>
                                    </p:set>
                                    <p:animEffect transition="in" filter="wipe(left)">
                                      <p:cBhvr>
                                        <p:cTn id="11" dur="500"/>
                                        <p:tgtEl>
                                          <p:spTgt spid="50074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00746"/>
                                        </p:tgtEl>
                                        <p:attrNameLst>
                                          <p:attrName>style.visibility</p:attrName>
                                        </p:attrNameLst>
                                      </p:cBhvr>
                                      <p:to>
                                        <p:strVal val="visible"/>
                                      </p:to>
                                    </p:set>
                                    <p:animEffect transition="in" filter="wipe(left)">
                                      <p:cBhvr>
                                        <p:cTn id="15" dur="500"/>
                                        <p:tgtEl>
                                          <p:spTgt spid="50074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00750"/>
                                        </p:tgtEl>
                                        <p:attrNameLst>
                                          <p:attrName>style.visibility</p:attrName>
                                        </p:attrNameLst>
                                      </p:cBhvr>
                                      <p:to>
                                        <p:strVal val="visible"/>
                                      </p:to>
                                    </p:set>
                                    <p:animEffect transition="in" filter="wipe(left)">
                                      <p:cBhvr>
                                        <p:cTn id="19" dur="500"/>
                                        <p:tgtEl>
                                          <p:spTgt spid="5007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00742"/>
                                        </p:tgtEl>
                                        <p:attrNameLst>
                                          <p:attrName>style.visibility</p:attrName>
                                        </p:attrNameLst>
                                      </p:cBhvr>
                                      <p:to>
                                        <p:strVal val="visible"/>
                                      </p:to>
                                    </p:set>
                                    <p:animEffect transition="in" filter="wipe(left)">
                                      <p:cBhvr>
                                        <p:cTn id="24" dur="500"/>
                                        <p:tgtEl>
                                          <p:spTgt spid="500742"/>
                                        </p:tgtEl>
                                      </p:cBhvr>
                                    </p:animEffect>
                                  </p:childTnLst>
                                  <p:subTnLst>
                                    <p:audio>
                                      <p:cMediaNode>
                                        <p:cTn display="0" masterRel="sameClick">
                                          <p:stCondLst>
                                            <p:cond evt="begin" delay="0">
                                              <p:tn val="22"/>
                                            </p:cond>
                                          </p:stCondLst>
                                          <p:endCondLst>
                                            <p:cond evt="onStopAudio" delay="0">
                                              <p:tgtEl>
                                                <p:sldTgt/>
                                              </p:tgtEl>
                                            </p:cond>
                                          </p:endCondLst>
                                        </p:cTn>
                                        <p:tgtEl>
                                          <p:sndTgt r:embed="rId3" name="Pencil Check"/>
                                        </p:tgtEl>
                                      </p:cMediaNode>
                                    </p:audio>
                                  </p:sub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00743"/>
                                        </p:tgtEl>
                                        <p:attrNameLst>
                                          <p:attrName>style.visibility</p:attrName>
                                        </p:attrNameLst>
                                      </p:cBhvr>
                                      <p:to>
                                        <p:strVal val="visible"/>
                                      </p:to>
                                    </p:set>
                                    <p:animEffect transition="in" filter="wipe(left)">
                                      <p:cBhvr>
                                        <p:cTn id="28" dur="500"/>
                                        <p:tgtEl>
                                          <p:spTgt spid="50074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500747"/>
                                        </p:tgtEl>
                                        <p:attrNameLst>
                                          <p:attrName>style.visibility</p:attrName>
                                        </p:attrNameLst>
                                      </p:cBhvr>
                                      <p:to>
                                        <p:strVal val="visible"/>
                                      </p:to>
                                    </p:set>
                                    <p:animEffect transition="in" filter="wipe(left)">
                                      <p:cBhvr>
                                        <p:cTn id="32" dur="500"/>
                                        <p:tgtEl>
                                          <p:spTgt spid="500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2" grpId="0" animBg="1"/>
      <p:bldP spid="500743" grpId="0" animBg="1"/>
      <p:bldP spid="500744" grpId="0" animBg="1"/>
      <p:bldP spid="500745" grpId="0" animBg="1"/>
      <p:bldP spid="500746" grpId="0" animBg="1"/>
      <p:bldP spid="500747" grpId="0" animBg="1"/>
      <p:bldP spid="50075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0" y="0"/>
            <a:ext cx="6299200" cy="1143000"/>
          </a:xfrm>
        </p:spPr>
        <p:txBody>
          <a:bodyPr/>
          <a:lstStyle/>
          <a:p>
            <a:r>
              <a:rPr lang="en-US" dirty="0"/>
              <a:t>The “Central Dogma”</a:t>
            </a:r>
          </a:p>
        </p:txBody>
      </p:sp>
      <p:sp>
        <p:nvSpPr>
          <p:cNvPr id="588803" name="Rectangle 3" descr="Rectangle: Click to edit Master text styles&#10;Second level&#10;Third level&#10;Fourth level&#10;Fifth level"/>
          <p:cNvSpPr>
            <a:spLocks noGrp="1" noChangeArrowheads="1"/>
          </p:cNvSpPr>
          <p:nvPr>
            <p:ph type="body" idx="1"/>
          </p:nvPr>
        </p:nvSpPr>
        <p:spPr>
          <a:xfrm>
            <a:off x="152400" y="1384300"/>
            <a:ext cx="8610600" cy="1143000"/>
          </a:xfrm>
          <a:noFill/>
          <a:ln/>
        </p:spPr>
        <p:txBody>
          <a:bodyPr/>
          <a:lstStyle/>
          <a:p>
            <a:r>
              <a:rPr lang="en-US" sz="2800" dirty="0"/>
              <a:t>Flow of genetic information in a cell</a:t>
            </a:r>
          </a:p>
          <a:p>
            <a:pPr lvl="1"/>
            <a:r>
              <a:rPr lang="en-US" dirty="0"/>
              <a:t>How do we move information from DNA to proteins?</a:t>
            </a:r>
            <a:endParaRPr lang="en-US" b="0" dirty="0">
              <a:latin typeface="Times" charset="0"/>
            </a:endParaRPr>
          </a:p>
        </p:txBody>
      </p:sp>
      <p:pic>
        <p:nvPicPr>
          <p:cNvPr id="588829" name="Picture 29"/>
          <p:cNvPicPr>
            <a:picLocks noChangeAspect="1" noChangeArrowheads="1"/>
          </p:cNvPicPr>
          <p:nvPr/>
        </p:nvPicPr>
        <p:blipFill>
          <a:blip r:embed="rId5"/>
          <a:srcRect/>
          <a:stretch>
            <a:fillRect/>
          </a:stretch>
        </p:blipFill>
        <p:spPr bwMode="auto">
          <a:xfrm>
            <a:off x="7634288" y="382588"/>
            <a:ext cx="1425575" cy="1425575"/>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p:spPr>
      </p:pic>
      <p:sp>
        <p:nvSpPr>
          <p:cNvPr id="588831" name="AutoShape 31"/>
          <p:cNvSpPr>
            <a:spLocks noChangeArrowheads="1"/>
          </p:cNvSpPr>
          <p:nvPr/>
        </p:nvSpPr>
        <p:spPr bwMode="auto">
          <a:xfrm>
            <a:off x="6213475" y="3344863"/>
            <a:ext cx="1579563" cy="304800"/>
          </a:xfrm>
          <a:prstGeom prst="rightArrow">
            <a:avLst>
              <a:gd name="adj1" fmla="val 50000"/>
              <a:gd name="adj2" fmla="val 129557"/>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sz="2400"/>
          </a:p>
        </p:txBody>
      </p:sp>
      <p:sp>
        <p:nvSpPr>
          <p:cNvPr id="588832" name="AutoShape 32"/>
          <p:cNvSpPr>
            <a:spLocks noChangeArrowheads="1"/>
          </p:cNvSpPr>
          <p:nvPr/>
        </p:nvSpPr>
        <p:spPr bwMode="auto">
          <a:xfrm>
            <a:off x="1255713" y="3344863"/>
            <a:ext cx="1579562" cy="304800"/>
          </a:xfrm>
          <a:prstGeom prst="rightArrow">
            <a:avLst>
              <a:gd name="adj1" fmla="val 50000"/>
              <a:gd name="adj2" fmla="val 129557"/>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sz="2400"/>
          </a:p>
        </p:txBody>
      </p:sp>
      <p:pic>
        <p:nvPicPr>
          <p:cNvPr id="588833" name="Picture 33" descr="penguinL"/>
          <p:cNvPicPr>
            <a:picLocks noChangeAspect="1" noChangeArrowheads="1"/>
          </p:cNvPicPr>
          <p:nvPr/>
        </p:nvPicPr>
        <p:blipFill>
          <a:blip r:embed="rId6"/>
          <a:srcRect/>
          <a:stretch>
            <a:fillRect/>
          </a:stretch>
        </p:blipFill>
        <p:spPr bwMode="auto">
          <a:xfrm>
            <a:off x="7812088" y="5534025"/>
            <a:ext cx="1274762" cy="1295400"/>
          </a:xfrm>
          <a:prstGeom prst="rect">
            <a:avLst/>
          </a:prstGeom>
          <a:noFill/>
        </p:spPr>
      </p:pic>
      <p:sp>
        <p:nvSpPr>
          <p:cNvPr id="588835" name="AutoShape 35"/>
          <p:cNvSpPr>
            <a:spLocks noChangeArrowheads="1"/>
          </p:cNvSpPr>
          <p:nvPr/>
        </p:nvSpPr>
        <p:spPr bwMode="auto">
          <a:xfrm>
            <a:off x="3749675" y="3344863"/>
            <a:ext cx="1579563" cy="304800"/>
          </a:xfrm>
          <a:prstGeom prst="rightArrow">
            <a:avLst>
              <a:gd name="adj1" fmla="val 50000"/>
              <a:gd name="adj2" fmla="val 129557"/>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sz="2400"/>
          </a:p>
        </p:txBody>
      </p:sp>
      <p:sp>
        <p:nvSpPr>
          <p:cNvPr id="588836" name="AutoShape 36"/>
          <p:cNvSpPr>
            <a:spLocks noChangeArrowheads="1"/>
          </p:cNvSpPr>
          <p:nvPr/>
        </p:nvSpPr>
        <p:spPr bwMode="auto">
          <a:xfrm rot="10800000">
            <a:off x="709613" y="3414713"/>
            <a:ext cx="1752600" cy="1752600"/>
          </a:xfrm>
          <a:custGeom>
            <a:avLst/>
            <a:gdLst>
              <a:gd name="G0" fmla="+- 0 0 0"/>
              <a:gd name="G1" fmla="+- 5905106 0 0"/>
              <a:gd name="G2" fmla="+- 0 0 5905106"/>
              <a:gd name="G3" fmla="+- 10800 0 0"/>
              <a:gd name="G4" fmla="+- 0 0 0"/>
              <a:gd name="T0" fmla="*/ 360 256 1"/>
              <a:gd name="T1" fmla="*/ 0 256 1"/>
              <a:gd name="G5" fmla="+- G2 T0 T1"/>
              <a:gd name="G6" fmla="?: G2 G2 G5"/>
              <a:gd name="G7" fmla="+- 0 0 G6"/>
              <a:gd name="G8" fmla="+- 8570 0 0"/>
              <a:gd name="G9" fmla="+- 0 0 5905106"/>
              <a:gd name="G10" fmla="+- 8570 0 2700"/>
              <a:gd name="G11" fmla="cos G10 0"/>
              <a:gd name="G12" fmla="sin G10 0"/>
              <a:gd name="G13" fmla="cos 13500 0"/>
              <a:gd name="G14" fmla="sin 13500 0"/>
              <a:gd name="G15" fmla="+- G11 10800 0"/>
              <a:gd name="G16" fmla="+- G12 10800 0"/>
              <a:gd name="G17" fmla="+- G13 10800 0"/>
              <a:gd name="G18" fmla="+- G14 10800 0"/>
              <a:gd name="G19" fmla="*/ 8570 1 2"/>
              <a:gd name="G20" fmla="+- G19 5400 0"/>
              <a:gd name="G21" fmla="cos G20 0"/>
              <a:gd name="G22" fmla="sin G20 0"/>
              <a:gd name="G23" fmla="+- G21 10800 0"/>
              <a:gd name="G24" fmla="+- G12 G23 G22"/>
              <a:gd name="G25" fmla="+- G22 G23 G11"/>
              <a:gd name="G26" fmla="cos 10800 0"/>
              <a:gd name="G27" fmla="sin 10800 0"/>
              <a:gd name="G28" fmla="cos 8570 0"/>
              <a:gd name="G29" fmla="sin 8570 0"/>
              <a:gd name="G30" fmla="+- G26 10800 0"/>
              <a:gd name="G31" fmla="+- G27 10800 0"/>
              <a:gd name="G32" fmla="+- G28 10800 0"/>
              <a:gd name="G33" fmla="+- G29 10800 0"/>
              <a:gd name="G34" fmla="+- G19 5400 0"/>
              <a:gd name="G35" fmla="cos G34 5905106"/>
              <a:gd name="G36" fmla="sin G34 5905106"/>
              <a:gd name="G37" fmla="+/ 5905106 0 2"/>
              <a:gd name="T2" fmla="*/ 180 256 1"/>
              <a:gd name="T3" fmla="*/ 0 256 1"/>
              <a:gd name="G38" fmla="+- G37 T2 T3"/>
              <a:gd name="G39" fmla="?: G2 G37 G38"/>
              <a:gd name="G40" fmla="cos 10800 G39"/>
              <a:gd name="G41" fmla="sin 10800 G39"/>
              <a:gd name="G42" fmla="cos 8570 G39"/>
              <a:gd name="G43" fmla="sin 8570 G39"/>
              <a:gd name="G44" fmla="+- G40 10800 0"/>
              <a:gd name="G45" fmla="+- G41 10800 0"/>
              <a:gd name="G46" fmla="+- G42 10800 0"/>
              <a:gd name="G47" fmla="+- G43 10800 0"/>
              <a:gd name="G48" fmla="+- G35 10800 0"/>
              <a:gd name="G49" fmla="+- G36 10800 0"/>
              <a:gd name="T4" fmla="*/ 3170 w 21600"/>
              <a:gd name="T5" fmla="*/ 3156 h 21600"/>
              <a:gd name="T6" fmla="*/ 10782 w 21600"/>
              <a:gd name="T7" fmla="*/ 20484 h 21600"/>
              <a:gd name="T8" fmla="*/ 4745 w 21600"/>
              <a:gd name="T9" fmla="*/ 4734 h 21600"/>
              <a:gd name="T10" fmla="*/ 24300 w 21600"/>
              <a:gd name="T11" fmla="*/ 10800 h 21600"/>
              <a:gd name="T12" fmla="*/ 20485 w 21600"/>
              <a:gd name="T13" fmla="*/ 14615 h 21600"/>
              <a:gd name="T14" fmla="*/ 1667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370" y="10800"/>
                </a:moveTo>
                <a:cubicBezTo>
                  <a:pt x="19370" y="6066"/>
                  <a:pt x="15533" y="2230"/>
                  <a:pt x="10800" y="2230"/>
                </a:cubicBezTo>
                <a:cubicBezTo>
                  <a:pt x="6066" y="2230"/>
                  <a:pt x="2230" y="6066"/>
                  <a:pt x="2230" y="10800"/>
                </a:cubicBezTo>
                <a:cubicBezTo>
                  <a:pt x="2229" y="15526"/>
                  <a:pt x="6057" y="19361"/>
                  <a:pt x="10784" y="19369"/>
                </a:cubicBezTo>
                <a:lnTo>
                  <a:pt x="10780" y="21599"/>
                </a:lnTo>
                <a:cubicBezTo>
                  <a:pt x="4823" y="21589"/>
                  <a:pt x="0" y="16756"/>
                  <a:pt x="0" y="10800"/>
                </a:cubicBezTo>
                <a:cubicBezTo>
                  <a:pt x="0" y="4835"/>
                  <a:pt x="4835" y="0"/>
                  <a:pt x="10800" y="0"/>
                </a:cubicBezTo>
                <a:cubicBezTo>
                  <a:pt x="16764" y="0"/>
                  <a:pt x="21600" y="4835"/>
                  <a:pt x="21600" y="10800"/>
                </a:cubicBezTo>
                <a:lnTo>
                  <a:pt x="24300" y="10800"/>
                </a:lnTo>
                <a:lnTo>
                  <a:pt x="20485" y="14615"/>
                </a:lnTo>
                <a:lnTo>
                  <a:pt x="16670" y="10800"/>
                </a:lnTo>
                <a:lnTo>
                  <a:pt x="19370" y="10800"/>
                </a:ln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88837" name="Text Box 37"/>
          <p:cNvSpPr txBox="1">
            <a:spLocks noChangeArrowheads="1"/>
          </p:cNvSpPr>
          <p:nvPr/>
        </p:nvSpPr>
        <p:spPr bwMode="auto">
          <a:xfrm rot="-900000">
            <a:off x="1584325" y="2773363"/>
            <a:ext cx="2046288" cy="457200"/>
          </a:xfrm>
          <a:prstGeom prst="rect">
            <a:avLst/>
          </a:prstGeom>
          <a:noFill/>
          <a:ln w="9525">
            <a:noFill/>
            <a:miter lim="800000"/>
            <a:headEnd/>
            <a:tailEnd/>
          </a:ln>
          <a:effectLst/>
        </p:spPr>
        <p:txBody>
          <a:bodyPr wrap="none" anchor="ctr">
            <a:prstTxWarp prst="textNoShape">
              <a:avLst/>
            </a:prstTxWarp>
            <a:spAutoFit/>
          </a:bodyPr>
          <a:lstStyle/>
          <a:p>
            <a:r>
              <a:rPr lang="en-US" sz="2400" b="1">
                <a:solidFill>
                  <a:srgbClr val="006604"/>
                </a:solidFill>
              </a:rPr>
              <a:t>transcription</a:t>
            </a:r>
            <a:endParaRPr lang="en-US" sz="2400"/>
          </a:p>
        </p:txBody>
      </p:sp>
      <p:sp>
        <p:nvSpPr>
          <p:cNvPr id="588838" name="Text Box 38"/>
          <p:cNvSpPr txBox="1">
            <a:spLocks noChangeArrowheads="1"/>
          </p:cNvSpPr>
          <p:nvPr/>
        </p:nvSpPr>
        <p:spPr bwMode="auto">
          <a:xfrm rot="-900000">
            <a:off x="4092575" y="2773363"/>
            <a:ext cx="1741488" cy="457200"/>
          </a:xfrm>
          <a:prstGeom prst="rect">
            <a:avLst/>
          </a:prstGeom>
          <a:noFill/>
          <a:ln w="9525">
            <a:noFill/>
            <a:miter lim="800000"/>
            <a:headEnd/>
            <a:tailEnd/>
          </a:ln>
          <a:effectLst/>
        </p:spPr>
        <p:txBody>
          <a:bodyPr wrap="none" anchor="ctr">
            <a:prstTxWarp prst="textNoShape">
              <a:avLst/>
            </a:prstTxWarp>
            <a:spAutoFit/>
          </a:bodyPr>
          <a:lstStyle/>
          <a:p>
            <a:r>
              <a:rPr lang="en-US" sz="2400" b="1">
                <a:solidFill>
                  <a:srgbClr val="006604"/>
                </a:solidFill>
              </a:rPr>
              <a:t>translation</a:t>
            </a:r>
            <a:endParaRPr lang="en-US" sz="2400">
              <a:solidFill>
                <a:srgbClr val="006604"/>
              </a:solidFill>
            </a:endParaRPr>
          </a:p>
        </p:txBody>
      </p:sp>
      <p:sp>
        <p:nvSpPr>
          <p:cNvPr id="588839" name="Text Box 39"/>
          <p:cNvSpPr txBox="1">
            <a:spLocks noChangeArrowheads="1"/>
          </p:cNvSpPr>
          <p:nvPr/>
        </p:nvSpPr>
        <p:spPr bwMode="auto">
          <a:xfrm>
            <a:off x="730250" y="5129213"/>
            <a:ext cx="1725613" cy="457200"/>
          </a:xfrm>
          <a:prstGeom prst="rect">
            <a:avLst/>
          </a:prstGeom>
          <a:noFill/>
          <a:ln w="9525">
            <a:noFill/>
            <a:miter lim="800000"/>
            <a:headEnd/>
            <a:tailEnd/>
          </a:ln>
          <a:effectLst/>
        </p:spPr>
        <p:txBody>
          <a:bodyPr wrap="none" anchor="ctr">
            <a:prstTxWarp prst="textNoShape">
              <a:avLst/>
            </a:prstTxWarp>
            <a:spAutoFit/>
          </a:bodyPr>
          <a:lstStyle/>
          <a:p>
            <a:r>
              <a:rPr lang="en-US" sz="2400" b="1">
                <a:solidFill>
                  <a:srgbClr val="006604"/>
                </a:solidFill>
              </a:rPr>
              <a:t>replication</a:t>
            </a:r>
            <a:endParaRPr lang="en-US" sz="2400">
              <a:solidFill>
                <a:srgbClr val="006604"/>
              </a:solidFill>
            </a:endParaRPr>
          </a:p>
        </p:txBody>
      </p:sp>
      <p:sp>
        <p:nvSpPr>
          <p:cNvPr id="588840" name="AutoShape 40"/>
          <p:cNvSpPr>
            <a:spLocks noChangeArrowheads="1"/>
          </p:cNvSpPr>
          <p:nvPr/>
        </p:nvSpPr>
        <p:spPr bwMode="auto">
          <a:xfrm>
            <a:off x="5392738" y="3140075"/>
            <a:ext cx="1809750" cy="714375"/>
          </a:xfrm>
          <a:prstGeom prst="roundRect">
            <a:avLst>
              <a:gd name="adj" fmla="val 16667"/>
            </a:avLst>
          </a:prstGeom>
          <a:solidFill>
            <a:srgbClr val="FFEA18"/>
          </a:solidFill>
          <a:ln w="12700">
            <a:solidFill>
              <a:srgbClr val="391C00"/>
            </a:solidFill>
            <a:round/>
            <a:headEnd/>
            <a:tailEnd/>
          </a:ln>
          <a:effectLst/>
        </p:spPr>
        <p:txBody>
          <a:bodyPr wrap="none" anchor="ctr">
            <a:prstTxWarp prst="textNoShape">
              <a:avLst/>
            </a:prstTxWarp>
            <a:spAutoFit/>
          </a:bodyPr>
          <a:lstStyle/>
          <a:p>
            <a:r>
              <a:rPr lang="en-US" sz="3600" b="1">
                <a:solidFill>
                  <a:srgbClr val="0F116A"/>
                </a:solidFill>
              </a:rPr>
              <a:t>protein</a:t>
            </a:r>
            <a:endParaRPr lang="en-US" sz="3200" b="1">
              <a:solidFill>
                <a:schemeClr val="tx2"/>
              </a:solidFill>
            </a:endParaRPr>
          </a:p>
        </p:txBody>
      </p:sp>
      <p:sp>
        <p:nvSpPr>
          <p:cNvPr id="588841" name="AutoShape 41"/>
          <p:cNvSpPr>
            <a:spLocks noChangeArrowheads="1"/>
          </p:cNvSpPr>
          <p:nvPr/>
        </p:nvSpPr>
        <p:spPr bwMode="auto">
          <a:xfrm>
            <a:off x="2895600" y="3138488"/>
            <a:ext cx="1247775" cy="714375"/>
          </a:xfrm>
          <a:prstGeom prst="roundRect">
            <a:avLst>
              <a:gd name="adj" fmla="val 16667"/>
            </a:avLst>
          </a:prstGeom>
          <a:solidFill>
            <a:srgbClr val="FFEA18"/>
          </a:solidFill>
          <a:ln w="12700">
            <a:solidFill>
              <a:srgbClr val="391C00"/>
            </a:solidFill>
            <a:round/>
            <a:headEnd/>
            <a:tailEnd/>
          </a:ln>
          <a:effectLst/>
        </p:spPr>
        <p:txBody>
          <a:bodyPr wrap="none" anchor="ctr">
            <a:prstTxWarp prst="textNoShape">
              <a:avLst/>
            </a:prstTxWarp>
            <a:spAutoFit/>
          </a:bodyPr>
          <a:lstStyle/>
          <a:p>
            <a:r>
              <a:rPr lang="en-US" sz="3600" b="1">
                <a:solidFill>
                  <a:srgbClr val="0F116A"/>
                </a:solidFill>
              </a:rPr>
              <a:t>RNA</a:t>
            </a:r>
            <a:endParaRPr lang="en-US" sz="3200" b="1">
              <a:solidFill>
                <a:schemeClr val="tx2"/>
              </a:solidFill>
            </a:endParaRPr>
          </a:p>
        </p:txBody>
      </p:sp>
      <p:sp>
        <p:nvSpPr>
          <p:cNvPr id="588842" name="AutoShape 42"/>
          <p:cNvSpPr>
            <a:spLocks noChangeArrowheads="1"/>
          </p:cNvSpPr>
          <p:nvPr/>
        </p:nvSpPr>
        <p:spPr bwMode="auto">
          <a:xfrm>
            <a:off x="390525" y="3140075"/>
            <a:ext cx="1247775" cy="714375"/>
          </a:xfrm>
          <a:prstGeom prst="roundRect">
            <a:avLst>
              <a:gd name="adj" fmla="val 16667"/>
            </a:avLst>
          </a:prstGeom>
          <a:solidFill>
            <a:srgbClr val="FFEA18"/>
          </a:solidFill>
          <a:ln w="12700">
            <a:solidFill>
              <a:srgbClr val="391C00"/>
            </a:solidFill>
            <a:round/>
            <a:headEnd/>
            <a:tailEnd/>
          </a:ln>
          <a:effectLst/>
        </p:spPr>
        <p:txBody>
          <a:bodyPr wrap="none" anchor="ctr">
            <a:prstTxWarp prst="textNoShape">
              <a:avLst/>
            </a:prstTxWarp>
            <a:spAutoFit/>
          </a:bodyPr>
          <a:lstStyle/>
          <a:p>
            <a:r>
              <a:rPr lang="en-US" sz="3600" b="1">
                <a:solidFill>
                  <a:srgbClr val="0F116A"/>
                </a:solidFill>
              </a:rPr>
              <a:t>DNA</a:t>
            </a:r>
            <a:endParaRPr lang="en-US" sz="3200" b="1">
              <a:solidFill>
                <a:schemeClr val="tx2"/>
              </a:solidFill>
            </a:endParaRPr>
          </a:p>
        </p:txBody>
      </p:sp>
      <p:sp>
        <p:nvSpPr>
          <p:cNvPr id="588843" name="AutoShape 43"/>
          <p:cNvSpPr>
            <a:spLocks noChangeArrowheads="1"/>
          </p:cNvSpPr>
          <p:nvPr/>
        </p:nvSpPr>
        <p:spPr bwMode="auto">
          <a:xfrm>
            <a:off x="7845425" y="3140075"/>
            <a:ext cx="1120775" cy="714375"/>
          </a:xfrm>
          <a:prstGeom prst="roundRect">
            <a:avLst>
              <a:gd name="adj" fmla="val 16667"/>
            </a:avLst>
          </a:prstGeom>
          <a:solidFill>
            <a:srgbClr val="CC0000"/>
          </a:solidFill>
          <a:ln w="12700">
            <a:solidFill>
              <a:srgbClr val="201A17"/>
            </a:solidFill>
            <a:round/>
            <a:headEnd/>
            <a:tailEnd/>
          </a:ln>
          <a:effectLst/>
        </p:spPr>
        <p:txBody>
          <a:bodyPr wrap="none" anchor="ctr">
            <a:prstTxWarp prst="textNoShape">
              <a:avLst/>
            </a:prstTxWarp>
            <a:spAutoFit/>
          </a:bodyPr>
          <a:lstStyle/>
          <a:p>
            <a:r>
              <a:rPr lang="en-US" sz="3600" b="1">
                <a:solidFill>
                  <a:schemeClr val="bg1"/>
                </a:solidFill>
              </a:rPr>
              <a:t>trait</a:t>
            </a:r>
            <a:endParaRPr lang="en-US" sz="3200" b="1">
              <a:solidFill>
                <a:schemeClr val="bg1"/>
              </a:solidFill>
            </a:endParaRPr>
          </a:p>
        </p:txBody>
      </p:sp>
      <p:sp>
        <p:nvSpPr>
          <p:cNvPr id="588844" name="AutoShape 44"/>
          <p:cNvSpPr>
            <a:spLocks noChangeArrowheads="1"/>
          </p:cNvSpPr>
          <p:nvPr/>
        </p:nvSpPr>
        <p:spPr bwMode="auto">
          <a:xfrm>
            <a:off x="4681538" y="4449763"/>
            <a:ext cx="2433637" cy="1455737"/>
          </a:xfrm>
          <a:prstGeom prst="wedgeEllipseCallout">
            <a:avLst>
              <a:gd name="adj1" fmla="val 86333"/>
              <a:gd name="adj2" fmla="val 3669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rPr>
              <a:t>DNA gets </a:t>
            </a:r>
            <a:br>
              <a:rPr lang="en-US" sz="1800" b="1">
                <a:solidFill>
                  <a:srgbClr val="0F116A"/>
                </a:solidFill>
                <a:latin typeface="Comic Sans MS" charset="0"/>
              </a:rPr>
            </a:br>
            <a:r>
              <a:rPr lang="en-US" sz="1800" b="1">
                <a:solidFill>
                  <a:srgbClr val="0F116A"/>
                </a:solidFill>
                <a:latin typeface="Comic Sans MS" charset="0"/>
              </a:rPr>
              <a:t> all the glory,</a:t>
            </a:r>
            <a:br>
              <a:rPr lang="en-US" sz="1800" b="1">
                <a:solidFill>
                  <a:srgbClr val="0F116A"/>
                </a:solidFill>
                <a:latin typeface="Comic Sans MS" charset="0"/>
              </a:rPr>
            </a:br>
            <a:r>
              <a:rPr lang="en-US" sz="1800" b="1">
                <a:solidFill>
                  <a:srgbClr val="0F116A"/>
                </a:solidFill>
                <a:latin typeface="Comic Sans MS" charset="0"/>
              </a:rPr>
              <a:t> but proteins do </a:t>
            </a:r>
            <a:br>
              <a:rPr lang="en-US" sz="1800" b="1">
                <a:solidFill>
                  <a:srgbClr val="0F116A"/>
                </a:solidFill>
                <a:latin typeface="Comic Sans MS" charset="0"/>
              </a:rPr>
            </a:br>
            <a:r>
              <a:rPr lang="en-US" sz="1800" b="1">
                <a:solidFill>
                  <a:srgbClr val="0F116A"/>
                </a:solidFill>
                <a:latin typeface="Comic Sans MS" charset="0"/>
              </a:rPr>
              <a:t>all the work</a:t>
            </a:r>
            <a:r>
              <a:rPr lang="en-US" sz="1800" b="1" i="1">
                <a:solidFill>
                  <a:srgbClr val="0F116A"/>
                </a:solidFill>
                <a:latin typeface="Comic Sans MS" charset="0"/>
              </a:rPr>
              <a:t>!</a:t>
            </a:r>
          </a:p>
        </p:txBody>
      </p:sp>
    </p:spTree>
    <p:extLst>
      <p:ext uri="{BB962C8B-B14F-4D97-AF65-F5344CB8AC3E}">
        <p14:creationId xmlns:p14="http://schemas.microsoft.com/office/powerpoint/2010/main" val="498382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8837">
                                            <p:txEl>
                                              <p:pRg st="0" end="0"/>
                                            </p:txEl>
                                          </p:spTgt>
                                        </p:tgtEl>
                                        <p:attrNameLst>
                                          <p:attrName>style.visibility</p:attrName>
                                        </p:attrNameLst>
                                      </p:cBhvr>
                                      <p:to>
                                        <p:strVal val="visible"/>
                                      </p:to>
                                    </p:set>
                                    <p:animEffect transition="in" filter="wipe(left)">
                                      <p:cBhvr>
                                        <p:cTn id="7" dur="500"/>
                                        <p:tgtEl>
                                          <p:spTgt spid="58883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8838">
                                            <p:txEl>
                                              <p:pRg st="0" end="0"/>
                                            </p:txEl>
                                          </p:spTgt>
                                        </p:tgtEl>
                                        <p:attrNameLst>
                                          <p:attrName>style.visibility</p:attrName>
                                        </p:attrNameLst>
                                      </p:cBhvr>
                                      <p:to>
                                        <p:strVal val="visible"/>
                                      </p:to>
                                    </p:set>
                                    <p:animEffect transition="in" filter="wipe(left)">
                                      <p:cBhvr>
                                        <p:cTn id="12" dur="500"/>
                                        <p:tgtEl>
                                          <p:spTgt spid="58883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88833"/>
                                        </p:tgtEl>
                                        <p:attrNameLst>
                                          <p:attrName>style.visibility</p:attrName>
                                        </p:attrNameLst>
                                      </p:cBhvr>
                                      <p:to>
                                        <p:strVal val="visible"/>
                                      </p:to>
                                    </p:set>
                                    <p:animEffect transition="in" filter="wipe(right)">
                                      <p:cBhvr>
                                        <p:cTn id="17" dur="500"/>
                                        <p:tgtEl>
                                          <p:spTgt spid="588833"/>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588844"/>
                                        </p:tgtEl>
                                        <p:attrNameLst>
                                          <p:attrName>style.visibility</p:attrName>
                                        </p:attrNameLst>
                                      </p:cBhvr>
                                      <p:to>
                                        <p:strVal val="visible"/>
                                      </p:to>
                                    </p:set>
                                    <p:animEffect transition="in" filter="wipe(right)">
                                      <p:cBhvr>
                                        <p:cTn id="21" dur="500"/>
                                        <p:tgtEl>
                                          <p:spTgt spid="588844"/>
                                        </p:tgtEl>
                                      </p:cBhvr>
                                    </p:animEffect>
                                  </p:childTnLst>
                                  <p:subTnLst>
                                    <p:audio>
                                      <p:cMediaNode>
                                        <p:cTn display="0" masterRel="sameClick">
                                          <p:stCondLst>
                                            <p:cond evt="begin" delay="0">
                                              <p:tn val="19"/>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37" grpId="0" build="p" autoUpdateAnimBg="0"/>
      <p:bldP spid="588838" grpId="0" build="p" autoUpdateAnimBg="0"/>
      <p:bldP spid="588844"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4835" name="Rectangle 3"/>
          <p:cNvSpPr>
            <a:spLocks noGrp="1" noChangeArrowheads="1"/>
          </p:cNvSpPr>
          <p:nvPr>
            <p:ph type="title"/>
          </p:nvPr>
        </p:nvSpPr>
        <p:spPr>
          <a:xfrm>
            <a:off x="0" y="0"/>
            <a:ext cx="5283200" cy="685800"/>
          </a:xfrm>
        </p:spPr>
        <p:txBody>
          <a:bodyPr>
            <a:normAutofit fontScale="90000"/>
          </a:bodyPr>
          <a:lstStyle/>
          <a:p>
            <a:r>
              <a:rPr lang="en-US" dirty="0"/>
              <a:t>Loading </a:t>
            </a:r>
            <a:r>
              <a:rPr lang="en-US" dirty="0" err="1"/>
              <a:t>tRNA</a:t>
            </a:r>
            <a:r>
              <a:rPr lang="en-US" dirty="0"/>
              <a:t> </a:t>
            </a:r>
          </a:p>
        </p:txBody>
      </p:sp>
      <p:sp>
        <p:nvSpPr>
          <p:cNvPr id="504836" name="Rectangle 4" descr="Rectangle: Click to edit Master text styles&#10;Second level&#10;Third level&#10;Fourth level&#10;Fifth level"/>
          <p:cNvSpPr>
            <a:spLocks noGrp="1" noChangeArrowheads="1"/>
          </p:cNvSpPr>
          <p:nvPr>
            <p:ph type="body" idx="1"/>
          </p:nvPr>
        </p:nvSpPr>
        <p:spPr>
          <a:xfrm>
            <a:off x="165100" y="566738"/>
            <a:ext cx="8334375" cy="2644775"/>
          </a:xfrm>
        </p:spPr>
        <p:txBody>
          <a:bodyPr>
            <a:normAutofit lnSpcReduction="10000"/>
          </a:bodyPr>
          <a:lstStyle/>
          <a:p>
            <a:r>
              <a:rPr lang="en-US" sz="2600" u="sng" dirty="0" err="1">
                <a:solidFill>
                  <a:srgbClr val="CC0000"/>
                </a:solidFill>
              </a:rPr>
              <a:t>Aminoacyl</a:t>
            </a:r>
            <a:r>
              <a:rPr lang="en-US" sz="2600" u="sng" dirty="0">
                <a:solidFill>
                  <a:srgbClr val="CC0000"/>
                </a:solidFill>
              </a:rPr>
              <a:t> </a:t>
            </a:r>
            <a:r>
              <a:rPr lang="en-US" sz="2600" u="sng" dirty="0" err="1">
                <a:solidFill>
                  <a:srgbClr val="CC0000"/>
                </a:solidFill>
              </a:rPr>
              <a:t>tRNA</a:t>
            </a:r>
            <a:r>
              <a:rPr lang="en-US" sz="2600" u="sng" dirty="0">
                <a:solidFill>
                  <a:srgbClr val="CC0000"/>
                </a:solidFill>
              </a:rPr>
              <a:t> </a:t>
            </a:r>
            <a:r>
              <a:rPr lang="en-US" sz="2600" u="sng" dirty="0" err="1">
                <a:solidFill>
                  <a:srgbClr val="CC0000"/>
                </a:solidFill>
              </a:rPr>
              <a:t>synthetase</a:t>
            </a:r>
            <a:r>
              <a:rPr lang="en-US" sz="2600" dirty="0"/>
              <a:t> </a:t>
            </a:r>
          </a:p>
          <a:p>
            <a:pPr lvl="1"/>
            <a:r>
              <a:rPr lang="en-US" dirty="0"/>
              <a:t>enzyme which bonds amino acid to </a:t>
            </a:r>
            <a:r>
              <a:rPr lang="en-US" dirty="0" err="1"/>
              <a:t>tRNA</a:t>
            </a:r>
            <a:endParaRPr lang="en-US" dirty="0"/>
          </a:p>
          <a:p>
            <a:pPr lvl="1"/>
            <a:r>
              <a:rPr lang="en-US" dirty="0"/>
              <a:t>bond requires energy</a:t>
            </a:r>
          </a:p>
          <a:p>
            <a:pPr marL="1085850" lvl="2"/>
            <a:r>
              <a:rPr lang="en-US" dirty="0"/>
              <a:t>ATP </a:t>
            </a:r>
            <a:r>
              <a:rPr lang="en-US" dirty="0" err="1">
                <a:sym typeface="Symbol" charset="2"/>
              </a:rPr>
              <a:t></a:t>
            </a:r>
            <a:r>
              <a:rPr lang="en-US" dirty="0">
                <a:sym typeface="Symbol" charset="2"/>
              </a:rPr>
              <a:t> </a:t>
            </a:r>
            <a:r>
              <a:rPr lang="en-US" dirty="0"/>
              <a:t>AMP</a:t>
            </a:r>
          </a:p>
          <a:p>
            <a:pPr marL="1085850" lvl="2"/>
            <a:r>
              <a:rPr lang="en-US" dirty="0"/>
              <a:t>bond is unstable</a:t>
            </a:r>
          </a:p>
          <a:p>
            <a:pPr marL="1085850" lvl="2"/>
            <a:r>
              <a:rPr lang="en-US" dirty="0"/>
              <a:t>so it can release amino acid at ribosome easily</a:t>
            </a:r>
          </a:p>
        </p:txBody>
      </p:sp>
      <p:pic>
        <p:nvPicPr>
          <p:cNvPr id="504838" name="Picture 6" descr="15_14"/>
          <p:cNvPicPr>
            <a:picLocks noChangeAspect="1" noChangeArrowheads="1"/>
          </p:cNvPicPr>
          <p:nvPr/>
        </p:nvPicPr>
        <p:blipFill>
          <a:blip r:embed="rId3"/>
          <a:srcRect t="28500" b="22501"/>
          <a:stretch>
            <a:fillRect/>
          </a:stretch>
        </p:blipFill>
        <p:spPr bwMode="auto">
          <a:xfrm>
            <a:off x="869950" y="3619500"/>
            <a:ext cx="7204075" cy="2647950"/>
          </a:xfrm>
          <a:prstGeom prst="rect">
            <a:avLst/>
          </a:prstGeom>
          <a:noFill/>
          <a:ln w="9525">
            <a:noFill/>
            <a:miter lim="800000"/>
            <a:headEnd/>
            <a:tailEnd/>
          </a:ln>
          <a:effectLst/>
        </p:spPr>
      </p:pic>
      <p:sp>
        <p:nvSpPr>
          <p:cNvPr id="504839" name="Rectangle 7"/>
          <p:cNvSpPr>
            <a:spLocks noChangeArrowheads="1"/>
          </p:cNvSpPr>
          <p:nvPr/>
        </p:nvSpPr>
        <p:spPr bwMode="auto">
          <a:xfrm>
            <a:off x="520700" y="4662488"/>
            <a:ext cx="949325" cy="4159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b="1">
                <a:solidFill>
                  <a:srgbClr val="000000"/>
                </a:solidFill>
              </a:rPr>
              <a:t>activating</a:t>
            </a:r>
          </a:p>
          <a:p>
            <a:pPr algn="l">
              <a:lnSpc>
                <a:spcPct val="85000"/>
              </a:lnSpc>
            </a:pPr>
            <a:r>
              <a:rPr lang="en-US" b="1">
                <a:solidFill>
                  <a:srgbClr val="000000"/>
                </a:solidFill>
              </a:rPr>
              <a:t>enzyme</a:t>
            </a:r>
            <a:endParaRPr lang="en-US" b="1"/>
          </a:p>
        </p:txBody>
      </p:sp>
      <p:sp>
        <p:nvSpPr>
          <p:cNvPr id="504840" name="Rectangle 8"/>
          <p:cNvSpPr>
            <a:spLocks noChangeArrowheads="1"/>
          </p:cNvSpPr>
          <p:nvPr/>
        </p:nvSpPr>
        <p:spPr bwMode="auto">
          <a:xfrm>
            <a:off x="2005013" y="5784850"/>
            <a:ext cx="971550" cy="2079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b="1">
                <a:solidFill>
                  <a:srgbClr val="000000"/>
                </a:solidFill>
              </a:rPr>
              <a:t>anticodon</a:t>
            </a:r>
            <a:endParaRPr lang="en-US" b="1"/>
          </a:p>
        </p:txBody>
      </p:sp>
      <p:sp>
        <p:nvSpPr>
          <p:cNvPr id="504841" name="Rectangle 9"/>
          <p:cNvSpPr>
            <a:spLocks noChangeArrowheads="1"/>
          </p:cNvSpPr>
          <p:nvPr/>
        </p:nvSpPr>
        <p:spPr bwMode="auto">
          <a:xfrm>
            <a:off x="5827712" y="6327085"/>
            <a:ext cx="2947987" cy="530915"/>
          </a:xfrm>
          <a:prstGeom prst="rect">
            <a:avLst/>
          </a:prstGeom>
          <a:noFill/>
          <a:ln w="9525">
            <a:noFill/>
            <a:miter lim="800000"/>
            <a:headEnd/>
            <a:tailEnd/>
          </a:ln>
        </p:spPr>
        <p:txBody>
          <a:bodyPr wrap="square" lIns="0" tIns="0" rIns="0" bIns="0">
            <a:prstTxWarp prst="textNoShape">
              <a:avLst/>
            </a:prstTxWarp>
            <a:spAutoFit/>
          </a:bodyPr>
          <a:lstStyle/>
          <a:p>
            <a:pPr>
              <a:lnSpc>
                <a:spcPct val="85000"/>
              </a:lnSpc>
            </a:pPr>
            <a:r>
              <a:rPr lang="en-US" sz="2000" b="1" dirty="0" err="1">
                <a:solidFill>
                  <a:srgbClr val="000000"/>
                </a:solidFill>
              </a:rPr>
              <a:t>tRNA</a:t>
            </a:r>
            <a:r>
              <a:rPr lang="en-US" sz="2000" b="1" baseline="30000" dirty="0" err="1">
                <a:solidFill>
                  <a:srgbClr val="000000"/>
                </a:solidFill>
              </a:rPr>
              <a:t>Trp</a:t>
            </a:r>
            <a:r>
              <a:rPr lang="en-US" sz="2000" b="1" baseline="30000" dirty="0">
                <a:solidFill>
                  <a:srgbClr val="000000"/>
                </a:solidFill>
              </a:rPr>
              <a:t> </a:t>
            </a:r>
            <a:r>
              <a:rPr lang="en-US" sz="2000" b="1" dirty="0">
                <a:solidFill>
                  <a:srgbClr val="000000"/>
                </a:solidFill>
              </a:rPr>
              <a:t>binds to UGG </a:t>
            </a:r>
            <a:r>
              <a:rPr lang="en-US" sz="2000" b="1" dirty="0" err="1">
                <a:solidFill>
                  <a:srgbClr val="000000"/>
                </a:solidFill>
              </a:rPr>
              <a:t>condon</a:t>
            </a:r>
            <a:r>
              <a:rPr lang="en-US" sz="2000" b="1" dirty="0">
                <a:solidFill>
                  <a:srgbClr val="000000"/>
                </a:solidFill>
              </a:rPr>
              <a:t> of mRNA </a:t>
            </a:r>
            <a:endParaRPr lang="en-US" sz="2000" b="1" dirty="0"/>
          </a:p>
        </p:txBody>
      </p:sp>
      <p:sp>
        <p:nvSpPr>
          <p:cNvPr id="504842" name="Rectangle 10"/>
          <p:cNvSpPr>
            <a:spLocks noChangeArrowheads="1"/>
          </p:cNvSpPr>
          <p:nvPr/>
        </p:nvSpPr>
        <p:spPr bwMode="auto">
          <a:xfrm>
            <a:off x="1865313" y="3935413"/>
            <a:ext cx="398997" cy="26930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dirty="0" err="1">
                <a:solidFill>
                  <a:srgbClr val="000000"/>
                </a:solidFill>
              </a:rPr>
              <a:t>Trp</a:t>
            </a:r>
            <a:endParaRPr lang="en-US" sz="2000" b="1" dirty="0"/>
          </a:p>
        </p:txBody>
      </p:sp>
      <p:sp>
        <p:nvSpPr>
          <p:cNvPr id="504843" name="Rectangle 11"/>
          <p:cNvSpPr>
            <a:spLocks noChangeArrowheads="1"/>
          </p:cNvSpPr>
          <p:nvPr/>
        </p:nvSpPr>
        <p:spPr bwMode="auto">
          <a:xfrm>
            <a:off x="3906838" y="3998913"/>
            <a:ext cx="449262" cy="269304"/>
          </a:xfrm>
          <a:prstGeom prst="rect">
            <a:avLst/>
          </a:prstGeom>
          <a:noFill/>
          <a:ln w="9525">
            <a:noFill/>
            <a:miter lim="800000"/>
            <a:headEnd/>
            <a:tailEnd/>
          </a:ln>
        </p:spPr>
        <p:txBody>
          <a:bodyPr wrap="square" lIns="0" tIns="0" rIns="0" bIns="0">
            <a:prstTxWarp prst="textNoShape">
              <a:avLst/>
            </a:prstTxWarp>
            <a:spAutoFit/>
          </a:bodyPr>
          <a:lstStyle/>
          <a:p>
            <a:pPr algn="l">
              <a:lnSpc>
                <a:spcPct val="85000"/>
              </a:lnSpc>
            </a:pPr>
            <a:r>
              <a:rPr lang="en-US" sz="2000" b="1" dirty="0" err="1">
                <a:solidFill>
                  <a:srgbClr val="000000"/>
                </a:solidFill>
              </a:rPr>
              <a:t>Trp</a:t>
            </a:r>
            <a:endParaRPr lang="en-US" sz="2000" b="1" dirty="0"/>
          </a:p>
        </p:txBody>
      </p:sp>
      <p:sp>
        <p:nvSpPr>
          <p:cNvPr id="504844" name="Rectangle 12"/>
          <p:cNvSpPr>
            <a:spLocks noChangeArrowheads="1"/>
          </p:cNvSpPr>
          <p:nvPr/>
        </p:nvSpPr>
        <p:spPr bwMode="auto">
          <a:xfrm>
            <a:off x="6951663" y="3987800"/>
            <a:ext cx="398997" cy="26930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dirty="0" err="1">
                <a:solidFill>
                  <a:srgbClr val="000000"/>
                </a:solidFill>
              </a:rPr>
              <a:t>Trp</a:t>
            </a:r>
            <a:endParaRPr lang="en-US" sz="2000" b="1" dirty="0"/>
          </a:p>
        </p:txBody>
      </p:sp>
      <p:sp>
        <p:nvSpPr>
          <p:cNvPr id="504845" name="Rectangle 13"/>
          <p:cNvSpPr>
            <a:spLocks noChangeArrowheads="1"/>
          </p:cNvSpPr>
          <p:nvPr/>
        </p:nvSpPr>
        <p:spPr bwMode="auto">
          <a:xfrm>
            <a:off x="7292975" y="5715000"/>
            <a:ext cx="620713" cy="2079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b="1">
                <a:solidFill>
                  <a:srgbClr val="000000"/>
                </a:solidFill>
              </a:rPr>
              <a:t>mRNA</a:t>
            </a:r>
            <a:endParaRPr lang="en-US" b="1"/>
          </a:p>
        </p:txBody>
      </p:sp>
      <p:sp>
        <p:nvSpPr>
          <p:cNvPr id="504846" name="Rectangle 14"/>
          <p:cNvSpPr>
            <a:spLocks noChangeArrowheads="1"/>
          </p:cNvSpPr>
          <p:nvPr/>
        </p:nvSpPr>
        <p:spPr bwMode="auto">
          <a:xfrm>
            <a:off x="6375400" y="5588000"/>
            <a:ext cx="109538"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A</a:t>
            </a:r>
            <a:endParaRPr lang="en-US" sz="1200" b="1"/>
          </a:p>
        </p:txBody>
      </p:sp>
      <p:sp>
        <p:nvSpPr>
          <p:cNvPr id="504847" name="Rectangle 15"/>
          <p:cNvSpPr>
            <a:spLocks noChangeArrowheads="1"/>
          </p:cNvSpPr>
          <p:nvPr/>
        </p:nvSpPr>
        <p:spPr bwMode="auto">
          <a:xfrm>
            <a:off x="6510338" y="5588000"/>
            <a:ext cx="109537"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C</a:t>
            </a:r>
            <a:endParaRPr lang="en-US" sz="1200" b="1"/>
          </a:p>
        </p:txBody>
      </p:sp>
      <p:sp>
        <p:nvSpPr>
          <p:cNvPr id="504848" name="Rectangle 16"/>
          <p:cNvSpPr>
            <a:spLocks noChangeArrowheads="1"/>
          </p:cNvSpPr>
          <p:nvPr/>
        </p:nvSpPr>
        <p:spPr bwMode="auto">
          <a:xfrm>
            <a:off x="6664325" y="5588000"/>
            <a:ext cx="109538"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C</a:t>
            </a:r>
            <a:endParaRPr lang="en-US" sz="1200" b="1"/>
          </a:p>
        </p:txBody>
      </p:sp>
      <p:sp>
        <p:nvSpPr>
          <p:cNvPr id="504849" name="Rectangle 17"/>
          <p:cNvSpPr>
            <a:spLocks noChangeArrowheads="1"/>
          </p:cNvSpPr>
          <p:nvPr/>
        </p:nvSpPr>
        <p:spPr bwMode="auto">
          <a:xfrm>
            <a:off x="6376988" y="5722938"/>
            <a:ext cx="109537"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U</a:t>
            </a:r>
            <a:endParaRPr lang="en-US" sz="1200" b="1"/>
          </a:p>
        </p:txBody>
      </p:sp>
      <p:sp>
        <p:nvSpPr>
          <p:cNvPr id="504850" name="Rectangle 18"/>
          <p:cNvSpPr>
            <a:spLocks noChangeArrowheads="1"/>
          </p:cNvSpPr>
          <p:nvPr/>
        </p:nvSpPr>
        <p:spPr bwMode="auto">
          <a:xfrm>
            <a:off x="6510338" y="5722938"/>
            <a:ext cx="119062"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G</a:t>
            </a:r>
            <a:endParaRPr lang="en-US" sz="1200" b="1"/>
          </a:p>
        </p:txBody>
      </p:sp>
      <p:sp>
        <p:nvSpPr>
          <p:cNvPr id="504851" name="Rectangle 19"/>
          <p:cNvSpPr>
            <a:spLocks noChangeArrowheads="1"/>
          </p:cNvSpPr>
          <p:nvPr/>
        </p:nvSpPr>
        <p:spPr bwMode="auto">
          <a:xfrm>
            <a:off x="6648450" y="5722938"/>
            <a:ext cx="119063"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G</a:t>
            </a:r>
            <a:endParaRPr lang="en-US" sz="1200" b="1"/>
          </a:p>
        </p:txBody>
      </p:sp>
      <p:sp>
        <p:nvSpPr>
          <p:cNvPr id="504852" name="Rectangle 20"/>
          <p:cNvSpPr>
            <a:spLocks noChangeArrowheads="1"/>
          </p:cNvSpPr>
          <p:nvPr/>
        </p:nvSpPr>
        <p:spPr bwMode="auto">
          <a:xfrm>
            <a:off x="2393950" y="4006850"/>
            <a:ext cx="369888" cy="1809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b="1" dirty="0">
                <a:solidFill>
                  <a:srgbClr val="000000"/>
                </a:solidFill>
              </a:rPr>
              <a:t>C=O</a:t>
            </a:r>
            <a:endParaRPr lang="en-US" sz="1400" b="1" dirty="0"/>
          </a:p>
        </p:txBody>
      </p:sp>
      <p:sp>
        <p:nvSpPr>
          <p:cNvPr id="504853" name="Rectangle 21"/>
          <p:cNvSpPr>
            <a:spLocks noChangeArrowheads="1"/>
          </p:cNvSpPr>
          <p:nvPr/>
        </p:nvSpPr>
        <p:spPr bwMode="auto">
          <a:xfrm>
            <a:off x="2390775" y="4270375"/>
            <a:ext cx="266700" cy="1809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OH</a:t>
            </a:r>
            <a:endParaRPr lang="en-US" sz="1400" b="1"/>
          </a:p>
        </p:txBody>
      </p:sp>
      <p:sp>
        <p:nvSpPr>
          <p:cNvPr id="504854" name="Rectangle 22"/>
          <p:cNvSpPr>
            <a:spLocks noChangeArrowheads="1"/>
          </p:cNvSpPr>
          <p:nvPr/>
        </p:nvSpPr>
        <p:spPr bwMode="auto">
          <a:xfrm>
            <a:off x="2319338" y="4440238"/>
            <a:ext cx="266700" cy="1809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OH</a:t>
            </a:r>
            <a:endParaRPr lang="en-US" sz="1400" b="1"/>
          </a:p>
        </p:txBody>
      </p:sp>
      <p:sp>
        <p:nvSpPr>
          <p:cNvPr id="504855" name="Rectangle 23"/>
          <p:cNvSpPr>
            <a:spLocks noChangeArrowheads="1"/>
          </p:cNvSpPr>
          <p:nvPr/>
        </p:nvSpPr>
        <p:spPr bwMode="auto">
          <a:xfrm>
            <a:off x="4957763" y="4240213"/>
            <a:ext cx="382587" cy="2079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b="1">
                <a:solidFill>
                  <a:srgbClr val="000000"/>
                </a:solidFill>
              </a:rPr>
              <a:t>H</a:t>
            </a:r>
            <a:r>
              <a:rPr lang="en-US" b="1" baseline="-25000">
                <a:solidFill>
                  <a:srgbClr val="000000"/>
                </a:solidFill>
              </a:rPr>
              <a:t>2</a:t>
            </a:r>
            <a:r>
              <a:rPr lang="en-US" b="1">
                <a:solidFill>
                  <a:srgbClr val="000000"/>
                </a:solidFill>
              </a:rPr>
              <a:t>O</a:t>
            </a:r>
            <a:endParaRPr lang="en-US" b="1"/>
          </a:p>
        </p:txBody>
      </p:sp>
      <p:sp>
        <p:nvSpPr>
          <p:cNvPr id="504856" name="Rectangle 24"/>
          <p:cNvSpPr>
            <a:spLocks noChangeArrowheads="1"/>
          </p:cNvSpPr>
          <p:nvPr/>
        </p:nvSpPr>
        <p:spPr bwMode="auto">
          <a:xfrm>
            <a:off x="4459288" y="4411663"/>
            <a:ext cx="138112" cy="1809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O</a:t>
            </a:r>
            <a:endParaRPr lang="en-US" sz="1400" b="1"/>
          </a:p>
        </p:txBody>
      </p:sp>
      <p:sp>
        <p:nvSpPr>
          <p:cNvPr id="504857" name="Line 25"/>
          <p:cNvSpPr>
            <a:spLocks noChangeShapeType="1"/>
          </p:cNvSpPr>
          <p:nvPr/>
        </p:nvSpPr>
        <p:spPr bwMode="auto">
          <a:xfrm flipV="1">
            <a:off x="1960563" y="5207000"/>
            <a:ext cx="431800" cy="342900"/>
          </a:xfrm>
          <a:prstGeom prst="line">
            <a:avLst/>
          </a:prstGeom>
          <a:noFill/>
          <a:ln w="12700">
            <a:solidFill>
              <a:srgbClr val="000000"/>
            </a:solidFill>
            <a:round/>
            <a:headEnd/>
            <a:tailEnd/>
          </a:ln>
        </p:spPr>
        <p:txBody>
          <a:bodyPr>
            <a:prstTxWarp prst="textNoShape">
              <a:avLst/>
            </a:prstTxWarp>
          </a:bodyPr>
          <a:lstStyle/>
          <a:p>
            <a:endParaRPr lang="en-US"/>
          </a:p>
        </p:txBody>
      </p:sp>
      <p:grpSp>
        <p:nvGrpSpPr>
          <p:cNvPr id="2" name="Group 26"/>
          <p:cNvGrpSpPr>
            <a:grpSpLocks/>
          </p:cNvGrpSpPr>
          <p:nvPr/>
        </p:nvGrpSpPr>
        <p:grpSpPr bwMode="auto">
          <a:xfrm>
            <a:off x="2733675" y="5394325"/>
            <a:ext cx="266700" cy="442913"/>
            <a:chOff x="1624" y="2583"/>
            <a:chExt cx="196" cy="326"/>
          </a:xfrm>
        </p:grpSpPr>
        <p:sp>
          <p:nvSpPr>
            <p:cNvPr id="504859" name="Freeform 27"/>
            <p:cNvSpPr>
              <a:spLocks/>
            </p:cNvSpPr>
            <p:nvPr/>
          </p:nvSpPr>
          <p:spPr bwMode="auto">
            <a:xfrm>
              <a:off x="1624" y="2583"/>
              <a:ext cx="196" cy="228"/>
            </a:xfrm>
            <a:custGeom>
              <a:avLst/>
              <a:gdLst/>
              <a:ahLst/>
              <a:cxnLst>
                <a:cxn ang="0">
                  <a:pos x="171" y="0"/>
                </a:cxn>
                <a:cxn ang="0">
                  <a:pos x="188" y="16"/>
                </a:cxn>
                <a:cxn ang="0">
                  <a:pos x="196" y="25"/>
                </a:cxn>
                <a:cxn ang="0">
                  <a:pos x="188" y="41"/>
                </a:cxn>
                <a:cxn ang="0">
                  <a:pos x="147" y="98"/>
                </a:cxn>
                <a:cxn ang="0">
                  <a:pos x="139" y="106"/>
                </a:cxn>
                <a:cxn ang="0">
                  <a:pos x="131" y="131"/>
                </a:cxn>
                <a:cxn ang="0">
                  <a:pos x="147" y="155"/>
                </a:cxn>
                <a:cxn ang="0">
                  <a:pos x="155" y="163"/>
                </a:cxn>
                <a:cxn ang="0">
                  <a:pos x="139" y="163"/>
                </a:cxn>
                <a:cxn ang="0">
                  <a:pos x="114" y="155"/>
                </a:cxn>
                <a:cxn ang="0">
                  <a:pos x="98" y="163"/>
                </a:cxn>
                <a:cxn ang="0">
                  <a:pos x="90" y="171"/>
                </a:cxn>
                <a:cxn ang="0">
                  <a:pos x="57" y="212"/>
                </a:cxn>
                <a:cxn ang="0">
                  <a:pos x="49" y="220"/>
                </a:cxn>
                <a:cxn ang="0">
                  <a:pos x="33" y="228"/>
                </a:cxn>
                <a:cxn ang="0">
                  <a:pos x="17" y="220"/>
                </a:cxn>
                <a:cxn ang="0">
                  <a:pos x="0" y="212"/>
                </a:cxn>
              </a:cxnLst>
              <a:rect l="0" t="0" r="r" b="b"/>
              <a:pathLst>
                <a:path w="196" h="228">
                  <a:moveTo>
                    <a:pt x="171" y="0"/>
                  </a:moveTo>
                  <a:lnTo>
                    <a:pt x="188" y="16"/>
                  </a:lnTo>
                  <a:lnTo>
                    <a:pt x="196" y="25"/>
                  </a:lnTo>
                  <a:lnTo>
                    <a:pt x="188" y="41"/>
                  </a:lnTo>
                  <a:lnTo>
                    <a:pt x="147" y="98"/>
                  </a:lnTo>
                  <a:lnTo>
                    <a:pt x="139" y="106"/>
                  </a:lnTo>
                  <a:lnTo>
                    <a:pt x="131" y="131"/>
                  </a:lnTo>
                  <a:lnTo>
                    <a:pt x="147" y="155"/>
                  </a:lnTo>
                  <a:lnTo>
                    <a:pt x="155" y="163"/>
                  </a:lnTo>
                  <a:lnTo>
                    <a:pt x="139" y="163"/>
                  </a:lnTo>
                  <a:lnTo>
                    <a:pt x="114" y="155"/>
                  </a:lnTo>
                  <a:lnTo>
                    <a:pt x="98" y="163"/>
                  </a:lnTo>
                  <a:lnTo>
                    <a:pt x="90" y="171"/>
                  </a:lnTo>
                  <a:lnTo>
                    <a:pt x="57" y="212"/>
                  </a:lnTo>
                  <a:lnTo>
                    <a:pt x="49" y="220"/>
                  </a:lnTo>
                  <a:lnTo>
                    <a:pt x="33" y="228"/>
                  </a:lnTo>
                  <a:lnTo>
                    <a:pt x="17" y="220"/>
                  </a:lnTo>
                  <a:lnTo>
                    <a:pt x="0" y="212"/>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504860" name="Line 28"/>
            <p:cNvSpPr>
              <a:spLocks noChangeShapeType="1"/>
            </p:cNvSpPr>
            <p:nvPr/>
          </p:nvSpPr>
          <p:spPr bwMode="auto">
            <a:xfrm>
              <a:off x="1779" y="2746"/>
              <a:ext cx="41" cy="163"/>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504862" name="Rectangle 30"/>
          <p:cNvSpPr>
            <a:spLocks noChangeArrowheads="1"/>
          </p:cNvSpPr>
          <p:nvPr/>
        </p:nvSpPr>
        <p:spPr bwMode="auto">
          <a:xfrm>
            <a:off x="1223963" y="5487988"/>
            <a:ext cx="733425" cy="2079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b="1">
                <a:solidFill>
                  <a:srgbClr val="000000"/>
                </a:solidFill>
              </a:rPr>
              <a:t>tRNA</a:t>
            </a:r>
            <a:r>
              <a:rPr lang="en-US" b="1" baseline="30000">
                <a:solidFill>
                  <a:srgbClr val="000000"/>
                </a:solidFill>
              </a:rPr>
              <a:t>Trp</a:t>
            </a:r>
            <a:endParaRPr lang="en-US" b="1"/>
          </a:p>
        </p:txBody>
      </p:sp>
      <p:sp>
        <p:nvSpPr>
          <p:cNvPr id="504863" name="Rectangle 31"/>
          <p:cNvSpPr>
            <a:spLocks noChangeArrowheads="1"/>
          </p:cNvSpPr>
          <p:nvPr/>
        </p:nvSpPr>
        <p:spPr bwMode="auto">
          <a:xfrm>
            <a:off x="3352800" y="6327085"/>
            <a:ext cx="2362200" cy="530915"/>
          </a:xfrm>
          <a:prstGeom prst="rect">
            <a:avLst/>
          </a:prstGeom>
          <a:noFill/>
          <a:ln w="9525">
            <a:noFill/>
            <a:miter lim="800000"/>
            <a:headEnd/>
            <a:tailEnd/>
          </a:ln>
        </p:spPr>
        <p:txBody>
          <a:bodyPr wrap="square" lIns="0" tIns="0" rIns="0" bIns="0">
            <a:prstTxWarp prst="textNoShape">
              <a:avLst/>
            </a:prstTxWarp>
            <a:spAutoFit/>
          </a:bodyPr>
          <a:lstStyle/>
          <a:p>
            <a:pPr>
              <a:lnSpc>
                <a:spcPct val="85000"/>
              </a:lnSpc>
            </a:pPr>
            <a:r>
              <a:rPr lang="en-US" sz="2000" b="1" dirty="0">
                <a:solidFill>
                  <a:srgbClr val="000000"/>
                </a:solidFill>
              </a:rPr>
              <a:t>tryptophan attached to </a:t>
            </a:r>
            <a:r>
              <a:rPr lang="en-US" sz="2000" b="1" dirty="0" err="1">
                <a:solidFill>
                  <a:srgbClr val="000000"/>
                </a:solidFill>
              </a:rPr>
              <a:t>tRNA</a:t>
            </a:r>
            <a:r>
              <a:rPr lang="en-US" sz="2000" b="1" baseline="30000" dirty="0" err="1">
                <a:solidFill>
                  <a:srgbClr val="000000"/>
                </a:solidFill>
              </a:rPr>
              <a:t>Trp</a:t>
            </a:r>
            <a:endParaRPr lang="en-US" sz="2000" b="1" dirty="0"/>
          </a:p>
        </p:txBody>
      </p:sp>
      <p:sp>
        <p:nvSpPr>
          <p:cNvPr id="504864" name="Rectangle 32"/>
          <p:cNvSpPr>
            <a:spLocks noChangeArrowheads="1"/>
          </p:cNvSpPr>
          <p:nvPr/>
        </p:nvSpPr>
        <p:spPr bwMode="auto">
          <a:xfrm>
            <a:off x="4448175" y="4092575"/>
            <a:ext cx="369888" cy="1809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C=O</a:t>
            </a:r>
            <a:endParaRPr lang="en-US" sz="1400" b="1"/>
          </a:p>
        </p:txBody>
      </p:sp>
      <p:sp>
        <p:nvSpPr>
          <p:cNvPr id="504865" name="Rectangle 33"/>
          <p:cNvSpPr>
            <a:spLocks noChangeArrowheads="1"/>
          </p:cNvSpPr>
          <p:nvPr/>
        </p:nvSpPr>
        <p:spPr bwMode="auto">
          <a:xfrm>
            <a:off x="7007225" y="4587875"/>
            <a:ext cx="138113" cy="1809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O</a:t>
            </a:r>
            <a:endParaRPr lang="en-US" sz="1400" b="1"/>
          </a:p>
        </p:txBody>
      </p:sp>
      <p:sp>
        <p:nvSpPr>
          <p:cNvPr id="504866" name="Rectangle 34"/>
          <p:cNvSpPr>
            <a:spLocks noChangeArrowheads="1"/>
          </p:cNvSpPr>
          <p:nvPr/>
        </p:nvSpPr>
        <p:spPr bwMode="auto">
          <a:xfrm rot="2707658">
            <a:off x="7225507" y="4474369"/>
            <a:ext cx="369887" cy="1809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C=O</a:t>
            </a:r>
            <a:endParaRPr lang="en-US" sz="1400" b="1"/>
          </a:p>
        </p:txBody>
      </p:sp>
    </p:spTree>
    <p:extLst>
      <p:ext uri="{BB962C8B-B14F-4D97-AF65-F5344CB8AC3E}">
        <p14:creationId xmlns:p14="http://schemas.microsoft.com/office/powerpoint/2010/main" val="29604689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6885" name="Picture 5"/>
          <p:cNvPicPr>
            <a:picLocks noChangeAspect="1" noChangeArrowheads="1"/>
          </p:cNvPicPr>
          <p:nvPr/>
        </p:nvPicPr>
        <p:blipFill>
          <a:blip r:embed="rId3"/>
          <a:srcRect l="1125" t="12387" r="13499" b="15485"/>
          <a:stretch>
            <a:fillRect/>
          </a:stretch>
        </p:blipFill>
        <p:spPr bwMode="auto">
          <a:xfrm>
            <a:off x="5102225" y="4375150"/>
            <a:ext cx="3881438" cy="2382838"/>
          </a:xfrm>
          <a:prstGeom prst="rect">
            <a:avLst/>
          </a:prstGeom>
          <a:noFill/>
          <a:ln w="9525">
            <a:solidFill>
              <a:srgbClr val="4F81BD"/>
            </a:solidFill>
            <a:miter lim="800000"/>
            <a:headEnd/>
            <a:tailEnd/>
          </a:ln>
          <a:effectLst/>
        </p:spPr>
      </p:pic>
      <p:sp>
        <p:nvSpPr>
          <p:cNvPr id="506883" name="Rectangle 3"/>
          <p:cNvSpPr>
            <a:spLocks noGrp="1" noChangeArrowheads="1"/>
          </p:cNvSpPr>
          <p:nvPr>
            <p:ph type="title"/>
          </p:nvPr>
        </p:nvSpPr>
        <p:spPr>
          <a:xfrm>
            <a:off x="0" y="0"/>
            <a:ext cx="4800600" cy="1143000"/>
          </a:xfrm>
        </p:spPr>
        <p:txBody>
          <a:bodyPr/>
          <a:lstStyle/>
          <a:p>
            <a:r>
              <a:rPr lang="en-US" dirty="0" err="1"/>
              <a:t>Ribosomes</a:t>
            </a:r>
            <a:r>
              <a:rPr lang="en-US" dirty="0"/>
              <a:t> </a:t>
            </a:r>
          </a:p>
        </p:txBody>
      </p:sp>
      <p:sp>
        <p:nvSpPr>
          <p:cNvPr id="506884" name="Rectangle 4" descr="Rectangle: Click to edit Master text styles&#10;Second level&#10;Third level&#10;Fourth level&#10;Fifth level"/>
          <p:cNvSpPr>
            <a:spLocks noGrp="1" noChangeArrowheads="1"/>
          </p:cNvSpPr>
          <p:nvPr>
            <p:ph type="body" idx="1"/>
          </p:nvPr>
        </p:nvSpPr>
        <p:spPr>
          <a:xfrm>
            <a:off x="190500" y="965200"/>
            <a:ext cx="6800850" cy="5029200"/>
          </a:xfrm>
        </p:spPr>
        <p:txBody>
          <a:bodyPr/>
          <a:lstStyle/>
          <a:p>
            <a:r>
              <a:rPr lang="en-US" dirty="0"/>
              <a:t>Facilitate coupling of </a:t>
            </a:r>
            <a:br>
              <a:rPr lang="en-US" dirty="0"/>
            </a:br>
            <a:r>
              <a:rPr lang="en-US" dirty="0" err="1"/>
              <a:t>tRNA</a:t>
            </a:r>
            <a:r>
              <a:rPr lang="en-US" dirty="0"/>
              <a:t> </a:t>
            </a:r>
            <a:r>
              <a:rPr lang="en-US" dirty="0" err="1"/>
              <a:t>anticodon</a:t>
            </a:r>
            <a:r>
              <a:rPr lang="en-US" dirty="0"/>
              <a:t> to </a:t>
            </a:r>
            <a:br>
              <a:rPr lang="en-US" dirty="0"/>
            </a:br>
            <a:r>
              <a:rPr lang="en-US" dirty="0"/>
              <a:t>mRNA </a:t>
            </a:r>
            <a:r>
              <a:rPr lang="en-US" dirty="0" err="1"/>
              <a:t>codon</a:t>
            </a:r>
            <a:endParaRPr lang="en-US" dirty="0"/>
          </a:p>
          <a:p>
            <a:pPr lvl="1"/>
            <a:r>
              <a:rPr lang="en-US" dirty="0"/>
              <a:t>organelle or enzyme?</a:t>
            </a:r>
          </a:p>
          <a:p>
            <a:r>
              <a:rPr lang="en-US" dirty="0"/>
              <a:t>Structure</a:t>
            </a:r>
          </a:p>
          <a:p>
            <a:pPr lvl="1"/>
            <a:r>
              <a:rPr lang="en-US" dirty="0"/>
              <a:t>ribosomal RNA (</a:t>
            </a:r>
            <a:r>
              <a:rPr lang="en-US" dirty="0" err="1">
                <a:solidFill>
                  <a:schemeClr val="tx2"/>
                </a:solidFill>
              </a:rPr>
              <a:t>rRNA</a:t>
            </a:r>
            <a:r>
              <a:rPr lang="en-US" dirty="0"/>
              <a:t>) &amp; proteins</a:t>
            </a:r>
          </a:p>
          <a:p>
            <a:pPr lvl="1"/>
            <a:r>
              <a:rPr lang="en-US" dirty="0"/>
              <a:t>2 subunits</a:t>
            </a:r>
          </a:p>
          <a:p>
            <a:pPr marL="1085850" lvl="2"/>
            <a:r>
              <a:rPr lang="en-US" dirty="0"/>
              <a:t>large</a:t>
            </a:r>
          </a:p>
          <a:p>
            <a:pPr marL="1085850" lvl="2"/>
            <a:r>
              <a:rPr lang="en-US" dirty="0"/>
              <a:t>small</a:t>
            </a:r>
          </a:p>
        </p:txBody>
      </p:sp>
      <p:sp>
        <p:nvSpPr>
          <p:cNvPr id="506886" name="Rectangle 6"/>
          <p:cNvSpPr>
            <a:spLocks noChangeArrowheads="1"/>
          </p:cNvSpPr>
          <p:nvPr/>
        </p:nvSpPr>
        <p:spPr bwMode="auto">
          <a:xfrm>
            <a:off x="7773988" y="5545138"/>
            <a:ext cx="354012" cy="396875"/>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b="1">
                <a:solidFill>
                  <a:srgbClr val="000000"/>
                </a:solidFill>
              </a:rPr>
              <a:t>E</a:t>
            </a:r>
          </a:p>
        </p:txBody>
      </p:sp>
      <p:sp>
        <p:nvSpPr>
          <p:cNvPr id="506887" name="Rectangle 7"/>
          <p:cNvSpPr>
            <a:spLocks noChangeArrowheads="1"/>
          </p:cNvSpPr>
          <p:nvPr/>
        </p:nvSpPr>
        <p:spPr bwMode="auto">
          <a:xfrm>
            <a:off x="8075613" y="5545138"/>
            <a:ext cx="354012" cy="396875"/>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b="1">
                <a:solidFill>
                  <a:srgbClr val="000000"/>
                </a:solidFill>
              </a:rPr>
              <a:t>P</a:t>
            </a:r>
          </a:p>
        </p:txBody>
      </p:sp>
      <p:sp>
        <p:nvSpPr>
          <p:cNvPr id="506888" name="Rectangle 8"/>
          <p:cNvSpPr>
            <a:spLocks noChangeArrowheads="1"/>
          </p:cNvSpPr>
          <p:nvPr/>
        </p:nvSpPr>
        <p:spPr bwMode="auto">
          <a:xfrm>
            <a:off x="8375650" y="5546725"/>
            <a:ext cx="368300" cy="396875"/>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b="1">
                <a:solidFill>
                  <a:srgbClr val="000000"/>
                </a:solidFill>
              </a:rPr>
              <a:t>A</a:t>
            </a:r>
          </a:p>
        </p:txBody>
      </p:sp>
      <p:pic>
        <p:nvPicPr>
          <p:cNvPr id="506889" name="Picture 9" descr="15_03"/>
          <p:cNvPicPr>
            <a:picLocks noChangeAspect="1" noChangeArrowheads="1"/>
          </p:cNvPicPr>
          <p:nvPr/>
        </p:nvPicPr>
        <p:blipFill>
          <a:blip r:embed="rId4"/>
          <a:srcRect l="7875" t="3000" r="9000"/>
          <a:stretch>
            <a:fillRect/>
          </a:stretch>
        </p:blipFill>
        <p:spPr bwMode="auto">
          <a:xfrm>
            <a:off x="5421313" y="385763"/>
            <a:ext cx="3659187" cy="3203575"/>
          </a:xfrm>
          <a:prstGeom prst="rect">
            <a:avLst/>
          </a:prstGeom>
          <a:noFill/>
          <a:ln w="9525">
            <a:solidFill>
              <a:schemeClr val="bg1"/>
            </a:solidFill>
            <a:miter lim="800000"/>
            <a:headEnd/>
            <a:tailEnd/>
          </a:ln>
          <a:effectLst/>
        </p:spPr>
      </p:pic>
    </p:spTree>
    <p:extLst>
      <p:ext uri="{BB962C8B-B14F-4D97-AF65-F5344CB8AC3E}">
        <p14:creationId xmlns:p14="http://schemas.microsoft.com/office/powerpoint/2010/main" val="5094516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1" name="Rectangle 3"/>
          <p:cNvSpPr>
            <a:spLocks noGrp="1" noChangeArrowheads="1"/>
          </p:cNvSpPr>
          <p:nvPr>
            <p:ph type="title"/>
          </p:nvPr>
        </p:nvSpPr>
        <p:spPr/>
        <p:txBody>
          <a:bodyPr/>
          <a:lstStyle/>
          <a:p>
            <a:r>
              <a:rPr lang="en-US"/>
              <a:t>Ribosomes </a:t>
            </a:r>
          </a:p>
        </p:txBody>
      </p:sp>
      <p:pic>
        <p:nvPicPr>
          <p:cNvPr id="508935" name="Picture 7" descr="15_15d"/>
          <p:cNvPicPr>
            <a:picLocks noChangeAspect="1" noChangeArrowheads="1"/>
          </p:cNvPicPr>
          <p:nvPr/>
        </p:nvPicPr>
        <p:blipFill>
          <a:blip r:embed="rId3"/>
          <a:srcRect l="20250" t="17999" r="21375" b="1500"/>
          <a:stretch>
            <a:fillRect/>
          </a:stretch>
        </p:blipFill>
        <p:spPr bwMode="auto">
          <a:xfrm>
            <a:off x="6151563" y="3803650"/>
            <a:ext cx="2878137" cy="2976563"/>
          </a:xfrm>
          <a:prstGeom prst="rect">
            <a:avLst/>
          </a:prstGeom>
          <a:noFill/>
          <a:ln w="9525">
            <a:noFill/>
            <a:miter lim="800000"/>
            <a:headEnd/>
            <a:tailEnd/>
          </a:ln>
          <a:effectLst/>
        </p:spPr>
      </p:pic>
      <p:sp>
        <p:nvSpPr>
          <p:cNvPr id="508936" name="Rectangle 8"/>
          <p:cNvSpPr>
            <a:spLocks noChangeArrowheads="1"/>
          </p:cNvSpPr>
          <p:nvPr/>
        </p:nvSpPr>
        <p:spPr bwMode="auto">
          <a:xfrm>
            <a:off x="7620000" y="4087813"/>
            <a:ext cx="306388" cy="1809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Met</a:t>
            </a:r>
            <a:endParaRPr lang="en-US" sz="1400" b="1"/>
          </a:p>
        </p:txBody>
      </p:sp>
      <p:sp>
        <p:nvSpPr>
          <p:cNvPr id="508940" name="Rectangle 12"/>
          <p:cNvSpPr>
            <a:spLocks noChangeArrowheads="1"/>
          </p:cNvSpPr>
          <p:nvPr/>
        </p:nvSpPr>
        <p:spPr bwMode="auto">
          <a:xfrm>
            <a:off x="6173788" y="5726113"/>
            <a:ext cx="141287" cy="1809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5'</a:t>
            </a:r>
            <a:endParaRPr lang="en-US" sz="1400" b="1"/>
          </a:p>
        </p:txBody>
      </p:sp>
      <p:sp>
        <p:nvSpPr>
          <p:cNvPr id="508941" name="Rectangle 13"/>
          <p:cNvSpPr>
            <a:spLocks noChangeArrowheads="1"/>
          </p:cNvSpPr>
          <p:nvPr/>
        </p:nvSpPr>
        <p:spPr bwMode="auto">
          <a:xfrm>
            <a:off x="8891588" y="6002338"/>
            <a:ext cx="141287" cy="1809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3'</a:t>
            </a:r>
            <a:endParaRPr lang="en-US" sz="1400" b="1"/>
          </a:p>
        </p:txBody>
      </p:sp>
      <p:sp>
        <p:nvSpPr>
          <p:cNvPr id="508942" name="Rectangle 14"/>
          <p:cNvSpPr>
            <a:spLocks noChangeArrowheads="1"/>
          </p:cNvSpPr>
          <p:nvPr/>
        </p:nvSpPr>
        <p:spPr bwMode="auto">
          <a:xfrm>
            <a:off x="7116763" y="5675313"/>
            <a:ext cx="109537"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U</a:t>
            </a:r>
            <a:endParaRPr lang="en-US" sz="1200" b="1"/>
          </a:p>
        </p:txBody>
      </p:sp>
      <p:sp>
        <p:nvSpPr>
          <p:cNvPr id="508943" name="Rectangle 15"/>
          <p:cNvSpPr>
            <a:spLocks noChangeArrowheads="1"/>
          </p:cNvSpPr>
          <p:nvPr/>
        </p:nvSpPr>
        <p:spPr bwMode="auto">
          <a:xfrm>
            <a:off x="7299325" y="5799138"/>
            <a:ext cx="109538"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U</a:t>
            </a:r>
            <a:endParaRPr lang="en-US" sz="1200" b="1"/>
          </a:p>
        </p:txBody>
      </p:sp>
      <p:sp>
        <p:nvSpPr>
          <p:cNvPr id="508944" name="Rectangle 16"/>
          <p:cNvSpPr>
            <a:spLocks noChangeArrowheads="1"/>
          </p:cNvSpPr>
          <p:nvPr/>
        </p:nvSpPr>
        <p:spPr bwMode="auto">
          <a:xfrm>
            <a:off x="7296150" y="5649913"/>
            <a:ext cx="109538"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A</a:t>
            </a:r>
            <a:endParaRPr lang="en-US" sz="1200" b="1"/>
          </a:p>
        </p:txBody>
      </p:sp>
      <p:sp>
        <p:nvSpPr>
          <p:cNvPr id="508945" name="Rectangle 17"/>
          <p:cNvSpPr>
            <a:spLocks noChangeArrowheads="1"/>
          </p:cNvSpPr>
          <p:nvPr/>
        </p:nvSpPr>
        <p:spPr bwMode="auto">
          <a:xfrm>
            <a:off x="7467600" y="5637213"/>
            <a:ext cx="109538"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C</a:t>
            </a:r>
            <a:endParaRPr lang="en-US" sz="1200" b="1"/>
          </a:p>
        </p:txBody>
      </p:sp>
      <p:sp>
        <p:nvSpPr>
          <p:cNvPr id="508946" name="Rectangle 18"/>
          <p:cNvSpPr>
            <a:spLocks noChangeArrowheads="1"/>
          </p:cNvSpPr>
          <p:nvPr/>
        </p:nvSpPr>
        <p:spPr bwMode="auto">
          <a:xfrm>
            <a:off x="7112000" y="5846763"/>
            <a:ext cx="109538"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A</a:t>
            </a:r>
            <a:endParaRPr lang="en-US" sz="1200" b="1"/>
          </a:p>
        </p:txBody>
      </p:sp>
      <p:sp>
        <p:nvSpPr>
          <p:cNvPr id="508947" name="Rectangle 19"/>
          <p:cNvSpPr>
            <a:spLocks noChangeArrowheads="1"/>
          </p:cNvSpPr>
          <p:nvPr/>
        </p:nvSpPr>
        <p:spPr bwMode="auto">
          <a:xfrm>
            <a:off x="7493000" y="5780088"/>
            <a:ext cx="119063"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G</a:t>
            </a:r>
            <a:endParaRPr lang="en-US" sz="1200" b="1"/>
          </a:p>
        </p:txBody>
      </p:sp>
      <p:sp>
        <p:nvSpPr>
          <p:cNvPr id="508951" name="Oval 23"/>
          <p:cNvSpPr>
            <a:spLocks noChangeArrowheads="1"/>
          </p:cNvSpPr>
          <p:nvPr/>
        </p:nvSpPr>
        <p:spPr bwMode="auto">
          <a:xfrm>
            <a:off x="7781925" y="6092825"/>
            <a:ext cx="374650" cy="374650"/>
          </a:xfrm>
          <a:prstGeom prst="ellipse">
            <a:avLst/>
          </a:prstGeom>
          <a:solidFill>
            <a:srgbClr val="CC0000"/>
          </a:solidFill>
          <a:ln w="9525">
            <a:solidFill>
              <a:srgbClr val="000000"/>
            </a:solidFill>
            <a:round/>
            <a:headEnd/>
            <a:tailEnd/>
          </a:ln>
          <a:effectLst/>
        </p:spPr>
        <p:txBody>
          <a:bodyPr wrap="none" anchor="ctr">
            <a:prstTxWarp prst="textNoShape">
              <a:avLst/>
            </a:prstTxWarp>
          </a:bodyPr>
          <a:lstStyle/>
          <a:p>
            <a:r>
              <a:rPr lang="en-US" sz="2400" b="1">
                <a:solidFill>
                  <a:schemeClr val="bg1"/>
                </a:solidFill>
              </a:rPr>
              <a:t>A</a:t>
            </a:r>
            <a:endParaRPr lang="en-US" sz="2400">
              <a:solidFill>
                <a:schemeClr val="bg1"/>
              </a:solidFill>
            </a:endParaRPr>
          </a:p>
        </p:txBody>
      </p:sp>
      <p:sp>
        <p:nvSpPr>
          <p:cNvPr id="508952" name="Oval 24"/>
          <p:cNvSpPr>
            <a:spLocks noChangeArrowheads="1"/>
          </p:cNvSpPr>
          <p:nvPr/>
        </p:nvSpPr>
        <p:spPr bwMode="auto">
          <a:xfrm>
            <a:off x="7213600" y="6092825"/>
            <a:ext cx="374650" cy="374650"/>
          </a:xfrm>
          <a:prstGeom prst="ellipse">
            <a:avLst/>
          </a:prstGeom>
          <a:solidFill>
            <a:srgbClr val="CC0000"/>
          </a:solidFill>
          <a:ln w="9525">
            <a:solidFill>
              <a:srgbClr val="000000"/>
            </a:solidFill>
            <a:round/>
            <a:headEnd/>
            <a:tailEnd/>
          </a:ln>
          <a:effectLst/>
        </p:spPr>
        <p:txBody>
          <a:bodyPr wrap="none" anchor="ctr">
            <a:prstTxWarp prst="textNoShape">
              <a:avLst/>
            </a:prstTxWarp>
          </a:bodyPr>
          <a:lstStyle/>
          <a:p>
            <a:r>
              <a:rPr lang="en-US" sz="2400" b="1">
                <a:solidFill>
                  <a:schemeClr val="bg1"/>
                </a:solidFill>
              </a:rPr>
              <a:t>P</a:t>
            </a:r>
            <a:endParaRPr lang="en-US" sz="2400">
              <a:solidFill>
                <a:schemeClr val="bg1"/>
              </a:solidFill>
            </a:endParaRPr>
          </a:p>
        </p:txBody>
      </p:sp>
      <p:sp>
        <p:nvSpPr>
          <p:cNvPr id="508953" name="Oval 25"/>
          <p:cNvSpPr>
            <a:spLocks noChangeArrowheads="1"/>
          </p:cNvSpPr>
          <p:nvPr/>
        </p:nvSpPr>
        <p:spPr bwMode="auto">
          <a:xfrm>
            <a:off x="6646863" y="6092825"/>
            <a:ext cx="374650" cy="374650"/>
          </a:xfrm>
          <a:prstGeom prst="ellipse">
            <a:avLst/>
          </a:prstGeom>
          <a:solidFill>
            <a:srgbClr val="CC0000"/>
          </a:solidFill>
          <a:ln w="9525">
            <a:solidFill>
              <a:srgbClr val="000000"/>
            </a:solidFill>
            <a:round/>
            <a:headEnd/>
            <a:tailEnd/>
          </a:ln>
          <a:effectLst/>
        </p:spPr>
        <p:txBody>
          <a:bodyPr wrap="none" anchor="ctr">
            <a:prstTxWarp prst="textNoShape">
              <a:avLst/>
            </a:prstTxWarp>
          </a:bodyPr>
          <a:lstStyle/>
          <a:p>
            <a:r>
              <a:rPr lang="en-US" sz="2400" b="1">
                <a:solidFill>
                  <a:schemeClr val="bg1"/>
                </a:solidFill>
              </a:rPr>
              <a:t>E</a:t>
            </a:r>
            <a:endParaRPr lang="en-US" sz="2400">
              <a:solidFill>
                <a:schemeClr val="bg1"/>
              </a:solidFill>
            </a:endParaRPr>
          </a:p>
        </p:txBody>
      </p:sp>
      <p:sp>
        <p:nvSpPr>
          <p:cNvPr id="508932" name="Rectangle 4" descr="Rectangle: Click to edit Master text styles&#10;Second level&#10;Third level&#10;Fourth level&#10;Fifth level"/>
          <p:cNvSpPr>
            <a:spLocks noGrp="1" noChangeArrowheads="1"/>
          </p:cNvSpPr>
          <p:nvPr>
            <p:ph type="body" idx="1"/>
          </p:nvPr>
        </p:nvSpPr>
        <p:spPr>
          <a:xfrm>
            <a:off x="228600" y="977900"/>
            <a:ext cx="7772400" cy="5181600"/>
          </a:xfrm>
        </p:spPr>
        <p:txBody>
          <a:bodyPr/>
          <a:lstStyle/>
          <a:p>
            <a:r>
              <a:rPr lang="en-US" u="sng" dirty="0">
                <a:solidFill>
                  <a:srgbClr val="CC0000"/>
                </a:solidFill>
              </a:rPr>
              <a:t>A site</a:t>
            </a:r>
            <a:r>
              <a:rPr lang="en-US" dirty="0"/>
              <a:t> (</a:t>
            </a:r>
            <a:r>
              <a:rPr lang="en-US" dirty="0" err="1"/>
              <a:t>aminoacyl-tRNA</a:t>
            </a:r>
            <a:r>
              <a:rPr lang="en-US" dirty="0"/>
              <a:t> site) </a:t>
            </a:r>
          </a:p>
          <a:p>
            <a:pPr lvl="1"/>
            <a:r>
              <a:rPr lang="en-US" dirty="0"/>
              <a:t>holds </a:t>
            </a:r>
            <a:r>
              <a:rPr lang="en-US" dirty="0" err="1"/>
              <a:t>tRNA</a:t>
            </a:r>
            <a:r>
              <a:rPr lang="en-US" dirty="0"/>
              <a:t> carrying next </a:t>
            </a:r>
            <a:r>
              <a:rPr lang="en-US" u="sng" dirty="0">
                <a:solidFill>
                  <a:schemeClr val="tx2"/>
                </a:solidFill>
              </a:rPr>
              <a:t>amino acid</a:t>
            </a:r>
            <a:r>
              <a:rPr lang="en-US" dirty="0"/>
              <a:t> to be added to chain </a:t>
            </a:r>
          </a:p>
          <a:p>
            <a:r>
              <a:rPr lang="en-US" u="sng" dirty="0">
                <a:solidFill>
                  <a:srgbClr val="CC0000"/>
                </a:solidFill>
              </a:rPr>
              <a:t>P site</a:t>
            </a:r>
            <a:r>
              <a:rPr lang="en-US" dirty="0"/>
              <a:t> (</a:t>
            </a:r>
            <a:r>
              <a:rPr lang="en-US" dirty="0" err="1"/>
              <a:t>peptidyl-tRNA</a:t>
            </a:r>
            <a:r>
              <a:rPr lang="en-US" dirty="0"/>
              <a:t> site) </a:t>
            </a:r>
          </a:p>
          <a:p>
            <a:pPr lvl="1"/>
            <a:r>
              <a:rPr lang="en-US" dirty="0"/>
              <a:t>holds </a:t>
            </a:r>
            <a:r>
              <a:rPr lang="en-US" dirty="0" err="1"/>
              <a:t>tRNA</a:t>
            </a:r>
            <a:r>
              <a:rPr lang="en-US" dirty="0"/>
              <a:t> carrying growing </a:t>
            </a:r>
            <a:r>
              <a:rPr lang="en-US" u="sng" dirty="0">
                <a:solidFill>
                  <a:schemeClr val="tx2"/>
                </a:solidFill>
              </a:rPr>
              <a:t>polypeptide</a:t>
            </a:r>
            <a:r>
              <a:rPr lang="en-US" dirty="0"/>
              <a:t> chain</a:t>
            </a:r>
          </a:p>
          <a:p>
            <a:r>
              <a:rPr lang="en-US" u="sng" dirty="0">
                <a:solidFill>
                  <a:srgbClr val="CC0000"/>
                </a:solidFill>
              </a:rPr>
              <a:t>E site</a:t>
            </a:r>
            <a:r>
              <a:rPr lang="en-US" dirty="0"/>
              <a:t> (exit site)</a:t>
            </a:r>
          </a:p>
          <a:p>
            <a:pPr lvl="1"/>
            <a:r>
              <a:rPr lang="en-US" u="sng" dirty="0">
                <a:solidFill>
                  <a:schemeClr val="tx2"/>
                </a:solidFill>
              </a:rPr>
              <a:t>empty</a:t>
            </a:r>
            <a:r>
              <a:rPr lang="en-US" dirty="0"/>
              <a:t> </a:t>
            </a:r>
            <a:r>
              <a:rPr lang="en-US" dirty="0" err="1"/>
              <a:t>tRNA</a:t>
            </a:r>
            <a:r>
              <a:rPr lang="en-US" dirty="0"/>
              <a:t> </a:t>
            </a:r>
            <a:br>
              <a:rPr lang="en-US" dirty="0"/>
            </a:br>
            <a:r>
              <a:rPr lang="en-US" dirty="0"/>
              <a:t>leaves ribosome </a:t>
            </a:r>
            <a:br>
              <a:rPr lang="en-US" dirty="0"/>
            </a:br>
            <a:r>
              <a:rPr lang="en-US" dirty="0"/>
              <a:t>from </a:t>
            </a:r>
            <a:r>
              <a:rPr lang="en-US" u="sng" dirty="0">
                <a:solidFill>
                  <a:schemeClr val="tx2"/>
                </a:solidFill>
              </a:rPr>
              <a:t>exit</a:t>
            </a:r>
            <a:r>
              <a:rPr lang="en-US" dirty="0"/>
              <a:t> site</a:t>
            </a:r>
          </a:p>
        </p:txBody>
      </p:sp>
    </p:spTree>
    <p:extLst>
      <p:ext uri="{BB962C8B-B14F-4D97-AF65-F5344CB8AC3E}">
        <p14:creationId xmlns:p14="http://schemas.microsoft.com/office/powerpoint/2010/main" val="5690241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0" y="0"/>
            <a:ext cx="5600700" cy="850900"/>
          </a:xfrm>
        </p:spPr>
        <p:txBody>
          <a:bodyPr/>
          <a:lstStyle/>
          <a:p>
            <a:r>
              <a:rPr lang="en-US" dirty="0"/>
              <a:t>Building a polypeptide</a:t>
            </a:r>
          </a:p>
        </p:txBody>
      </p:sp>
      <p:sp>
        <p:nvSpPr>
          <p:cNvPr id="657411" name="Rectangle 3" descr="Rectangle: Click to edit Master text styles&#10;Second level&#10;Third level&#10;Fourth level&#10;Fifth level"/>
          <p:cNvSpPr>
            <a:spLocks noGrp="1" noChangeArrowheads="1"/>
          </p:cNvSpPr>
          <p:nvPr>
            <p:ph type="body" idx="1"/>
          </p:nvPr>
        </p:nvSpPr>
        <p:spPr>
          <a:xfrm>
            <a:off x="177800" y="698500"/>
            <a:ext cx="5727700" cy="3184525"/>
          </a:xfrm>
        </p:spPr>
        <p:txBody>
          <a:bodyPr>
            <a:normAutofit fontScale="92500" lnSpcReduction="20000"/>
          </a:bodyPr>
          <a:lstStyle/>
          <a:p>
            <a:r>
              <a:rPr lang="en-US" sz="2800" dirty="0"/>
              <a:t>Initiation</a:t>
            </a:r>
            <a:endParaRPr lang="en-US" sz="2800" dirty="0" smtClean="0"/>
          </a:p>
          <a:p>
            <a:pPr lvl="1"/>
            <a:r>
              <a:rPr lang="en-US" dirty="0" smtClean="0"/>
              <a:t>mRNA</a:t>
            </a:r>
            <a:r>
              <a:rPr lang="en-US" dirty="0"/>
              <a:t>, ribosome subunits, initiator </a:t>
            </a:r>
            <a:r>
              <a:rPr lang="en-US" dirty="0" err="1" smtClean="0"/>
              <a:t>tRNA</a:t>
            </a:r>
            <a:r>
              <a:rPr lang="en-US" dirty="0" smtClean="0"/>
              <a:t> come together</a:t>
            </a:r>
          </a:p>
          <a:p>
            <a:r>
              <a:rPr lang="en-US" sz="2800" dirty="0"/>
              <a:t>Elongation</a:t>
            </a:r>
          </a:p>
          <a:p>
            <a:pPr lvl="1"/>
            <a:r>
              <a:rPr lang="en-US" dirty="0"/>
              <a:t>adding amino acids based on </a:t>
            </a:r>
            <a:r>
              <a:rPr lang="en-US" dirty="0" err="1" smtClean="0"/>
              <a:t>codons</a:t>
            </a:r>
            <a:endParaRPr lang="en-US" dirty="0" smtClean="0"/>
          </a:p>
          <a:p>
            <a:r>
              <a:rPr lang="en-US" sz="2800" dirty="0" smtClean="0"/>
              <a:t>Termination</a:t>
            </a:r>
          </a:p>
          <a:p>
            <a:pPr lvl="1"/>
            <a:r>
              <a:rPr lang="en-US" sz="2400" dirty="0" smtClean="0"/>
              <a:t>STOP </a:t>
            </a:r>
            <a:r>
              <a:rPr lang="en-US" sz="2400" dirty="0" err="1" smtClean="0"/>
              <a:t>codon</a:t>
            </a:r>
            <a:r>
              <a:rPr lang="en-US" sz="2400" dirty="0" smtClean="0"/>
              <a:t> = Release factor</a:t>
            </a:r>
            <a:endParaRPr lang="en-US" sz="2400" dirty="0"/>
          </a:p>
        </p:txBody>
      </p:sp>
      <p:grpSp>
        <p:nvGrpSpPr>
          <p:cNvPr id="2" name="Group 99"/>
          <p:cNvGrpSpPr>
            <a:grpSpLocks/>
          </p:cNvGrpSpPr>
          <p:nvPr/>
        </p:nvGrpSpPr>
        <p:grpSpPr bwMode="auto">
          <a:xfrm>
            <a:off x="5957888" y="300038"/>
            <a:ext cx="3130550" cy="4367212"/>
            <a:chOff x="3574" y="189"/>
            <a:chExt cx="2186" cy="3050"/>
          </a:xfrm>
        </p:grpSpPr>
        <p:pic>
          <p:nvPicPr>
            <p:cNvPr id="657412" name="Picture 4"/>
            <p:cNvPicPr>
              <a:picLocks noChangeAspect="1" noChangeArrowheads="1"/>
            </p:cNvPicPr>
            <p:nvPr/>
          </p:nvPicPr>
          <p:blipFill>
            <a:blip r:embed="rId3"/>
            <a:srcRect r="3357" b="3600"/>
            <a:stretch>
              <a:fillRect/>
            </a:stretch>
          </p:blipFill>
          <p:spPr bwMode="auto">
            <a:xfrm>
              <a:off x="3574" y="189"/>
              <a:ext cx="2186" cy="3050"/>
            </a:xfrm>
            <a:prstGeom prst="rect">
              <a:avLst/>
            </a:prstGeom>
            <a:noFill/>
          </p:spPr>
        </p:pic>
        <p:sp>
          <p:nvSpPr>
            <p:cNvPr id="657414" name="Oval 6"/>
            <p:cNvSpPr>
              <a:spLocks noChangeArrowheads="1"/>
            </p:cNvSpPr>
            <p:nvPr/>
          </p:nvSpPr>
          <p:spPr bwMode="auto">
            <a:xfrm>
              <a:off x="4792" y="2816"/>
              <a:ext cx="236" cy="236"/>
            </a:xfrm>
            <a:prstGeom prst="ellipse">
              <a:avLst/>
            </a:prstGeom>
            <a:solidFill>
              <a:srgbClr val="CC0000"/>
            </a:solidFill>
            <a:ln w="9525">
              <a:solidFill>
                <a:srgbClr val="000000"/>
              </a:solidFill>
              <a:round/>
              <a:headEnd/>
              <a:tailEnd/>
            </a:ln>
            <a:effectLst/>
          </p:spPr>
          <p:txBody>
            <a:bodyPr wrap="none" anchor="ctr">
              <a:prstTxWarp prst="textNoShape">
                <a:avLst/>
              </a:prstTxWarp>
            </a:bodyPr>
            <a:lstStyle/>
            <a:p>
              <a:r>
                <a:rPr lang="en-US" sz="2400" b="1">
                  <a:solidFill>
                    <a:schemeClr val="bg1"/>
                  </a:solidFill>
                </a:rPr>
                <a:t>1</a:t>
              </a:r>
              <a:endParaRPr lang="en-US" sz="2400">
                <a:solidFill>
                  <a:schemeClr val="bg1"/>
                </a:solidFill>
              </a:endParaRPr>
            </a:p>
          </p:txBody>
        </p:sp>
        <p:sp>
          <p:nvSpPr>
            <p:cNvPr id="657415" name="Oval 7"/>
            <p:cNvSpPr>
              <a:spLocks noChangeArrowheads="1"/>
            </p:cNvSpPr>
            <p:nvPr/>
          </p:nvSpPr>
          <p:spPr bwMode="auto">
            <a:xfrm>
              <a:off x="4516" y="2816"/>
              <a:ext cx="236" cy="236"/>
            </a:xfrm>
            <a:prstGeom prst="ellipse">
              <a:avLst/>
            </a:prstGeom>
            <a:solidFill>
              <a:srgbClr val="CC0000"/>
            </a:solidFill>
            <a:ln w="9525">
              <a:solidFill>
                <a:srgbClr val="000000"/>
              </a:solidFill>
              <a:round/>
              <a:headEnd/>
              <a:tailEnd/>
            </a:ln>
            <a:effectLst/>
          </p:spPr>
          <p:txBody>
            <a:bodyPr wrap="none" anchor="ctr">
              <a:prstTxWarp prst="textNoShape">
                <a:avLst/>
              </a:prstTxWarp>
            </a:bodyPr>
            <a:lstStyle/>
            <a:p>
              <a:r>
                <a:rPr lang="en-US" sz="2400" b="1">
                  <a:solidFill>
                    <a:schemeClr val="bg1"/>
                  </a:solidFill>
                </a:rPr>
                <a:t>2</a:t>
              </a:r>
              <a:endParaRPr lang="en-US" sz="2400">
                <a:solidFill>
                  <a:schemeClr val="bg1"/>
                </a:solidFill>
              </a:endParaRPr>
            </a:p>
          </p:txBody>
        </p:sp>
        <p:sp>
          <p:nvSpPr>
            <p:cNvPr id="657416" name="Oval 8"/>
            <p:cNvSpPr>
              <a:spLocks noChangeArrowheads="1"/>
            </p:cNvSpPr>
            <p:nvPr/>
          </p:nvSpPr>
          <p:spPr bwMode="auto">
            <a:xfrm>
              <a:off x="4240" y="2816"/>
              <a:ext cx="236" cy="236"/>
            </a:xfrm>
            <a:prstGeom prst="ellipse">
              <a:avLst/>
            </a:prstGeom>
            <a:solidFill>
              <a:srgbClr val="CC0000"/>
            </a:solidFill>
            <a:ln w="9525">
              <a:solidFill>
                <a:srgbClr val="000000"/>
              </a:solidFill>
              <a:round/>
              <a:headEnd/>
              <a:tailEnd/>
            </a:ln>
            <a:effectLst/>
          </p:spPr>
          <p:txBody>
            <a:bodyPr wrap="none" anchor="ctr">
              <a:prstTxWarp prst="textNoShape">
                <a:avLst/>
              </a:prstTxWarp>
            </a:bodyPr>
            <a:lstStyle/>
            <a:p>
              <a:r>
                <a:rPr lang="en-US" sz="2400" b="1">
                  <a:solidFill>
                    <a:schemeClr val="bg1"/>
                  </a:solidFill>
                </a:rPr>
                <a:t>3</a:t>
              </a:r>
              <a:endParaRPr lang="en-US" sz="2400">
                <a:solidFill>
                  <a:schemeClr val="bg1"/>
                </a:solidFill>
              </a:endParaRPr>
            </a:p>
          </p:txBody>
        </p:sp>
      </p:grpSp>
      <p:pic>
        <p:nvPicPr>
          <p:cNvPr id="657417" name="Picture 9" descr="15_16"/>
          <p:cNvPicPr>
            <a:picLocks noChangeAspect="1" noChangeArrowheads="1"/>
          </p:cNvPicPr>
          <p:nvPr/>
        </p:nvPicPr>
        <p:blipFill>
          <a:blip r:embed="rId4"/>
          <a:srcRect t="34500" b="27000"/>
          <a:stretch>
            <a:fillRect/>
          </a:stretch>
        </p:blipFill>
        <p:spPr bwMode="auto">
          <a:xfrm>
            <a:off x="6350" y="4664075"/>
            <a:ext cx="7062788" cy="2035175"/>
          </a:xfrm>
          <a:prstGeom prst="rect">
            <a:avLst/>
          </a:prstGeom>
          <a:noFill/>
          <a:ln w="9525">
            <a:noFill/>
            <a:miter lim="800000"/>
            <a:headEnd/>
            <a:tailEnd/>
          </a:ln>
          <a:effectLst/>
        </p:spPr>
      </p:pic>
      <p:sp>
        <p:nvSpPr>
          <p:cNvPr id="657419" name="Rectangle 11"/>
          <p:cNvSpPr>
            <a:spLocks noChangeArrowheads="1"/>
          </p:cNvSpPr>
          <p:nvPr/>
        </p:nvSpPr>
        <p:spPr bwMode="auto">
          <a:xfrm>
            <a:off x="1174750" y="4789488"/>
            <a:ext cx="225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Leu</a:t>
            </a:r>
            <a:endParaRPr lang="en-US" sz="1000" b="1"/>
          </a:p>
        </p:txBody>
      </p:sp>
      <p:sp>
        <p:nvSpPr>
          <p:cNvPr id="657420" name="Rectangle 12"/>
          <p:cNvSpPr>
            <a:spLocks noChangeArrowheads="1"/>
          </p:cNvSpPr>
          <p:nvPr/>
        </p:nvSpPr>
        <p:spPr bwMode="auto">
          <a:xfrm>
            <a:off x="3060700" y="5183188"/>
            <a:ext cx="225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Leu</a:t>
            </a:r>
            <a:endParaRPr lang="en-US" sz="1000" b="1"/>
          </a:p>
        </p:txBody>
      </p:sp>
      <p:sp>
        <p:nvSpPr>
          <p:cNvPr id="657421" name="Rectangle 13"/>
          <p:cNvSpPr>
            <a:spLocks noChangeArrowheads="1"/>
          </p:cNvSpPr>
          <p:nvPr/>
        </p:nvSpPr>
        <p:spPr bwMode="auto">
          <a:xfrm>
            <a:off x="4767263" y="5157788"/>
            <a:ext cx="225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Leu</a:t>
            </a:r>
            <a:endParaRPr lang="en-US" sz="1000" b="1"/>
          </a:p>
        </p:txBody>
      </p:sp>
      <p:sp>
        <p:nvSpPr>
          <p:cNvPr id="657422" name="Rectangle 14"/>
          <p:cNvSpPr>
            <a:spLocks noChangeArrowheads="1"/>
          </p:cNvSpPr>
          <p:nvPr/>
        </p:nvSpPr>
        <p:spPr bwMode="auto">
          <a:xfrm>
            <a:off x="6291263" y="5138738"/>
            <a:ext cx="225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Leu</a:t>
            </a:r>
            <a:endParaRPr lang="en-US" sz="1000" b="1"/>
          </a:p>
        </p:txBody>
      </p:sp>
      <p:sp>
        <p:nvSpPr>
          <p:cNvPr id="657423" name="Rectangle 15"/>
          <p:cNvSpPr>
            <a:spLocks noChangeArrowheads="1"/>
          </p:cNvSpPr>
          <p:nvPr/>
        </p:nvSpPr>
        <p:spPr bwMode="auto">
          <a:xfrm>
            <a:off x="1244600" y="5405438"/>
            <a:ext cx="317500"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tRNA</a:t>
            </a:r>
            <a:endParaRPr lang="en-US" sz="1000" b="1"/>
          </a:p>
        </p:txBody>
      </p:sp>
      <p:sp>
        <p:nvSpPr>
          <p:cNvPr id="657424" name="Rectangle 16"/>
          <p:cNvSpPr>
            <a:spLocks noChangeArrowheads="1"/>
          </p:cNvSpPr>
          <p:nvPr/>
        </p:nvSpPr>
        <p:spPr bwMode="auto">
          <a:xfrm>
            <a:off x="762000" y="5141913"/>
            <a:ext cx="219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Met</a:t>
            </a:r>
            <a:endParaRPr lang="en-US" sz="1000" b="1"/>
          </a:p>
        </p:txBody>
      </p:sp>
      <p:sp>
        <p:nvSpPr>
          <p:cNvPr id="657425" name="Rectangle 17"/>
          <p:cNvSpPr>
            <a:spLocks noChangeArrowheads="1"/>
          </p:cNvSpPr>
          <p:nvPr/>
        </p:nvSpPr>
        <p:spPr bwMode="auto">
          <a:xfrm>
            <a:off x="2735263" y="5146675"/>
            <a:ext cx="219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Met</a:t>
            </a:r>
            <a:endParaRPr lang="en-US" sz="1000" b="1"/>
          </a:p>
        </p:txBody>
      </p:sp>
      <p:sp>
        <p:nvSpPr>
          <p:cNvPr id="657426" name="Rectangle 18"/>
          <p:cNvSpPr>
            <a:spLocks noChangeArrowheads="1"/>
          </p:cNvSpPr>
          <p:nvPr/>
        </p:nvSpPr>
        <p:spPr bwMode="auto">
          <a:xfrm>
            <a:off x="4478338" y="5013325"/>
            <a:ext cx="219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Met</a:t>
            </a:r>
            <a:endParaRPr lang="en-US" sz="1000" b="1"/>
          </a:p>
        </p:txBody>
      </p:sp>
      <p:sp>
        <p:nvSpPr>
          <p:cNvPr id="657427" name="Rectangle 19"/>
          <p:cNvSpPr>
            <a:spLocks noChangeArrowheads="1"/>
          </p:cNvSpPr>
          <p:nvPr/>
        </p:nvSpPr>
        <p:spPr bwMode="auto">
          <a:xfrm>
            <a:off x="5997575" y="4997450"/>
            <a:ext cx="219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Met</a:t>
            </a:r>
            <a:endParaRPr lang="en-US" sz="1000" b="1"/>
          </a:p>
        </p:txBody>
      </p:sp>
      <p:sp>
        <p:nvSpPr>
          <p:cNvPr id="657428" name="Rectangle 20"/>
          <p:cNvSpPr>
            <a:spLocks noChangeArrowheads="1"/>
          </p:cNvSpPr>
          <p:nvPr/>
        </p:nvSpPr>
        <p:spPr bwMode="auto">
          <a:xfrm>
            <a:off x="660400" y="6308725"/>
            <a:ext cx="84138"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P</a:t>
            </a:r>
            <a:endParaRPr lang="en-US" sz="1000" b="1"/>
          </a:p>
        </p:txBody>
      </p:sp>
      <p:sp>
        <p:nvSpPr>
          <p:cNvPr id="657429" name="Rectangle 21"/>
          <p:cNvSpPr>
            <a:spLocks noChangeArrowheads="1"/>
          </p:cNvSpPr>
          <p:nvPr/>
        </p:nvSpPr>
        <p:spPr bwMode="auto">
          <a:xfrm>
            <a:off x="390525" y="6308725"/>
            <a:ext cx="84138"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E</a:t>
            </a:r>
            <a:endParaRPr lang="en-US" sz="1000" b="1"/>
          </a:p>
        </p:txBody>
      </p:sp>
      <p:sp>
        <p:nvSpPr>
          <p:cNvPr id="657430" name="Rectangle 22"/>
          <p:cNvSpPr>
            <a:spLocks noChangeArrowheads="1"/>
          </p:cNvSpPr>
          <p:nvPr/>
        </p:nvSpPr>
        <p:spPr bwMode="auto">
          <a:xfrm>
            <a:off x="930275" y="6308725"/>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31" name="Rectangle 23"/>
          <p:cNvSpPr>
            <a:spLocks noChangeArrowheads="1"/>
          </p:cNvSpPr>
          <p:nvPr/>
        </p:nvSpPr>
        <p:spPr bwMode="auto">
          <a:xfrm>
            <a:off x="47625" y="6151563"/>
            <a:ext cx="387350"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mRNA</a:t>
            </a:r>
            <a:endParaRPr lang="en-US" sz="1000" b="1"/>
          </a:p>
        </p:txBody>
      </p:sp>
      <p:sp>
        <p:nvSpPr>
          <p:cNvPr id="657432" name="Rectangle 24"/>
          <p:cNvSpPr>
            <a:spLocks noChangeArrowheads="1"/>
          </p:cNvSpPr>
          <p:nvPr/>
        </p:nvSpPr>
        <p:spPr bwMode="auto">
          <a:xfrm>
            <a:off x="34925" y="6046788"/>
            <a:ext cx="101600"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5'</a:t>
            </a:r>
            <a:endParaRPr lang="en-US" sz="1000" b="1"/>
          </a:p>
        </p:txBody>
      </p:sp>
      <p:sp>
        <p:nvSpPr>
          <p:cNvPr id="657433" name="Rectangle 25"/>
          <p:cNvSpPr>
            <a:spLocks noChangeArrowheads="1"/>
          </p:cNvSpPr>
          <p:nvPr/>
        </p:nvSpPr>
        <p:spPr bwMode="auto">
          <a:xfrm>
            <a:off x="1911350" y="6026150"/>
            <a:ext cx="101600"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5'</a:t>
            </a:r>
            <a:endParaRPr lang="en-US" sz="1000" b="1"/>
          </a:p>
        </p:txBody>
      </p:sp>
      <p:sp>
        <p:nvSpPr>
          <p:cNvPr id="657434" name="Rectangle 26"/>
          <p:cNvSpPr>
            <a:spLocks noChangeArrowheads="1"/>
          </p:cNvSpPr>
          <p:nvPr/>
        </p:nvSpPr>
        <p:spPr bwMode="auto">
          <a:xfrm>
            <a:off x="3606800" y="6037263"/>
            <a:ext cx="101600"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5'</a:t>
            </a:r>
            <a:endParaRPr lang="en-US" sz="1000" b="1"/>
          </a:p>
        </p:txBody>
      </p:sp>
      <p:sp>
        <p:nvSpPr>
          <p:cNvPr id="657435" name="Rectangle 27"/>
          <p:cNvSpPr>
            <a:spLocks noChangeArrowheads="1"/>
          </p:cNvSpPr>
          <p:nvPr/>
        </p:nvSpPr>
        <p:spPr bwMode="auto">
          <a:xfrm>
            <a:off x="5329238" y="6030913"/>
            <a:ext cx="101600"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5'</a:t>
            </a:r>
            <a:endParaRPr lang="en-US" sz="1000" b="1"/>
          </a:p>
        </p:txBody>
      </p:sp>
      <p:sp>
        <p:nvSpPr>
          <p:cNvPr id="657436" name="Rectangle 28"/>
          <p:cNvSpPr>
            <a:spLocks noChangeArrowheads="1"/>
          </p:cNvSpPr>
          <p:nvPr/>
        </p:nvSpPr>
        <p:spPr bwMode="auto">
          <a:xfrm>
            <a:off x="1479550" y="6164263"/>
            <a:ext cx="101600"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3'</a:t>
            </a:r>
            <a:endParaRPr lang="en-US" sz="1000" b="1"/>
          </a:p>
        </p:txBody>
      </p:sp>
      <p:sp>
        <p:nvSpPr>
          <p:cNvPr id="657437" name="Rectangle 29"/>
          <p:cNvSpPr>
            <a:spLocks noChangeArrowheads="1"/>
          </p:cNvSpPr>
          <p:nvPr/>
        </p:nvSpPr>
        <p:spPr bwMode="auto">
          <a:xfrm>
            <a:off x="3362325" y="6207125"/>
            <a:ext cx="101600"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3'</a:t>
            </a:r>
            <a:endParaRPr lang="en-US" sz="1000" b="1"/>
          </a:p>
        </p:txBody>
      </p:sp>
      <p:sp>
        <p:nvSpPr>
          <p:cNvPr id="657438" name="Rectangle 30"/>
          <p:cNvSpPr>
            <a:spLocks noChangeArrowheads="1"/>
          </p:cNvSpPr>
          <p:nvPr/>
        </p:nvSpPr>
        <p:spPr bwMode="auto">
          <a:xfrm>
            <a:off x="5084763" y="6154738"/>
            <a:ext cx="101600"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3'</a:t>
            </a:r>
            <a:endParaRPr lang="en-US" sz="1000" b="1"/>
          </a:p>
        </p:txBody>
      </p:sp>
      <p:sp>
        <p:nvSpPr>
          <p:cNvPr id="657439" name="Rectangle 31"/>
          <p:cNvSpPr>
            <a:spLocks noChangeArrowheads="1"/>
          </p:cNvSpPr>
          <p:nvPr/>
        </p:nvSpPr>
        <p:spPr bwMode="auto">
          <a:xfrm>
            <a:off x="6881813" y="6080125"/>
            <a:ext cx="101600"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3'</a:t>
            </a:r>
            <a:endParaRPr lang="en-US" sz="1000" b="1"/>
          </a:p>
        </p:txBody>
      </p:sp>
      <p:sp>
        <p:nvSpPr>
          <p:cNvPr id="657440" name="Rectangle 32"/>
          <p:cNvSpPr>
            <a:spLocks noChangeArrowheads="1"/>
          </p:cNvSpPr>
          <p:nvPr/>
        </p:nvSpPr>
        <p:spPr bwMode="auto">
          <a:xfrm>
            <a:off x="5686425" y="598963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41" name="Rectangle 33"/>
          <p:cNvSpPr>
            <a:spLocks noChangeArrowheads="1"/>
          </p:cNvSpPr>
          <p:nvPr/>
        </p:nvSpPr>
        <p:spPr bwMode="auto">
          <a:xfrm>
            <a:off x="6529388" y="601503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42" name="Rectangle 34"/>
          <p:cNvSpPr>
            <a:spLocks noChangeArrowheads="1"/>
          </p:cNvSpPr>
          <p:nvPr/>
        </p:nvSpPr>
        <p:spPr bwMode="auto">
          <a:xfrm>
            <a:off x="5792788" y="598328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43" name="Rectangle 35"/>
          <p:cNvSpPr>
            <a:spLocks noChangeArrowheads="1"/>
          </p:cNvSpPr>
          <p:nvPr/>
        </p:nvSpPr>
        <p:spPr bwMode="auto">
          <a:xfrm>
            <a:off x="6321425" y="6030913"/>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44" name="Rectangle 36"/>
          <p:cNvSpPr>
            <a:spLocks noChangeArrowheads="1"/>
          </p:cNvSpPr>
          <p:nvPr/>
        </p:nvSpPr>
        <p:spPr bwMode="auto">
          <a:xfrm>
            <a:off x="6416675" y="602138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45" name="Rectangle 37"/>
          <p:cNvSpPr>
            <a:spLocks noChangeArrowheads="1"/>
          </p:cNvSpPr>
          <p:nvPr/>
        </p:nvSpPr>
        <p:spPr bwMode="auto">
          <a:xfrm>
            <a:off x="6108700" y="595153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46" name="Rectangle 38"/>
          <p:cNvSpPr>
            <a:spLocks noChangeArrowheads="1"/>
          </p:cNvSpPr>
          <p:nvPr/>
        </p:nvSpPr>
        <p:spPr bwMode="auto">
          <a:xfrm>
            <a:off x="5889625" y="5972175"/>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sp>
        <p:nvSpPr>
          <p:cNvPr id="657447" name="Rectangle 39"/>
          <p:cNvSpPr>
            <a:spLocks noChangeArrowheads="1"/>
          </p:cNvSpPr>
          <p:nvPr/>
        </p:nvSpPr>
        <p:spPr bwMode="auto">
          <a:xfrm>
            <a:off x="6007100" y="6073775"/>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sp>
        <p:nvSpPr>
          <p:cNvPr id="657448" name="Rectangle 40"/>
          <p:cNvSpPr>
            <a:spLocks noChangeArrowheads="1"/>
          </p:cNvSpPr>
          <p:nvPr/>
        </p:nvSpPr>
        <p:spPr bwMode="auto">
          <a:xfrm>
            <a:off x="6208713" y="5940425"/>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sp>
        <p:nvSpPr>
          <p:cNvPr id="657449" name="Rectangle 41"/>
          <p:cNvSpPr>
            <a:spLocks noChangeArrowheads="1"/>
          </p:cNvSpPr>
          <p:nvPr/>
        </p:nvSpPr>
        <p:spPr bwMode="auto">
          <a:xfrm>
            <a:off x="5681663" y="6100763"/>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50" name="Rectangle 42"/>
          <p:cNvSpPr>
            <a:spLocks noChangeArrowheads="1"/>
          </p:cNvSpPr>
          <p:nvPr/>
        </p:nvSpPr>
        <p:spPr bwMode="auto">
          <a:xfrm>
            <a:off x="5783263" y="6100763"/>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51" name="Rectangle 43"/>
          <p:cNvSpPr>
            <a:spLocks noChangeArrowheads="1"/>
          </p:cNvSpPr>
          <p:nvPr/>
        </p:nvSpPr>
        <p:spPr bwMode="auto">
          <a:xfrm>
            <a:off x="6113463" y="6064250"/>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52" name="Rectangle 44"/>
          <p:cNvSpPr>
            <a:spLocks noChangeArrowheads="1"/>
          </p:cNvSpPr>
          <p:nvPr/>
        </p:nvSpPr>
        <p:spPr bwMode="auto">
          <a:xfrm>
            <a:off x="5889625" y="6089650"/>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453" name="Rectangle 45"/>
          <p:cNvSpPr>
            <a:spLocks noChangeArrowheads="1"/>
          </p:cNvSpPr>
          <p:nvPr/>
        </p:nvSpPr>
        <p:spPr bwMode="auto">
          <a:xfrm>
            <a:off x="6215063" y="6046788"/>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454" name="Rectangle 46"/>
          <p:cNvSpPr>
            <a:spLocks noChangeArrowheads="1"/>
          </p:cNvSpPr>
          <p:nvPr/>
        </p:nvSpPr>
        <p:spPr bwMode="auto">
          <a:xfrm>
            <a:off x="6000750" y="5956300"/>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455" name="Rectangle 47"/>
          <p:cNvSpPr>
            <a:spLocks noChangeArrowheads="1"/>
          </p:cNvSpPr>
          <p:nvPr/>
        </p:nvSpPr>
        <p:spPr bwMode="auto">
          <a:xfrm>
            <a:off x="4135438" y="5962650"/>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56" name="Rectangle 48"/>
          <p:cNvSpPr>
            <a:spLocks noChangeArrowheads="1"/>
          </p:cNvSpPr>
          <p:nvPr/>
        </p:nvSpPr>
        <p:spPr bwMode="auto">
          <a:xfrm>
            <a:off x="4951413" y="6042025"/>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57" name="Rectangle 49"/>
          <p:cNvSpPr>
            <a:spLocks noChangeArrowheads="1"/>
          </p:cNvSpPr>
          <p:nvPr/>
        </p:nvSpPr>
        <p:spPr bwMode="auto">
          <a:xfrm>
            <a:off x="4241800" y="595153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58" name="Rectangle 50"/>
          <p:cNvSpPr>
            <a:spLocks noChangeArrowheads="1"/>
          </p:cNvSpPr>
          <p:nvPr/>
        </p:nvSpPr>
        <p:spPr bwMode="auto">
          <a:xfrm>
            <a:off x="4775200" y="601503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59" name="Rectangle 51"/>
          <p:cNvSpPr>
            <a:spLocks noChangeArrowheads="1"/>
          </p:cNvSpPr>
          <p:nvPr/>
        </p:nvSpPr>
        <p:spPr bwMode="auto">
          <a:xfrm>
            <a:off x="4859338" y="602138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60" name="Rectangle 52"/>
          <p:cNvSpPr>
            <a:spLocks noChangeArrowheads="1"/>
          </p:cNvSpPr>
          <p:nvPr/>
        </p:nvSpPr>
        <p:spPr bwMode="auto">
          <a:xfrm>
            <a:off x="4560888" y="5924550"/>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61" name="Rectangle 53"/>
          <p:cNvSpPr>
            <a:spLocks noChangeArrowheads="1"/>
          </p:cNvSpPr>
          <p:nvPr/>
        </p:nvSpPr>
        <p:spPr bwMode="auto">
          <a:xfrm>
            <a:off x="4348163" y="5940425"/>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sp>
        <p:nvSpPr>
          <p:cNvPr id="657462" name="Rectangle 54"/>
          <p:cNvSpPr>
            <a:spLocks noChangeArrowheads="1"/>
          </p:cNvSpPr>
          <p:nvPr/>
        </p:nvSpPr>
        <p:spPr bwMode="auto">
          <a:xfrm>
            <a:off x="4460875" y="6037263"/>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sp>
        <p:nvSpPr>
          <p:cNvPr id="657463" name="Rectangle 55"/>
          <p:cNvSpPr>
            <a:spLocks noChangeArrowheads="1"/>
          </p:cNvSpPr>
          <p:nvPr/>
        </p:nvSpPr>
        <p:spPr bwMode="auto">
          <a:xfrm>
            <a:off x="4662488" y="5908675"/>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sp>
        <p:nvSpPr>
          <p:cNvPr id="657464" name="Rectangle 56"/>
          <p:cNvSpPr>
            <a:spLocks noChangeArrowheads="1"/>
          </p:cNvSpPr>
          <p:nvPr/>
        </p:nvSpPr>
        <p:spPr bwMode="auto">
          <a:xfrm>
            <a:off x="4144963" y="6073775"/>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65" name="Rectangle 57"/>
          <p:cNvSpPr>
            <a:spLocks noChangeArrowheads="1"/>
          </p:cNvSpPr>
          <p:nvPr/>
        </p:nvSpPr>
        <p:spPr bwMode="auto">
          <a:xfrm>
            <a:off x="4246563" y="6064250"/>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66" name="Rectangle 58"/>
          <p:cNvSpPr>
            <a:spLocks noChangeArrowheads="1"/>
          </p:cNvSpPr>
          <p:nvPr/>
        </p:nvSpPr>
        <p:spPr bwMode="auto">
          <a:xfrm>
            <a:off x="4567238" y="6037263"/>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67" name="Rectangle 59"/>
          <p:cNvSpPr>
            <a:spLocks noChangeArrowheads="1"/>
          </p:cNvSpPr>
          <p:nvPr/>
        </p:nvSpPr>
        <p:spPr bwMode="auto">
          <a:xfrm>
            <a:off x="4352925" y="6053138"/>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468" name="Rectangle 60"/>
          <p:cNvSpPr>
            <a:spLocks noChangeArrowheads="1"/>
          </p:cNvSpPr>
          <p:nvPr/>
        </p:nvSpPr>
        <p:spPr bwMode="auto">
          <a:xfrm>
            <a:off x="4662488" y="6021388"/>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469" name="Rectangle 61"/>
          <p:cNvSpPr>
            <a:spLocks noChangeArrowheads="1"/>
          </p:cNvSpPr>
          <p:nvPr/>
        </p:nvSpPr>
        <p:spPr bwMode="auto">
          <a:xfrm>
            <a:off x="4465638" y="5924550"/>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470" name="Rectangle 62"/>
          <p:cNvSpPr>
            <a:spLocks noChangeArrowheads="1"/>
          </p:cNvSpPr>
          <p:nvPr/>
        </p:nvSpPr>
        <p:spPr bwMode="auto">
          <a:xfrm>
            <a:off x="2439988" y="598328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71" name="Rectangle 63"/>
          <p:cNvSpPr>
            <a:spLocks noChangeArrowheads="1"/>
          </p:cNvSpPr>
          <p:nvPr/>
        </p:nvSpPr>
        <p:spPr bwMode="auto">
          <a:xfrm>
            <a:off x="3260725" y="606583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72" name="Rectangle 64"/>
          <p:cNvSpPr>
            <a:spLocks noChangeArrowheads="1"/>
          </p:cNvSpPr>
          <p:nvPr/>
        </p:nvSpPr>
        <p:spPr bwMode="auto">
          <a:xfrm>
            <a:off x="2540000" y="5972175"/>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73" name="Rectangle 65"/>
          <p:cNvSpPr>
            <a:spLocks noChangeArrowheads="1"/>
          </p:cNvSpPr>
          <p:nvPr/>
        </p:nvSpPr>
        <p:spPr bwMode="auto">
          <a:xfrm>
            <a:off x="3063875" y="604678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74" name="Rectangle 66"/>
          <p:cNvSpPr>
            <a:spLocks noChangeArrowheads="1"/>
          </p:cNvSpPr>
          <p:nvPr/>
        </p:nvSpPr>
        <p:spPr bwMode="auto">
          <a:xfrm>
            <a:off x="3163888" y="605313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75" name="Rectangle 67"/>
          <p:cNvSpPr>
            <a:spLocks noChangeArrowheads="1"/>
          </p:cNvSpPr>
          <p:nvPr/>
        </p:nvSpPr>
        <p:spPr bwMode="auto">
          <a:xfrm>
            <a:off x="2855913" y="5956300"/>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76" name="Rectangle 68"/>
          <p:cNvSpPr>
            <a:spLocks noChangeArrowheads="1"/>
          </p:cNvSpPr>
          <p:nvPr/>
        </p:nvSpPr>
        <p:spPr bwMode="auto">
          <a:xfrm>
            <a:off x="2641600" y="5962650"/>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sp>
        <p:nvSpPr>
          <p:cNvPr id="657477" name="Rectangle 69"/>
          <p:cNvSpPr>
            <a:spLocks noChangeArrowheads="1"/>
          </p:cNvSpPr>
          <p:nvPr/>
        </p:nvSpPr>
        <p:spPr bwMode="auto">
          <a:xfrm>
            <a:off x="2763838" y="6064250"/>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sp>
        <p:nvSpPr>
          <p:cNvPr id="657478" name="Rectangle 70"/>
          <p:cNvSpPr>
            <a:spLocks noChangeArrowheads="1"/>
          </p:cNvSpPr>
          <p:nvPr/>
        </p:nvSpPr>
        <p:spPr bwMode="auto">
          <a:xfrm>
            <a:off x="2955925" y="595153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sp>
        <p:nvSpPr>
          <p:cNvPr id="657479" name="Rectangle 71"/>
          <p:cNvSpPr>
            <a:spLocks noChangeArrowheads="1"/>
          </p:cNvSpPr>
          <p:nvPr/>
        </p:nvSpPr>
        <p:spPr bwMode="auto">
          <a:xfrm>
            <a:off x="2444750" y="6100763"/>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80" name="Rectangle 72"/>
          <p:cNvSpPr>
            <a:spLocks noChangeArrowheads="1"/>
          </p:cNvSpPr>
          <p:nvPr/>
        </p:nvSpPr>
        <p:spPr bwMode="auto">
          <a:xfrm>
            <a:off x="2546350" y="6080125"/>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81" name="Rectangle 73"/>
          <p:cNvSpPr>
            <a:spLocks noChangeArrowheads="1"/>
          </p:cNvSpPr>
          <p:nvPr/>
        </p:nvSpPr>
        <p:spPr bwMode="auto">
          <a:xfrm>
            <a:off x="2860675" y="6057900"/>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82" name="Rectangle 74"/>
          <p:cNvSpPr>
            <a:spLocks noChangeArrowheads="1"/>
          </p:cNvSpPr>
          <p:nvPr/>
        </p:nvSpPr>
        <p:spPr bwMode="auto">
          <a:xfrm>
            <a:off x="2647950" y="6069013"/>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483" name="Rectangle 75"/>
          <p:cNvSpPr>
            <a:spLocks noChangeArrowheads="1"/>
          </p:cNvSpPr>
          <p:nvPr/>
        </p:nvSpPr>
        <p:spPr bwMode="auto">
          <a:xfrm>
            <a:off x="2967038" y="6057900"/>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484" name="Rectangle 76"/>
          <p:cNvSpPr>
            <a:spLocks noChangeArrowheads="1"/>
          </p:cNvSpPr>
          <p:nvPr/>
        </p:nvSpPr>
        <p:spPr bwMode="auto">
          <a:xfrm>
            <a:off x="2747963" y="5956300"/>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485" name="Rectangle 77"/>
          <p:cNvSpPr>
            <a:spLocks noChangeArrowheads="1"/>
          </p:cNvSpPr>
          <p:nvPr/>
        </p:nvSpPr>
        <p:spPr bwMode="auto">
          <a:xfrm>
            <a:off x="514350" y="5999163"/>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86" name="Rectangle 78"/>
          <p:cNvSpPr>
            <a:spLocks noChangeArrowheads="1"/>
          </p:cNvSpPr>
          <p:nvPr/>
        </p:nvSpPr>
        <p:spPr bwMode="auto">
          <a:xfrm>
            <a:off x="1350963" y="6057900"/>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87" name="Rectangle 79"/>
          <p:cNvSpPr>
            <a:spLocks noChangeArrowheads="1"/>
          </p:cNvSpPr>
          <p:nvPr/>
        </p:nvSpPr>
        <p:spPr bwMode="auto">
          <a:xfrm>
            <a:off x="620713" y="598328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88" name="Rectangle 80"/>
          <p:cNvSpPr>
            <a:spLocks noChangeArrowheads="1"/>
          </p:cNvSpPr>
          <p:nvPr/>
        </p:nvSpPr>
        <p:spPr bwMode="auto">
          <a:xfrm>
            <a:off x="1138238" y="604678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89" name="Rectangle 81"/>
          <p:cNvSpPr>
            <a:spLocks noChangeArrowheads="1"/>
          </p:cNvSpPr>
          <p:nvPr/>
        </p:nvSpPr>
        <p:spPr bwMode="auto">
          <a:xfrm>
            <a:off x="1239838" y="6037263"/>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90" name="Rectangle 82"/>
          <p:cNvSpPr>
            <a:spLocks noChangeArrowheads="1"/>
          </p:cNvSpPr>
          <p:nvPr/>
        </p:nvSpPr>
        <p:spPr bwMode="auto">
          <a:xfrm>
            <a:off x="722313" y="5978525"/>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sp>
        <p:nvSpPr>
          <p:cNvPr id="657491" name="Rectangle 83"/>
          <p:cNvSpPr>
            <a:spLocks noChangeArrowheads="1"/>
          </p:cNvSpPr>
          <p:nvPr/>
        </p:nvSpPr>
        <p:spPr bwMode="auto">
          <a:xfrm>
            <a:off x="828675" y="6073775"/>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sp>
        <p:nvSpPr>
          <p:cNvPr id="657492" name="Rectangle 84"/>
          <p:cNvSpPr>
            <a:spLocks noChangeArrowheads="1"/>
          </p:cNvSpPr>
          <p:nvPr/>
        </p:nvSpPr>
        <p:spPr bwMode="auto">
          <a:xfrm>
            <a:off x="514350" y="6111875"/>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493" name="Rectangle 85"/>
          <p:cNvSpPr>
            <a:spLocks noChangeArrowheads="1"/>
          </p:cNvSpPr>
          <p:nvPr/>
        </p:nvSpPr>
        <p:spPr bwMode="auto">
          <a:xfrm>
            <a:off x="625475" y="6100763"/>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94" name="Rectangle 86"/>
          <p:cNvSpPr>
            <a:spLocks noChangeArrowheads="1"/>
          </p:cNvSpPr>
          <p:nvPr/>
        </p:nvSpPr>
        <p:spPr bwMode="auto">
          <a:xfrm>
            <a:off x="930275" y="6064250"/>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495" name="Rectangle 87"/>
          <p:cNvSpPr>
            <a:spLocks noChangeArrowheads="1"/>
          </p:cNvSpPr>
          <p:nvPr/>
        </p:nvSpPr>
        <p:spPr bwMode="auto">
          <a:xfrm>
            <a:off x="727075" y="6089650"/>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496" name="Rectangle 88"/>
          <p:cNvSpPr>
            <a:spLocks noChangeArrowheads="1"/>
          </p:cNvSpPr>
          <p:nvPr/>
        </p:nvSpPr>
        <p:spPr bwMode="auto">
          <a:xfrm>
            <a:off x="1031875" y="6053138"/>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499" name="Line 91"/>
          <p:cNvSpPr>
            <a:spLocks noChangeShapeType="1"/>
          </p:cNvSpPr>
          <p:nvPr/>
        </p:nvSpPr>
        <p:spPr bwMode="auto">
          <a:xfrm>
            <a:off x="466725" y="5338763"/>
            <a:ext cx="58738" cy="65087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657503" name="Rectangle 95"/>
          <p:cNvSpPr>
            <a:spLocks noChangeArrowheads="1"/>
          </p:cNvSpPr>
          <p:nvPr/>
        </p:nvSpPr>
        <p:spPr bwMode="auto">
          <a:xfrm rot="-2148462">
            <a:off x="1427163" y="5694363"/>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504" name="Rectangle 96"/>
          <p:cNvSpPr>
            <a:spLocks noChangeArrowheads="1"/>
          </p:cNvSpPr>
          <p:nvPr/>
        </p:nvSpPr>
        <p:spPr bwMode="auto">
          <a:xfrm rot="-2745104">
            <a:off x="1527175" y="562768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505" name="Rectangle 97"/>
          <p:cNvSpPr>
            <a:spLocks noChangeArrowheads="1"/>
          </p:cNvSpPr>
          <p:nvPr/>
        </p:nvSpPr>
        <p:spPr bwMode="auto">
          <a:xfrm rot="-2960797">
            <a:off x="1608138" y="5556250"/>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pic>
        <p:nvPicPr>
          <p:cNvPr id="657509" name="Picture 101" descr="15_17a"/>
          <p:cNvPicPr>
            <a:picLocks noChangeAspect="1" noChangeArrowheads="1"/>
          </p:cNvPicPr>
          <p:nvPr/>
        </p:nvPicPr>
        <p:blipFill>
          <a:blip r:embed="rId5"/>
          <a:srcRect l="15750" t="3000" r="19125" b="6000"/>
          <a:stretch>
            <a:fillRect/>
          </a:stretch>
        </p:blipFill>
        <p:spPr bwMode="auto">
          <a:xfrm>
            <a:off x="7073900" y="4667250"/>
            <a:ext cx="1938338" cy="2032000"/>
          </a:xfrm>
          <a:prstGeom prst="rect">
            <a:avLst/>
          </a:prstGeom>
          <a:noFill/>
          <a:ln w="9525">
            <a:noFill/>
            <a:miter lim="800000"/>
            <a:headEnd/>
            <a:tailEnd/>
          </a:ln>
          <a:effectLst/>
        </p:spPr>
      </p:pic>
      <p:sp>
        <p:nvSpPr>
          <p:cNvPr id="657510" name="Rectangle 102"/>
          <p:cNvSpPr>
            <a:spLocks noChangeArrowheads="1"/>
          </p:cNvSpPr>
          <p:nvPr/>
        </p:nvSpPr>
        <p:spPr bwMode="auto">
          <a:xfrm>
            <a:off x="7364413" y="4791075"/>
            <a:ext cx="228600"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Val</a:t>
            </a:r>
            <a:endParaRPr lang="en-US" sz="1200" b="1"/>
          </a:p>
        </p:txBody>
      </p:sp>
      <p:sp>
        <p:nvSpPr>
          <p:cNvPr id="657511" name="Rectangle 103"/>
          <p:cNvSpPr>
            <a:spLocks noChangeArrowheads="1"/>
          </p:cNvSpPr>
          <p:nvPr/>
        </p:nvSpPr>
        <p:spPr bwMode="auto">
          <a:xfrm>
            <a:off x="7680325" y="4878388"/>
            <a:ext cx="246063"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Ser</a:t>
            </a:r>
            <a:endParaRPr lang="en-US" sz="1200" b="1"/>
          </a:p>
        </p:txBody>
      </p:sp>
      <p:sp>
        <p:nvSpPr>
          <p:cNvPr id="657512" name="Rectangle 104"/>
          <p:cNvSpPr>
            <a:spLocks noChangeArrowheads="1"/>
          </p:cNvSpPr>
          <p:nvPr/>
        </p:nvSpPr>
        <p:spPr bwMode="auto">
          <a:xfrm>
            <a:off x="7886700" y="5127625"/>
            <a:ext cx="236538"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Ala</a:t>
            </a:r>
            <a:endParaRPr lang="en-US" sz="1200" b="1"/>
          </a:p>
        </p:txBody>
      </p:sp>
      <p:sp>
        <p:nvSpPr>
          <p:cNvPr id="657513" name="Rectangle 105"/>
          <p:cNvSpPr>
            <a:spLocks noChangeArrowheads="1"/>
          </p:cNvSpPr>
          <p:nvPr/>
        </p:nvSpPr>
        <p:spPr bwMode="auto">
          <a:xfrm>
            <a:off x="8183563" y="5214938"/>
            <a:ext cx="246062"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Trp</a:t>
            </a:r>
            <a:endParaRPr lang="en-US" sz="1200" b="1"/>
          </a:p>
        </p:txBody>
      </p:sp>
      <p:sp>
        <p:nvSpPr>
          <p:cNvPr id="657514" name="Rectangle 106"/>
          <p:cNvSpPr>
            <a:spLocks noChangeArrowheads="1"/>
          </p:cNvSpPr>
          <p:nvPr/>
        </p:nvSpPr>
        <p:spPr bwMode="auto">
          <a:xfrm>
            <a:off x="8529638" y="4776788"/>
            <a:ext cx="525462" cy="3111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release</a:t>
            </a:r>
          </a:p>
          <a:p>
            <a:pPr algn="l">
              <a:lnSpc>
                <a:spcPct val="85000"/>
              </a:lnSpc>
            </a:pPr>
            <a:r>
              <a:rPr lang="en-US" sz="1200" b="1">
                <a:solidFill>
                  <a:srgbClr val="000000"/>
                </a:solidFill>
              </a:rPr>
              <a:t>factor</a:t>
            </a:r>
            <a:endParaRPr lang="en-US" sz="1200" b="1"/>
          </a:p>
        </p:txBody>
      </p:sp>
      <p:sp>
        <p:nvSpPr>
          <p:cNvPr id="657515" name="Rectangle 107"/>
          <p:cNvSpPr>
            <a:spLocks noChangeArrowheads="1"/>
          </p:cNvSpPr>
          <p:nvPr/>
        </p:nvSpPr>
        <p:spPr bwMode="auto">
          <a:xfrm>
            <a:off x="7896225" y="611663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516" name="Rectangle 108"/>
          <p:cNvSpPr>
            <a:spLocks noChangeArrowheads="1"/>
          </p:cNvSpPr>
          <p:nvPr/>
        </p:nvSpPr>
        <p:spPr bwMode="auto">
          <a:xfrm>
            <a:off x="8320088" y="621188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517" name="Rectangle 109"/>
          <p:cNvSpPr>
            <a:spLocks noChangeArrowheads="1"/>
          </p:cNvSpPr>
          <p:nvPr/>
        </p:nvSpPr>
        <p:spPr bwMode="auto">
          <a:xfrm>
            <a:off x="8437563" y="621188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A</a:t>
            </a:r>
            <a:endParaRPr lang="en-US" sz="1000" b="1"/>
          </a:p>
        </p:txBody>
      </p:sp>
      <p:sp>
        <p:nvSpPr>
          <p:cNvPr id="657518" name="Rectangle 110"/>
          <p:cNvSpPr>
            <a:spLocks noChangeArrowheads="1"/>
          </p:cNvSpPr>
          <p:nvPr/>
        </p:nvSpPr>
        <p:spPr bwMode="auto">
          <a:xfrm>
            <a:off x="8004175" y="611663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sp>
        <p:nvSpPr>
          <p:cNvPr id="657519" name="Rectangle 111"/>
          <p:cNvSpPr>
            <a:spLocks noChangeArrowheads="1"/>
          </p:cNvSpPr>
          <p:nvPr/>
        </p:nvSpPr>
        <p:spPr bwMode="auto">
          <a:xfrm>
            <a:off x="8096250" y="611663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C</a:t>
            </a:r>
            <a:endParaRPr lang="en-US" sz="1000" b="1"/>
          </a:p>
        </p:txBody>
      </p:sp>
      <p:sp>
        <p:nvSpPr>
          <p:cNvPr id="657520" name="Rectangle 112"/>
          <p:cNvSpPr>
            <a:spLocks noChangeArrowheads="1"/>
          </p:cNvSpPr>
          <p:nvPr/>
        </p:nvSpPr>
        <p:spPr bwMode="auto">
          <a:xfrm>
            <a:off x="7886700" y="621188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521" name="Rectangle 113"/>
          <p:cNvSpPr>
            <a:spLocks noChangeArrowheads="1"/>
          </p:cNvSpPr>
          <p:nvPr/>
        </p:nvSpPr>
        <p:spPr bwMode="auto">
          <a:xfrm>
            <a:off x="8216900" y="6211888"/>
            <a:ext cx="9207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U</a:t>
            </a:r>
            <a:endParaRPr lang="en-US" sz="1000" b="1"/>
          </a:p>
        </p:txBody>
      </p:sp>
      <p:sp>
        <p:nvSpPr>
          <p:cNvPr id="657522" name="Rectangle 114"/>
          <p:cNvSpPr>
            <a:spLocks noChangeArrowheads="1"/>
          </p:cNvSpPr>
          <p:nvPr/>
        </p:nvSpPr>
        <p:spPr bwMode="auto">
          <a:xfrm>
            <a:off x="7999413" y="6211888"/>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523" name="Rectangle 115"/>
          <p:cNvSpPr>
            <a:spLocks noChangeArrowheads="1"/>
          </p:cNvSpPr>
          <p:nvPr/>
        </p:nvSpPr>
        <p:spPr bwMode="auto">
          <a:xfrm>
            <a:off x="8102600" y="6211888"/>
            <a:ext cx="98425" cy="1301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000" b="1">
                <a:solidFill>
                  <a:srgbClr val="000000"/>
                </a:solidFill>
              </a:rPr>
              <a:t>G</a:t>
            </a:r>
            <a:endParaRPr lang="en-US" sz="1000" b="1"/>
          </a:p>
        </p:txBody>
      </p:sp>
      <p:sp>
        <p:nvSpPr>
          <p:cNvPr id="657524" name="Rectangle 116"/>
          <p:cNvSpPr>
            <a:spLocks noChangeArrowheads="1"/>
          </p:cNvSpPr>
          <p:nvPr/>
        </p:nvSpPr>
        <p:spPr bwMode="auto">
          <a:xfrm>
            <a:off x="8923338" y="6257925"/>
            <a:ext cx="120650" cy="1555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3'</a:t>
            </a:r>
            <a:endParaRPr lang="en-US" sz="1200" b="1"/>
          </a:p>
        </p:txBody>
      </p:sp>
      <p:sp>
        <p:nvSpPr>
          <p:cNvPr id="657525" name="Line 117"/>
          <p:cNvSpPr>
            <a:spLocks noChangeShapeType="1"/>
          </p:cNvSpPr>
          <p:nvPr/>
        </p:nvSpPr>
        <p:spPr bwMode="auto">
          <a:xfrm flipH="1">
            <a:off x="8691563" y="5086350"/>
            <a:ext cx="39687" cy="46355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657527" name="AutoShape 119"/>
          <p:cNvSpPr>
            <a:spLocks noChangeArrowheads="1"/>
          </p:cNvSpPr>
          <p:nvPr/>
        </p:nvSpPr>
        <p:spPr bwMode="auto">
          <a:xfrm>
            <a:off x="6762750" y="4775200"/>
            <a:ext cx="490538" cy="250825"/>
          </a:xfrm>
          <a:prstGeom prst="rightArrow">
            <a:avLst>
              <a:gd name="adj1" fmla="val 50000"/>
              <a:gd name="adj2" fmla="val 48892"/>
            </a:avLst>
          </a:prstGeom>
          <a:solidFill>
            <a:srgbClr val="CC0000"/>
          </a:solidFill>
          <a:ln w="9525">
            <a:no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24525182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r>
              <a:rPr lang="en-US"/>
              <a:t>Protein targeting </a:t>
            </a:r>
          </a:p>
        </p:txBody>
      </p:sp>
      <p:sp>
        <p:nvSpPr>
          <p:cNvPr id="523267" name="Rectangle 3" descr="Rectangle: Click to edit Master text styles&#10;Second level&#10;Third level&#10;Fourth level&#10;Fifth level"/>
          <p:cNvSpPr>
            <a:spLocks noGrp="1" noChangeArrowheads="1"/>
          </p:cNvSpPr>
          <p:nvPr>
            <p:ph type="body" idx="1"/>
          </p:nvPr>
        </p:nvSpPr>
        <p:spPr>
          <a:xfrm>
            <a:off x="304800" y="1079500"/>
            <a:ext cx="7772400" cy="2362200"/>
          </a:xfrm>
          <a:noFill/>
          <a:ln/>
        </p:spPr>
        <p:txBody>
          <a:bodyPr/>
          <a:lstStyle/>
          <a:p>
            <a:r>
              <a:rPr lang="en-US" dirty="0"/>
              <a:t>Signal peptide</a:t>
            </a:r>
          </a:p>
          <a:p>
            <a:pPr lvl="1"/>
            <a:r>
              <a:rPr lang="en-US" dirty="0"/>
              <a:t>address label</a:t>
            </a:r>
          </a:p>
        </p:txBody>
      </p:sp>
      <p:pic>
        <p:nvPicPr>
          <p:cNvPr id="523268" name="Picture 4" descr="17-21-ERProteinTargeting-L"/>
          <p:cNvPicPr>
            <a:picLocks noChangeAspect="1" noChangeArrowheads="1"/>
          </p:cNvPicPr>
          <p:nvPr/>
        </p:nvPicPr>
        <p:blipFill>
          <a:blip r:embed="rId3"/>
          <a:srcRect b="5775"/>
          <a:stretch>
            <a:fillRect/>
          </a:stretch>
        </p:blipFill>
        <p:spPr bwMode="auto">
          <a:xfrm>
            <a:off x="381000" y="3057525"/>
            <a:ext cx="8458200" cy="3724275"/>
          </a:xfrm>
          <a:prstGeom prst="rect">
            <a:avLst/>
          </a:prstGeom>
          <a:noFill/>
        </p:spPr>
      </p:pic>
      <p:sp>
        <p:nvSpPr>
          <p:cNvPr id="523269" name="Rectangle 5"/>
          <p:cNvSpPr>
            <a:spLocks noChangeArrowheads="1"/>
          </p:cNvSpPr>
          <p:nvPr/>
        </p:nvSpPr>
        <p:spPr bwMode="auto">
          <a:xfrm>
            <a:off x="6083300" y="203200"/>
            <a:ext cx="2895600" cy="2833687"/>
          </a:xfrm>
          <a:prstGeom prst="rect">
            <a:avLst/>
          </a:prstGeom>
          <a:noFill/>
          <a:ln w="9525">
            <a:noFill/>
            <a:miter lim="800000"/>
            <a:headEnd/>
            <a:tailEnd/>
          </a:ln>
          <a:effectLst/>
        </p:spPr>
        <p:txBody>
          <a:bodyPr anchor="ctr">
            <a:prstTxWarp prst="textNoShape">
              <a:avLst/>
            </a:prstTxWarp>
            <a:spAutoFit/>
          </a:bodyPr>
          <a:lstStyle/>
          <a:p>
            <a:pPr algn="l"/>
            <a:r>
              <a:rPr lang="en-US" sz="2600" b="1" dirty="0">
                <a:solidFill>
                  <a:srgbClr val="0F116A"/>
                </a:solidFill>
              </a:rPr>
              <a:t>Destinations:</a:t>
            </a:r>
          </a:p>
          <a:p>
            <a:pPr marL="515938" lvl="1" indent="-225425" algn="l">
              <a:buClr>
                <a:schemeClr val="hlink"/>
              </a:buClr>
              <a:buSzPct val="50000"/>
              <a:buFont typeface="Zapf Dingbats" charset="2"/>
              <a:buChar char=""/>
            </a:pPr>
            <a:r>
              <a:rPr lang="en-US" sz="2200" b="1" dirty="0">
                <a:solidFill>
                  <a:srgbClr val="0F116A"/>
                </a:solidFill>
              </a:rPr>
              <a:t>secretion</a:t>
            </a:r>
          </a:p>
          <a:p>
            <a:pPr marL="515938" lvl="1" indent="-225425" algn="l">
              <a:buClr>
                <a:schemeClr val="hlink"/>
              </a:buClr>
              <a:buSzPct val="50000"/>
              <a:buFont typeface="Zapf Dingbats" charset="2"/>
              <a:buChar char=""/>
            </a:pPr>
            <a:r>
              <a:rPr lang="en-US" sz="2200" b="1" dirty="0">
                <a:solidFill>
                  <a:srgbClr val="0F116A"/>
                </a:solidFill>
              </a:rPr>
              <a:t>nucleus</a:t>
            </a:r>
          </a:p>
          <a:p>
            <a:pPr marL="515938" lvl="1" indent="-225425" algn="l">
              <a:buClr>
                <a:schemeClr val="hlink"/>
              </a:buClr>
              <a:buSzPct val="50000"/>
              <a:buFont typeface="Zapf Dingbats" charset="2"/>
              <a:buChar char=""/>
            </a:pPr>
            <a:r>
              <a:rPr lang="en-US" sz="2200" b="1" dirty="0">
                <a:solidFill>
                  <a:srgbClr val="0F116A"/>
                </a:solidFill>
              </a:rPr>
              <a:t>mitochondria</a:t>
            </a:r>
          </a:p>
          <a:p>
            <a:pPr marL="515938" lvl="1" indent="-225425" algn="l">
              <a:buClr>
                <a:schemeClr val="hlink"/>
              </a:buClr>
              <a:buSzPct val="50000"/>
              <a:buFont typeface="Zapf Dingbats" charset="2"/>
              <a:buChar char=""/>
            </a:pPr>
            <a:r>
              <a:rPr lang="en-US" sz="2200" b="1" dirty="0">
                <a:solidFill>
                  <a:srgbClr val="0F116A"/>
                </a:solidFill>
              </a:rPr>
              <a:t>chloroplasts</a:t>
            </a:r>
          </a:p>
          <a:p>
            <a:pPr marL="515938" lvl="1" indent="-225425" algn="l">
              <a:buClr>
                <a:schemeClr val="hlink"/>
              </a:buClr>
              <a:buSzPct val="50000"/>
              <a:buFont typeface="Zapf Dingbats" charset="2"/>
              <a:buChar char=""/>
            </a:pPr>
            <a:r>
              <a:rPr lang="en-US" sz="2200" b="1" dirty="0">
                <a:solidFill>
                  <a:srgbClr val="0F116A"/>
                </a:solidFill>
              </a:rPr>
              <a:t>cell membrane</a:t>
            </a:r>
          </a:p>
          <a:p>
            <a:pPr marL="515938" lvl="1" indent="-225425" algn="l">
              <a:buClr>
                <a:schemeClr val="hlink"/>
              </a:buClr>
              <a:buSzPct val="50000"/>
              <a:buFont typeface="Zapf Dingbats" charset="2"/>
              <a:buChar char=""/>
            </a:pPr>
            <a:r>
              <a:rPr lang="en-US" sz="2200" b="1" dirty="0">
                <a:solidFill>
                  <a:srgbClr val="0F116A"/>
                </a:solidFill>
              </a:rPr>
              <a:t>cytoplasm</a:t>
            </a:r>
          </a:p>
          <a:p>
            <a:pPr marL="515938" lvl="1" indent="-225425" algn="l">
              <a:buClr>
                <a:schemeClr val="hlink"/>
              </a:buClr>
              <a:buSzPct val="50000"/>
              <a:buFont typeface="Zapf Dingbats" charset="2"/>
              <a:buChar char=""/>
            </a:pPr>
            <a:r>
              <a:rPr lang="en-US" sz="2200" b="1" dirty="0">
                <a:solidFill>
                  <a:srgbClr val="0F116A"/>
                </a:solidFill>
              </a:rPr>
              <a:t>etc…</a:t>
            </a:r>
            <a:endParaRPr lang="en-US" sz="2600" b="1" dirty="0">
              <a:solidFill>
                <a:srgbClr val="0F116A"/>
              </a:solidFill>
            </a:endParaRPr>
          </a:p>
        </p:txBody>
      </p:sp>
      <p:sp>
        <p:nvSpPr>
          <p:cNvPr id="523270" name="Rectangle 6"/>
          <p:cNvSpPr>
            <a:spLocks noChangeArrowheads="1"/>
          </p:cNvSpPr>
          <p:nvPr/>
        </p:nvSpPr>
        <p:spPr bwMode="auto">
          <a:xfrm>
            <a:off x="2209800" y="3111500"/>
            <a:ext cx="3895725" cy="427038"/>
          </a:xfrm>
          <a:prstGeom prst="rect">
            <a:avLst/>
          </a:prstGeom>
          <a:noFill/>
          <a:ln w="9525">
            <a:noFill/>
            <a:miter lim="800000"/>
            <a:headEnd/>
            <a:tailEnd/>
          </a:ln>
          <a:effectLst/>
        </p:spPr>
        <p:txBody>
          <a:bodyPr wrap="none" anchor="ctr">
            <a:prstTxWarp prst="textNoShape">
              <a:avLst/>
            </a:prstTxWarp>
            <a:spAutoFit/>
          </a:bodyPr>
          <a:lstStyle/>
          <a:p>
            <a:r>
              <a:rPr lang="en-US" sz="2200" b="1" dirty="0">
                <a:solidFill>
                  <a:schemeClr val="tx2"/>
                </a:solidFill>
              </a:rPr>
              <a:t>start of a </a:t>
            </a:r>
            <a:r>
              <a:rPr lang="en-US" sz="2200" b="1" dirty="0" err="1">
                <a:solidFill>
                  <a:schemeClr val="tx2"/>
                </a:solidFill>
              </a:rPr>
              <a:t>secretory</a:t>
            </a:r>
            <a:r>
              <a:rPr lang="en-US" sz="2200" b="1" dirty="0">
                <a:solidFill>
                  <a:schemeClr val="tx2"/>
                </a:solidFill>
              </a:rPr>
              <a:t> pathway</a:t>
            </a:r>
          </a:p>
        </p:txBody>
      </p:sp>
    </p:spTree>
    <p:extLst>
      <p:ext uri="{BB962C8B-B14F-4D97-AF65-F5344CB8AC3E}">
        <p14:creationId xmlns:p14="http://schemas.microsoft.com/office/powerpoint/2010/main" val="9461390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130" name="Picture 2"/>
          <p:cNvPicPr>
            <a:picLocks noChangeAspect="1" noChangeArrowheads="1"/>
          </p:cNvPicPr>
          <p:nvPr/>
        </p:nvPicPr>
        <p:blipFill>
          <a:blip r:embed="rId4"/>
          <a:srcRect b="3606"/>
          <a:stretch>
            <a:fillRect/>
          </a:stretch>
        </p:blipFill>
        <p:spPr bwMode="auto">
          <a:xfrm>
            <a:off x="3302000" y="304800"/>
            <a:ext cx="5842000" cy="6400800"/>
          </a:xfrm>
          <a:prstGeom prst="rect">
            <a:avLst/>
          </a:prstGeom>
          <a:noFill/>
        </p:spPr>
      </p:pic>
      <p:sp>
        <p:nvSpPr>
          <p:cNvPr id="560131" name="Rectangle 3"/>
          <p:cNvSpPr>
            <a:spLocks noChangeArrowheads="1"/>
          </p:cNvSpPr>
          <p:nvPr/>
        </p:nvSpPr>
        <p:spPr bwMode="auto">
          <a:xfrm>
            <a:off x="609600" y="1219200"/>
            <a:ext cx="2562225" cy="885825"/>
          </a:xfrm>
          <a:prstGeom prst="rect">
            <a:avLst/>
          </a:prstGeom>
          <a:solidFill>
            <a:srgbClr val="FFCC18"/>
          </a:solidFill>
          <a:ln w="9525">
            <a:noFill/>
            <a:miter lim="800000"/>
            <a:headEnd/>
            <a:tailEnd/>
          </a:ln>
          <a:effectLst/>
        </p:spPr>
        <p:txBody>
          <a:bodyPr>
            <a:prstTxWarp prst="textNoShape">
              <a:avLst/>
            </a:prstTxWarp>
            <a:spAutoFit/>
          </a:bodyPr>
          <a:lstStyle/>
          <a:p>
            <a:pPr algn="l"/>
            <a:r>
              <a:rPr lang="en-US" sz="2600" b="1">
                <a:solidFill>
                  <a:srgbClr val="0F116A"/>
                </a:solidFill>
              </a:rPr>
              <a:t>Can you tell the story?</a:t>
            </a:r>
          </a:p>
        </p:txBody>
      </p:sp>
      <p:sp>
        <p:nvSpPr>
          <p:cNvPr id="560132" name="Rectangle 4"/>
          <p:cNvSpPr>
            <a:spLocks noChangeArrowheads="1"/>
          </p:cNvSpPr>
          <p:nvPr/>
        </p:nvSpPr>
        <p:spPr bwMode="auto">
          <a:xfrm>
            <a:off x="2655888" y="522288"/>
            <a:ext cx="679450" cy="293687"/>
          </a:xfrm>
          <a:prstGeom prst="rect">
            <a:avLst/>
          </a:prstGeom>
          <a:solidFill>
            <a:srgbClr val="CC0000"/>
          </a:solidFill>
          <a:ln w="9525">
            <a:noFill/>
            <a:miter lim="800000"/>
            <a:headEnd/>
            <a:tailEnd/>
          </a:ln>
          <a:effectLst/>
        </p:spPr>
        <p:txBody>
          <a:bodyPr wrap="none" tIns="0" bIns="18288" anchor="ctr">
            <a:prstTxWarp prst="textNoShape">
              <a:avLst/>
            </a:prstTxWarp>
            <a:spAutoFit/>
          </a:bodyPr>
          <a:lstStyle/>
          <a:p>
            <a:r>
              <a:rPr lang="en-US" sz="1800" b="1">
                <a:solidFill>
                  <a:schemeClr val="bg1"/>
                </a:solidFill>
              </a:rPr>
              <a:t>DNA</a:t>
            </a:r>
          </a:p>
        </p:txBody>
      </p:sp>
      <p:sp>
        <p:nvSpPr>
          <p:cNvPr id="560133" name="Rectangle 5"/>
          <p:cNvSpPr>
            <a:spLocks noChangeArrowheads="1"/>
          </p:cNvSpPr>
          <p:nvPr/>
        </p:nvSpPr>
        <p:spPr bwMode="auto">
          <a:xfrm>
            <a:off x="2038350" y="2398713"/>
            <a:ext cx="1314450" cy="293687"/>
          </a:xfrm>
          <a:prstGeom prst="rect">
            <a:avLst/>
          </a:prstGeom>
          <a:solidFill>
            <a:srgbClr val="CC0000"/>
          </a:solidFill>
          <a:ln w="9525">
            <a:noFill/>
            <a:miter lim="800000"/>
            <a:headEnd/>
            <a:tailEnd/>
          </a:ln>
          <a:effectLst/>
        </p:spPr>
        <p:txBody>
          <a:bodyPr wrap="none" tIns="0" bIns="18288" anchor="ctr">
            <a:prstTxWarp prst="textNoShape">
              <a:avLst/>
            </a:prstTxWarp>
            <a:spAutoFit/>
          </a:bodyPr>
          <a:lstStyle/>
          <a:p>
            <a:r>
              <a:rPr lang="en-US" sz="1800" b="1">
                <a:solidFill>
                  <a:schemeClr val="bg1"/>
                </a:solidFill>
              </a:rPr>
              <a:t>pre-mRNA</a:t>
            </a:r>
          </a:p>
        </p:txBody>
      </p:sp>
      <p:sp>
        <p:nvSpPr>
          <p:cNvPr id="560134" name="Rectangle 6"/>
          <p:cNvSpPr>
            <a:spLocks noChangeArrowheads="1"/>
          </p:cNvSpPr>
          <p:nvPr/>
        </p:nvSpPr>
        <p:spPr bwMode="auto">
          <a:xfrm>
            <a:off x="6478588" y="6483350"/>
            <a:ext cx="1212850" cy="293688"/>
          </a:xfrm>
          <a:prstGeom prst="rect">
            <a:avLst/>
          </a:prstGeom>
          <a:solidFill>
            <a:srgbClr val="CC0000"/>
          </a:solidFill>
          <a:ln w="9525">
            <a:noFill/>
            <a:miter lim="800000"/>
            <a:headEnd/>
            <a:tailEnd/>
          </a:ln>
          <a:effectLst/>
        </p:spPr>
        <p:txBody>
          <a:bodyPr wrap="none" tIns="0" bIns="18288" anchor="ctr">
            <a:prstTxWarp prst="textNoShape">
              <a:avLst/>
            </a:prstTxWarp>
            <a:spAutoFit/>
          </a:bodyPr>
          <a:lstStyle/>
          <a:p>
            <a:r>
              <a:rPr lang="en-US" sz="1800" b="1">
                <a:solidFill>
                  <a:schemeClr val="bg1"/>
                </a:solidFill>
              </a:rPr>
              <a:t>ribosome</a:t>
            </a:r>
          </a:p>
        </p:txBody>
      </p:sp>
      <p:sp>
        <p:nvSpPr>
          <p:cNvPr id="560135" name="Rectangle 7"/>
          <p:cNvSpPr>
            <a:spLocks noChangeArrowheads="1"/>
          </p:cNvSpPr>
          <p:nvPr/>
        </p:nvSpPr>
        <p:spPr bwMode="auto">
          <a:xfrm>
            <a:off x="6946900" y="5146675"/>
            <a:ext cx="755650" cy="293688"/>
          </a:xfrm>
          <a:prstGeom prst="rect">
            <a:avLst/>
          </a:prstGeom>
          <a:solidFill>
            <a:srgbClr val="CC0000"/>
          </a:solidFill>
          <a:ln w="9525">
            <a:noFill/>
            <a:miter lim="800000"/>
            <a:headEnd/>
            <a:tailEnd/>
          </a:ln>
          <a:effectLst/>
        </p:spPr>
        <p:txBody>
          <a:bodyPr wrap="none" tIns="0" bIns="18288">
            <a:prstTxWarp prst="textNoShape">
              <a:avLst/>
            </a:prstTxWarp>
            <a:spAutoFit/>
          </a:bodyPr>
          <a:lstStyle/>
          <a:p>
            <a:pPr algn="l"/>
            <a:r>
              <a:rPr lang="en-US" sz="1800" b="1">
                <a:solidFill>
                  <a:schemeClr val="bg1"/>
                </a:solidFill>
              </a:rPr>
              <a:t>tRNA</a:t>
            </a:r>
          </a:p>
        </p:txBody>
      </p:sp>
      <p:sp>
        <p:nvSpPr>
          <p:cNvPr id="560136" name="Rectangle 8"/>
          <p:cNvSpPr>
            <a:spLocks noChangeArrowheads="1"/>
          </p:cNvSpPr>
          <p:nvPr/>
        </p:nvSpPr>
        <p:spPr bwMode="auto">
          <a:xfrm>
            <a:off x="8001000" y="1447800"/>
            <a:ext cx="857250" cy="403225"/>
          </a:xfrm>
          <a:prstGeom prst="rect">
            <a:avLst/>
          </a:prstGeom>
          <a:solidFill>
            <a:srgbClr val="CC0000"/>
          </a:solidFill>
          <a:ln w="9525">
            <a:noFill/>
            <a:miter lim="800000"/>
            <a:headEnd/>
            <a:tailEnd/>
          </a:ln>
          <a:effectLst/>
        </p:spPr>
        <p:txBody>
          <a:bodyPr wrap="none" tIns="0" bIns="18288">
            <a:prstTxWarp prst="textNoShape">
              <a:avLst/>
            </a:prstTxWarp>
            <a:spAutoFit/>
          </a:bodyPr>
          <a:lstStyle/>
          <a:p>
            <a:pPr>
              <a:lnSpc>
                <a:spcPct val="70000"/>
              </a:lnSpc>
            </a:pPr>
            <a:r>
              <a:rPr lang="en-US" sz="1800" b="1">
                <a:solidFill>
                  <a:schemeClr val="bg1"/>
                </a:solidFill>
              </a:rPr>
              <a:t>amino</a:t>
            </a:r>
            <a:br>
              <a:rPr lang="en-US" sz="1800" b="1">
                <a:solidFill>
                  <a:schemeClr val="bg1"/>
                </a:solidFill>
              </a:rPr>
            </a:br>
            <a:r>
              <a:rPr lang="en-US" sz="1800" b="1">
                <a:solidFill>
                  <a:schemeClr val="bg1"/>
                </a:solidFill>
              </a:rPr>
              <a:t>acids</a:t>
            </a:r>
          </a:p>
        </p:txBody>
      </p:sp>
      <p:sp>
        <p:nvSpPr>
          <p:cNvPr id="560137" name="Rectangle 9"/>
          <p:cNvSpPr>
            <a:spLocks noChangeArrowheads="1"/>
          </p:cNvSpPr>
          <p:nvPr/>
        </p:nvSpPr>
        <p:spPr bwMode="auto">
          <a:xfrm>
            <a:off x="6199188" y="4111625"/>
            <a:ext cx="1466850" cy="293688"/>
          </a:xfrm>
          <a:prstGeom prst="rect">
            <a:avLst/>
          </a:prstGeom>
          <a:solidFill>
            <a:srgbClr val="CC0000"/>
          </a:solidFill>
          <a:ln w="9525">
            <a:noFill/>
            <a:miter lim="800000"/>
            <a:headEnd/>
            <a:tailEnd/>
          </a:ln>
          <a:effectLst/>
        </p:spPr>
        <p:txBody>
          <a:bodyPr wrap="none" tIns="0" bIns="18288">
            <a:prstTxWarp prst="textNoShape">
              <a:avLst/>
            </a:prstTxWarp>
            <a:spAutoFit/>
          </a:bodyPr>
          <a:lstStyle/>
          <a:p>
            <a:pPr algn="l"/>
            <a:r>
              <a:rPr lang="en-US" sz="1800" b="1">
                <a:solidFill>
                  <a:schemeClr val="bg1"/>
                </a:solidFill>
              </a:rPr>
              <a:t>polypeptide</a:t>
            </a:r>
          </a:p>
        </p:txBody>
      </p:sp>
      <p:sp>
        <p:nvSpPr>
          <p:cNvPr id="560138" name="Rectangle 10"/>
          <p:cNvSpPr>
            <a:spLocks noChangeArrowheads="1"/>
          </p:cNvSpPr>
          <p:nvPr/>
        </p:nvSpPr>
        <p:spPr bwMode="auto">
          <a:xfrm>
            <a:off x="3276600" y="3160713"/>
            <a:ext cx="1708150" cy="293687"/>
          </a:xfrm>
          <a:prstGeom prst="rect">
            <a:avLst/>
          </a:prstGeom>
          <a:solidFill>
            <a:srgbClr val="CC0000"/>
          </a:solidFill>
          <a:ln w="9525">
            <a:noFill/>
            <a:miter lim="800000"/>
            <a:headEnd/>
            <a:tailEnd/>
          </a:ln>
          <a:effectLst/>
        </p:spPr>
        <p:txBody>
          <a:bodyPr wrap="none" tIns="0" bIns="18288" anchor="ctr">
            <a:prstTxWarp prst="textNoShape">
              <a:avLst/>
            </a:prstTxWarp>
            <a:spAutoFit/>
          </a:bodyPr>
          <a:lstStyle/>
          <a:p>
            <a:pPr algn="r"/>
            <a:r>
              <a:rPr lang="en-US" sz="1800" b="1">
                <a:solidFill>
                  <a:schemeClr val="bg1"/>
                </a:solidFill>
              </a:rPr>
              <a:t>mature mRNA</a:t>
            </a:r>
          </a:p>
        </p:txBody>
      </p:sp>
      <p:sp>
        <p:nvSpPr>
          <p:cNvPr id="560139" name="Rectangle 11"/>
          <p:cNvSpPr>
            <a:spLocks noChangeArrowheads="1"/>
          </p:cNvSpPr>
          <p:nvPr/>
        </p:nvSpPr>
        <p:spPr bwMode="auto">
          <a:xfrm>
            <a:off x="4648051" y="2404839"/>
            <a:ext cx="1757512" cy="387798"/>
          </a:xfrm>
          <a:prstGeom prst="rect">
            <a:avLst/>
          </a:prstGeom>
          <a:solidFill>
            <a:schemeClr val="tx1"/>
          </a:solidFill>
          <a:ln w="9525">
            <a:noFill/>
            <a:miter lim="800000"/>
            <a:headEnd/>
            <a:tailEnd/>
          </a:ln>
          <a:effectLst/>
        </p:spPr>
        <p:txBody>
          <a:bodyPr wrap="none" tIns="0" bIns="18288" anchor="ctr">
            <a:prstTxWarp prst="textNoShape">
              <a:avLst/>
            </a:prstTxWarp>
            <a:spAutoFit/>
          </a:bodyPr>
          <a:lstStyle/>
          <a:p>
            <a:pPr algn="r"/>
            <a:r>
              <a:rPr lang="en-US" b="1" dirty="0">
                <a:solidFill>
                  <a:srgbClr val="DBEEF4"/>
                </a:solidFill>
              </a:rPr>
              <a:t>5' GTP cap</a:t>
            </a:r>
          </a:p>
        </p:txBody>
      </p:sp>
      <p:sp>
        <p:nvSpPr>
          <p:cNvPr id="560140" name="Rectangle 12"/>
          <p:cNvSpPr>
            <a:spLocks noChangeArrowheads="1"/>
          </p:cNvSpPr>
          <p:nvPr/>
        </p:nvSpPr>
        <p:spPr bwMode="auto">
          <a:xfrm>
            <a:off x="3906482" y="3555777"/>
            <a:ext cx="1660881" cy="387798"/>
          </a:xfrm>
          <a:prstGeom prst="rect">
            <a:avLst/>
          </a:prstGeom>
          <a:solidFill>
            <a:schemeClr val="tx1"/>
          </a:solidFill>
          <a:ln w="9525">
            <a:noFill/>
            <a:miter lim="800000"/>
            <a:headEnd/>
            <a:tailEnd/>
          </a:ln>
          <a:effectLst/>
        </p:spPr>
        <p:txBody>
          <a:bodyPr wrap="none" tIns="0" bIns="18288" anchor="ctr">
            <a:prstTxWarp prst="textNoShape">
              <a:avLst/>
            </a:prstTxWarp>
            <a:spAutoFit/>
          </a:bodyPr>
          <a:lstStyle/>
          <a:p>
            <a:pPr algn="r"/>
            <a:r>
              <a:rPr lang="en-US" b="1" dirty="0">
                <a:solidFill>
                  <a:srgbClr val="DBEEF4"/>
                </a:solidFill>
              </a:rPr>
              <a:t>poly-A tail</a:t>
            </a:r>
          </a:p>
        </p:txBody>
      </p:sp>
      <p:sp>
        <p:nvSpPr>
          <p:cNvPr id="560141" name="Rectangle 13"/>
          <p:cNvSpPr>
            <a:spLocks noChangeArrowheads="1"/>
          </p:cNvSpPr>
          <p:nvPr/>
        </p:nvSpPr>
        <p:spPr bwMode="auto">
          <a:xfrm>
            <a:off x="277987" y="3951064"/>
            <a:ext cx="3673301" cy="387798"/>
          </a:xfrm>
          <a:prstGeom prst="rect">
            <a:avLst/>
          </a:prstGeom>
          <a:solidFill>
            <a:schemeClr val="tx1"/>
          </a:solidFill>
          <a:ln w="9525">
            <a:noFill/>
            <a:miter lim="800000"/>
            <a:headEnd/>
            <a:tailEnd/>
          </a:ln>
          <a:effectLst/>
        </p:spPr>
        <p:txBody>
          <a:bodyPr wrap="none" tIns="0" bIns="18288" anchor="ctr">
            <a:prstTxWarp prst="textNoShape">
              <a:avLst/>
            </a:prstTxWarp>
            <a:spAutoFit/>
          </a:bodyPr>
          <a:lstStyle/>
          <a:p>
            <a:pPr algn="r"/>
            <a:r>
              <a:rPr lang="en-US" b="1" dirty="0">
                <a:solidFill>
                  <a:srgbClr val="DBEEF4"/>
                </a:solidFill>
              </a:rPr>
              <a:t>large ribosomal subunit</a:t>
            </a:r>
          </a:p>
        </p:txBody>
      </p:sp>
      <p:sp>
        <p:nvSpPr>
          <p:cNvPr id="560142" name="Rectangle 14"/>
          <p:cNvSpPr>
            <a:spLocks noChangeArrowheads="1"/>
          </p:cNvSpPr>
          <p:nvPr/>
        </p:nvSpPr>
        <p:spPr bwMode="auto">
          <a:xfrm>
            <a:off x="258341" y="5384577"/>
            <a:ext cx="3724697" cy="387798"/>
          </a:xfrm>
          <a:prstGeom prst="rect">
            <a:avLst/>
          </a:prstGeom>
          <a:solidFill>
            <a:schemeClr val="tx1"/>
          </a:solidFill>
          <a:ln w="9525">
            <a:noFill/>
            <a:miter lim="800000"/>
            <a:headEnd/>
            <a:tailEnd/>
          </a:ln>
          <a:effectLst/>
        </p:spPr>
        <p:txBody>
          <a:bodyPr wrap="none" tIns="0" bIns="18288" anchor="ctr">
            <a:prstTxWarp prst="textNoShape">
              <a:avLst/>
            </a:prstTxWarp>
            <a:spAutoFit/>
          </a:bodyPr>
          <a:lstStyle/>
          <a:p>
            <a:pPr algn="r"/>
            <a:r>
              <a:rPr lang="en-US" b="1" dirty="0">
                <a:solidFill>
                  <a:srgbClr val="DBEEF4"/>
                </a:solidFill>
              </a:rPr>
              <a:t>small ribosomal subunit</a:t>
            </a:r>
          </a:p>
        </p:txBody>
      </p:sp>
      <p:sp>
        <p:nvSpPr>
          <p:cNvPr id="560143" name="Rectangle 15"/>
          <p:cNvSpPr>
            <a:spLocks noChangeArrowheads="1"/>
          </p:cNvSpPr>
          <p:nvPr/>
        </p:nvSpPr>
        <p:spPr bwMode="auto">
          <a:xfrm>
            <a:off x="7315200" y="3352800"/>
            <a:ext cx="2544286" cy="757130"/>
          </a:xfrm>
          <a:prstGeom prst="rect">
            <a:avLst/>
          </a:prstGeom>
          <a:solidFill>
            <a:schemeClr val="tx1"/>
          </a:solidFill>
          <a:ln w="9525">
            <a:noFill/>
            <a:miter lim="800000"/>
            <a:headEnd/>
            <a:tailEnd/>
          </a:ln>
          <a:effectLst/>
        </p:spPr>
        <p:txBody>
          <a:bodyPr wrap="none" tIns="0" bIns="18288">
            <a:prstTxWarp prst="textNoShape">
              <a:avLst/>
            </a:prstTxWarp>
            <a:spAutoFit/>
          </a:bodyPr>
          <a:lstStyle/>
          <a:p>
            <a:pPr algn="l"/>
            <a:r>
              <a:rPr lang="en-US" b="1" dirty="0" err="1">
                <a:solidFill>
                  <a:srgbClr val="DBEEF4"/>
                </a:solidFill>
              </a:rPr>
              <a:t>aminoacyl</a:t>
            </a:r>
            <a:r>
              <a:rPr lang="en-US" b="1" dirty="0">
                <a:solidFill>
                  <a:srgbClr val="DBEEF4"/>
                </a:solidFill>
              </a:rPr>
              <a:t> </a:t>
            </a:r>
            <a:r>
              <a:rPr lang="en-US" b="1" dirty="0" err="1">
                <a:solidFill>
                  <a:srgbClr val="DBEEF4"/>
                </a:solidFill>
              </a:rPr>
              <a:t>tRNA</a:t>
            </a:r>
            <a:r>
              <a:rPr lang="en-US" b="1" dirty="0">
                <a:solidFill>
                  <a:srgbClr val="DBEEF4"/>
                </a:solidFill>
              </a:rPr>
              <a:t/>
            </a:r>
            <a:br>
              <a:rPr lang="en-US" b="1" dirty="0">
                <a:solidFill>
                  <a:srgbClr val="DBEEF4"/>
                </a:solidFill>
              </a:rPr>
            </a:br>
            <a:r>
              <a:rPr lang="en-US" b="1" dirty="0" err="1">
                <a:solidFill>
                  <a:srgbClr val="DBEEF4"/>
                </a:solidFill>
              </a:rPr>
              <a:t>synthetase</a:t>
            </a:r>
            <a:endParaRPr lang="en-US" b="1" dirty="0">
              <a:solidFill>
                <a:srgbClr val="DBEEF4"/>
              </a:solidFill>
            </a:endParaRPr>
          </a:p>
        </p:txBody>
      </p:sp>
      <p:sp>
        <p:nvSpPr>
          <p:cNvPr id="560144" name="Text Box 16"/>
          <p:cNvSpPr txBox="1">
            <a:spLocks noChangeArrowheads="1"/>
          </p:cNvSpPr>
          <p:nvPr/>
        </p:nvSpPr>
        <p:spPr bwMode="auto">
          <a:xfrm>
            <a:off x="5775325" y="5546725"/>
            <a:ext cx="152400" cy="274638"/>
          </a:xfrm>
          <a:prstGeom prst="rect">
            <a:avLst/>
          </a:prstGeom>
          <a:solidFill>
            <a:srgbClr val="FFCC18"/>
          </a:solidFill>
          <a:ln w="9525">
            <a:noFill/>
            <a:miter lim="800000"/>
            <a:headEnd/>
            <a:tailEnd/>
          </a:ln>
          <a:effectLst/>
        </p:spPr>
        <p:txBody>
          <a:bodyPr wrap="none" lIns="0" tIns="0" rIns="0" bIns="0" anchor="ctr">
            <a:prstTxWarp prst="textNoShape">
              <a:avLst/>
            </a:prstTxWarp>
            <a:spAutoFit/>
          </a:bodyPr>
          <a:lstStyle/>
          <a:p>
            <a:r>
              <a:rPr lang="en-US" sz="1800" b="1">
                <a:solidFill>
                  <a:srgbClr val="000000"/>
                </a:solidFill>
              </a:rPr>
              <a:t>E</a:t>
            </a:r>
          </a:p>
        </p:txBody>
      </p:sp>
      <p:sp>
        <p:nvSpPr>
          <p:cNvPr id="560145" name="Text Box 17"/>
          <p:cNvSpPr txBox="1">
            <a:spLocks noChangeArrowheads="1"/>
          </p:cNvSpPr>
          <p:nvPr/>
        </p:nvSpPr>
        <p:spPr bwMode="auto">
          <a:xfrm>
            <a:off x="6035675" y="5546725"/>
            <a:ext cx="152400" cy="274638"/>
          </a:xfrm>
          <a:prstGeom prst="rect">
            <a:avLst/>
          </a:prstGeom>
          <a:solidFill>
            <a:srgbClr val="FFCC18"/>
          </a:solidFill>
          <a:ln w="9525">
            <a:noFill/>
            <a:miter lim="800000"/>
            <a:headEnd/>
            <a:tailEnd/>
          </a:ln>
          <a:effectLst/>
        </p:spPr>
        <p:txBody>
          <a:bodyPr wrap="none" lIns="0" tIns="0" rIns="0" bIns="0" anchor="ctr">
            <a:prstTxWarp prst="textNoShape">
              <a:avLst/>
            </a:prstTxWarp>
            <a:spAutoFit/>
          </a:bodyPr>
          <a:lstStyle/>
          <a:p>
            <a:r>
              <a:rPr lang="en-US" sz="1800" b="1">
                <a:solidFill>
                  <a:srgbClr val="000000"/>
                </a:solidFill>
              </a:rPr>
              <a:t>P</a:t>
            </a:r>
          </a:p>
        </p:txBody>
      </p:sp>
      <p:sp>
        <p:nvSpPr>
          <p:cNvPr id="560146" name="Text Box 18"/>
          <p:cNvSpPr txBox="1">
            <a:spLocks noChangeArrowheads="1"/>
          </p:cNvSpPr>
          <p:nvPr/>
        </p:nvSpPr>
        <p:spPr bwMode="auto">
          <a:xfrm>
            <a:off x="6334125" y="5546725"/>
            <a:ext cx="165100" cy="274638"/>
          </a:xfrm>
          <a:prstGeom prst="rect">
            <a:avLst/>
          </a:prstGeom>
          <a:solidFill>
            <a:srgbClr val="FFCC18"/>
          </a:solidFill>
          <a:ln w="9525">
            <a:noFill/>
            <a:miter lim="800000"/>
            <a:headEnd/>
            <a:tailEnd/>
          </a:ln>
          <a:effectLst/>
        </p:spPr>
        <p:txBody>
          <a:bodyPr wrap="none" lIns="0" tIns="0" rIns="0" bIns="0" anchor="ctr">
            <a:prstTxWarp prst="textNoShape">
              <a:avLst/>
            </a:prstTxWarp>
            <a:spAutoFit/>
          </a:bodyPr>
          <a:lstStyle/>
          <a:p>
            <a:r>
              <a:rPr lang="en-US" sz="1800" b="1">
                <a:solidFill>
                  <a:srgbClr val="000000"/>
                </a:solidFill>
              </a:rPr>
              <a:t>A</a:t>
            </a:r>
          </a:p>
        </p:txBody>
      </p:sp>
      <p:sp>
        <p:nvSpPr>
          <p:cNvPr id="560147" name="Text Box 19"/>
          <p:cNvSpPr txBox="1">
            <a:spLocks noChangeArrowheads="1"/>
          </p:cNvSpPr>
          <p:nvPr/>
        </p:nvSpPr>
        <p:spPr bwMode="auto">
          <a:xfrm>
            <a:off x="3111500" y="4989513"/>
            <a:ext cx="365125" cy="293687"/>
          </a:xfrm>
          <a:prstGeom prst="rect">
            <a:avLst/>
          </a:prstGeom>
          <a:noFill/>
          <a:ln w="9525">
            <a:noFill/>
            <a:miter lim="800000"/>
            <a:headEnd/>
            <a:tailEnd/>
          </a:ln>
          <a:effectLst/>
        </p:spPr>
        <p:txBody>
          <a:bodyPr wrap="none" tIns="0" bIns="18288" anchor="ctr">
            <a:prstTxWarp prst="textNoShape">
              <a:avLst/>
            </a:prstTxWarp>
            <a:spAutoFit/>
          </a:bodyPr>
          <a:lstStyle/>
          <a:p>
            <a:r>
              <a:rPr lang="en-US" sz="1800" b="1">
                <a:solidFill>
                  <a:srgbClr val="000000"/>
                </a:solidFill>
              </a:rPr>
              <a:t>5'</a:t>
            </a:r>
          </a:p>
        </p:txBody>
      </p:sp>
      <p:sp>
        <p:nvSpPr>
          <p:cNvPr id="560148" name="Text Box 20"/>
          <p:cNvSpPr txBox="1">
            <a:spLocks noChangeArrowheads="1"/>
          </p:cNvSpPr>
          <p:nvPr/>
        </p:nvSpPr>
        <p:spPr bwMode="auto">
          <a:xfrm>
            <a:off x="8534400" y="3937000"/>
            <a:ext cx="365125" cy="293688"/>
          </a:xfrm>
          <a:prstGeom prst="rect">
            <a:avLst/>
          </a:prstGeom>
          <a:noFill/>
          <a:ln w="9525">
            <a:noFill/>
            <a:miter lim="800000"/>
            <a:headEnd/>
            <a:tailEnd/>
          </a:ln>
          <a:effectLst/>
        </p:spPr>
        <p:txBody>
          <a:bodyPr wrap="none" tIns="0" bIns="18288" anchor="ctr">
            <a:prstTxWarp prst="textNoShape">
              <a:avLst/>
            </a:prstTxWarp>
            <a:spAutoFit/>
          </a:bodyPr>
          <a:lstStyle/>
          <a:p>
            <a:r>
              <a:rPr lang="en-US" sz="1800" b="1">
                <a:solidFill>
                  <a:srgbClr val="000000"/>
                </a:solidFill>
              </a:rPr>
              <a:t>3'</a:t>
            </a:r>
          </a:p>
        </p:txBody>
      </p:sp>
      <p:sp>
        <p:nvSpPr>
          <p:cNvPr id="560149" name="Rectangle 21"/>
          <p:cNvSpPr>
            <a:spLocks noChangeArrowheads="1"/>
          </p:cNvSpPr>
          <p:nvPr/>
        </p:nvSpPr>
        <p:spPr bwMode="auto">
          <a:xfrm>
            <a:off x="5164138" y="220663"/>
            <a:ext cx="2012950" cy="293687"/>
          </a:xfrm>
          <a:prstGeom prst="rect">
            <a:avLst/>
          </a:prstGeom>
          <a:solidFill>
            <a:srgbClr val="CC0000"/>
          </a:solidFill>
          <a:ln w="9525">
            <a:noFill/>
            <a:miter lim="800000"/>
            <a:headEnd/>
            <a:tailEnd/>
          </a:ln>
          <a:effectLst/>
        </p:spPr>
        <p:txBody>
          <a:bodyPr wrap="none" tIns="0" bIns="18288" anchor="ctr">
            <a:prstTxWarp prst="textNoShape">
              <a:avLst/>
            </a:prstTxWarp>
            <a:spAutoFit/>
          </a:bodyPr>
          <a:lstStyle/>
          <a:p>
            <a:pPr algn="l"/>
            <a:r>
              <a:rPr lang="en-US" sz="1800" b="1">
                <a:solidFill>
                  <a:schemeClr val="bg1"/>
                </a:solidFill>
              </a:rPr>
              <a:t>RNA polymerase</a:t>
            </a:r>
          </a:p>
        </p:txBody>
      </p:sp>
      <p:sp>
        <p:nvSpPr>
          <p:cNvPr id="560150" name="Rectangle 22"/>
          <p:cNvSpPr>
            <a:spLocks noChangeArrowheads="1"/>
          </p:cNvSpPr>
          <p:nvPr/>
        </p:nvSpPr>
        <p:spPr bwMode="auto">
          <a:xfrm>
            <a:off x="3524526" y="1803177"/>
            <a:ext cx="903012" cy="387798"/>
          </a:xfrm>
          <a:prstGeom prst="rect">
            <a:avLst/>
          </a:prstGeom>
          <a:solidFill>
            <a:schemeClr val="tx1"/>
          </a:solidFill>
          <a:ln w="9525">
            <a:noFill/>
            <a:miter lim="800000"/>
            <a:headEnd/>
            <a:tailEnd/>
          </a:ln>
          <a:effectLst/>
        </p:spPr>
        <p:txBody>
          <a:bodyPr wrap="none" tIns="0" bIns="18288" anchor="ctr">
            <a:prstTxWarp prst="textNoShape">
              <a:avLst/>
            </a:prstTxWarp>
            <a:spAutoFit/>
          </a:bodyPr>
          <a:lstStyle/>
          <a:p>
            <a:pPr algn="r"/>
            <a:r>
              <a:rPr lang="en-US" b="1" dirty="0" err="1">
                <a:solidFill>
                  <a:srgbClr val="DBEEF4"/>
                </a:solidFill>
              </a:rPr>
              <a:t>exon</a:t>
            </a:r>
            <a:endParaRPr lang="en-US" b="1" dirty="0">
              <a:solidFill>
                <a:srgbClr val="DBEEF4"/>
              </a:solidFill>
            </a:endParaRPr>
          </a:p>
        </p:txBody>
      </p:sp>
      <p:sp>
        <p:nvSpPr>
          <p:cNvPr id="560151" name="Rectangle 23"/>
          <p:cNvSpPr>
            <a:spLocks noChangeArrowheads="1"/>
          </p:cNvSpPr>
          <p:nvPr/>
        </p:nvSpPr>
        <p:spPr bwMode="auto">
          <a:xfrm>
            <a:off x="5579301" y="1879377"/>
            <a:ext cx="1056449" cy="387798"/>
          </a:xfrm>
          <a:prstGeom prst="rect">
            <a:avLst/>
          </a:prstGeom>
          <a:solidFill>
            <a:schemeClr val="tx1"/>
          </a:solidFill>
          <a:ln w="9525">
            <a:noFill/>
            <a:miter lim="800000"/>
            <a:headEnd/>
            <a:tailEnd/>
          </a:ln>
          <a:effectLst/>
        </p:spPr>
        <p:txBody>
          <a:bodyPr wrap="none" tIns="0" bIns="18288" anchor="ctr">
            <a:prstTxWarp prst="textNoShape">
              <a:avLst/>
            </a:prstTxWarp>
            <a:spAutoFit/>
          </a:bodyPr>
          <a:lstStyle/>
          <a:p>
            <a:pPr algn="r"/>
            <a:r>
              <a:rPr lang="en-US" b="1" dirty="0" err="1">
                <a:solidFill>
                  <a:srgbClr val="DBEEF4"/>
                </a:solidFill>
              </a:rPr>
              <a:t>intron</a:t>
            </a:r>
            <a:endParaRPr lang="en-US" b="1" dirty="0">
              <a:solidFill>
                <a:srgbClr val="DBEEF4"/>
              </a:solidFill>
            </a:endParaRPr>
          </a:p>
        </p:txBody>
      </p:sp>
      <p:sp>
        <p:nvSpPr>
          <p:cNvPr id="560152" name="Rectangle 24"/>
          <p:cNvSpPr>
            <a:spLocks noChangeArrowheads="1"/>
          </p:cNvSpPr>
          <p:nvPr/>
        </p:nvSpPr>
        <p:spPr bwMode="auto">
          <a:xfrm>
            <a:off x="8229600" y="2209800"/>
            <a:ext cx="755650" cy="293688"/>
          </a:xfrm>
          <a:prstGeom prst="rect">
            <a:avLst/>
          </a:prstGeom>
          <a:solidFill>
            <a:srgbClr val="CC0000"/>
          </a:solidFill>
          <a:ln w="9525">
            <a:noFill/>
            <a:miter lim="800000"/>
            <a:headEnd/>
            <a:tailEnd/>
          </a:ln>
          <a:effectLst/>
        </p:spPr>
        <p:txBody>
          <a:bodyPr wrap="none" tIns="0" bIns="18288">
            <a:prstTxWarp prst="textNoShape">
              <a:avLst/>
            </a:prstTxWarp>
            <a:spAutoFit/>
          </a:bodyPr>
          <a:lstStyle/>
          <a:p>
            <a:pPr algn="l"/>
            <a:r>
              <a:rPr lang="en-US" sz="1800" b="1">
                <a:solidFill>
                  <a:schemeClr val="bg1"/>
                </a:solidFill>
              </a:rPr>
              <a:t>tRNA</a:t>
            </a:r>
          </a:p>
        </p:txBody>
      </p:sp>
    </p:spTree>
    <p:extLst>
      <p:ext uri="{BB962C8B-B14F-4D97-AF65-F5344CB8AC3E}">
        <p14:creationId xmlns:p14="http://schemas.microsoft.com/office/powerpoint/2010/main" val="1568629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0132"/>
                                        </p:tgtEl>
                                        <p:attrNameLst>
                                          <p:attrName>style.visibility</p:attrName>
                                        </p:attrNameLst>
                                      </p:cBhvr>
                                      <p:to>
                                        <p:strVal val="visible"/>
                                      </p:to>
                                    </p:set>
                                    <p:animEffect transition="in" filter="wipe(left)">
                                      <p:cBhvr>
                                        <p:cTn id="7" dur="500"/>
                                        <p:tgtEl>
                                          <p:spTgt spid="56013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0149"/>
                                        </p:tgtEl>
                                        <p:attrNameLst>
                                          <p:attrName>style.visibility</p:attrName>
                                        </p:attrNameLst>
                                      </p:cBhvr>
                                      <p:to>
                                        <p:strVal val="visible"/>
                                      </p:to>
                                    </p:set>
                                    <p:animEffect transition="in" filter="wipe(left)">
                                      <p:cBhvr>
                                        <p:cTn id="12" dur="500"/>
                                        <p:tgtEl>
                                          <p:spTgt spid="560149"/>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0133"/>
                                        </p:tgtEl>
                                        <p:attrNameLst>
                                          <p:attrName>style.visibility</p:attrName>
                                        </p:attrNameLst>
                                      </p:cBhvr>
                                      <p:to>
                                        <p:strVal val="visible"/>
                                      </p:to>
                                    </p:set>
                                    <p:animEffect transition="in" filter="wipe(left)">
                                      <p:cBhvr>
                                        <p:cTn id="17" dur="500"/>
                                        <p:tgtEl>
                                          <p:spTgt spid="560133"/>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0150"/>
                                        </p:tgtEl>
                                        <p:attrNameLst>
                                          <p:attrName>style.visibility</p:attrName>
                                        </p:attrNameLst>
                                      </p:cBhvr>
                                      <p:to>
                                        <p:strVal val="visible"/>
                                      </p:to>
                                    </p:set>
                                    <p:animEffect transition="in" filter="wipe(left)">
                                      <p:cBhvr>
                                        <p:cTn id="22" dur="500"/>
                                        <p:tgtEl>
                                          <p:spTgt spid="560150"/>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0151"/>
                                        </p:tgtEl>
                                        <p:attrNameLst>
                                          <p:attrName>style.visibility</p:attrName>
                                        </p:attrNameLst>
                                      </p:cBhvr>
                                      <p:to>
                                        <p:strVal val="visible"/>
                                      </p:to>
                                    </p:set>
                                    <p:animEffect transition="in" filter="wipe(left)">
                                      <p:cBhvr>
                                        <p:cTn id="27" dur="500"/>
                                        <p:tgtEl>
                                          <p:spTgt spid="560151"/>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0139"/>
                                        </p:tgtEl>
                                        <p:attrNameLst>
                                          <p:attrName>style.visibility</p:attrName>
                                        </p:attrNameLst>
                                      </p:cBhvr>
                                      <p:to>
                                        <p:strVal val="visible"/>
                                      </p:to>
                                    </p:set>
                                    <p:animEffect transition="in" filter="wipe(left)">
                                      <p:cBhvr>
                                        <p:cTn id="32" dur="500"/>
                                        <p:tgtEl>
                                          <p:spTgt spid="560139"/>
                                        </p:tgtEl>
                                      </p:cBhvr>
                                    </p:animEffect>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0140"/>
                                        </p:tgtEl>
                                        <p:attrNameLst>
                                          <p:attrName>style.visibility</p:attrName>
                                        </p:attrNameLst>
                                      </p:cBhvr>
                                      <p:to>
                                        <p:strVal val="visible"/>
                                      </p:to>
                                    </p:set>
                                    <p:animEffect transition="in" filter="wipe(left)">
                                      <p:cBhvr>
                                        <p:cTn id="37" dur="500"/>
                                        <p:tgtEl>
                                          <p:spTgt spid="560140"/>
                                        </p:tgtEl>
                                      </p:cBhvr>
                                    </p:animEffect>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60138"/>
                                        </p:tgtEl>
                                        <p:attrNameLst>
                                          <p:attrName>style.visibility</p:attrName>
                                        </p:attrNameLst>
                                      </p:cBhvr>
                                      <p:to>
                                        <p:strVal val="visible"/>
                                      </p:to>
                                    </p:set>
                                    <p:animEffect transition="in" filter="wipe(left)">
                                      <p:cBhvr>
                                        <p:cTn id="42" dur="500"/>
                                        <p:tgtEl>
                                          <p:spTgt spid="560138"/>
                                        </p:tgtEl>
                                      </p:cBhvr>
                                    </p:animEffect>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0141"/>
                                        </p:tgtEl>
                                        <p:attrNameLst>
                                          <p:attrName>style.visibility</p:attrName>
                                        </p:attrNameLst>
                                      </p:cBhvr>
                                      <p:to>
                                        <p:strVal val="visible"/>
                                      </p:to>
                                    </p:set>
                                    <p:animEffect transition="in" filter="wipe(left)">
                                      <p:cBhvr>
                                        <p:cTn id="47" dur="500"/>
                                        <p:tgtEl>
                                          <p:spTgt spid="560141"/>
                                        </p:tgtEl>
                                      </p:cBhvr>
                                    </p:animEffect>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60142"/>
                                        </p:tgtEl>
                                        <p:attrNameLst>
                                          <p:attrName>style.visibility</p:attrName>
                                        </p:attrNameLst>
                                      </p:cBhvr>
                                      <p:to>
                                        <p:strVal val="visible"/>
                                      </p:to>
                                    </p:set>
                                    <p:animEffect transition="in" filter="wipe(left)">
                                      <p:cBhvr>
                                        <p:cTn id="52" dur="500"/>
                                        <p:tgtEl>
                                          <p:spTgt spid="560142"/>
                                        </p:tgtEl>
                                      </p:cBhvr>
                                    </p:animEffect>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60134"/>
                                        </p:tgtEl>
                                        <p:attrNameLst>
                                          <p:attrName>style.visibility</p:attrName>
                                        </p:attrNameLst>
                                      </p:cBhvr>
                                      <p:to>
                                        <p:strVal val="visible"/>
                                      </p:to>
                                    </p:set>
                                    <p:animEffect transition="in" filter="wipe(left)">
                                      <p:cBhvr>
                                        <p:cTn id="57" dur="500"/>
                                        <p:tgtEl>
                                          <p:spTgt spid="560134"/>
                                        </p:tgtEl>
                                      </p:cBhvr>
                                    </p:animEffect>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60146">
                                            <p:txEl>
                                              <p:pRg st="0" end="0"/>
                                            </p:txEl>
                                          </p:spTgt>
                                        </p:tgtEl>
                                        <p:attrNameLst>
                                          <p:attrName>style.visibility</p:attrName>
                                        </p:attrNameLst>
                                      </p:cBhvr>
                                      <p:to>
                                        <p:strVal val="visible"/>
                                      </p:to>
                                    </p:set>
                                    <p:animEffect transition="in" filter="wipe(left)">
                                      <p:cBhvr>
                                        <p:cTn id="62" dur="500"/>
                                        <p:tgtEl>
                                          <p:spTgt spid="560146">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3" name="Whoosh"/>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60145">
                                            <p:txEl>
                                              <p:pRg st="0" end="0"/>
                                            </p:txEl>
                                          </p:spTgt>
                                        </p:tgtEl>
                                        <p:attrNameLst>
                                          <p:attrName>style.visibility</p:attrName>
                                        </p:attrNameLst>
                                      </p:cBhvr>
                                      <p:to>
                                        <p:strVal val="visible"/>
                                      </p:to>
                                    </p:set>
                                    <p:animEffect transition="in" filter="wipe(left)">
                                      <p:cBhvr>
                                        <p:cTn id="67" dur="500"/>
                                        <p:tgtEl>
                                          <p:spTgt spid="560145">
                                            <p:txEl>
                                              <p:pRg st="0" end="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60144">
                                            <p:txEl>
                                              <p:pRg st="0" end="0"/>
                                            </p:txEl>
                                          </p:spTgt>
                                        </p:tgtEl>
                                        <p:attrNameLst>
                                          <p:attrName>style.visibility</p:attrName>
                                        </p:attrNameLst>
                                      </p:cBhvr>
                                      <p:to>
                                        <p:strVal val="visible"/>
                                      </p:to>
                                    </p:set>
                                    <p:animEffect transition="in" filter="wipe(left)">
                                      <p:cBhvr>
                                        <p:cTn id="72" dur="500"/>
                                        <p:tgtEl>
                                          <p:spTgt spid="560144">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3" name="Whoosh"/>
                                        </p:tgtEl>
                                      </p:cMediaNode>
                                    </p:audio>
                                  </p:sub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60147">
                                            <p:txEl>
                                              <p:pRg st="0" end="0"/>
                                            </p:txEl>
                                          </p:spTgt>
                                        </p:tgtEl>
                                        <p:attrNameLst>
                                          <p:attrName>style.visibility</p:attrName>
                                        </p:attrNameLst>
                                      </p:cBhvr>
                                      <p:to>
                                        <p:strVal val="visible"/>
                                      </p:to>
                                    </p:set>
                                    <p:animEffect transition="in" filter="wipe(left)">
                                      <p:cBhvr>
                                        <p:cTn id="77" dur="500"/>
                                        <p:tgtEl>
                                          <p:spTgt spid="560147">
                                            <p:txEl>
                                              <p:pRg st="0" end="0"/>
                                            </p:txEl>
                                          </p:spTgt>
                                        </p:tgtEl>
                                      </p:cBhvr>
                                    </p:animEffect>
                                  </p:childTnLst>
                                  <p:subTnLst>
                                    <p:audio>
                                      <p:cMediaNode>
                                        <p:cTn display="0" masterRel="sameClick">
                                          <p:stCondLst>
                                            <p:cond evt="begin" delay="0">
                                              <p:tn val="75"/>
                                            </p:cond>
                                          </p:stCondLst>
                                          <p:endCondLst>
                                            <p:cond evt="onStopAudio" delay="0">
                                              <p:tgtEl>
                                                <p:sldTgt/>
                                              </p:tgtEl>
                                            </p:cond>
                                          </p:endCondLst>
                                        </p:cTn>
                                        <p:tgtEl>
                                          <p:sndTgt r:embed="rId3" name="Whoosh"/>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60148">
                                            <p:txEl>
                                              <p:pRg st="0" end="0"/>
                                            </p:txEl>
                                          </p:spTgt>
                                        </p:tgtEl>
                                        <p:attrNameLst>
                                          <p:attrName>style.visibility</p:attrName>
                                        </p:attrNameLst>
                                      </p:cBhvr>
                                      <p:to>
                                        <p:strVal val="visible"/>
                                      </p:to>
                                    </p:set>
                                    <p:animEffect transition="in" filter="wipe(left)">
                                      <p:cBhvr>
                                        <p:cTn id="82" dur="500"/>
                                        <p:tgtEl>
                                          <p:spTgt spid="560148">
                                            <p:txEl>
                                              <p:pRg st="0" end="0"/>
                                            </p:txEl>
                                          </p:spTgt>
                                        </p:tgtEl>
                                      </p:cBhvr>
                                    </p:animEffect>
                                  </p:childTnLst>
                                  <p:subTnLst>
                                    <p:audio>
                                      <p:cMediaNode>
                                        <p:cTn display="0" masterRel="sameClick">
                                          <p:stCondLst>
                                            <p:cond evt="begin" delay="0">
                                              <p:tn val="80"/>
                                            </p:cond>
                                          </p:stCondLst>
                                          <p:endCondLst>
                                            <p:cond evt="onStopAudio" delay="0">
                                              <p:tgtEl>
                                                <p:sldTgt/>
                                              </p:tgtEl>
                                            </p:cond>
                                          </p:endCondLst>
                                        </p:cTn>
                                        <p:tgtEl>
                                          <p:sndTgt r:embed="rId3" name="Whoosh"/>
                                        </p:tgtEl>
                                      </p:cMediaNode>
                                    </p:audio>
                                  </p:sub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60135"/>
                                        </p:tgtEl>
                                        <p:attrNameLst>
                                          <p:attrName>style.visibility</p:attrName>
                                        </p:attrNameLst>
                                      </p:cBhvr>
                                      <p:to>
                                        <p:strVal val="visible"/>
                                      </p:to>
                                    </p:set>
                                    <p:animEffect transition="in" filter="wipe(left)">
                                      <p:cBhvr>
                                        <p:cTn id="87" dur="500"/>
                                        <p:tgtEl>
                                          <p:spTgt spid="560135"/>
                                        </p:tgtEl>
                                      </p:cBhvr>
                                    </p:animEffect>
                                  </p:childTnLst>
                                  <p:subTnLst>
                                    <p:audio>
                                      <p:cMediaNode>
                                        <p:cTn display="0" masterRel="sameClick">
                                          <p:stCondLst>
                                            <p:cond evt="begin" delay="0">
                                              <p:tn val="85"/>
                                            </p:cond>
                                          </p:stCondLst>
                                          <p:endCondLst>
                                            <p:cond evt="onStopAudio" delay="0">
                                              <p:tgtEl>
                                                <p:sldTgt/>
                                              </p:tgtEl>
                                            </p:cond>
                                          </p:endCondLst>
                                        </p:cTn>
                                        <p:tgtEl>
                                          <p:sndTgt r:embed="rId3" name="Whoosh"/>
                                        </p:tgtEl>
                                      </p:cMediaNode>
                                    </p:audio>
                                  </p:sub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60152"/>
                                        </p:tgtEl>
                                        <p:attrNameLst>
                                          <p:attrName>style.visibility</p:attrName>
                                        </p:attrNameLst>
                                      </p:cBhvr>
                                      <p:to>
                                        <p:strVal val="visible"/>
                                      </p:to>
                                    </p:set>
                                    <p:animEffect transition="in" filter="wipe(left)">
                                      <p:cBhvr>
                                        <p:cTn id="92" dur="500"/>
                                        <p:tgtEl>
                                          <p:spTgt spid="560152"/>
                                        </p:tgtEl>
                                      </p:cBhvr>
                                    </p:animEffect>
                                  </p:childTnLst>
                                  <p:subTnLst>
                                    <p:audio>
                                      <p:cMediaNode>
                                        <p:cTn display="0" masterRel="sameClick">
                                          <p:stCondLst>
                                            <p:cond evt="begin" delay="0">
                                              <p:tn val="90"/>
                                            </p:cond>
                                          </p:stCondLst>
                                          <p:endCondLst>
                                            <p:cond evt="onStopAudio" delay="0">
                                              <p:tgtEl>
                                                <p:sldTgt/>
                                              </p:tgtEl>
                                            </p:cond>
                                          </p:endCondLst>
                                        </p:cTn>
                                        <p:tgtEl>
                                          <p:sndTgt r:embed="rId3" name="Whoosh"/>
                                        </p:tgtEl>
                                      </p:cMediaNode>
                                    </p:audio>
                                  </p:sub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60136"/>
                                        </p:tgtEl>
                                        <p:attrNameLst>
                                          <p:attrName>style.visibility</p:attrName>
                                        </p:attrNameLst>
                                      </p:cBhvr>
                                      <p:to>
                                        <p:strVal val="visible"/>
                                      </p:to>
                                    </p:set>
                                    <p:animEffect transition="in" filter="wipe(left)">
                                      <p:cBhvr>
                                        <p:cTn id="97" dur="500"/>
                                        <p:tgtEl>
                                          <p:spTgt spid="560136"/>
                                        </p:tgtEl>
                                      </p:cBhvr>
                                    </p:animEffect>
                                  </p:childTnLst>
                                  <p:subTnLst>
                                    <p:audio>
                                      <p:cMediaNode>
                                        <p:cTn display="0" masterRel="sameClick">
                                          <p:stCondLst>
                                            <p:cond evt="begin" delay="0">
                                              <p:tn val="95"/>
                                            </p:cond>
                                          </p:stCondLst>
                                          <p:endCondLst>
                                            <p:cond evt="onStopAudio" delay="0">
                                              <p:tgtEl>
                                                <p:sldTgt/>
                                              </p:tgtEl>
                                            </p:cond>
                                          </p:endCondLst>
                                        </p:cTn>
                                        <p:tgtEl>
                                          <p:sndTgt r:embed="rId3" name="Whoosh"/>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60143"/>
                                        </p:tgtEl>
                                        <p:attrNameLst>
                                          <p:attrName>style.visibility</p:attrName>
                                        </p:attrNameLst>
                                      </p:cBhvr>
                                      <p:to>
                                        <p:strVal val="visible"/>
                                      </p:to>
                                    </p:set>
                                    <p:animEffect transition="in" filter="wipe(left)">
                                      <p:cBhvr>
                                        <p:cTn id="102" dur="500"/>
                                        <p:tgtEl>
                                          <p:spTgt spid="560143"/>
                                        </p:tgtEl>
                                      </p:cBhvr>
                                    </p:animEffect>
                                  </p:childTnLst>
                                  <p:subTnLst>
                                    <p:audio>
                                      <p:cMediaNode>
                                        <p:cTn display="0" masterRel="sameClick">
                                          <p:stCondLst>
                                            <p:cond evt="begin" delay="0">
                                              <p:tn val="100"/>
                                            </p:cond>
                                          </p:stCondLst>
                                          <p:endCondLst>
                                            <p:cond evt="onStopAudio" delay="0">
                                              <p:tgtEl>
                                                <p:sldTgt/>
                                              </p:tgtEl>
                                            </p:cond>
                                          </p:endCondLst>
                                        </p:cTn>
                                        <p:tgtEl>
                                          <p:sndTgt r:embed="rId3" name="Whoosh"/>
                                        </p:tgtEl>
                                      </p:cMediaNode>
                                    </p:audio>
                                  </p:sub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560137"/>
                                        </p:tgtEl>
                                        <p:attrNameLst>
                                          <p:attrName>style.visibility</p:attrName>
                                        </p:attrNameLst>
                                      </p:cBhvr>
                                      <p:to>
                                        <p:strVal val="visible"/>
                                      </p:to>
                                    </p:set>
                                    <p:animEffect transition="in" filter="wipe(left)">
                                      <p:cBhvr>
                                        <p:cTn id="107" dur="500"/>
                                        <p:tgtEl>
                                          <p:spTgt spid="560137"/>
                                        </p:tgtEl>
                                      </p:cBhvr>
                                    </p:animEffect>
                                  </p:childTnLst>
                                  <p:subTnLst>
                                    <p:audio>
                                      <p:cMediaNode>
                                        <p:cTn display="0" masterRel="sameClick">
                                          <p:stCondLst>
                                            <p:cond evt="begin" delay="0">
                                              <p:tn val="10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2" grpId="0" animBg="1" autoUpdateAnimBg="0"/>
      <p:bldP spid="560133" grpId="0" animBg="1" autoUpdateAnimBg="0"/>
      <p:bldP spid="560134" grpId="0" animBg="1" autoUpdateAnimBg="0"/>
      <p:bldP spid="560135" grpId="0" animBg="1" autoUpdateAnimBg="0"/>
      <p:bldP spid="560136" grpId="0" animBg="1" autoUpdateAnimBg="0"/>
      <p:bldP spid="560137" grpId="0" animBg="1" autoUpdateAnimBg="0"/>
      <p:bldP spid="560138" grpId="0" animBg="1" autoUpdateAnimBg="0"/>
      <p:bldP spid="560139" grpId="0" animBg="1" autoUpdateAnimBg="0"/>
      <p:bldP spid="560140" grpId="0" animBg="1" autoUpdateAnimBg="0"/>
      <p:bldP spid="560141" grpId="0" animBg="1" autoUpdateAnimBg="0"/>
      <p:bldP spid="560142" grpId="0" animBg="1" autoUpdateAnimBg="0"/>
      <p:bldP spid="560143" grpId="0" animBg="1" autoUpdateAnimBg="0"/>
      <p:bldP spid="560144" grpId="0" build="p" autoUpdateAnimBg="0"/>
      <p:bldP spid="560145" grpId="0" build="p" autoUpdateAnimBg="0"/>
      <p:bldP spid="560146" grpId="0" build="p" autoUpdateAnimBg="0"/>
      <p:bldP spid="560147" grpId="0" build="p" autoUpdateAnimBg="0"/>
      <p:bldP spid="560148" grpId="0" build="p" autoUpdateAnimBg="0"/>
      <p:bldP spid="560149" grpId="0" animBg="1" autoUpdateAnimBg="0"/>
      <p:bldP spid="560150" grpId="0" animBg="1" autoUpdateAnimBg="0"/>
      <p:bldP spid="560151" grpId="0" animBg="1" autoUpdateAnimBg="0"/>
      <p:bldP spid="560152"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ChangeArrowheads="1"/>
          </p:cNvSpPr>
          <p:nvPr/>
        </p:nvSpPr>
        <p:spPr bwMode="auto">
          <a:xfrm>
            <a:off x="6705600" y="6477000"/>
            <a:ext cx="1447800" cy="228600"/>
          </a:xfrm>
          <a:prstGeom prst="rect">
            <a:avLst/>
          </a:prstGeom>
          <a:solidFill>
            <a:srgbClr val="FFCC18"/>
          </a:solidFill>
          <a:ln w="9525">
            <a:noFill/>
            <a:miter lim="800000"/>
            <a:headEnd/>
            <a:tailEnd/>
          </a:ln>
          <a:effectLst/>
        </p:spPr>
        <p:txBody>
          <a:bodyPr wrap="none" anchor="ctr">
            <a:prstTxWarp prst="textNoShape">
              <a:avLst/>
            </a:prstTxWarp>
          </a:bodyPr>
          <a:lstStyle/>
          <a:p>
            <a:pPr algn="l"/>
            <a:r>
              <a:rPr lang="en-US" sz="1800" b="1">
                <a:solidFill>
                  <a:srgbClr val="0F116A"/>
                </a:solidFill>
              </a:rPr>
              <a:t>AAAAAAAA</a:t>
            </a:r>
            <a:endParaRPr lang="en-US" sz="1800" b="1">
              <a:solidFill>
                <a:srgbClr val="CC0000"/>
              </a:solidFill>
            </a:endParaRPr>
          </a:p>
        </p:txBody>
      </p:sp>
      <p:sp>
        <p:nvSpPr>
          <p:cNvPr id="679939" name="Rectangle 3"/>
          <p:cNvSpPr>
            <a:spLocks noChangeArrowheads="1"/>
          </p:cNvSpPr>
          <p:nvPr/>
        </p:nvSpPr>
        <p:spPr bwMode="auto">
          <a:xfrm>
            <a:off x="2209800" y="6477000"/>
            <a:ext cx="457200" cy="228600"/>
          </a:xfrm>
          <a:prstGeom prst="rect">
            <a:avLst/>
          </a:prstGeom>
          <a:solidFill>
            <a:srgbClr val="FFCC18"/>
          </a:solidFill>
          <a:ln w="9525">
            <a:noFill/>
            <a:miter lim="800000"/>
            <a:headEnd/>
            <a:tailEnd/>
          </a:ln>
          <a:effectLst/>
        </p:spPr>
        <p:txBody>
          <a:bodyPr wrap="none" anchor="ctr">
            <a:prstTxWarp prst="textNoShape">
              <a:avLst/>
            </a:prstTxWarp>
          </a:bodyPr>
          <a:lstStyle/>
          <a:p>
            <a:r>
              <a:rPr lang="en-US" sz="1800" b="1">
                <a:solidFill>
                  <a:srgbClr val="0F116A"/>
                </a:solidFill>
              </a:rPr>
              <a:t>GTP</a:t>
            </a:r>
            <a:endParaRPr lang="en-US" sz="1800" b="1">
              <a:solidFill>
                <a:srgbClr val="CC0000"/>
              </a:solidFill>
            </a:endParaRPr>
          </a:p>
        </p:txBody>
      </p:sp>
      <p:grpSp>
        <p:nvGrpSpPr>
          <p:cNvPr id="2" name="Group 4"/>
          <p:cNvGrpSpPr>
            <a:grpSpLocks/>
          </p:cNvGrpSpPr>
          <p:nvPr/>
        </p:nvGrpSpPr>
        <p:grpSpPr bwMode="auto">
          <a:xfrm>
            <a:off x="1162050" y="1752600"/>
            <a:ext cx="908050" cy="1066800"/>
            <a:chOff x="904" y="1104"/>
            <a:chExt cx="572" cy="672"/>
          </a:xfrm>
        </p:grpSpPr>
        <p:sp>
          <p:nvSpPr>
            <p:cNvPr id="679941" name="Line 5"/>
            <p:cNvSpPr>
              <a:spLocks noChangeShapeType="1"/>
            </p:cNvSpPr>
            <p:nvPr/>
          </p:nvSpPr>
          <p:spPr bwMode="auto">
            <a:xfrm>
              <a:off x="1056" y="1296"/>
              <a:ext cx="0" cy="48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79942" name="Rectangle 6"/>
            <p:cNvSpPr>
              <a:spLocks noChangeArrowheads="1"/>
            </p:cNvSpPr>
            <p:nvPr/>
          </p:nvSpPr>
          <p:spPr bwMode="auto">
            <a:xfrm>
              <a:off x="904" y="1104"/>
              <a:ext cx="572"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F116A"/>
                  </a:solidFill>
                </a:rPr>
                <a:t>20-30b</a:t>
              </a:r>
              <a:endParaRPr lang="en-US" sz="2200" b="1">
                <a:solidFill>
                  <a:srgbClr val="0F116A"/>
                </a:solidFill>
              </a:endParaRPr>
            </a:p>
          </p:txBody>
        </p:sp>
      </p:grpSp>
      <p:sp>
        <p:nvSpPr>
          <p:cNvPr id="679943" name="Rectangle 7"/>
          <p:cNvSpPr>
            <a:spLocks noChangeArrowheads="1"/>
          </p:cNvSpPr>
          <p:nvPr/>
        </p:nvSpPr>
        <p:spPr bwMode="auto">
          <a:xfrm>
            <a:off x="80963" y="2362200"/>
            <a:ext cx="365125"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F116A"/>
                </a:solidFill>
              </a:rPr>
              <a:t>3'</a:t>
            </a:r>
          </a:p>
        </p:txBody>
      </p:sp>
      <p:grpSp>
        <p:nvGrpSpPr>
          <p:cNvPr id="3" name="Group 8"/>
          <p:cNvGrpSpPr>
            <a:grpSpLocks/>
          </p:cNvGrpSpPr>
          <p:nvPr/>
        </p:nvGrpSpPr>
        <p:grpSpPr bwMode="auto">
          <a:xfrm>
            <a:off x="190500" y="2895600"/>
            <a:ext cx="1409700" cy="1493838"/>
            <a:chOff x="120" y="1824"/>
            <a:chExt cx="888" cy="941"/>
          </a:xfrm>
        </p:grpSpPr>
        <p:sp>
          <p:nvSpPr>
            <p:cNvPr id="679945" name="Line 9"/>
            <p:cNvSpPr>
              <a:spLocks noChangeShapeType="1"/>
            </p:cNvSpPr>
            <p:nvPr/>
          </p:nvSpPr>
          <p:spPr bwMode="auto">
            <a:xfrm>
              <a:off x="480" y="1824"/>
              <a:ext cx="0" cy="72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79946" name="Rectangle 10"/>
            <p:cNvSpPr>
              <a:spLocks noChangeArrowheads="1"/>
            </p:cNvSpPr>
            <p:nvPr/>
          </p:nvSpPr>
          <p:spPr bwMode="auto">
            <a:xfrm>
              <a:off x="120" y="2496"/>
              <a:ext cx="888" cy="269"/>
            </a:xfrm>
            <a:prstGeom prst="rect">
              <a:avLst/>
            </a:prstGeom>
            <a:solidFill>
              <a:srgbClr val="97C65C"/>
            </a:solidFill>
            <a:ln w="9525">
              <a:noFill/>
              <a:miter lim="800000"/>
              <a:headEnd/>
              <a:tailEnd/>
            </a:ln>
            <a:effectLst/>
          </p:spPr>
          <p:txBody>
            <a:bodyPr wrap="none" anchor="ctr">
              <a:prstTxWarp prst="textNoShape">
                <a:avLst/>
              </a:prstTxWarp>
              <a:spAutoFit/>
            </a:bodyPr>
            <a:lstStyle/>
            <a:p>
              <a:r>
                <a:rPr lang="en-US" sz="2200" b="1">
                  <a:solidFill>
                    <a:srgbClr val="0F116A"/>
                  </a:solidFill>
                </a:rPr>
                <a:t>promoter</a:t>
              </a:r>
              <a:endParaRPr lang="en-US" sz="3000" b="1">
                <a:solidFill>
                  <a:srgbClr val="0F116A"/>
                </a:solidFill>
              </a:endParaRPr>
            </a:p>
          </p:txBody>
        </p:sp>
      </p:grpSp>
      <p:grpSp>
        <p:nvGrpSpPr>
          <p:cNvPr id="4" name="Group 11"/>
          <p:cNvGrpSpPr>
            <a:grpSpLocks/>
          </p:cNvGrpSpPr>
          <p:nvPr/>
        </p:nvGrpSpPr>
        <p:grpSpPr bwMode="auto">
          <a:xfrm>
            <a:off x="6705600" y="2819400"/>
            <a:ext cx="1892300" cy="1905000"/>
            <a:chOff x="4224" y="1776"/>
            <a:chExt cx="1192" cy="1200"/>
          </a:xfrm>
        </p:grpSpPr>
        <p:sp>
          <p:nvSpPr>
            <p:cNvPr id="679948" name="Line 12"/>
            <p:cNvSpPr>
              <a:spLocks noChangeShapeType="1"/>
            </p:cNvSpPr>
            <p:nvPr/>
          </p:nvSpPr>
          <p:spPr bwMode="auto">
            <a:xfrm>
              <a:off x="5328" y="1776"/>
              <a:ext cx="0" cy="768"/>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79949" name="Rectangle 13"/>
            <p:cNvSpPr>
              <a:spLocks noChangeArrowheads="1"/>
            </p:cNvSpPr>
            <p:nvPr/>
          </p:nvSpPr>
          <p:spPr bwMode="auto">
            <a:xfrm>
              <a:off x="4224" y="2496"/>
              <a:ext cx="1192" cy="480"/>
            </a:xfrm>
            <a:prstGeom prst="rect">
              <a:avLst/>
            </a:prstGeom>
            <a:solidFill>
              <a:srgbClr val="CC0000"/>
            </a:solidFill>
            <a:ln w="9525">
              <a:noFill/>
              <a:miter lim="800000"/>
              <a:headEnd/>
              <a:tailEnd/>
            </a:ln>
            <a:effectLst/>
          </p:spPr>
          <p:txBody>
            <a:bodyPr wrap="none" anchor="ctr">
              <a:prstTxWarp prst="textNoShape">
                <a:avLst/>
              </a:prstTxWarp>
              <a:spAutoFit/>
            </a:bodyPr>
            <a:lstStyle/>
            <a:p>
              <a:r>
                <a:rPr lang="en-US" sz="2200" b="1">
                  <a:solidFill>
                    <a:schemeClr val="bg1"/>
                  </a:solidFill>
                </a:rPr>
                <a:t>transcription</a:t>
              </a:r>
            </a:p>
            <a:p>
              <a:r>
                <a:rPr lang="en-US" sz="2200" b="1">
                  <a:solidFill>
                    <a:schemeClr val="bg1"/>
                  </a:solidFill>
                </a:rPr>
                <a:t>stop</a:t>
              </a:r>
              <a:endParaRPr lang="en-US" sz="3000" b="1">
                <a:solidFill>
                  <a:srgbClr val="0F116A"/>
                </a:solidFill>
              </a:endParaRPr>
            </a:p>
          </p:txBody>
        </p:sp>
      </p:grpSp>
      <p:grpSp>
        <p:nvGrpSpPr>
          <p:cNvPr id="5" name="Group 14"/>
          <p:cNvGrpSpPr>
            <a:grpSpLocks/>
          </p:cNvGrpSpPr>
          <p:nvPr/>
        </p:nvGrpSpPr>
        <p:grpSpPr bwMode="auto">
          <a:xfrm>
            <a:off x="1752600" y="2819400"/>
            <a:ext cx="1892300" cy="1905000"/>
            <a:chOff x="1248" y="1776"/>
            <a:chExt cx="1192" cy="1200"/>
          </a:xfrm>
        </p:grpSpPr>
        <p:sp>
          <p:nvSpPr>
            <p:cNvPr id="679951" name="Line 15"/>
            <p:cNvSpPr>
              <a:spLocks noChangeShapeType="1"/>
            </p:cNvSpPr>
            <p:nvPr/>
          </p:nvSpPr>
          <p:spPr bwMode="auto">
            <a:xfrm>
              <a:off x="1296" y="1776"/>
              <a:ext cx="0" cy="768"/>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79952" name="Rectangle 16"/>
            <p:cNvSpPr>
              <a:spLocks noChangeArrowheads="1"/>
            </p:cNvSpPr>
            <p:nvPr/>
          </p:nvSpPr>
          <p:spPr bwMode="auto">
            <a:xfrm>
              <a:off x="1248" y="2496"/>
              <a:ext cx="1192" cy="480"/>
            </a:xfrm>
            <a:prstGeom prst="rect">
              <a:avLst/>
            </a:prstGeom>
            <a:solidFill>
              <a:srgbClr val="007F06"/>
            </a:solidFill>
            <a:ln w="9525">
              <a:noFill/>
              <a:miter lim="800000"/>
              <a:headEnd/>
              <a:tailEnd/>
            </a:ln>
            <a:effectLst/>
          </p:spPr>
          <p:txBody>
            <a:bodyPr wrap="none" anchor="ctr">
              <a:prstTxWarp prst="textNoShape">
                <a:avLst/>
              </a:prstTxWarp>
              <a:spAutoFit/>
            </a:bodyPr>
            <a:lstStyle/>
            <a:p>
              <a:r>
                <a:rPr lang="en-US" sz="2200" b="1">
                  <a:solidFill>
                    <a:schemeClr val="bg1"/>
                  </a:solidFill>
                </a:rPr>
                <a:t>transcription</a:t>
              </a:r>
            </a:p>
            <a:p>
              <a:r>
                <a:rPr lang="en-US" sz="2200" b="1">
                  <a:solidFill>
                    <a:schemeClr val="bg1"/>
                  </a:solidFill>
                </a:rPr>
                <a:t>start</a:t>
              </a:r>
              <a:endParaRPr lang="en-US" sz="3000" b="1">
                <a:solidFill>
                  <a:srgbClr val="0F116A"/>
                </a:solidFill>
              </a:endParaRPr>
            </a:p>
          </p:txBody>
        </p:sp>
      </p:grpSp>
      <p:grpSp>
        <p:nvGrpSpPr>
          <p:cNvPr id="6" name="Group 17"/>
          <p:cNvGrpSpPr>
            <a:grpSpLocks/>
          </p:cNvGrpSpPr>
          <p:nvPr/>
        </p:nvGrpSpPr>
        <p:grpSpPr bwMode="auto">
          <a:xfrm>
            <a:off x="3124200" y="2819400"/>
            <a:ext cx="4343400" cy="1112838"/>
            <a:chOff x="1968" y="1776"/>
            <a:chExt cx="2736" cy="701"/>
          </a:xfrm>
        </p:grpSpPr>
        <p:sp>
          <p:nvSpPr>
            <p:cNvPr id="679954" name="Line 18"/>
            <p:cNvSpPr>
              <a:spLocks noChangeShapeType="1"/>
            </p:cNvSpPr>
            <p:nvPr/>
          </p:nvSpPr>
          <p:spPr bwMode="auto">
            <a:xfrm>
              <a:off x="1968" y="1776"/>
              <a:ext cx="1104" cy="48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79955" name="Line 19"/>
            <p:cNvSpPr>
              <a:spLocks noChangeShapeType="1"/>
            </p:cNvSpPr>
            <p:nvPr/>
          </p:nvSpPr>
          <p:spPr bwMode="auto">
            <a:xfrm>
              <a:off x="2496" y="1776"/>
              <a:ext cx="624" cy="432"/>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79956" name="Line 20"/>
            <p:cNvSpPr>
              <a:spLocks noChangeShapeType="1"/>
            </p:cNvSpPr>
            <p:nvPr/>
          </p:nvSpPr>
          <p:spPr bwMode="auto">
            <a:xfrm>
              <a:off x="3120" y="1776"/>
              <a:ext cx="96" cy="432"/>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79957" name="Line 21"/>
            <p:cNvSpPr>
              <a:spLocks noChangeShapeType="1"/>
            </p:cNvSpPr>
            <p:nvPr/>
          </p:nvSpPr>
          <p:spPr bwMode="auto">
            <a:xfrm flipH="1">
              <a:off x="3312" y="1776"/>
              <a:ext cx="192" cy="48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79958" name="Line 22"/>
            <p:cNvSpPr>
              <a:spLocks noChangeShapeType="1"/>
            </p:cNvSpPr>
            <p:nvPr/>
          </p:nvSpPr>
          <p:spPr bwMode="auto">
            <a:xfrm flipH="1">
              <a:off x="3408" y="1776"/>
              <a:ext cx="720" cy="48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79959" name="Line 23"/>
            <p:cNvSpPr>
              <a:spLocks noChangeShapeType="1"/>
            </p:cNvSpPr>
            <p:nvPr/>
          </p:nvSpPr>
          <p:spPr bwMode="auto">
            <a:xfrm flipH="1">
              <a:off x="3504" y="1776"/>
              <a:ext cx="1200" cy="48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79960" name="Rectangle 24"/>
            <p:cNvSpPr>
              <a:spLocks noChangeArrowheads="1"/>
            </p:cNvSpPr>
            <p:nvPr/>
          </p:nvSpPr>
          <p:spPr bwMode="auto">
            <a:xfrm>
              <a:off x="2922" y="2208"/>
              <a:ext cx="712" cy="269"/>
            </a:xfrm>
            <a:prstGeom prst="rect">
              <a:avLst/>
            </a:prstGeom>
            <a:solidFill>
              <a:srgbClr val="000005"/>
            </a:solidFill>
            <a:ln w="9525">
              <a:noFill/>
              <a:miter lim="800000"/>
              <a:headEnd/>
              <a:tailEnd/>
            </a:ln>
            <a:effectLst/>
          </p:spPr>
          <p:txBody>
            <a:bodyPr wrap="none" anchor="ctr">
              <a:prstTxWarp prst="textNoShape">
                <a:avLst/>
              </a:prstTxWarp>
              <a:spAutoFit/>
            </a:bodyPr>
            <a:lstStyle/>
            <a:p>
              <a:r>
                <a:rPr lang="en-US" sz="2200" b="1">
                  <a:solidFill>
                    <a:schemeClr val="bg1"/>
                  </a:solidFill>
                </a:rPr>
                <a:t>introns</a:t>
              </a:r>
              <a:endParaRPr lang="en-US" sz="3000" b="1">
                <a:solidFill>
                  <a:srgbClr val="0F116A"/>
                </a:solidFill>
              </a:endParaRPr>
            </a:p>
          </p:txBody>
        </p:sp>
      </p:grpSp>
      <p:sp>
        <p:nvSpPr>
          <p:cNvPr id="679961" name="Rectangle 25"/>
          <p:cNvSpPr>
            <a:spLocks noChangeArrowheads="1"/>
          </p:cNvSpPr>
          <p:nvPr/>
        </p:nvSpPr>
        <p:spPr bwMode="auto">
          <a:xfrm>
            <a:off x="152400" y="2667000"/>
            <a:ext cx="8915400" cy="228600"/>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sz="3200"/>
          </a:p>
        </p:txBody>
      </p:sp>
      <p:sp>
        <p:nvSpPr>
          <p:cNvPr id="679962" name="Rectangle 26"/>
          <p:cNvSpPr>
            <a:spLocks noChangeArrowheads="1"/>
          </p:cNvSpPr>
          <p:nvPr/>
        </p:nvSpPr>
        <p:spPr bwMode="auto">
          <a:xfrm>
            <a:off x="1600200" y="2667000"/>
            <a:ext cx="6629400" cy="228600"/>
          </a:xfrm>
          <a:prstGeom prst="rect">
            <a:avLst/>
          </a:prstGeom>
          <a:solidFill>
            <a:schemeClr val="tx1"/>
          </a:solidFill>
          <a:ln w="9525">
            <a:noFill/>
            <a:miter lim="800000"/>
            <a:headEnd/>
            <a:tailEnd/>
          </a:ln>
          <a:effectLst/>
        </p:spPr>
        <p:txBody>
          <a:bodyPr wrap="none" anchor="ctr">
            <a:prstTxWarp prst="textNoShape">
              <a:avLst/>
            </a:prstTxWarp>
          </a:bodyPr>
          <a:lstStyle/>
          <a:p>
            <a:endParaRPr lang="en-US" sz="3200"/>
          </a:p>
        </p:txBody>
      </p:sp>
      <p:sp>
        <p:nvSpPr>
          <p:cNvPr id="679963" name="Rectangle 27"/>
          <p:cNvSpPr>
            <a:spLocks noGrp="1" noChangeArrowheads="1"/>
          </p:cNvSpPr>
          <p:nvPr>
            <p:ph type="title"/>
          </p:nvPr>
        </p:nvSpPr>
        <p:spPr/>
        <p:txBody>
          <a:bodyPr/>
          <a:lstStyle/>
          <a:p>
            <a:r>
              <a:rPr lang="en-US"/>
              <a:t>The Transcriptional unit (gene?)</a:t>
            </a:r>
          </a:p>
        </p:txBody>
      </p:sp>
      <p:sp>
        <p:nvSpPr>
          <p:cNvPr id="679964" name="Rectangle 28"/>
          <p:cNvSpPr>
            <a:spLocks noChangeArrowheads="1"/>
          </p:cNvSpPr>
          <p:nvPr/>
        </p:nvSpPr>
        <p:spPr bwMode="auto">
          <a:xfrm>
            <a:off x="685800" y="2667000"/>
            <a:ext cx="609600" cy="228600"/>
          </a:xfrm>
          <a:prstGeom prst="rect">
            <a:avLst/>
          </a:prstGeom>
          <a:solidFill>
            <a:srgbClr val="97C65C"/>
          </a:solidFill>
          <a:ln w="9525">
            <a:noFill/>
            <a:miter lim="800000"/>
            <a:headEnd/>
            <a:tailEnd/>
          </a:ln>
          <a:effectLst/>
        </p:spPr>
        <p:txBody>
          <a:bodyPr wrap="none" anchor="ctr">
            <a:prstTxWarp prst="textNoShape">
              <a:avLst/>
            </a:prstTxWarp>
          </a:bodyPr>
          <a:lstStyle/>
          <a:p>
            <a:endParaRPr lang="en-US"/>
          </a:p>
        </p:txBody>
      </p:sp>
      <p:sp>
        <p:nvSpPr>
          <p:cNvPr id="679965" name="Rectangle 29"/>
          <p:cNvSpPr>
            <a:spLocks noChangeArrowheads="1"/>
          </p:cNvSpPr>
          <p:nvPr/>
        </p:nvSpPr>
        <p:spPr bwMode="auto">
          <a:xfrm>
            <a:off x="8229600" y="2667000"/>
            <a:ext cx="304800" cy="228600"/>
          </a:xfrm>
          <a:prstGeom prst="rect">
            <a:avLst/>
          </a:prstGeom>
          <a:solidFill>
            <a:srgbClr val="CC0000"/>
          </a:solidFill>
          <a:ln w="9525">
            <a:noFill/>
            <a:miter lim="800000"/>
            <a:headEnd/>
            <a:tailEnd/>
          </a:ln>
          <a:effectLst/>
        </p:spPr>
        <p:txBody>
          <a:bodyPr wrap="none" anchor="ctr">
            <a:prstTxWarp prst="textNoShape">
              <a:avLst/>
            </a:prstTxWarp>
          </a:bodyPr>
          <a:lstStyle/>
          <a:p>
            <a:endParaRPr lang="en-US"/>
          </a:p>
        </p:txBody>
      </p:sp>
      <p:sp>
        <p:nvSpPr>
          <p:cNvPr id="679966" name="Rectangle 30"/>
          <p:cNvSpPr>
            <a:spLocks noChangeArrowheads="1"/>
          </p:cNvSpPr>
          <p:nvPr/>
        </p:nvSpPr>
        <p:spPr bwMode="auto">
          <a:xfrm>
            <a:off x="1600200" y="2667000"/>
            <a:ext cx="304800" cy="228600"/>
          </a:xfrm>
          <a:prstGeom prst="rect">
            <a:avLst/>
          </a:prstGeom>
          <a:solidFill>
            <a:srgbClr val="007F06"/>
          </a:solidFill>
          <a:ln w="9525">
            <a:noFill/>
            <a:miter lim="800000"/>
            <a:headEnd/>
            <a:tailEnd/>
          </a:ln>
          <a:effectLst/>
        </p:spPr>
        <p:txBody>
          <a:bodyPr wrap="none" anchor="ctr">
            <a:prstTxWarp prst="textNoShape">
              <a:avLst/>
            </a:prstTxWarp>
          </a:bodyPr>
          <a:lstStyle/>
          <a:p>
            <a:endParaRPr lang="en-US"/>
          </a:p>
        </p:txBody>
      </p:sp>
      <p:grpSp>
        <p:nvGrpSpPr>
          <p:cNvPr id="7" name="Group 31"/>
          <p:cNvGrpSpPr>
            <a:grpSpLocks/>
          </p:cNvGrpSpPr>
          <p:nvPr/>
        </p:nvGrpSpPr>
        <p:grpSpPr bwMode="auto">
          <a:xfrm>
            <a:off x="2971800" y="2667000"/>
            <a:ext cx="4572000" cy="228600"/>
            <a:chOff x="1872" y="1680"/>
            <a:chExt cx="2880" cy="144"/>
          </a:xfrm>
        </p:grpSpPr>
        <p:sp>
          <p:nvSpPr>
            <p:cNvPr id="679968" name="Rectangle 32"/>
            <p:cNvSpPr>
              <a:spLocks noChangeArrowheads="1"/>
            </p:cNvSpPr>
            <p:nvPr/>
          </p:nvSpPr>
          <p:spPr bwMode="auto">
            <a:xfrm>
              <a:off x="1872" y="1680"/>
              <a:ext cx="288" cy="144"/>
            </a:xfrm>
            <a:prstGeom prst="rect">
              <a:avLst/>
            </a:prstGeom>
            <a:solidFill>
              <a:srgbClr val="000005"/>
            </a:solidFill>
            <a:ln w="9525">
              <a:noFill/>
              <a:miter lim="800000"/>
              <a:headEnd/>
              <a:tailEnd/>
            </a:ln>
            <a:effectLst/>
          </p:spPr>
          <p:txBody>
            <a:bodyPr wrap="none" anchor="ctr">
              <a:prstTxWarp prst="textNoShape">
                <a:avLst/>
              </a:prstTxWarp>
            </a:bodyPr>
            <a:lstStyle/>
            <a:p>
              <a:endParaRPr lang="en-US"/>
            </a:p>
          </p:txBody>
        </p:sp>
        <p:sp>
          <p:nvSpPr>
            <p:cNvPr id="679969" name="Rectangle 33"/>
            <p:cNvSpPr>
              <a:spLocks noChangeArrowheads="1"/>
            </p:cNvSpPr>
            <p:nvPr/>
          </p:nvSpPr>
          <p:spPr bwMode="auto">
            <a:xfrm>
              <a:off x="2400" y="1680"/>
              <a:ext cx="192" cy="144"/>
            </a:xfrm>
            <a:prstGeom prst="rect">
              <a:avLst/>
            </a:prstGeom>
            <a:solidFill>
              <a:srgbClr val="000005"/>
            </a:solidFill>
            <a:ln w="9525">
              <a:noFill/>
              <a:miter lim="800000"/>
              <a:headEnd/>
              <a:tailEnd/>
            </a:ln>
            <a:effectLst/>
          </p:spPr>
          <p:txBody>
            <a:bodyPr wrap="none" anchor="ctr">
              <a:prstTxWarp prst="textNoShape">
                <a:avLst/>
              </a:prstTxWarp>
            </a:bodyPr>
            <a:lstStyle/>
            <a:p>
              <a:endParaRPr lang="en-US"/>
            </a:p>
          </p:txBody>
        </p:sp>
        <p:sp>
          <p:nvSpPr>
            <p:cNvPr id="679970" name="Rectangle 34"/>
            <p:cNvSpPr>
              <a:spLocks noChangeArrowheads="1"/>
            </p:cNvSpPr>
            <p:nvPr/>
          </p:nvSpPr>
          <p:spPr bwMode="auto">
            <a:xfrm>
              <a:off x="3024" y="1680"/>
              <a:ext cx="192" cy="144"/>
            </a:xfrm>
            <a:prstGeom prst="rect">
              <a:avLst/>
            </a:prstGeom>
            <a:solidFill>
              <a:srgbClr val="000005"/>
            </a:solidFill>
            <a:ln w="9525">
              <a:noFill/>
              <a:miter lim="800000"/>
              <a:headEnd/>
              <a:tailEnd/>
            </a:ln>
            <a:effectLst/>
          </p:spPr>
          <p:txBody>
            <a:bodyPr wrap="none" anchor="ctr">
              <a:prstTxWarp prst="textNoShape">
                <a:avLst/>
              </a:prstTxWarp>
            </a:bodyPr>
            <a:lstStyle/>
            <a:p>
              <a:endParaRPr lang="en-US"/>
            </a:p>
          </p:txBody>
        </p:sp>
        <p:sp>
          <p:nvSpPr>
            <p:cNvPr id="679971" name="Rectangle 35"/>
            <p:cNvSpPr>
              <a:spLocks noChangeArrowheads="1"/>
            </p:cNvSpPr>
            <p:nvPr/>
          </p:nvSpPr>
          <p:spPr bwMode="auto">
            <a:xfrm>
              <a:off x="3408" y="1680"/>
              <a:ext cx="288" cy="144"/>
            </a:xfrm>
            <a:prstGeom prst="rect">
              <a:avLst/>
            </a:prstGeom>
            <a:solidFill>
              <a:srgbClr val="000005"/>
            </a:solidFill>
            <a:ln w="9525">
              <a:noFill/>
              <a:miter lim="800000"/>
              <a:headEnd/>
              <a:tailEnd/>
            </a:ln>
            <a:effectLst/>
          </p:spPr>
          <p:txBody>
            <a:bodyPr wrap="none" anchor="ctr">
              <a:prstTxWarp prst="textNoShape">
                <a:avLst/>
              </a:prstTxWarp>
            </a:bodyPr>
            <a:lstStyle/>
            <a:p>
              <a:endParaRPr lang="en-US"/>
            </a:p>
          </p:txBody>
        </p:sp>
        <p:sp>
          <p:nvSpPr>
            <p:cNvPr id="679972" name="Rectangle 36"/>
            <p:cNvSpPr>
              <a:spLocks noChangeArrowheads="1"/>
            </p:cNvSpPr>
            <p:nvPr/>
          </p:nvSpPr>
          <p:spPr bwMode="auto">
            <a:xfrm>
              <a:off x="4560" y="1680"/>
              <a:ext cx="192" cy="144"/>
            </a:xfrm>
            <a:prstGeom prst="rect">
              <a:avLst/>
            </a:prstGeom>
            <a:solidFill>
              <a:srgbClr val="000005"/>
            </a:solidFill>
            <a:ln w="9525">
              <a:noFill/>
              <a:miter lim="800000"/>
              <a:headEnd/>
              <a:tailEnd/>
            </a:ln>
            <a:effectLst/>
          </p:spPr>
          <p:txBody>
            <a:bodyPr wrap="none" anchor="ctr">
              <a:prstTxWarp prst="textNoShape">
                <a:avLst/>
              </a:prstTxWarp>
            </a:bodyPr>
            <a:lstStyle/>
            <a:p>
              <a:endParaRPr lang="en-US"/>
            </a:p>
          </p:txBody>
        </p:sp>
        <p:sp>
          <p:nvSpPr>
            <p:cNvPr id="679973" name="Rectangle 37"/>
            <p:cNvSpPr>
              <a:spLocks noChangeArrowheads="1"/>
            </p:cNvSpPr>
            <p:nvPr/>
          </p:nvSpPr>
          <p:spPr bwMode="auto">
            <a:xfrm>
              <a:off x="4032" y="1680"/>
              <a:ext cx="288" cy="144"/>
            </a:xfrm>
            <a:prstGeom prst="rect">
              <a:avLst/>
            </a:prstGeom>
            <a:solidFill>
              <a:srgbClr val="000005"/>
            </a:solidFill>
            <a:ln w="9525">
              <a:noFill/>
              <a:miter lim="800000"/>
              <a:headEnd/>
              <a:tailEnd/>
            </a:ln>
            <a:effectLst/>
          </p:spPr>
          <p:txBody>
            <a:bodyPr wrap="none" anchor="ctr">
              <a:prstTxWarp prst="textNoShape">
                <a:avLst/>
              </a:prstTxWarp>
            </a:bodyPr>
            <a:lstStyle/>
            <a:p>
              <a:endParaRPr lang="en-US"/>
            </a:p>
          </p:txBody>
        </p:sp>
      </p:grpSp>
      <p:sp>
        <p:nvSpPr>
          <p:cNvPr id="679974" name="Rectangle 38"/>
          <p:cNvSpPr>
            <a:spLocks noChangeArrowheads="1"/>
          </p:cNvSpPr>
          <p:nvPr/>
        </p:nvSpPr>
        <p:spPr bwMode="auto">
          <a:xfrm>
            <a:off x="2590800" y="2667000"/>
            <a:ext cx="152400" cy="228600"/>
          </a:xfrm>
          <a:prstGeom prst="rect">
            <a:avLst/>
          </a:prstGeom>
          <a:solidFill>
            <a:srgbClr val="00C602"/>
          </a:solidFill>
          <a:ln w="9525">
            <a:noFill/>
            <a:miter lim="800000"/>
            <a:headEnd/>
            <a:tailEnd/>
          </a:ln>
          <a:effectLst/>
        </p:spPr>
        <p:txBody>
          <a:bodyPr wrap="none" anchor="ctr">
            <a:prstTxWarp prst="textNoShape">
              <a:avLst/>
            </a:prstTxWarp>
          </a:bodyPr>
          <a:lstStyle/>
          <a:p>
            <a:endParaRPr lang="en-US"/>
          </a:p>
        </p:txBody>
      </p:sp>
      <p:sp>
        <p:nvSpPr>
          <p:cNvPr id="679975" name="Rectangle 39"/>
          <p:cNvSpPr>
            <a:spLocks noChangeArrowheads="1"/>
          </p:cNvSpPr>
          <p:nvPr/>
        </p:nvSpPr>
        <p:spPr bwMode="auto">
          <a:xfrm>
            <a:off x="7696200" y="2667000"/>
            <a:ext cx="152400" cy="228600"/>
          </a:xfrm>
          <a:prstGeom prst="rect">
            <a:avLst/>
          </a:prstGeom>
          <a:solidFill>
            <a:srgbClr val="FF0000"/>
          </a:solidFill>
          <a:ln w="9525">
            <a:noFill/>
            <a:miter lim="800000"/>
            <a:headEnd/>
            <a:tailEnd/>
          </a:ln>
          <a:effectLst/>
        </p:spPr>
        <p:txBody>
          <a:bodyPr wrap="none" anchor="ctr">
            <a:prstTxWarp prst="textNoShape">
              <a:avLst/>
            </a:prstTxWarp>
          </a:bodyPr>
          <a:lstStyle/>
          <a:p>
            <a:endParaRPr lang="en-US"/>
          </a:p>
        </p:txBody>
      </p:sp>
      <p:sp>
        <p:nvSpPr>
          <p:cNvPr id="679976" name="Rectangle 40"/>
          <p:cNvSpPr>
            <a:spLocks noChangeArrowheads="1"/>
          </p:cNvSpPr>
          <p:nvPr/>
        </p:nvSpPr>
        <p:spPr bwMode="auto">
          <a:xfrm>
            <a:off x="3352800" y="2209800"/>
            <a:ext cx="3630613" cy="427038"/>
          </a:xfrm>
          <a:prstGeom prst="rect">
            <a:avLst/>
          </a:prstGeom>
          <a:noFill/>
          <a:ln w="9525">
            <a:noFill/>
            <a:miter lim="800000"/>
            <a:headEnd/>
            <a:tailEnd/>
          </a:ln>
          <a:effectLst/>
        </p:spPr>
        <p:txBody>
          <a:bodyPr wrap="none" anchor="ctr">
            <a:prstTxWarp prst="textNoShape">
              <a:avLst/>
            </a:prstTxWarp>
            <a:spAutoFit/>
          </a:bodyPr>
          <a:lstStyle/>
          <a:p>
            <a:pPr algn="l"/>
            <a:r>
              <a:rPr lang="en-US" sz="2200" b="1">
                <a:solidFill>
                  <a:srgbClr val="0F116A"/>
                </a:solidFill>
              </a:rPr>
              <a:t>transcriptional unit (gene)</a:t>
            </a:r>
            <a:endParaRPr lang="en-US" sz="3000" b="1">
              <a:solidFill>
                <a:srgbClr val="0F116A"/>
              </a:solidFill>
            </a:endParaRPr>
          </a:p>
        </p:txBody>
      </p:sp>
      <p:sp>
        <p:nvSpPr>
          <p:cNvPr id="679977" name="Rectangle 41"/>
          <p:cNvSpPr>
            <a:spLocks noChangeArrowheads="1"/>
          </p:cNvSpPr>
          <p:nvPr/>
        </p:nvSpPr>
        <p:spPr bwMode="auto">
          <a:xfrm>
            <a:off x="2362200" y="2376488"/>
            <a:ext cx="654050" cy="366712"/>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C602"/>
                </a:solidFill>
              </a:rPr>
              <a:t>TAC</a:t>
            </a:r>
            <a:endParaRPr lang="en-US" sz="3000" b="1">
              <a:solidFill>
                <a:srgbClr val="0F116A"/>
              </a:solidFill>
            </a:endParaRPr>
          </a:p>
        </p:txBody>
      </p:sp>
      <p:sp>
        <p:nvSpPr>
          <p:cNvPr id="679978" name="Rectangle 42"/>
          <p:cNvSpPr>
            <a:spLocks noChangeArrowheads="1"/>
          </p:cNvSpPr>
          <p:nvPr/>
        </p:nvSpPr>
        <p:spPr bwMode="auto">
          <a:xfrm>
            <a:off x="7467600" y="2376488"/>
            <a:ext cx="654050" cy="366712"/>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CC0000"/>
                </a:solidFill>
              </a:rPr>
              <a:t>ACT</a:t>
            </a:r>
            <a:endParaRPr lang="en-US" sz="3000" b="1">
              <a:solidFill>
                <a:srgbClr val="0F116A"/>
              </a:solidFill>
            </a:endParaRPr>
          </a:p>
        </p:txBody>
      </p:sp>
      <p:grpSp>
        <p:nvGrpSpPr>
          <p:cNvPr id="8" name="Group 43"/>
          <p:cNvGrpSpPr>
            <a:grpSpLocks/>
          </p:cNvGrpSpPr>
          <p:nvPr/>
        </p:nvGrpSpPr>
        <p:grpSpPr bwMode="auto">
          <a:xfrm>
            <a:off x="152400" y="3124200"/>
            <a:ext cx="8915400" cy="366713"/>
            <a:chOff x="96" y="1968"/>
            <a:chExt cx="5616" cy="231"/>
          </a:xfrm>
        </p:grpSpPr>
        <p:sp>
          <p:nvSpPr>
            <p:cNvPr id="679980" name="Rectangle 44"/>
            <p:cNvSpPr>
              <a:spLocks noChangeArrowheads="1"/>
            </p:cNvSpPr>
            <p:nvPr/>
          </p:nvSpPr>
          <p:spPr bwMode="auto">
            <a:xfrm>
              <a:off x="96" y="2016"/>
              <a:ext cx="5616" cy="144"/>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sz="3200"/>
            </a:p>
          </p:txBody>
        </p:sp>
        <p:sp>
          <p:nvSpPr>
            <p:cNvPr id="679981" name="Rectangle 45"/>
            <p:cNvSpPr>
              <a:spLocks noChangeArrowheads="1"/>
            </p:cNvSpPr>
            <p:nvPr/>
          </p:nvSpPr>
          <p:spPr bwMode="auto">
            <a:xfrm>
              <a:off x="193" y="1968"/>
              <a:ext cx="428" cy="231"/>
            </a:xfrm>
            <a:prstGeom prst="rect">
              <a:avLst/>
            </a:prstGeom>
            <a:noFill/>
            <a:ln w="9525">
              <a:noFill/>
              <a:miter lim="800000"/>
              <a:headEnd/>
              <a:tailEnd/>
            </a:ln>
            <a:effectLst/>
          </p:spPr>
          <p:txBody>
            <a:bodyPr wrap="none" anchor="ctr">
              <a:prstTxWarp prst="textNoShape">
                <a:avLst/>
              </a:prstTxWarp>
              <a:spAutoFit/>
            </a:bodyPr>
            <a:lstStyle/>
            <a:p>
              <a:pPr algn="r"/>
              <a:r>
                <a:rPr lang="en-US" sz="1800" b="1">
                  <a:solidFill>
                    <a:srgbClr val="0F116A"/>
                  </a:solidFill>
                </a:rPr>
                <a:t>DNA</a:t>
              </a:r>
              <a:endParaRPr lang="en-US" sz="3000" b="1">
                <a:solidFill>
                  <a:srgbClr val="0F116A"/>
                </a:solidFill>
              </a:endParaRPr>
            </a:p>
          </p:txBody>
        </p:sp>
      </p:grpSp>
      <p:sp>
        <p:nvSpPr>
          <p:cNvPr id="679982" name="Rectangle 46"/>
          <p:cNvSpPr>
            <a:spLocks noChangeArrowheads="1"/>
          </p:cNvSpPr>
          <p:nvPr/>
        </p:nvSpPr>
        <p:spPr bwMode="auto">
          <a:xfrm>
            <a:off x="8464550" y="2590800"/>
            <a:ext cx="6794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F116A"/>
                </a:solidFill>
              </a:rPr>
              <a:t>DNA</a:t>
            </a:r>
          </a:p>
        </p:txBody>
      </p:sp>
      <p:sp>
        <p:nvSpPr>
          <p:cNvPr id="679983" name="Rectangle 47"/>
          <p:cNvSpPr>
            <a:spLocks noChangeArrowheads="1"/>
          </p:cNvSpPr>
          <p:nvPr/>
        </p:nvSpPr>
        <p:spPr bwMode="auto">
          <a:xfrm>
            <a:off x="577850" y="2590800"/>
            <a:ext cx="7937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6604"/>
                </a:solidFill>
              </a:rPr>
              <a:t>TATA</a:t>
            </a:r>
            <a:endParaRPr lang="en-US" sz="1800" b="1">
              <a:solidFill>
                <a:srgbClr val="0F116A"/>
              </a:solidFill>
            </a:endParaRPr>
          </a:p>
        </p:txBody>
      </p:sp>
      <p:sp>
        <p:nvSpPr>
          <p:cNvPr id="679984" name="Rectangle 48"/>
          <p:cNvSpPr>
            <a:spLocks noChangeArrowheads="1"/>
          </p:cNvSpPr>
          <p:nvPr/>
        </p:nvSpPr>
        <p:spPr bwMode="auto">
          <a:xfrm>
            <a:off x="8772525" y="2362200"/>
            <a:ext cx="365125" cy="366713"/>
          </a:xfrm>
          <a:prstGeom prst="rect">
            <a:avLst/>
          </a:prstGeom>
          <a:noFill/>
          <a:ln w="9525">
            <a:noFill/>
            <a:miter lim="800000"/>
            <a:headEnd/>
            <a:tailEnd/>
          </a:ln>
          <a:effectLst/>
        </p:spPr>
        <p:txBody>
          <a:bodyPr wrap="none" anchor="ctr">
            <a:prstTxWarp prst="textNoShape">
              <a:avLst/>
            </a:prstTxWarp>
            <a:spAutoFit/>
          </a:bodyPr>
          <a:lstStyle/>
          <a:p>
            <a:pPr algn="r"/>
            <a:r>
              <a:rPr lang="en-US" sz="1800" b="1">
                <a:solidFill>
                  <a:srgbClr val="0F116A"/>
                </a:solidFill>
              </a:rPr>
              <a:t>5'</a:t>
            </a:r>
            <a:endParaRPr lang="en-US" sz="1800" b="1">
              <a:solidFill>
                <a:schemeClr val="tx2"/>
              </a:solidFill>
            </a:endParaRPr>
          </a:p>
        </p:txBody>
      </p:sp>
      <p:grpSp>
        <p:nvGrpSpPr>
          <p:cNvPr id="9" name="Group 49"/>
          <p:cNvGrpSpPr>
            <a:grpSpLocks/>
          </p:cNvGrpSpPr>
          <p:nvPr/>
        </p:nvGrpSpPr>
        <p:grpSpPr bwMode="auto">
          <a:xfrm>
            <a:off x="228600" y="2286000"/>
            <a:ext cx="1524000" cy="990600"/>
            <a:chOff x="144" y="1440"/>
            <a:chExt cx="960" cy="624"/>
          </a:xfrm>
        </p:grpSpPr>
        <p:sp>
          <p:nvSpPr>
            <p:cNvPr id="679986" name="Oval 50"/>
            <p:cNvSpPr>
              <a:spLocks noChangeArrowheads="1"/>
            </p:cNvSpPr>
            <p:nvPr/>
          </p:nvSpPr>
          <p:spPr bwMode="auto">
            <a:xfrm>
              <a:off x="144" y="1440"/>
              <a:ext cx="960" cy="624"/>
            </a:xfrm>
            <a:prstGeom prst="ellipse">
              <a:avLst/>
            </a:prstGeom>
            <a:solidFill>
              <a:schemeClr val="accent2">
                <a:alpha val="50000"/>
              </a:schemeClr>
            </a:solidFill>
            <a:ln w="9525">
              <a:solidFill>
                <a:schemeClr val="accent2"/>
              </a:solidFill>
              <a:round/>
              <a:headEnd/>
              <a:tailEnd/>
            </a:ln>
            <a:effectLst/>
          </p:spPr>
          <p:txBody>
            <a:bodyPr wrap="none" anchor="ctr">
              <a:prstTxWarp prst="textNoShape">
                <a:avLst/>
              </a:prstTxWarp>
            </a:bodyPr>
            <a:lstStyle/>
            <a:p>
              <a:endParaRPr lang="en-US"/>
            </a:p>
          </p:txBody>
        </p:sp>
        <p:sp>
          <p:nvSpPr>
            <p:cNvPr id="679987" name="Rectangle 51"/>
            <p:cNvSpPr>
              <a:spLocks noChangeArrowheads="1"/>
            </p:cNvSpPr>
            <p:nvPr/>
          </p:nvSpPr>
          <p:spPr bwMode="auto">
            <a:xfrm>
              <a:off x="166" y="1585"/>
              <a:ext cx="916" cy="334"/>
            </a:xfrm>
            <a:prstGeom prst="rect">
              <a:avLst/>
            </a:prstGeom>
            <a:noFill/>
            <a:ln w="9525">
              <a:noFill/>
              <a:miter lim="800000"/>
              <a:headEnd/>
              <a:tailEnd/>
            </a:ln>
            <a:effectLst/>
          </p:spPr>
          <p:txBody>
            <a:bodyPr wrap="none" anchor="ctr">
              <a:prstTxWarp prst="textNoShape">
                <a:avLst/>
              </a:prstTxWarp>
              <a:spAutoFit/>
            </a:bodyPr>
            <a:lstStyle/>
            <a:p>
              <a:pPr>
                <a:lnSpc>
                  <a:spcPct val="80000"/>
                </a:lnSpc>
              </a:pPr>
              <a:r>
                <a:rPr lang="en-US" sz="1800" b="1">
                  <a:solidFill>
                    <a:srgbClr val="0F116A"/>
                  </a:solidFill>
                </a:rPr>
                <a:t>RNA</a:t>
              </a:r>
            </a:p>
            <a:p>
              <a:pPr>
                <a:lnSpc>
                  <a:spcPct val="80000"/>
                </a:lnSpc>
              </a:pPr>
              <a:r>
                <a:rPr lang="en-US" sz="1800" b="1">
                  <a:solidFill>
                    <a:srgbClr val="0F116A"/>
                  </a:solidFill>
                </a:rPr>
                <a:t>polymerase</a:t>
              </a:r>
              <a:endParaRPr lang="en-US" sz="3000" b="1">
                <a:solidFill>
                  <a:srgbClr val="0F116A"/>
                </a:solidFill>
              </a:endParaRPr>
            </a:p>
          </p:txBody>
        </p:sp>
      </p:grpSp>
      <p:grpSp>
        <p:nvGrpSpPr>
          <p:cNvPr id="10" name="Group 52"/>
          <p:cNvGrpSpPr>
            <a:grpSpLocks/>
          </p:cNvGrpSpPr>
          <p:nvPr/>
        </p:nvGrpSpPr>
        <p:grpSpPr bwMode="auto">
          <a:xfrm>
            <a:off x="1524000" y="4281488"/>
            <a:ext cx="6846888" cy="1357312"/>
            <a:chOff x="960" y="2793"/>
            <a:chExt cx="4313" cy="855"/>
          </a:xfrm>
        </p:grpSpPr>
        <p:grpSp>
          <p:nvGrpSpPr>
            <p:cNvPr id="11" name="Group 53"/>
            <p:cNvGrpSpPr>
              <a:grpSpLocks/>
            </p:cNvGrpSpPr>
            <p:nvPr/>
          </p:nvGrpSpPr>
          <p:grpSpPr bwMode="auto">
            <a:xfrm>
              <a:off x="960" y="2793"/>
              <a:ext cx="4224" cy="855"/>
              <a:chOff x="960" y="2496"/>
              <a:chExt cx="4224" cy="855"/>
            </a:xfrm>
          </p:grpSpPr>
          <p:grpSp>
            <p:nvGrpSpPr>
              <p:cNvPr id="12" name="Group 54"/>
              <p:cNvGrpSpPr>
                <a:grpSpLocks/>
              </p:cNvGrpSpPr>
              <p:nvPr/>
            </p:nvGrpSpPr>
            <p:grpSpPr bwMode="auto">
              <a:xfrm>
                <a:off x="1008" y="2496"/>
                <a:ext cx="4176" cy="816"/>
                <a:chOff x="1008" y="2496"/>
                <a:chExt cx="4176" cy="816"/>
              </a:xfrm>
            </p:grpSpPr>
            <p:sp>
              <p:nvSpPr>
                <p:cNvPr id="679991" name="Rectangle 55"/>
                <p:cNvSpPr>
                  <a:spLocks noChangeArrowheads="1"/>
                </p:cNvSpPr>
                <p:nvPr/>
              </p:nvSpPr>
              <p:spPr bwMode="auto">
                <a:xfrm>
                  <a:off x="1008" y="3168"/>
                  <a:ext cx="4176" cy="144"/>
                </a:xfrm>
                <a:prstGeom prst="rect">
                  <a:avLst/>
                </a:prstGeom>
                <a:solidFill>
                  <a:srgbClr val="FF99CC"/>
                </a:solidFill>
                <a:ln w="9525">
                  <a:noFill/>
                  <a:miter lim="800000"/>
                  <a:headEnd/>
                  <a:tailEnd/>
                </a:ln>
                <a:effectLst/>
              </p:spPr>
              <p:txBody>
                <a:bodyPr wrap="none" anchor="ctr">
                  <a:prstTxWarp prst="textNoShape">
                    <a:avLst/>
                  </a:prstTxWarp>
                </a:bodyPr>
                <a:lstStyle/>
                <a:p>
                  <a:endParaRPr lang="en-US" sz="3200"/>
                </a:p>
              </p:txBody>
            </p:sp>
            <p:sp>
              <p:nvSpPr>
                <p:cNvPr id="679992" name="AutoShape 56"/>
                <p:cNvSpPr>
                  <a:spLocks noChangeArrowheads="1"/>
                </p:cNvSpPr>
                <p:nvPr/>
              </p:nvSpPr>
              <p:spPr bwMode="auto">
                <a:xfrm>
                  <a:off x="2688" y="2496"/>
                  <a:ext cx="192" cy="576"/>
                </a:xfrm>
                <a:prstGeom prst="downArrow">
                  <a:avLst>
                    <a:gd name="adj1" fmla="val 50000"/>
                    <a:gd name="adj2" fmla="val 75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679993" name="Rectangle 57"/>
              <p:cNvSpPr>
                <a:spLocks noChangeArrowheads="1"/>
              </p:cNvSpPr>
              <p:nvPr/>
            </p:nvSpPr>
            <p:spPr bwMode="auto">
              <a:xfrm>
                <a:off x="960" y="3120"/>
                <a:ext cx="828"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CC0000"/>
                    </a:solidFill>
                  </a:rPr>
                  <a:t>pre-mRNA</a:t>
                </a:r>
                <a:endParaRPr lang="en-US" sz="1800" b="1">
                  <a:solidFill>
                    <a:srgbClr val="0F116A"/>
                  </a:solidFill>
                </a:endParaRPr>
              </a:p>
            </p:txBody>
          </p:sp>
        </p:grpSp>
        <p:sp>
          <p:nvSpPr>
            <p:cNvPr id="679994" name="Rectangle 58"/>
            <p:cNvSpPr>
              <a:spLocks noChangeArrowheads="1"/>
            </p:cNvSpPr>
            <p:nvPr/>
          </p:nvSpPr>
          <p:spPr bwMode="auto">
            <a:xfrm>
              <a:off x="963" y="3216"/>
              <a:ext cx="230"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tx2"/>
                  </a:solidFill>
                </a:rPr>
                <a:t>5'</a:t>
              </a:r>
              <a:endParaRPr lang="en-US" sz="1800" b="1">
                <a:solidFill>
                  <a:srgbClr val="0F116A"/>
                </a:solidFill>
              </a:endParaRPr>
            </a:p>
          </p:txBody>
        </p:sp>
        <p:sp>
          <p:nvSpPr>
            <p:cNvPr id="679995" name="Rectangle 59"/>
            <p:cNvSpPr>
              <a:spLocks noChangeArrowheads="1"/>
            </p:cNvSpPr>
            <p:nvPr/>
          </p:nvSpPr>
          <p:spPr bwMode="auto">
            <a:xfrm>
              <a:off x="5043" y="3216"/>
              <a:ext cx="230"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tx2"/>
                  </a:solidFill>
                </a:rPr>
                <a:t>3'</a:t>
              </a:r>
            </a:p>
          </p:txBody>
        </p:sp>
      </p:grpSp>
      <p:grpSp>
        <p:nvGrpSpPr>
          <p:cNvPr id="13" name="Group 60"/>
          <p:cNvGrpSpPr>
            <a:grpSpLocks/>
          </p:cNvGrpSpPr>
          <p:nvPr/>
        </p:nvGrpSpPr>
        <p:grpSpPr bwMode="auto">
          <a:xfrm>
            <a:off x="2514600" y="1431925"/>
            <a:ext cx="1352550" cy="1387475"/>
            <a:chOff x="1584" y="902"/>
            <a:chExt cx="852" cy="874"/>
          </a:xfrm>
        </p:grpSpPr>
        <p:sp>
          <p:nvSpPr>
            <p:cNvPr id="679997" name="Line 61"/>
            <p:cNvSpPr>
              <a:spLocks noChangeShapeType="1"/>
            </p:cNvSpPr>
            <p:nvPr/>
          </p:nvSpPr>
          <p:spPr bwMode="auto">
            <a:xfrm>
              <a:off x="1632" y="1008"/>
              <a:ext cx="0" cy="768"/>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79998" name="Rectangle 62"/>
            <p:cNvSpPr>
              <a:spLocks noChangeArrowheads="1"/>
            </p:cNvSpPr>
            <p:nvPr/>
          </p:nvSpPr>
          <p:spPr bwMode="auto">
            <a:xfrm>
              <a:off x="1584" y="902"/>
              <a:ext cx="852" cy="404"/>
            </a:xfrm>
            <a:prstGeom prst="rect">
              <a:avLst/>
            </a:prstGeom>
            <a:solidFill>
              <a:srgbClr val="00C602"/>
            </a:solidFill>
            <a:ln w="9525">
              <a:noFill/>
              <a:miter lim="800000"/>
              <a:headEnd/>
              <a:tailEnd/>
            </a:ln>
            <a:effectLst/>
          </p:spPr>
          <p:txBody>
            <a:bodyPr wrap="none" anchor="ctr">
              <a:prstTxWarp prst="textNoShape">
                <a:avLst/>
              </a:prstTxWarp>
              <a:spAutoFit/>
            </a:bodyPr>
            <a:lstStyle/>
            <a:p>
              <a:r>
                <a:rPr lang="en-US" sz="1800" b="1">
                  <a:solidFill>
                    <a:schemeClr val="bg1"/>
                  </a:solidFill>
                </a:rPr>
                <a:t>translation</a:t>
              </a:r>
            </a:p>
            <a:p>
              <a:r>
                <a:rPr lang="en-US" sz="1800" b="1">
                  <a:solidFill>
                    <a:schemeClr val="bg1"/>
                  </a:solidFill>
                </a:rPr>
                <a:t>start</a:t>
              </a:r>
              <a:endParaRPr lang="en-US" sz="2200" b="1">
                <a:solidFill>
                  <a:srgbClr val="0F116A"/>
                </a:solidFill>
              </a:endParaRPr>
            </a:p>
          </p:txBody>
        </p:sp>
      </p:grpSp>
      <p:grpSp>
        <p:nvGrpSpPr>
          <p:cNvPr id="14" name="Group 63"/>
          <p:cNvGrpSpPr>
            <a:grpSpLocks/>
          </p:cNvGrpSpPr>
          <p:nvPr/>
        </p:nvGrpSpPr>
        <p:grpSpPr bwMode="auto">
          <a:xfrm>
            <a:off x="7620000" y="1431925"/>
            <a:ext cx="1352550" cy="1387475"/>
            <a:chOff x="4800" y="902"/>
            <a:chExt cx="852" cy="874"/>
          </a:xfrm>
        </p:grpSpPr>
        <p:sp>
          <p:nvSpPr>
            <p:cNvPr id="680000" name="Line 64"/>
            <p:cNvSpPr>
              <a:spLocks noChangeShapeType="1"/>
            </p:cNvSpPr>
            <p:nvPr/>
          </p:nvSpPr>
          <p:spPr bwMode="auto">
            <a:xfrm>
              <a:off x="4848" y="1008"/>
              <a:ext cx="0" cy="768"/>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80001" name="Rectangle 65"/>
            <p:cNvSpPr>
              <a:spLocks noChangeArrowheads="1"/>
            </p:cNvSpPr>
            <p:nvPr/>
          </p:nvSpPr>
          <p:spPr bwMode="auto">
            <a:xfrm>
              <a:off x="4800" y="902"/>
              <a:ext cx="852" cy="404"/>
            </a:xfrm>
            <a:prstGeom prst="rect">
              <a:avLst/>
            </a:prstGeom>
            <a:solidFill>
              <a:srgbClr val="CC0000"/>
            </a:solidFill>
            <a:ln w="9525">
              <a:noFill/>
              <a:miter lim="800000"/>
              <a:headEnd/>
              <a:tailEnd/>
            </a:ln>
            <a:effectLst/>
          </p:spPr>
          <p:txBody>
            <a:bodyPr wrap="none" anchor="ctr">
              <a:prstTxWarp prst="textNoShape">
                <a:avLst/>
              </a:prstTxWarp>
              <a:spAutoFit/>
            </a:bodyPr>
            <a:lstStyle/>
            <a:p>
              <a:r>
                <a:rPr lang="en-US" sz="1800" b="1">
                  <a:solidFill>
                    <a:schemeClr val="bg1"/>
                  </a:solidFill>
                </a:rPr>
                <a:t>translation</a:t>
              </a:r>
            </a:p>
            <a:p>
              <a:r>
                <a:rPr lang="en-US" sz="1800" b="1">
                  <a:solidFill>
                    <a:schemeClr val="bg1"/>
                  </a:solidFill>
                </a:rPr>
                <a:t>stop</a:t>
              </a:r>
              <a:endParaRPr lang="en-US" sz="2200" b="1">
                <a:solidFill>
                  <a:srgbClr val="0F116A"/>
                </a:solidFill>
              </a:endParaRPr>
            </a:p>
          </p:txBody>
        </p:sp>
      </p:grpSp>
      <p:grpSp>
        <p:nvGrpSpPr>
          <p:cNvPr id="15" name="Group 66"/>
          <p:cNvGrpSpPr>
            <a:grpSpLocks/>
          </p:cNvGrpSpPr>
          <p:nvPr/>
        </p:nvGrpSpPr>
        <p:grpSpPr bwMode="auto">
          <a:xfrm>
            <a:off x="2590800" y="5791200"/>
            <a:ext cx="4262438" cy="976313"/>
            <a:chOff x="1632" y="3648"/>
            <a:chExt cx="2685" cy="615"/>
          </a:xfrm>
        </p:grpSpPr>
        <p:grpSp>
          <p:nvGrpSpPr>
            <p:cNvPr id="16" name="Group 67"/>
            <p:cNvGrpSpPr>
              <a:grpSpLocks/>
            </p:cNvGrpSpPr>
            <p:nvPr/>
          </p:nvGrpSpPr>
          <p:grpSpPr bwMode="auto">
            <a:xfrm>
              <a:off x="1632" y="3648"/>
              <a:ext cx="2592" cy="615"/>
              <a:chOff x="1632" y="3648"/>
              <a:chExt cx="2592" cy="615"/>
            </a:xfrm>
          </p:grpSpPr>
          <p:grpSp>
            <p:nvGrpSpPr>
              <p:cNvPr id="17" name="Group 68"/>
              <p:cNvGrpSpPr>
                <a:grpSpLocks/>
              </p:cNvGrpSpPr>
              <p:nvPr/>
            </p:nvGrpSpPr>
            <p:grpSpPr bwMode="auto">
              <a:xfrm>
                <a:off x="1680" y="3648"/>
                <a:ext cx="2544" cy="576"/>
                <a:chOff x="1680" y="3648"/>
                <a:chExt cx="2544" cy="576"/>
              </a:xfrm>
            </p:grpSpPr>
            <p:sp>
              <p:nvSpPr>
                <p:cNvPr id="680005" name="Rectangle 69"/>
                <p:cNvSpPr>
                  <a:spLocks noChangeArrowheads="1"/>
                </p:cNvSpPr>
                <p:nvPr/>
              </p:nvSpPr>
              <p:spPr bwMode="auto">
                <a:xfrm>
                  <a:off x="1680" y="4080"/>
                  <a:ext cx="2544" cy="144"/>
                </a:xfrm>
                <a:prstGeom prst="rect">
                  <a:avLst/>
                </a:prstGeom>
                <a:solidFill>
                  <a:srgbClr val="FF99CC"/>
                </a:solidFill>
                <a:ln w="9525">
                  <a:noFill/>
                  <a:miter lim="800000"/>
                  <a:headEnd/>
                  <a:tailEnd/>
                </a:ln>
                <a:effectLst/>
              </p:spPr>
              <p:txBody>
                <a:bodyPr wrap="none" anchor="ctr">
                  <a:prstTxWarp prst="textNoShape">
                    <a:avLst/>
                  </a:prstTxWarp>
                </a:bodyPr>
                <a:lstStyle/>
                <a:p>
                  <a:endParaRPr lang="en-US" sz="3200"/>
                </a:p>
              </p:txBody>
            </p:sp>
            <p:sp>
              <p:nvSpPr>
                <p:cNvPr id="680006" name="AutoShape 70"/>
                <p:cNvSpPr>
                  <a:spLocks noChangeArrowheads="1"/>
                </p:cNvSpPr>
                <p:nvPr/>
              </p:nvSpPr>
              <p:spPr bwMode="auto">
                <a:xfrm>
                  <a:off x="2688" y="3648"/>
                  <a:ext cx="192" cy="336"/>
                </a:xfrm>
                <a:prstGeom prst="downArrow">
                  <a:avLst>
                    <a:gd name="adj1" fmla="val 50000"/>
                    <a:gd name="adj2" fmla="val 4375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680007" name="Rectangle 71"/>
              <p:cNvSpPr>
                <a:spLocks noChangeArrowheads="1"/>
              </p:cNvSpPr>
              <p:nvPr/>
            </p:nvSpPr>
            <p:spPr bwMode="auto">
              <a:xfrm>
                <a:off x="1632" y="4032"/>
                <a:ext cx="1156" cy="231"/>
              </a:xfrm>
              <a:prstGeom prst="rect">
                <a:avLst/>
              </a:prstGeom>
              <a:noFill/>
              <a:ln w="9525">
                <a:noFill/>
                <a:miter lim="800000"/>
                <a:headEnd/>
                <a:tailEnd/>
              </a:ln>
              <a:effectLst/>
            </p:spPr>
            <p:txBody>
              <a:bodyPr wrap="none">
                <a:prstTxWarp prst="textNoShape">
                  <a:avLst/>
                </a:prstTxWarp>
                <a:spAutoFit/>
              </a:bodyPr>
              <a:lstStyle/>
              <a:p>
                <a:pPr algn="l"/>
                <a:r>
                  <a:rPr lang="en-US" sz="1800" b="1">
                    <a:solidFill>
                      <a:srgbClr val="CC0000"/>
                    </a:solidFill>
                  </a:rPr>
                  <a:t>  mature mRNA</a:t>
                </a:r>
                <a:endParaRPr lang="en-US" sz="1800" b="1">
                  <a:solidFill>
                    <a:srgbClr val="0F116A"/>
                  </a:solidFill>
                </a:endParaRPr>
              </a:p>
            </p:txBody>
          </p:sp>
        </p:grpSp>
        <p:sp>
          <p:nvSpPr>
            <p:cNvPr id="680008" name="Rectangle 72"/>
            <p:cNvSpPr>
              <a:spLocks noChangeArrowheads="1"/>
            </p:cNvSpPr>
            <p:nvPr/>
          </p:nvSpPr>
          <p:spPr bwMode="auto">
            <a:xfrm>
              <a:off x="1635" y="3831"/>
              <a:ext cx="230"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tx2"/>
                  </a:solidFill>
                </a:rPr>
                <a:t>5'</a:t>
              </a:r>
            </a:p>
          </p:txBody>
        </p:sp>
        <p:sp>
          <p:nvSpPr>
            <p:cNvPr id="680009" name="Rectangle 73"/>
            <p:cNvSpPr>
              <a:spLocks noChangeArrowheads="1"/>
            </p:cNvSpPr>
            <p:nvPr/>
          </p:nvSpPr>
          <p:spPr bwMode="auto">
            <a:xfrm>
              <a:off x="4087" y="3831"/>
              <a:ext cx="230"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tx2"/>
                  </a:solidFill>
                </a:rPr>
                <a:t>3'</a:t>
              </a:r>
            </a:p>
          </p:txBody>
        </p:sp>
      </p:grpSp>
      <p:grpSp>
        <p:nvGrpSpPr>
          <p:cNvPr id="18" name="Group 74"/>
          <p:cNvGrpSpPr>
            <a:grpSpLocks/>
          </p:cNvGrpSpPr>
          <p:nvPr/>
        </p:nvGrpSpPr>
        <p:grpSpPr bwMode="auto">
          <a:xfrm>
            <a:off x="3200400" y="5346700"/>
            <a:ext cx="4572000" cy="228600"/>
            <a:chOff x="1872" y="1680"/>
            <a:chExt cx="2880" cy="144"/>
          </a:xfrm>
        </p:grpSpPr>
        <p:sp>
          <p:nvSpPr>
            <p:cNvPr id="680011" name="Rectangle 75"/>
            <p:cNvSpPr>
              <a:spLocks noChangeArrowheads="1"/>
            </p:cNvSpPr>
            <p:nvPr/>
          </p:nvSpPr>
          <p:spPr bwMode="auto">
            <a:xfrm>
              <a:off x="1872" y="1680"/>
              <a:ext cx="288" cy="144"/>
            </a:xfrm>
            <a:prstGeom prst="rect">
              <a:avLst/>
            </a:prstGeom>
            <a:solidFill>
              <a:srgbClr val="CC0000"/>
            </a:solidFill>
            <a:ln w="9525">
              <a:noFill/>
              <a:miter lim="800000"/>
              <a:headEnd/>
              <a:tailEnd/>
            </a:ln>
            <a:effectLst/>
          </p:spPr>
          <p:txBody>
            <a:bodyPr wrap="none" anchor="ctr">
              <a:prstTxWarp prst="textNoShape">
                <a:avLst/>
              </a:prstTxWarp>
            </a:bodyPr>
            <a:lstStyle/>
            <a:p>
              <a:endParaRPr lang="en-US"/>
            </a:p>
          </p:txBody>
        </p:sp>
        <p:sp>
          <p:nvSpPr>
            <p:cNvPr id="680012" name="Rectangle 76"/>
            <p:cNvSpPr>
              <a:spLocks noChangeArrowheads="1"/>
            </p:cNvSpPr>
            <p:nvPr/>
          </p:nvSpPr>
          <p:spPr bwMode="auto">
            <a:xfrm>
              <a:off x="2400" y="1680"/>
              <a:ext cx="192" cy="144"/>
            </a:xfrm>
            <a:prstGeom prst="rect">
              <a:avLst/>
            </a:prstGeom>
            <a:solidFill>
              <a:srgbClr val="CC0000"/>
            </a:solidFill>
            <a:ln w="9525">
              <a:noFill/>
              <a:miter lim="800000"/>
              <a:headEnd/>
              <a:tailEnd/>
            </a:ln>
            <a:effectLst/>
          </p:spPr>
          <p:txBody>
            <a:bodyPr wrap="none" anchor="ctr">
              <a:prstTxWarp prst="textNoShape">
                <a:avLst/>
              </a:prstTxWarp>
            </a:bodyPr>
            <a:lstStyle/>
            <a:p>
              <a:endParaRPr lang="en-US"/>
            </a:p>
          </p:txBody>
        </p:sp>
        <p:sp>
          <p:nvSpPr>
            <p:cNvPr id="680013" name="Rectangle 77"/>
            <p:cNvSpPr>
              <a:spLocks noChangeArrowheads="1"/>
            </p:cNvSpPr>
            <p:nvPr/>
          </p:nvSpPr>
          <p:spPr bwMode="auto">
            <a:xfrm>
              <a:off x="3024" y="1680"/>
              <a:ext cx="192" cy="144"/>
            </a:xfrm>
            <a:prstGeom prst="rect">
              <a:avLst/>
            </a:prstGeom>
            <a:solidFill>
              <a:srgbClr val="CC0000"/>
            </a:solidFill>
            <a:ln w="9525">
              <a:noFill/>
              <a:miter lim="800000"/>
              <a:headEnd/>
              <a:tailEnd/>
            </a:ln>
            <a:effectLst/>
          </p:spPr>
          <p:txBody>
            <a:bodyPr wrap="none" anchor="ctr">
              <a:prstTxWarp prst="textNoShape">
                <a:avLst/>
              </a:prstTxWarp>
            </a:bodyPr>
            <a:lstStyle/>
            <a:p>
              <a:endParaRPr lang="en-US"/>
            </a:p>
          </p:txBody>
        </p:sp>
        <p:sp>
          <p:nvSpPr>
            <p:cNvPr id="680014" name="Rectangle 78"/>
            <p:cNvSpPr>
              <a:spLocks noChangeArrowheads="1"/>
            </p:cNvSpPr>
            <p:nvPr/>
          </p:nvSpPr>
          <p:spPr bwMode="auto">
            <a:xfrm>
              <a:off x="3408" y="1680"/>
              <a:ext cx="288" cy="144"/>
            </a:xfrm>
            <a:prstGeom prst="rect">
              <a:avLst/>
            </a:prstGeom>
            <a:solidFill>
              <a:srgbClr val="CC0000"/>
            </a:solidFill>
            <a:ln w="9525">
              <a:noFill/>
              <a:miter lim="800000"/>
              <a:headEnd/>
              <a:tailEnd/>
            </a:ln>
            <a:effectLst/>
          </p:spPr>
          <p:txBody>
            <a:bodyPr wrap="none" anchor="ctr">
              <a:prstTxWarp prst="textNoShape">
                <a:avLst/>
              </a:prstTxWarp>
            </a:bodyPr>
            <a:lstStyle/>
            <a:p>
              <a:endParaRPr lang="en-US"/>
            </a:p>
          </p:txBody>
        </p:sp>
        <p:sp>
          <p:nvSpPr>
            <p:cNvPr id="680015" name="Rectangle 79"/>
            <p:cNvSpPr>
              <a:spLocks noChangeArrowheads="1"/>
            </p:cNvSpPr>
            <p:nvPr/>
          </p:nvSpPr>
          <p:spPr bwMode="auto">
            <a:xfrm>
              <a:off x="4560" y="1680"/>
              <a:ext cx="192" cy="144"/>
            </a:xfrm>
            <a:prstGeom prst="rect">
              <a:avLst/>
            </a:prstGeom>
            <a:solidFill>
              <a:srgbClr val="CC0000"/>
            </a:solidFill>
            <a:ln w="9525">
              <a:noFill/>
              <a:miter lim="800000"/>
              <a:headEnd/>
              <a:tailEnd/>
            </a:ln>
            <a:effectLst/>
          </p:spPr>
          <p:txBody>
            <a:bodyPr wrap="none" anchor="ctr">
              <a:prstTxWarp prst="textNoShape">
                <a:avLst/>
              </a:prstTxWarp>
            </a:bodyPr>
            <a:lstStyle/>
            <a:p>
              <a:endParaRPr lang="en-US"/>
            </a:p>
          </p:txBody>
        </p:sp>
        <p:sp>
          <p:nvSpPr>
            <p:cNvPr id="680016" name="Rectangle 80"/>
            <p:cNvSpPr>
              <a:spLocks noChangeArrowheads="1"/>
            </p:cNvSpPr>
            <p:nvPr/>
          </p:nvSpPr>
          <p:spPr bwMode="auto">
            <a:xfrm>
              <a:off x="4032" y="1680"/>
              <a:ext cx="288" cy="144"/>
            </a:xfrm>
            <a:prstGeom prst="rect">
              <a:avLst/>
            </a:prstGeom>
            <a:solidFill>
              <a:srgbClr val="CC0000"/>
            </a:solidFill>
            <a:ln w="9525">
              <a:noFill/>
              <a:miter lim="800000"/>
              <a:headEnd/>
              <a:tailEnd/>
            </a:ln>
            <a:effectLst/>
          </p:spPr>
          <p:txBody>
            <a:bodyPr wrap="none" anchor="ctr">
              <a:prstTxWarp prst="textNoShape">
                <a:avLst/>
              </a:prstTxWarp>
            </a:bodyPr>
            <a:lstStyle/>
            <a:p>
              <a:endParaRPr lang="en-US"/>
            </a:p>
          </p:txBody>
        </p:sp>
      </p:grpSp>
      <p:grpSp>
        <p:nvGrpSpPr>
          <p:cNvPr id="19" name="Group 81"/>
          <p:cNvGrpSpPr>
            <a:grpSpLocks/>
          </p:cNvGrpSpPr>
          <p:nvPr/>
        </p:nvGrpSpPr>
        <p:grpSpPr bwMode="auto">
          <a:xfrm>
            <a:off x="2209800" y="2819400"/>
            <a:ext cx="654050" cy="914400"/>
            <a:chOff x="1392" y="1776"/>
            <a:chExt cx="412" cy="576"/>
          </a:xfrm>
        </p:grpSpPr>
        <p:sp>
          <p:nvSpPr>
            <p:cNvPr id="680018" name="Line 82"/>
            <p:cNvSpPr>
              <a:spLocks noChangeShapeType="1"/>
            </p:cNvSpPr>
            <p:nvPr/>
          </p:nvSpPr>
          <p:spPr bwMode="auto">
            <a:xfrm>
              <a:off x="1392" y="1776"/>
              <a:ext cx="0" cy="576"/>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80019" name="Rectangle 83"/>
            <p:cNvSpPr>
              <a:spLocks noChangeArrowheads="1"/>
            </p:cNvSpPr>
            <p:nvPr/>
          </p:nvSpPr>
          <p:spPr bwMode="auto">
            <a:xfrm>
              <a:off x="1392" y="2121"/>
              <a:ext cx="412" cy="231"/>
            </a:xfrm>
            <a:prstGeom prst="rect">
              <a:avLst/>
            </a:prstGeom>
            <a:solidFill>
              <a:srgbClr val="0F116A"/>
            </a:solidFill>
            <a:ln w="9525">
              <a:noFill/>
              <a:miter lim="800000"/>
              <a:headEnd/>
              <a:tailEnd/>
            </a:ln>
            <a:effectLst/>
          </p:spPr>
          <p:txBody>
            <a:bodyPr wrap="none" anchor="ctr">
              <a:prstTxWarp prst="textNoShape">
                <a:avLst/>
              </a:prstTxWarp>
              <a:spAutoFit/>
            </a:bodyPr>
            <a:lstStyle/>
            <a:p>
              <a:r>
                <a:rPr lang="en-US" sz="1800" b="1">
                  <a:solidFill>
                    <a:schemeClr val="bg1"/>
                  </a:solidFill>
                </a:rPr>
                <a:t>UTR</a:t>
              </a:r>
              <a:endParaRPr lang="en-US" sz="2200" b="1">
                <a:solidFill>
                  <a:srgbClr val="0F116A"/>
                </a:solidFill>
              </a:endParaRPr>
            </a:p>
          </p:txBody>
        </p:sp>
      </p:grpSp>
      <p:grpSp>
        <p:nvGrpSpPr>
          <p:cNvPr id="20" name="Group 84"/>
          <p:cNvGrpSpPr>
            <a:grpSpLocks/>
          </p:cNvGrpSpPr>
          <p:nvPr/>
        </p:nvGrpSpPr>
        <p:grpSpPr bwMode="auto">
          <a:xfrm>
            <a:off x="7423150" y="2819400"/>
            <a:ext cx="654050" cy="914400"/>
            <a:chOff x="4676" y="1776"/>
            <a:chExt cx="412" cy="576"/>
          </a:xfrm>
        </p:grpSpPr>
        <p:sp>
          <p:nvSpPr>
            <p:cNvPr id="680021" name="Line 85"/>
            <p:cNvSpPr>
              <a:spLocks noChangeShapeType="1"/>
            </p:cNvSpPr>
            <p:nvPr/>
          </p:nvSpPr>
          <p:spPr bwMode="auto">
            <a:xfrm>
              <a:off x="5088" y="1776"/>
              <a:ext cx="0" cy="576"/>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80022" name="Rectangle 86"/>
            <p:cNvSpPr>
              <a:spLocks noChangeArrowheads="1"/>
            </p:cNvSpPr>
            <p:nvPr/>
          </p:nvSpPr>
          <p:spPr bwMode="auto">
            <a:xfrm>
              <a:off x="4676" y="2121"/>
              <a:ext cx="412" cy="231"/>
            </a:xfrm>
            <a:prstGeom prst="rect">
              <a:avLst/>
            </a:prstGeom>
            <a:solidFill>
              <a:srgbClr val="0F116A"/>
            </a:solidFill>
            <a:ln w="9525">
              <a:noFill/>
              <a:miter lim="800000"/>
              <a:headEnd/>
              <a:tailEnd/>
            </a:ln>
            <a:effectLst/>
          </p:spPr>
          <p:txBody>
            <a:bodyPr wrap="none" anchor="ctr">
              <a:prstTxWarp prst="textNoShape">
                <a:avLst/>
              </a:prstTxWarp>
              <a:spAutoFit/>
            </a:bodyPr>
            <a:lstStyle/>
            <a:p>
              <a:r>
                <a:rPr lang="en-US" sz="1800" b="1">
                  <a:solidFill>
                    <a:schemeClr val="bg1"/>
                  </a:solidFill>
                </a:rPr>
                <a:t>UTR</a:t>
              </a:r>
              <a:endParaRPr lang="en-US" sz="2200" b="1">
                <a:solidFill>
                  <a:srgbClr val="0F116A"/>
                </a:solidFill>
              </a:endParaRPr>
            </a:p>
          </p:txBody>
        </p:sp>
      </p:grpSp>
      <p:grpSp>
        <p:nvGrpSpPr>
          <p:cNvPr id="21" name="Group 87"/>
          <p:cNvGrpSpPr>
            <a:grpSpLocks/>
          </p:cNvGrpSpPr>
          <p:nvPr/>
        </p:nvGrpSpPr>
        <p:grpSpPr bwMode="auto">
          <a:xfrm>
            <a:off x="2895600" y="1554163"/>
            <a:ext cx="4724400" cy="1265237"/>
            <a:chOff x="1824" y="979"/>
            <a:chExt cx="2976" cy="797"/>
          </a:xfrm>
        </p:grpSpPr>
        <p:grpSp>
          <p:nvGrpSpPr>
            <p:cNvPr id="22" name="Group 88"/>
            <p:cNvGrpSpPr>
              <a:grpSpLocks/>
            </p:cNvGrpSpPr>
            <p:nvPr/>
          </p:nvGrpSpPr>
          <p:grpSpPr bwMode="auto">
            <a:xfrm>
              <a:off x="1824" y="979"/>
              <a:ext cx="2976" cy="749"/>
              <a:chOff x="1824" y="979"/>
              <a:chExt cx="2976" cy="749"/>
            </a:xfrm>
          </p:grpSpPr>
          <p:sp>
            <p:nvSpPr>
              <p:cNvPr id="680025" name="Line 89"/>
              <p:cNvSpPr>
                <a:spLocks noChangeShapeType="1"/>
              </p:cNvSpPr>
              <p:nvPr/>
            </p:nvSpPr>
            <p:spPr bwMode="auto">
              <a:xfrm flipV="1">
                <a:off x="1824" y="1200"/>
                <a:ext cx="1248" cy="48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80026" name="Line 90"/>
              <p:cNvSpPr>
                <a:spLocks noChangeShapeType="1"/>
              </p:cNvSpPr>
              <p:nvPr/>
            </p:nvSpPr>
            <p:spPr bwMode="auto">
              <a:xfrm flipV="1">
                <a:off x="2304" y="1248"/>
                <a:ext cx="816" cy="432"/>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80027" name="Line 91"/>
              <p:cNvSpPr>
                <a:spLocks noChangeShapeType="1"/>
              </p:cNvSpPr>
              <p:nvPr/>
            </p:nvSpPr>
            <p:spPr bwMode="auto">
              <a:xfrm flipV="1">
                <a:off x="2832" y="1248"/>
                <a:ext cx="384" cy="48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80028" name="Line 92"/>
              <p:cNvSpPr>
                <a:spLocks noChangeShapeType="1"/>
              </p:cNvSpPr>
              <p:nvPr/>
            </p:nvSpPr>
            <p:spPr bwMode="auto">
              <a:xfrm flipH="1" flipV="1">
                <a:off x="3312" y="1200"/>
                <a:ext cx="528" cy="48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80029" name="Line 93"/>
              <p:cNvSpPr>
                <a:spLocks noChangeShapeType="1"/>
              </p:cNvSpPr>
              <p:nvPr/>
            </p:nvSpPr>
            <p:spPr bwMode="auto">
              <a:xfrm flipH="1" flipV="1">
                <a:off x="3408" y="1200"/>
                <a:ext cx="1056" cy="528"/>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80030" name="Line 94"/>
              <p:cNvSpPr>
                <a:spLocks noChangeShapeType="1"/>
              </p:cNvSpPr>
              <p:nvPr/>
            </p:nvSpPr>
            <p:spPr bwMode="auto">
              <a:xfrm flipH="1" flipV="1">
                <a:off x="3504" y="1200"/>
                <a:ext cx="1296" cy="48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80031" name="Rectangle 95"/>
              <p:cNvSpPr>
                <a:spLocks noChangeArrowheads="1"/>
              </p:cNvSpPr>
              <p:nvPr/>
            </p:nvSpPr>
            <p:spPr bwMode="auto">
              <a:xfrm>
                <a:off x="2966" y="979"/>
                <a:ext cx="625" cy="269"/>
              </a:xfrm>
              <a:prstGeom prst="rect">
                <a:avLst/>
              </a:prstGeom>
              <a:solidFill>
                <a:srgbClr val="40458C"/>
              </a:solidFill>
              <a:ln w="9525">
                <a:noFill/>
                <a:miter lim="800000"/>
                <a:headEnd/>
                <a:tailEnd/>
              </a:ln>
              <a:effectLst/>
            </p:spPr>
            <p:txBody>
              <a:bodyPr wrap="none" anchor="ctr">
                <a:prstTxWarp prst="textNoShape">
                  <a:avLst/>
                </a:prstTxWarp>
                <a:spAutoFit/>
              </a:bodyPr>
              <a:lstStyle/>
              <a:p>
                <a:r>
                  <a:rPr lang="en-US" sz="2200" b="1">
                    <a:solidFill>
                      <a:schemeClr val="bg1"/>
                    </a:solidFill>
                  </a:rPr>
                  <a:t>exons</a:t>
                </a:r>
                <a:endParaRPr lang="en-US" sz="3000" b="1">
                  <a:solidFill>
                    <a:srgbClr val="0F116A"/>
                  </a:solidFill>
                </a:endParaRPr>
              </a:p>
            </p:txBody>
          </p:sp>
        </p:grpSp>
        <p:sp>
          <p:nvSpPr>
            <p:cNvPr id="680032" name="Line 96"/>
            <p:cNvSpPr>
              <a:spLocks noChangeShapeType="1"/>
            </p:cNvSpPr>
            <p:nvPr/>
          </p:nvSpPr>
          <p:spPr bwMode="auto">
            <a:xfrm flipH="1" flipV="1">
              <a:off x="3264" y="1200"/>
              <a:ext cx="0" cy="576"/>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grpSp>
      <p:grpSp>
        <p:nvGrpSpPr>
          <p:cNvPr id="23" name="Group 97"/>
          <p:cNvGrpSpPr>
            <a:grpSpLocks/>
          </p:cNvGrpSpPr>
          <p:nvPr/>
        </p:nvGrpSpPr>
        <p:grpSpPr bwMode="auto">
          <a:xfrm>
            <a:off x="0" y="1371600"/>
            <a:ext cx="1346200" cy="533400"/>
            <a:chOff x="0" y="864"/>
            <a:chExt cx="848" cy="336"/>
          </a:xfrm>
        </p:grpSpPr>
        <p:sp>
          <p:nvSpPr>
            <p:cNvPr id="680034" name="AutoShape 98"/>
            <p:cNvSpPr>
              <a:spLocks noChangeArrowheads="1"/>
            </p:cNvSpPr>
            <p:nvPr/>
          </p:nvSpPr>
          <p:spPr bwMode="auto">
            <a:xfrm flipH="1">
              <a:off x="0" y="864"/>
              <a:ext cx="848" cy="231"/>
            </a:xfrm>
            <a:prstGeom prst="homePlate">
              <a:avLst>
                <a:gd name="adj" fmla="val 91775"/>
              </a:avLst>
            </a:prstGeom>
            <a:solidFill>
              <a:srgbClr val="FFCC18"/>
            </a:solidFill>
            <a:ln w="9525">
              <a:noFill/>
              <a:miter lim="800000"/>
              <a:headEnd/>
              <a:tailEnd/>
            </a:ln>
            <a:effectLst/>
          </p:spPr>
          <p:txBody>
            <a:bodyPr wrap="none" anchor="ctr">
              <a:prstTxWarp prst="textNoShape">
                <a:avLst/>
              </a:prstTxWarp>
              <a:spAutoFit/>
            </a:bodyPr>
            <a:lstStyle/>
            <a:p>
              <a:r>
                <a:rPr lang="en-US" sz="1800" b="1">
                  <a:solidFill>
                    <a:srgbClr val="0F116A"/>
                  </a:solidFill>
                </a:rPr>
                <a:t>enhancer</a:t>
              </a:r>
              <a:endParaRPr lang="en-US" sz="3000" b="1">
                <a:solidFill>
                  <a:srgbClr val="0F116A"/>
                </a:solidFill>
              </a:endParaRPr>
            </a:p>
          </p:txBody>
        </p:sp>
        <p:sp>
          <p:nvSpPr>
            <p:cNvPr id="680035" name="Rectangle 99"/>
            <p:cNvSpPr>
              <a:spLocks noChangeArrowheads="1"/>
            </p:cNvSpPr>
            <p:nvPr/>
          </p:nvSpPr>
          <p:spPr bwMode="auto">
            <a:xfrm>
              <a:off x="362" y="1008"/>
              <a:ext cx="476" cy="192"/>
            </a:xfrm>
            <a:prstGeom prst="rect">
              <a:avLst/>
            </a:prstGeom>
            <a:noFill/>
            <a:ln w="9525">
              <a:noFill/>
              <a:miter lim="800000"/>
              <a:headEnd/>
              <a:tailEnd/>
            </a:ln>
            <a:effectLst/>
          </p:spPr>
          <p:txBody>
            <a:bodyPr wrap="none" anchor="ctr">
              <a:prstTxWarp prst="textNoShape">
                <a:avLst/>
              </a:prstTxWarp>
              <a:spAutoFit/>
            </a:bodyPr>
            <a:lstStyle/>
            <a:p>
              <a:r>
                <a:rPr lang="en-US" sz="1400" b="1">
                  <a:solidFill>
                    <a:srgbClr val="0F116A"/>
                  </a:solidFill>
                </a:rPr>
                <a:t>1000</a:t>
              </a:r>
              <a:r>
                <a:rPr lang="en-US" sz="1400" b="1" baseline="30000">
                  <a:solidFill>
                    <a:srgbClr val="0F116A"/>
                  </a:solidFill>
                </a:rPr>
                <a:t>+</a:t>
              </a:r>
              <a:r>
                <a:rPr lang="en-US" sz="1400" b="1">
                  <a:solidFill>
                    <a:srgbClr val="0F116A"/>
                  </a:solidFill>
                </a:rPr>
                <a:t>b</a:t>
              </a:r>
              <a:endParaRPr lang="en-US" sz="1800" b="1">
                <a:solidFill>
                  <a:srgbClr val="0F116A"/>
                </a:solidFill>
              </a:endParaRPr>
            </a:p>
          </p:txBody>
        </p:sp>
      </p:grpSp>
    </p:spTree>
    <p:extLst>
      <p:ext uri="{BB962C8B-B14F-4D97-AF65-F5344CB8AC3E}">
        <p14:creationId xmlns:p14="http://schemas.microsoft.com/office/powerpoint/2010/main" val="1320199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0-ppt_w/2"/>
                                          </p:val>
                                        </p:tav>
                                      </p:tavLst>
                                    </p:anim>
                                    <p:anim calcmode="lin" valueType="num">
                                      <p:cBhvr additive="base">
                                        <p:cTn id="7" dur="500"/>
                                        <p:tgtEl>
                                          <p:spTgt spid="8"/>
                                        </p:tgtEl>
                                        <p:attrNameLst>
                                          <p:attrName>ppt_y</p:attrName>
                                        </p:attrNameLst>
                                      </p:cBhvr>
                                      <p:tavLst>
                                        <p:tav tm="0">
                                          <p:val>
                                            <p:strVal val="ppt_y"/>
                                          </p:val>
                                        </p:tav>
                                        <p:tav tm="100000">
                                          <p:val>
                                            <p:strVal val="ppt_y"/>
                                          </p:val>
                                        </p:tav>
                                      </p:tavLst>
                                    </p:anim>
                                    <p:set>
                                      <p:cBhvr>
                                        <p:cTn id="8"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79962"/>
                                        </p:tgtEl>
                                        <p:attrNameLst>
                                          <p:attrName>style.visibility</p:attrName>
                                        </p:attrNameLst>
                                      </p:cBhvr>
                                      <p:to>
                                        <p:strVal val="visible"/>
                                      </p:to>
                                    </p:set>
                                    <p:animEffect transition="in" filter="wipe(left)">
                                      <p:cBhvr>
                                        <p:cTn id="13" dur="500"/>
                                        <p:tgtEl>
                                          <p:spTgt spid="679962"/>
                                        </p:tgtEl>
                                      </p:cBhvr>
                                    </p:animEffect>
                                  </p:childTnLst>
                                  <p:subTnLst>
                                    <p:audio>
                                      <p:cMediaNode>
                                        <p:cTn display="0" masterRel="sameClick">
                                          <p:stCondLst>
                                            <p:cond evt="begin" delay="0">
                                              <p:tn val="11"/>
                                            </p:cond>
                                          </p:stCondLst>
                                          <p:endCondLst>
                                            <p:cond evt="onStopAudio" delay="0">
                                              <p:tgtEl>
                                                <p:sldTgt/>
                                              </p:tgtEl>
                                            </p:cond>
                                          </p:endCondLst>
                                        </p:cTn>
                                        <p:tgtEl>
                                          <p:sndTgt r:embed="rId4" name="Pencil Check"/>
                                        </p:tgtEl>
                                      </p:cMediaNode>
                                    </p:audio>
                                  </p:sub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79976"/>
                                        </p:tgtEl>
                                        <p:attrNameLst>
                                          <p:attrName>style.visibility</p:attrName>
                                        </p:attrNameLst>
                                      </p:cBhvr>
                                      <p:to>
                                        <p:strVal val="visible"/>
                                      </p:to>
                                    </p:set>
                                    <p:animEffect transition="in" filter="wipe(left)">
                                      <p:cBhvr>
                                        <p:cTn id="17" dur="500"/>
                                        <p:tgtEl>
                                          <p:spTgt spid="679976"/>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9964"/>
                                        </p:tgtEl>
                                        <p:attrNameLst>
                                          <p:attrName>style.visibility</p:attrName>
                                        </p:attrNameLst>
                                      </p:cBhvr>
                                      <p:to>
                                        <p:strVal val="visible"/>
                                      </p:to>
                                    </p:set>
                                    <p:animEffect transition="in" filter="wipe(left)">
                                      <p:cBhvr>
                                        <p:cTn id="22" dur="500"/>
                                        <p:tgtEl>
                                          <p:spTgt spid="679964"/>
                                        </p:tgtEl>
                                      </p:cBhvr>
                                    </p:animEffect>
                                  </p:childTnLst>
                                  <p:subTnLst>
                                    <p:audio>
                                      <p:cMediaNode>
                                        <p:cTn display="0" masterRel="sameClick">
                                          <p:stCondLst>
                                            <p:cond evt="begin" delay="0">
                                              <p:tn val="20"/>
                                            </p:cond>
                                          </p:stCondLst>
                                          <p:endCondLst>
                                            <p:cond evt="onStopAudio" delay="0">
                                              <p:tgtEl>
                                                <p:sldTgt/>
                                              </p:tgtEl>
                                            </p:cond>
                                          </p:endCondLst>
                                        </p:cTn>
                                        <p:tgtEl>
                                          <p:sndTgt r:embed="rId4" name="Pencil Check"/>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9983"/>
                                        </p:tgtEl>
                                        <p:attrNameLst>
                                          <p:attrName>style.visibility</p:attrName>
                                        </p:attrNameLst>
                                      </p:cBhvr>
                                      <p:to>
                                        <p:strVal val="visible"/>
                                      </p:to>
                                    </p:set>
                                    <p:animEffect transition="in" filter="wipe(left)">
                                      <p:cBhvr>
                                        <p:cTn id="31" dur="500"/>
                                        <p:tgtEl>
                                          <p:spTgt spid="679983"/>
                                        </p:tgtEl>
                                      </p:cBhvr>
                                    </p:animEffect>
                                  </p:childTnLst>
                                  <p:subTnLst>
                                    <p:audio>
                                      <p:cMediaNode>
                                        <p:cTn display="0" masterRel="sameClick">
                                          <p:stCondLst>
                                            <p:cond evt="begin" delay="0">
                                              <p:tn val="29"/>
                                            </p:cond>
                                          </p:stCondLst>
                                          <p:endCondLst>
                                            <p:cond evt="onStopAudio" delay="0">
                                              <p:tgtEl>
                                                <p:sldTgt/>
                                              </p:tgtEl>
                                            </p:cond>
                                          </p:endCondLst>
                                        </p:cTn>
                                        <p:tgtEl>
                                          <p:sndTgt r:embed="rId4" name="Pencil Check"/>
                                        </p:tgtEl>
                                      </p:cMediaNode>
                                    </p:audio>
                                  </p:sub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subTnLst>
                                    <p:audio>
                                      <p:cMediaNode>
                                        <p:cTn display="0" masterRel="sameClick">
                                          <p:stCondLst>
                                            <p:cond evt="begin" delay="0">
                                              <p:tn val="38"/>
                                            </p:cond>
                                          </p:stCondLst>
                                          <p:endCondLst>
                                            <p:cond evt="onStopAudio" delay="0">
                                              <p:tgtEl>
                                                <p:sldTgt/>
                                              </p:tgtEl>
                                            </p:cond>
                                          </p:endCondLst>
                                        </p:cTn>
                                        <p:tgtEl>
                                          <p:sndTgt r:embed="rId5" name="Vibro Up"/>
                                        </p:tgtEl>
                                      </p:cMediaNode>
                                    </p:audio>
                                  </p:sub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3"/>
                                            </p:cond>
                                          </p:stCondLst>
                                          <p:endCondLst>
                                            <p:cond evt="onStopAudio" delay="0">
                                              <p:tgtEl>
                                                <p:sldTgt/>
                                              </p:tgtEl>
                                            </p:cond>
                                          </p:endCondLst>
                                        </p:cTn>
                                        <p:tgtEl>
                                          <p:sndTgt r:embed="rId6" name="Chimes"/>
                                        </p:tgtEl>
                                      </p:cMediaNode>
                                    </p:audio>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679966"/>
                                        </p:tgtEl>
                                        <p:attrNameLst>
                                          <p:attrName>style.visibility</p:attrName>
                                        </p:attrNameLst>
                                      </p:cBhvr>
                                      <p:to>
                                        <p:strVal val="visible"/>
                                      </p:to>
                                    </p:se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down)">
                                      <p:cBhvr>
                                        <p:cTn id="56" dur="500"/>
                                        <p:tgtEl>
                                          <p:spTgt spid="5"/>
                                        </p:tgtEl>
                                      </p:cBhvr>
                                    </p:animEffect>
                                  </p:childTnLst>
                                  <p:subTnLst>
                                    <p:audio>
                                      <p:cMediaNode>
                                        <p:cTn display="0" masterRel="sameClick">
                                          <p:stCondLst>
                                            <p:cond evt="begin" delay="0">
                                              <p:tn val="54"/>
                                            </p:cond>
                                          </p:stCondLst>
                                          <p:endCondLst>
                                            <p:cond evt="onStopAudio" delay="0">
                                              <p:tgtEl>
                                                <p:sldTgt/>
                                              </p:tgtEl>
                                            </p:cond>
                                          </p:endCondLst>
                                        </p:cTn>
                                        <p:tgtEl>
                                          <p:sndTgt r:embed="rId4" name="Pencil Check"/>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79965"/>
                                        </p:tgtEl>
                                        <p:attrNameLst>
                                          <p:attrName>style.visibility</p:attrName>
                                        </p:attrNameLst>
                                      </p:cBhvr>
                                      <p:to>
                                        <p:strVal val="visible"/>
                                      </p:to>
                                    </p:set>
                                    <p:animEffect transition="in" filter="wipe(left)">
                                      <p:cBhvr>
                                        <p:cTn id="61" dur="500"/>
                                        <p:tgtEl>
                                          <p:spTgt spid="679965"/>
                                        </p:tgtEl>
                                      </p:cBhvr>
                                    </p:animEffect>
                                  </p:childTnLst>
                                </p:cTn>
                              </p:par>
                            </p:childTnLst>
                          </p:cTn>
                        </p:par>
                        <p:par>
                          <p:cTn id="62" fill="hold">
                            <p:stCondLst>
                              <p:cond delay="500"/>
                            </p:stCondLst>
                            <p:childTnLst>
                              <p:par>
                                <p:cTn id="63" presetID="22" presetClass="entr" presetSubtype="4"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4" name="Pencil Check"/>
                                        </p:tgtEl>
                                      </p:cMediaNode>
                                    </p:audio>
                                  </p:subTnLst>
                                </p:cTn>
                              </p:par>
                            </p:childTnLst>
                          </p:cTn>
                        </p:par>
                      </p:childTnLst>
                    </p:cTn>
                  </p:par>
                  <p:par>
                    <p:cTn id="66" fill="hold">
                      <p:stCondLst>
                        <p:cond delay="indefinite"/>
                      </p:stCondLst>
                      <p:childTnLst>
                        <p:par>
                          <p:cTn id="67" fill="hold">
                            <p:stCondLst>
                              <p:cond delay="0"/>
                            </p:stCondLst>
                            <p:childTnLst>
                              <p:par>
                                <p:cTn id="68" presetID="7" presetClass="exit" presetSubtype="2" repeatCount="indefinite" fill="remove" nodeType="clickEffect">
                                  <p:stCondLst>
                                    <p:cond delay="0"/>
                                  </p:stCondLst>
                                  <p:endCondLst>
                                    <p:cond evt="onNext" delay="0">
                                      <p:tgtEl>
                                        <p:sldTgt/>
                                      </p:tgtEl>
                                    </p:cond>
                                  </p:endCondLst>
                                  <p:childTnLst>
                                    <p:anim calcmode="lin" valueType="num">
                                      <p:cBhvr additive="base">
                                        <p:cTn id="69" dur="5000"/>
                                        <p:tgtEl>
                                          <p:spTgt spid="9"/>
                                        </p:tgtEl>
                                        <p:attrNameLst>
                                          <p:attrName>ppt_x</p:attrName>
                                        </p:attrNameLst>
                                      </p:cBhvr>
                                      <p:tavLst>
                                        <p:tav tm="0">
                                          <p:val>
                                            <p:strVal val="ppt_x"/>
                                          </p:val>
                                        </p:tav>
                                        <p:tav tm="100000">
                                          <p:val>
                                            <p:strVal val="1+ppt_w/2"/>
                                          </p:val>
                                        </p:tav>
                                      </p:tavLst>
                                    </p:anim>
                                    <p:anim calcmode="lin" valueType="num">
                                      <p:cBhvr additive="base">
                                        <p:cTn id="70" dur="5000"/>
                                        <p:tgtEl>
                                          <p:spTgt spid="9"/>
                                        </p:tgtEl>
                                        <p:attrNameLst>
                                          <p:attrName>ppt_y</p:attrName>
                                        </p:attrNameLst>
                                      </p:cBhvr>
                                      <p:tavLst>
                                        <p:tav tm="0">
                                          <p:val>
                                            <p:strVal val="ppt_y"/>
                                          </p:val>
                                        </p:tav>
                                        <p:tav tm="100000">
                                          <p:val>
                                            <p:strVal val="ppt_y"/>
                                          </p:val>
                                        </p:tav>
                                      </p:tavLst>
                                    </p:anim>
                                    <p:set>
                                      <p:cBhvr>
                                        <p:cTn id="71" dur="1" fill="hold">
                                          <p:stCondLst>
                                            <p:cond delay="4999"/>
                                          </p:stCondLst>
                                        </p:cTn>
                                        <p:tgtEl>
                                          <p:spTgt spid="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par>
                          <p:cTn id="77" fill="hold">
                            <p:stCondLst>
                              <p:cond delay="500"/>
                            </p:stCondLst>
                            <p:childTnLst>
                              <p:par>
                                <p:cTn id="78" presetID="22" presetClass="entr" presetSubtype="4" fill="hold"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down)">
                                      <p:cBhvr>
                                        <p:cTn id="80" dur="500"/>
                                        <p:tgtEl>
                                          <p:spTgt spid="6"/>
                                        </p:tgtEl>
                                      </p:cBhvr>
                                    </p:animEffect>
                                  </p:childTnLst>
                                  <p:subTnLst>
                                    <p:audio>
                                      <p:cMediaNode>
                                        <p:cTn display="0" masterRel="sameClick">
                                          <p:stCondLst>
                                            <p:cond evt="begin" delay="0">
                                              <p:tn val="78"/>
                                            </p:cond>
                                          </p:stCondLst>
                                          <p:endCondLst>
                                            <p:cond evt="onStopAudio" delay="0">
                                              <p:tgtEl>
                                                <p:sldTgt/>
                                              </p:tgtEl>
                                            </p:cond>
                                          </p:endCondLst>
                                        </p:cTn>
                                        <p:tgtEl>
                                          <p:sndTgt r:embed="rId4" name="Pencil Check"/>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up)">
                                      <p:cBhvr>
                                        <p:cTn id="85" dur="500"/>
                                        <p:tgtEl>
                                          <p:spTgt spid="21"/>
                                        </p:tgtEl>
                                      </p:cBhvr>
                                    </p:animEffect>
                                  </p:childTnLst>
                                  <p:subTnLst>
                                    <p:audio>
                                      <p:cMediaNode>
                                        <p:cTn display="0" masterRel="sameClick">
                                          <p:stCondLst>
                                            <p:cond evt="begin" delay="0">
                                              <p:tn val="83"/>
                                            </p:cond>
                                          </p:stCondLst>
                                          <p:endCondLst>
                                            <p:cond evt="onStopAudio" delay="0">
                                              <p:tgtEl>
                                                <p:sldTgt/>
                                              </p:tgtEl>
                                            </p:cond>
                                          </p:endCondLst>
                                        </p:cTn>
                                        <p:tgtEl>
                                          <p:sndTgt r:embed="rId4" name="Pencil Check"/>
                                        </p:tgtEl>
                                      </p:cMediaNode>
                                    </p:audio>
                                  </p:sub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679974"/>
                                        </p:tgtEl>
                                        <p:attrNameLst>
                                          <p:attrName>style.visibility</p:attrName>
                                        </p:attrNameLst>
                                      </p:cBhvr>
                                      <p:to>
                                        <p:strVal val="visible"/>
                                      </p:to>
                                    </p:set>
                                    <p:animEffect transition="in" filter="wipe(left)">
                                      <p:cBhvr>
                                        <p:cTn id="90" dur="500"/>
                                        <p:tgtEl>
                                          <p:spTgt spid="679974"/>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679977"/>
                                        </p:tgtEl>
                                        <p:attrNameLst>
                                          <p:attrName>style.visibility</p:attrName>
                                        </p:attrNameLst>
                                      </p:cBhvr>
                                      <p:to>
                                        <p:strVal val="visible"/>
                                      </p:to>
                                    </p:set>
                                    <p:animEffect transition="in" filter="wipe(left)">
                                      <p:cBhvr>
                                        <p:cTn id="94" dur="500"/>
                                        <p:tgtEl>
                                          <p:spTgt spid="679977"/>
                                        </p:tgtEl>
                                      </p:cBhvr>
                                    </p:animEffect>
                                  </p:childTnLst>
                                  <p:subTnLst>
                                    <p:audio>
                                      <p:cMediaNode>
                                        <p:cTn display="0" masterRel="sameClick">
                                          <p:stCondLst>
                                            <p:cond evt="begin" delay="0">
                                              <p:tn val="92"/>
                                            </p:cond>
                                          </p:stCondLst>
                                          <p:endCondLst>
                                            <p:cond evt="onStopAudio" delay="0">
                                              <p:tgtEl>
                                                <p:sldTgt/>
                                              </p:tgtEl>
                                            </p:cond>
                                          </p:endCondLst>
                                        </p:cTn>
                                        <p:tgtEl>
                                          <p:sndTgt r:embed="rId4" name="Pencil Check"/>
                                        </p:tgtEl>
                                      </p:cMediaNode>
                                    </p:audio>
                                  </p:sub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up)">
                                      <p:cBhvr>
                                        <p:cTn id="99" dur="500"/>
                                        <p:tgtEl>
                                          <p:spTgt spid="13"/>
                                        </p:tgtEl>
                                      </p:cBhvr>
                                    </p:animEffect>
                                  </p:childTnLst>
                                  <p:subTnLst>
                                    <p:audio>
                                      <p:cMediaNode>
                                        <p:cTn display="0" masterRel="sameClick">
                                          <p:stCondLst>
                                            <p:cond evt="begin" delay="0">
                                              <p:tn val="97"/>
                                            </p:cond>
                                          </p:stCondLst>
                                          <p:endCondLst>
                                            <p:cond evt="onStopAudio" delay="0">
                                              <p:tgtEl>
                                                <p:sldTgt/>
                                              </p:tgtEl>
                                            </p:cond>
                                          </p:endCondLst>
                                        </p:cTn>
                                        <p:tgtEl>
                                          <p:sndTgt r:embed="rId4" name="Pencil Check"/>
                                        </p:tgtEl>
                                      </p:cMediaNode>
                                    </p:audio>
                                  </p:sub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499"/>
                                          </p:stCondLst>
                                        </p:cTn>
                                        <p:tgtEl>
                                          <p:spTgt spid="679975"/>
                                        </p:tgtEl>
                                        <p:attrNameLst>
                                          <p:attrName>style.visibility</p:attrName>
                                        </p:attrNameLst>
                                      </p:cBhvr>
                                      <p:to>
                                        <p:strVal val="visible"/>
                                      </p:to>
                                    </p:se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679978"/>
                                        </p:tgtEl>
                                        <p:attrNameLst>
                                          <p:attrName>style.visibility</p:attrName>
                                        </p:attrNameLst>
                                      </p:cBhvr>
                                      <p:to>
                                        <p:strVal val="visible"/>
                                      </p:to>
                                    </p:set>
                                    <p:animEffect transition="in" filter="wipe(left)">
                                      <p:cBhvr>
                                        <p:cTn id="107" dur="500"/>
                                        <p:tgtEl>
                                          <p:spTgt spid="679978"/>
                                        </p:tgtEl>
                                      </p:cBhvr>
                                    </p:animEffect>
                                  </p:childTnLst>
                                  <p:subTnLst>
                                    <p:audio>
                                      <p:cMediaNode>
                                        <p:cTn display="0" masterRel="sameClick">
                                          <p:stCondLst>
                                            <p:cond evt="begin" delay="0">
                                              <p:tn val="105"/>
                                            </p:cond>
                                          </p:stCondLst>
                                          <p:endCondLst>
                                            <p:cond evt="onStopAudio" delay="0">
                                              <p:tgtEl>
                                                <p:sldTgt/>
                                              </p:tgtEl>
                                            </p:cond>
                                          </p:endCondLst>
                                        </p:cTn>
                                        <p:tgtEl>
                                          <p:sndTgt r:embed="rId4" name="Pencil Check"/>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up)">
                                      <p:cBhvr>
                                        <p:cTn id="112" dur="500"/>
                                        <p:tgtEl>
                                          <p:spTgt spid="14"/>
                                        </p:tgtEl>
                                      </p:cBhvr>
                                    </p:animEffect>
                                  </p:childTnLst>
                                  <p:subTnLst>
                                    <p:audio>
                                      <p:cMediaNode>
                                        <p:cTn display="0" masterRel="sameClick">
                                          <p:stCondLst>
                                            <p:cond evt="begin" delay="0">
                                              <p:tn val="110"/>
                                            </p:cond>
                                          </p:stCondLst>
                                          <p:endCondLst>
                                            <p:cond evt="onStopAudio" delay="0">
                                              <p:tgtEl>
                                                <p:sldTgt/>
                                              </p:tgtEl>
                                            </p:cond>
                                          </p:endCondLst>
                                        </p:cTn>
                                        <p:tgtEl>
                                          <p:sndTgt r:embed="rId4" name="Pencil Check"/>
                                        </p:tgtEl>
                                      </p:cMediaNode>
                                    </p:audio>
                                  </p:sub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down)">
                                      <p:cBhvr>
                                        <p:cTn id="117" dur="500"/>
                                        <p:tgtEl>
                                          <p:spTgt spid="19"/>
                                        </p:tgtEl>
                                      </p:cBhvr>
                                    </p:animEffect>
                                  </p:childTnLst>
                                  <p:subTnLst>
                                    <p:audio>
                                      <p:cMediaNode>
                                        <p:cTn display="0" masterRel="sameClick">
                                          <p:stCondLst>
                                            <p:cond evt="begin" delay="0">
                                              <p:tn val="115"/>
                                            </p:cond>
                                          </p:stCondLst>
                                          <p:endCondLst>
                                            <p:cond evt="onStopAudio" delay="0">
                                              <p:tgtEl>
                                                <p:sldTgt/>
                                              </p:tgtEl>
                                            </p:cond>
                                          </p:endCondLst>
                                        </p:cTn>
                                        <p:tgtEl>
                                          <p:sndTgt r:embed="rId4" name="Pencil Check"/>
                                        </p:tgtEl>
                                      </p:cMediaNode>
                                    </p:audio>
                                  </p:subTnLst>
                                </p:cTn>
                              </p:par>
                            </p:childTnLst>
                          </p:cTn>
                        </p:par>
                        <p:par>
                          <p:cTn id="118" fill="hold">
                            <p:stCondLst>
                              <p:cond delay="500"/>
                            </p:stCondLst>
                            <p:childTnLst>
                              <p:par>
                                <p:cTn id="119" presetID="22" presetClass="entr" presetSubtype="4" fill="hold"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down)">
                                      <p:cBhvr>
                                        <p:cTn id="121" dur="500"/>
                                        <p:tgtEl>
                                          <p:spTgt spid="20"/>
                                        </p:tgtEl>
                                      </p:cBhvr>
                                    </p:animEffect>
                                  </p:childTnLst>
                                  <p:subTnLst>
                                    <p:audio>
                                      <p:cMediaNode>
                                        <p:cTn display="0" masterRel="sameClick">
                                          <p:stCondLst>
                                            <p:cond evt="begin" delay="0">
                                              <p:tn val="119"/>
                                            </p:cond>
                                          </p:stCondLst>
                                          <p:endCondLst>
                                            <p:cond evt="onStopAudio" delay="0">
                                              <p:tgtEl>
                                                <p:sldTgt/>
                                              </p:tgtEl>
                                            </p:cond>
                                          </p:endCondLst>
                                        </p:cTn>
                                        <p:tgtEl>
                                          <p:sndTgt r:embed="rId4" name="Pencil Check"/>
                                        </p:tgtEl>
                                      </p:cMediaNode>
                                    </p:audio>
                                  </p:sub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nodeType="clickEffect">
                                  <p:stCondLst>
                                    <p:cond delay="0"/>
                                  </p:stCondLst>
                                  <p:childTnLst>
                                    <p:set>
                                      <p:cBhvr>
                                        <p:cTn id="125" dur="1" fill="hold">
                                          <p:stCondLst>
                                            <p:cond delay="0"/>
                                          </p:stCondLst>
                                        </p:cTn>
                                        <p:tgtEl>
                                          <p:spTgt spid="10"/>
                                        </p:tgtEl>
                                        <p:attrNameLst>
                                          <p:attrName>style.visibility</p:attrName>
                                        </p:attrNameLst>
                                      </p:cBhvr>
                                      <p:to>
                                        <p:strVal val="visible"/>
                                      </p:to>
                                    </p:set>
                                    <p:animEffect transition="in" filter="wipe(up)">
                                      <p:cBhvr>
                                        <p:cTn id="126" dur="500"/>
                                        <p:tgtEl>
                                          <p:spTgt spid="10"/>
                                        </p:tgtEl>
                                      </p:cBhvr>
                                    </p:animEffect>
                                  </p:childTnLst>
                                  <p:subTnLst>
                                    <p:audio>
                                      <p:cMediaNode>
                                        <p:cTn display="0" masterRel="sameClick">
                                          <p:stCondLst>
                                            <p:cond evt="begin" delay="0">
                                              <p:tn val="124"/>
                                            </p:cond>
                                          </p:stCondLst>
                                          <p:endCondLst>
                                            <p:cond evt="onStopAudio" delay="0">
                                              <p:tgtEl>
                                                <p:sldTgt/>
                                              </p:tgtEl>
                                            </p:cond>
                                          </p:endCondLst>
                                        </p:cTn>
                                        <p:tgtEl>
                                          <p:sndTgt r:embed="rId6" name="Chimes"/>
                                        </p:tgtEl>
                                      </p:cMediaNode>
                                    </p:audio>
                                  </p:sub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wipe(left)">
                                      <p:cBhvr>
                                        <p:cTn id="131" dur="500"/>
                                        <p:tgtEl>
                                          <p:spTgt spid="18"/>
                                        </p:tgtEl>
                                      </p:cBhvr>
                                    </p:animEffect>
                                  </p:childTnLst>
                                  <p:subTnLst>
                                    <p:audio>
                                      <p:cMediaNode>
                                        <p:cTn display="0" masterRel="sameClick">
                                          <p:stCondLst>
                                            <p:cond evt="begin" delay="0">
                                              <p:tn val="129"/>
                                            </p:cond>
                                          </p:stCondLst>
                                          <p:endCondLst>
                                            <p:cond evt="onStopAudio" delay="0">
                                              <p:tgtEl>
                                                <p:sldTgt/>
                                              </p:tgtEl>
                                            </p:cond>
                                          </p:endCondLst>
                                        </p:cTn>
                                        <p:tgtEl>
                                          <p:sndTgt r:embed="rId4" name="Pencil Check"/>
                                        </p:tgtEl>
                                      </p:cMediaNode>
                                    </p:audio>
                                  </p:subTnLst>
                                </p:cTn>
                              </p:par>
                            </p:childTnLst>
                          </p:cTn>
                        </p:par>
                      </p:childTnLst>
                    </p:cTn>
                  </p:par>
                  <p:par>
                    <p:cTn id="132" fill="hold">
                      <p:stCondLst>
                        <p:cond delay="indefinite"/>
                      </p:stCondLst>
                      <p:childTnLst>
                        <p:par>
                          <p:cTn id="133" fill="hold">
                            <p:stCondLst>
                              <p:cond delay="0"/>
                            </p:stCondLst>
                            <p:childTnLst>
                              <p:par>
                                <p:cTn id="134" presetID="2" presetClass="exit" presetSubtype="1" fill="hold" nodeType="clickEffect">
                                  <p:stCondLst>
                                    <p:cond delay="0"/>
                                  </p:stCondLst>
                                  <p:childTnLst>
                                    <p:anim calcmode="lin" valueType="num">
                                      <p:cBhvr additive="base">
                                        <p:cTn id="135" dur="500"/>
                                        <p:tgtEl>
                                          <p:spTgt spid="18"/>
                                        </p:tgtEl>
                                        <p:attrNameLst>
                                          <p:attrName>ppt_x</p:attrName>
                                        </p:attrNameLst>
                                      </p:cBhvr>
                                      <p:tavLst>
                                        <p:tav tm="0">
                                          <p:val>
                                            <p:strVal val="ppt_x"/>
                                          </p:val>
                                        </p:tav>
                                        <p:tav tm="100000">
                                          <p:val>
                                            <p:strVal val="ppt_x"/>
                                          </p:val>
                                        </p:tav>
                                      </p:tavLst>
                                    </p:anim>
                                    <p:anim calcmode="lin" valueType="num">
                                      <p:cBhvr additive="base">
                                        <p:cTn id="136" dur="500"/>
                                        <p:tgtEl>
                                          <p:spTgt spid="18"/>
                                        </p:tgtEl>
                                        <p:attrNameLst>
                                          <p:attrName>ppt_y</p:attrName>
                                        </p:attrNameLst>
                                      </p:cBhvr>
                                      <p:tavLst>
                                        <p:tav tm="0">
                                          <p:val>
                                            <p:strVal val="ppt_y"/>
                                          </p:val>
                                        </p:tav>
                                        <p:tav tm="100000">
                                          <p:val>
                                            <p:strVal val="0-ppt_h/2"/>
                                          </p:val>
                                        </p:tav>
                                      </p:tavLst>
                                    </p:anim>
                                    <p:set>
                                      <p:cBhvr>
                                        <p:cTn id="137"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134"/>
                                            </p:cond>
                                          </p:stCondLst>
                                          <p:endCondLst>
                                            <p:cond evt="onStopAudio" delay="0">
                                              <p:tgtEl>
                                                <p:sldTgt/>
                                              </p:tgtEl>
                                            </p:cond>
                                          </p:endCondLst>
                                        </p:cTn>
                                        <p:tgtEl>
                                          <p:sndTgt r:embed="rId3" name="Whoosh"/>
                                        </p:tgtEl>
                                      </p:cMediaNode>
                                    </p:audio>
                                  </p:subTnLst>
                                </p:cTn>
                              </p:par>
                            </p:childTnLst>
                          </p:cTn>
                        </p:par>
                        <p:par>
                          <p:cTn id="138" fill="hold">
                            <p:stCondLst>
                              <p:cond delay="500"/>
                            </p:stCondLst>
                            <p:childTnLst>
                              <p:par>
                                <p:cTn id="139" presetID="22" presetClass="entr" presetSubtype="1" fill="hold" nodeType="afterEffect">
                                  <p:stCondLst>
                                    <p:cond delay="0"/>
                                  </p:stCondLst>
                                  <p:childTnLst>
                                    <p:set>
                                      <p:cBhvr>
                                        <p:cTn id="140" dur="1" fill="hold">
                                          <p:stCondLst>
                                            <p:cond delay="0"/>
                                          </p:stCondLst>
                                        </p:cTn>
                                        <p:tgtEl>
                                          <p:spTgt spid="15"/>
                                        </p:tgtEl>
                                        <p:attrNameLst>
                                          <p:attrName>style.visibility</p:attrName>
                                        </p:attrNameLst>
                                      </p:cBhvr>
                                      <p:to>
                                        <p:strVal val="visible"/>
                                      </p:to>
                                    </p:set>
                                    <p:animEffect transition="in" filter="wipe(up)">
                                      <p:cBhvr>
                                        <p:cTn id="141" dur="500"/>
                                        <p:tgtEl>
                                          <p:spTgt spid="15"/>
                                        </p:tgtEl>
                                      </p:cBhvr>
                                    </p:animEffect>
                                  </p:childTnLst>
                                  <p:subTnLst>
                                    <p:audio>
                                      <p:cMediaNode>
                                        <p:cTn display="0" masterRel="sameClick">
                                          <p:stCondLst>
                                            <p:cond evt="begin" delay="0">
                                              <p:tn val="139"/>
                                            </p:cond>
                                          </p:stCondLst>
                                          <p:endCondLst>
                                            <p:cond evt="onStopAudio" delay="0">
                                              <p:tgtEl>
                                                <p:sldTgt/>
                                              </p:tgtEl>
                                            </p:cond>
                                          </p:endCondLst>
                                        </p:cTn>
                                        <p:tgtEl>
                                          <p:sndTgt r:embed="rId6" name="Chimes"/>
                                        </p:tgtEl>
                                      </p:cMediaNode>
                                    </p:audio>
                                  </p:sub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679939"/>
                                        </p:tgtEl>
                                        <p:attrNameLst>
                                          <p:attrName>style.visibility</p:attrName>
                                        </p:attrNameLst>
                                      </p:cBhvr>
                                      <p:to>
                                        <p:strVal val="visible"/>
                                      </p:to>
                                    </p:set>
                                    <p:animEffect transition="in" filter="wipe(left)">
                                      <p:cBhvr>
                                        <p:cTn id="146" dur="500"/>
                                        <p:tgtEl>
                                          <p:spTgt spid="679939"/>
                                        </p:tgtEl>
                                      </p:cBhvr>
                                    </p:animEffect>
                                  </p:childTnLst>
                                  <p:subTnLst>
                                    <p:audio>
                                      <p:cMediaNode>
                                        <p:cTn display="0" masterRel="sameClick">
                                          <p:stCondLst>
                                            <p:cond evt="begin" delay="0">
                                              <p:tn val="144"/>
                                            </p:cond>
                                          </p:stCondLst>
                                          <p:endCondLst>
                                            <p:cond evt="onStopAudio" delay="0">
                                              <p:tgtEl>
                                                <p:sldTgt/>
                                              </p:tgtEl>
                                            </p:cond>
                                          </p:endCondLst>
                                        </p:cTn>
                                        <p:tgtEl>
                                          <p:sndTgt r:embed="rId4" name="Pencil Check"/>
                                        </p:tgtEl>
                                      </p:cMediaNode>
                                    </p:audio>
                                  </p:sub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679938"/>
                                        </p:tgtEl>
                                        <p:attrNameLst>
                                          <p:attrName>style.visibility</p:attrName>
                                        </p:attrNameLst>
                                      </p:cBhvr>
                                      <p:to>
                                        <p:strVal val="visible"/>
                                      </p:to>
                                    </p:set>
                                    <p:animEffect transition="in" filter="wipe(left)">
                                      <p:cBhvr>
                                        <p:cTn id="151" dur="500"/>
                                        <p:tgtEl>
                                          <p:spTgt spid="679938"/>
                                        </p:tgtEl>
                                      </p:cBhvr>
                                    </p:animEffect>
                                  </p:childTnLst>
                                  <p:subTnLst>
                                    <p:audio>
                                      <p:cMediaNode>
                                        <p:cTn display="0" masterRel="sameClick">
                                          <p:stCondLst>
                                            <p:cond evt="begin" delay="0">
                                              <p:tn val="149"/>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8" grpId="0" animBg="1" autoUpdateAnimBg="0"/>
      <p:bldP spid="679939" grpId="0" animBg="1" autoUpdateAnimBg="0"/>
      <p:bldP spid="679962" grpId="0" animBg="1" autoUpdateAnimBg="0"/>
      <p:bldP spid="679964" grpId="0" animBg="1"/>
      <p:bldP spid="679965" grpId="0" animBg="1"/>
      <p:bldP spid="679966" grpId="0" animBg="1"/>
      <p:bldP spid="679974" grpId="0" animBg="1"/>
      <p:bldP spid="679975" grpId="0" animBg="1"/>
      <p:bldP spid="679976" grpId="0" autoUpdateAnimBg="0"/>
      <p:bldP spid="679977" grpId="0" autoUpdateAnimBg="0"/>
      <p:bldP spid="679978" grpId="0" autoUpdateAnimBg="0"/>
      <p:bldP spid="67998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ctrTitle"/>
          </p:nvPr>
        </p:nvSpPr>
        <p:spPr>
          <a:xfrm>
            <a:off x="406400" y="774700"/>
            <a:ext cx="3521075" cy="1325563"/>
          </a:xfrm>
        </p:spPr>
        <p:txBody>
          <a:bodyPr anchor="t">
            <a:normAutofit fontScale="90000"/>
          </a:bodyPr>
          <a:lstStyle/>
          <a:p>
            <a:pPr algn="ctr"/>
            <a:r>
              <a:rPr lang="en-US" dirty="0"/>
              <a:t>Protein Synthesis in </a:t>
            </a:r>
            <a:r>
              <a:rPr lang="en-US" dirty="0" smtClean="0"/>
              <a:t>Prokaryotes</a:t>
            </a:r>
            <a:br>
              <a:rPr lang="en-US" dirty="0" smtClean="0"/>
            </a:br>
            <a:endParaRPr lang="en-US" dirty="0"/>
          </a:p>
        </p:txBody>
      </p:sp>
      <p:pic>
        <p:nvPicPr>
          <p:cNvPr id="715779" name="Picture 3" descr="15_21"/>
          <p:cNvPicPr>
            <a:picLocks noChangeAspect="1" noChangeArrowheads="1"/>
          </p:cNvPicPr>
          <p:nvPr/>
        </p:nvPicPr>
        <p:blipFill>
          <a:blip r:embed="rId3"/>
          <a:srcRect t="7500" r="50626" b="9450"/>
          <a:stretch>
            <a:fillRect/>
          </a:stretch>
        </p:blipFill>
        <p:spPr bwMode="auto">
          <a:xfrm>
            <a:off x="4586288" y="973138"/>
            <a:ext cx="4154487" cy="5237162"/>
          </a:xfrm>
          <a:prstGeom prst="rect">
            <a:avLst/>
          </a:prstGeom>
          <a:noFill/>
          <a:ln w="9525">
            <a:noFill/>
            <a:miter lim="800000"/>
            <a:headEnd/>
            <a:tailEnd/>
          </a:ln>
          <a:effectLst/>
        </p:spPr>
      </p:pic>
      <p:sp>
        <p:nvSpPr>
          <p:cNvPr id="715780" name="Rectangle 4"/>
          <p:cNvSpPr>
            <a:spLocks noChangeArrowheads="1"/>
          </p:cNvSpPr>
          <p:nvPr/>
        </p:nvSpPr>
        <p:spPr bwMode="auto">
          <a:xfrm>
            <a:off x="6165850" y="593725"/>
            <a:ext cx="2738438" cy="2587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Bacterial chromosome</a:t>
            </a:r>
            <a:endParaRPr lang="en-US" sz="2000" b="1"/>
          </a:p>
        </p:txBody>
      </p:sp>
      <p:sp>
        <p:nvSpPr>
          <p:cNvPr id="715781" name="Rectangle 5"/>
          <p:cNvSpPr>
            <a:spLocks noChangeArrowheads="1"/>
          </p:cNvSpPr>
          <p:nvPr/>
        </p:nvSpPr>
        <p:spPr bwMode="auto">
          <a:xfrm>
            <a:off x="7196138" y="2860675"/>
            <a:ext cx="776287" cy="2587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mRNA</a:t>
            </a:r>
            <a:endParaRPr lang="en-US" sz="2000" b="1"/>
          </a:p>
        </p:txBody>
      </p:sp>
      <p:sp>
        <p:nvSpPr>
          <p:cNvPr id="715782" name="Rectangle 6"/>
          <p:cNvSpPr>
            <a:spLocks noChangeArrowheads="1"/>
          </p:cNvSpPr>
          <p:nvPr/>
        </p:nvSpPr>
        <p:spPr bwMode="auto">
          <a:xfrm>
            <a:off x="3200400" y="5932488"/>
            <a:ext cx="1016000" cy="2587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Cell wall</a:t>
            </a:r>
            <a:endParaRPr lang="en-US" sz="2000" b="1"/>
          </a:p>
        </p:txBody>
      </p:sp>
      <p:sp>
        <p:nvSpPr>
          <p:cNvPr id="715783" name="Line 7"/>
          <p:cNvSpPr>
            <a:spLocks noChangeShapeType="1"/>
          </p:cNvSpPr>
          <p:nvPr/>
        </p:nvSpPr>
        <p:spPr bwMode="auto">
          <a:xfrm flipV="1">
            <a:off x="6762750" y="876300"/>
            <a:ext cx="492125" cy="70485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715784" name="Rectangle 8"/>
          <p:cNvSpPr>
            <a:spLocks noChangeArrowheads="1"/>
          </p:cNvSpPr>
          <p:nvPr/>
        </p:nvSpPr>
        <p:spPr bwMode="auto">
          <a:xfrm>
            <a:off x="3019425" y="5140325"/>
            <a:ext cx="1284288" cy="5175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Cell</a:t>
            </a:r>
          </a:p>
          <a:p>
            <a:pPr algn="l">
              <a:lnSpc>
                <a:spcPct val="85000"/>
              </a:lnSpc>
            </a:pPr>
            <a:r>
              <a:rPr lang="en-US" sz="2000" b="1">
                <a:solidFill>
                  <a:srgbClr val="000000"/>
                </a:solidFill>
              </a:rPr>
              <a:t>membrane</a:t>
            </a:r>
            <a:endParaRPr lang="en-US" sz="2000" b="1"/>
          </a:p>
        </p:txBody>
      </p:sp>
      <p:sp>
        <p:nvSpPr>
          <p:cNvPr id="715785" name="Line 9"/>
          <p:cNvSpPr>
            <a:spLocks noChangeShapeType="1"/>
          </p:cNvSpPr>
          <p:nvPr/>
        </p:nvSpPr>
        <p:spPr bwMode="auto">
          <a:xfrm flipH="1">
            <a:off x="4348163" y="5445125"/>
            <a:ext cx="703262" cy="5873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715786" name="Rectangle 10"/>
          <p:cNvSpPr>
            <a:spLocks noChangeArrowheads="1"/>
          </p:cNvSpPr>
          <p:nvPr/>
        </p:nvSpPr>
        <p:spPr bwMode="auto">
          <a:xfrm>
            <a:off x="4765675" y="2527300"/>
            <a:ext cx="1622425" cy="2587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Transcription</a:t>
            </a:r>
            <a:endParaRPr lang="en-US" sz="2000" b="1"/>
          </a:p>
        </p:txBody>
      </p:sp>
      <p:sp>
        <p:nvSpPr>
          <p:cNvPr id="715787" name="Line 11"/>
          <p:cNvSpPr>
            <a:spLocks noChangeShapeType="1"/>
          </p:cNvSpPr>
          <p:nvPr/>
        </p:nvSpPr>
        <p:spPr bwMode="auto">
          <a:xfrm flipH="1">
            <a:off x="4252913" y="5910263"/>
            <a:ext cx="1443037" cy="12065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715788" name="Rectangle 12"/>
          <p:cNvSpPr>
            <a:spLocks noChangeArrowheads="1"/>
          </p:cNvSpPr>
          <p:nvPr/>
        </p:nvSpPr>
        <p:spPr bwMode="auto">
          <a:xfrm>
            <a:off x="4670425" y="3228975"/>
            <a:ext cx="1758950" cy="711200"/>
          </a:xfrm>
          <a:prstGeom prst="rect">
            <a:avLst/>
          </a:prstGeom>
          <a:solidFill>
            <a:srgbClr val="FEF4C3"/>
          </a:solidFill>
          <a:ln w="9525">
            <a:noFill/>
            <a:miter lim="800000"/>
            <a:headEnd/>
            <a:tailEnd/>
          </a:ln>
          <a:effectLst/>
        </p:spPr>
        <p:txBody>
          <a:bodyPr wrap="none" anchor="ctr">
            <a:prstTxWarp prst="textNoShape">
              <a:avLst/>
            </a:prstTxWarp>
          </a:bodyPr>
          <a:lstStyle/>
          <a:p>
            <a:endParaRPr lang="en-US"/>
          </a:p>
        </p:txBody>
      </p:sp>
      <p:pic>
        <p:nvPicPr>
          <p:cNvPr id="715789" name="Picture 13" descr="penguinL"/>
          <p:cNvPicPr>
            <a:picLocks noChangeAspect="1" noChangeArrowheads="1"/>
          </p:cNvPicPr>
          <p:nvPr/>
        </p:nvPicPr>
        <p:blipFill>
          <a:blip r:embed="rId4"/>
          <a:srcRect/>
          <a:stretch>
            <a:fillRect/>
          </a:stretch>
        </p:blipFill>
        <p:spPr bwMode="auto">
          <a:xfrm flipH="1">
            <a:off x="0" y="5562600"/>
            <a:ext cx="1274763" cy="1295400"/>
          </a:xfrm>
          <a:prstGeom prst="rect">
            <a:avLst/>
          </a:prstGeom>
          <a:noFill/>
        </p:spPr>
      </p:pic>
      <p:sp>
        <p:nvSpPr>
          <p:cNvPr id="715790" name="AutoShape 14"/>
          <p:cNvSpPr>
            <a:spLocks noChangeArrowheads="1"/>
          </p:cNvSpPr>
          <p:nvPr/>
        </p:nvSpPr>
        <p:spPr bwMode="auto">
          <a:xfrm flipH="1">
            <a:off x="768350" y="3938588"/>
            <a:ext cx="1803400" cy="1022350"/>
          </a:xfrm>
          <a:prstGeom prst="wedgeEllipseCallout">
            <a:avLst>
              <a:gd name="adj1" fmla="val 34329"/>
              <a:gd name="adj2" fmla="val 127792"/>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Psssst…</a:t>
            </a:r>
            <a:br>
              <a:rPr lang="en-US" sz="1800" b="1">
                <a:solidFill>
                  <a:srgbClr val="0F116A"/>
                </a:solidFill>
                <a:latin typeface="Comic Sans MS" charset="0"/>
                <a:ea typeface="Geneva" charset="0"/>
                <a:cs typeface="Geneva" charset="0"/>
              </a:rPr>
            </a:br>
            <a:r>
              <a:rPr lang="en-US" sz="1800" b="1" u="sng">
                <a:solidFill>
                  <a:srgbClr val="CC0000"/>
                </a:solidFill>
                <a:latin typeface="Comic Sans MS" charset="0"/>
                <a:ea typeface="Geneva" charset="0"/>
                <a:cs typeface="Geneva" charset="0"/>
              </a:rPr>
              <a:t>no</a:t>
            </a:r>
            <a:r>
              <a:rPr lang="en-US" sz="1800" b="1">
                <a:solidFill>
                  <a:srgbClr val="0F116A"/>
                </a:solidFill>
                <a:latin typeface="Comic Sans MS" charset="0"/>
                <a:ea typeface="Geneva" charset="0"/>
                <a:cs typeface="Geneva" charset="0"/>
              </a:rPr>
              <a:t> nucleus</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extLst>
      <p:ext uri="{BB962C8B-B14F-4D97-AF65-F5344CB8AC3E}">
        <p14:creationId xmlns:p14="http://schemas.microsoft.com/office/powerpoint/2010/main" val="1430681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5789"/>
                                        </p:tgtEl>
                                        <p:attrNameLst>
                                          <p:attrName>style.visibility</p:attrName>
                                        </p:attrNameLst>
                                      </p:cBhvr>
                                      <p:to>
                                        <p:strVal val="visible"/>
                                      </p:to>
                                    </p:set>
                                    <p:animEffect transition="in" filter="wipe(down)">
                                      <p:cBhvr>
                                        <p:cTn id="7" dur="500"/>
                                        <p:tgtEl>
                                          <p:spTgt spid="71578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5790"/>
                                        </p:tgtEl>
                                        <p:attrNameLst>
                                          <p:attrName>style.visibility</p:attrName>
                                        </p:attrNameLst>
                                      </p:cBhvr>
                                      <p:to>
                                        <p:strVal val="visible"/>
                                      </p:to>
                                    </p:set>
                                    <p:animEffect transition="in" filter="wipe(down)">
                                      <p:cBhvr>
                                        <p:cTn id="11" dur="500"/>
                                        <p:tgtEl>
                                          <p:spTgt spid="715790"/>
                                        </p:tgtEl>
                                      </p:cBhvr>
                                    </p:animEffect>
                                  </p:childTnLst>
                                  <p:subTnLst>
                                    <p:audio>
                                      <p:cMediaNode>
                                        <p:cTn display="0" masterRel="sameClick">
                                          <p:stCondLst>
                                            <p:cond evt="begin" delay="0">
                                              <p:tn val="9"/>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90"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a:t>Prokaryote vs. Eukaryote genes</a:t>
            </a:r>
          </a:p>
        </p:txBody>
      </p:sp>
      <p:sp>
        <p:nvSpPr>
          <p:cNvPr id="480259" name="Rectangle 3" descr="Rectangle: Click to edit Master text styles&#10;Second level&#10;Third level&#10;Fourth level&#10;Fifth level"/>
          <p:cNvSpPr>
            <a:spLocks noGrp="1" noChangeArrowheads="1"/>
          </p:cNvSpPr>
          <p:nvPr>
            <p:ph type="body" sz="half" idx="1"/>
          </p:nvPr>
        </p:nvSpPr>
        <p:spPr>
          <a:xfrm>
            <a:off x="838200" y="1371600"/>
            <a:ext cx="3810000" cy="3200400"/>
          </a:xfrm>
        </p:spPr>
        <p:txBody>
          <a:bodyPr>
            <a:normAutofit lnSpcReduction="10000"/>
          </a:bodyPr>
          <a:lstStyle/>
          <a:p>
            <a:r>
              <a:rPr lang="en-US" sz="2600" dirty="0"/>
              <a:t>Prokaryotes</a:t>
            </a:r>
          </a:p>
          <a:p>
            <a:pPr lvl="1"/>
            <a:r>
              <a:rPr lang="en-US" sz="2800" dirty="0"/>
              <a:t>DNA in cytoplasm</a:t>
            </a:r>
          </a:p>
          <a:p>
            <a:pPr lvl="1"/>
            <a:r>
              <a:rPr lang="en-US" sz="2800" dirty="0"/>
              <a:t>circular chromosome</a:t>
            </a:r>
          </a:p>
          <a:p>
            <a:pPr lvl="1"/>
            <a:r>
              <a:rPr lang="en-US" sz="2800" dirty="0"/>
              <a:t>naked DNA</a:t>
            </a:r>
          </a:p>
          <a:p>
            <a:pPr lvl="1"/>
            <a:endParaRPr lang="en-US" sz="2800" dirty="0"/>
          </a:p>
          <a:p>
            <a:pPr lvl="1"/>
            <a:r>
              <a:rPr lang="en-US" sz="2800" dirty="0"/>
              <a:t>no </a:t>
            </a:r>
            <a:r>
              <a:rPr lang="en-US" sz="2800" u="sng" dirty="0" err="1">
                <a:solidFill>
                  <a:srgbClr val="CC0000"/>
                </a:solidFill>
              </a:rPr>
              <a:t>introns</a:t>
            </a:r>
            <a:endParaRPr lang="en-US" sz="2800" dirty="0"/>
          </a:p>
        </p:txBody>
      </p:sp>
      <p:sp>
        <p:nvSpPr>
          <p:cNvPr id="480260" name="Rectangle 4" descr="Rectangle: Click to edit Master text styles&#10;Second level&#10;Third level&#10;Fourth level&#10;Fifth level"/>
          <p:cNvSpPr>
            <a:spLocks noGrp="1" noChangeArrowheads="1"/>
          </p:cNvSpPr>
          <p:nvPr>
            <p:ph type="body" sz="half" idx="2"/>
          </p:nvPr>
        </p:nvSpPr>
        <p:spPr>
          <a:xfrm>
            <a:off x="4800600" y="1371600"/>
            <a:ext cx="3810000" cy="3124200"/>
          </a:xfrm>
        </p:spPr>
        <p:txBody>
          <a:bodyPr>
            <a:normAutofit lnSpcReduction="10000"/>
          </a:bodyPr>
          <a:lstStyle/>
          <a:p>
            <a:r>
              <a:rPr lang="en-US" sz="2600" dirty="0"/>
              <a:t>Eukaryotes</a:t>
            </a:r>
          </a:p>
          <a:p>
            <a:pPr lvl="1"/>
            <a:r>
              <a:rPr lang="en-US" sz="2800" dirty="0"/>
              <a:t>DNA in nucleus</a:t>
            </a:r>
          </a:p>
          <a:p>
            <a:pPr lvl="1"/>
            <a:r>
              <a:rPr lang="en-US" sz="2800" dirty="0"/>
              <a:t>linear chromosomes</a:t>
            </a:r>
          </a:p>
          <a:p>
            <a:pPr lvl="1"/>
            <a:r>
              <a:rPr lang="en-US" sz="2800" dirty="0"/>
              <a:t>DNA wound on </a:t>
            </a:r>
            <a:r>
              <a:rPr lang="en-US" sz="2800" dirty="0" err="1"/>
              <a:t>histone</a:t>
            </a:r>
            <a:r>
              <a:rPr lang="en-US" sz="2800" dirty="0"/>
              <a:t> proteins</a:t>
            </a:r>
          </a:p>
          <a:p>
            <a:pPr lvl="1"/>
            <a:r>
              <a:rPr lang="en-US" sz="2800" u="sng" dirty="0" err="1">
                <a:solidFill>
                  <a:srgbClr val="CC0000"/>
                </a:solidFill>
              </a:rPr>
              <a:t>introns</a:t>
            </a:r>
            <a:r>
              <a:rPr lang="en-US" sz="2800" dirty="0"/>
              <a:t> vs. </a:t>
            </a:r>
            <a:r>
              <a:rPr lang="en-US" sz="2800" u="sng" dirty="0" err="1">
                <a:solidFill>
                  <a:srgbClr val="CC0000"/>
                </a:solidFill>
              </a:rPr>
              <a:t>exons</a:t>
            </a:r>
            <a:endParaRPr lang="en-US" sz="2800" dirty="0"/>
          </a:p>
        </p:txBody>
      </p:sp>
      <p:pic>
        <p:nvPicPr>
          <p:cNvPr id="480262" name="Picture 6" descr="f15-18a_the_eukaryotic__cb"/>
          <p:cNvPicPr>
            <a:picLocks noChangeAspect="1" noChangeArrowheads="1"/>
          </p:cNvPicPr>
          <p:nvPr/>
        </p:nvPicPr>
        <p:blipFill>
          <a:blip r:embed="rId6"/>
          <a:srcRect l="13499" t="34500" b="56700"/>
          <a:stretch>
            <a:fillRect/>
          </a:stretch>
        </p:blipFill>
        <p:spPr bwMode="auto">
          <a:xfrm>
            <a:off x="1327150" y="5435600"/>
            <a:ext cx="6248400" cy="477838"/>
          </a:xfrm>
          <a:prstGeom prst="rect">
            <a:avLst/>
          </a:prstGeom>
          <a:noFill/>
          <a:ln w="9525">
            <a:noFill/>
            <a:miter lim="800000"/>
            <a:headEnd/>
            <a:tailEnd/>
          </a:ln>
        </p:spPr>
      </p:pic>
      <p:sp>
        <p:nvSpPr>
          <p:cNvPr id="480263" name="Rectangle 7"/>
          <p:cNvSpPr>
            <a:spLocks noChangeArrowheads="1"/>
          </p:cNvSpPr>
          <p:nvPr/>
        </p:nvSpPr>
        <p:spPr bwMode="auto">
          <a:xfrm>
            <a:off x="433388" y="5364163"/>
            <a:ext cx="1328737" cy="641350"/>
          </a:xfrm>
          <a:prstGeom prst="rect">
            <a:avLst/>
          </a:prstGeom>
          <a:noFill/>
          <a:ln w="9525">
            <a:noFill/>
            <a:miter lim="800000"/>
            <a:headEnd/>
            <a:tailEnd/>
          </a:ln>
          <a:effectLst/>
        </p:spPr>
        <p:txBody>
          <a:bodyPr wrap="none" anchor="ctr">
            <a:prstTxWarp prst="textNoShape">
              <a:avLst/>
            </a:prstTxWarp>
            <a:spAutoFit/>
          </a:bodyPr>
          <a:lstStyle/>
          <a:p>
            <a:pPr algn="r"/>
            <a:r>
              <a:rPr lang="en-US" sz="1800" b="1">
                <a:solidFill>
                  <a:srgbClr val="000000"/>
                </a:solidFill>
                <a:sym typeface="Symbol" charset="2"/>
              </a:rPr>
              <a:t>eukaryotic</a:t>
            </a:r>
          </a:p>
          <a:p>
            <a:pPr algn="r"/>
            <a:r>
              <a:rPr lang="en-US" sz="1800" b="1">
                <a:solidFill>
                  <a:srgbClr val="000000"/>
                </a:solidFill>
                <a:sym typeface="Symbol" charset="2"/>
              </a:rPr>
              <a:t>DNA</a:t>
            </a:r>
          </a:p>
        </p:txBody>
      </p:sp>
      <p:grpSp>
        <p:nvGrpSpPr>
          <p:cNvPr id="2" name="Group 18"/>
          <p:cNvGrpSpPr>
            <a:grpSpLocks/>
          </p:cNvGrpSpPr>
          <p:nvPr/>
        </p:nvGrpSpPr>
        <p:grpSpPr bwMode="auto">
          <a:xfrm>
            <a:off x="1739900" y="5805488"/>
            <a:ext cx="4192588" cy="519112"/>
            <a:chOff x="1076" y="3657"/>
            <a:chExt cx="2641" cy="327"/>
          </a:xfrm>
        </p:grpSpPr>
        <p:sp>
          <p:nvSpPr>
            <p:cNvPr id="480264" name="Rectangle 8"/>
            <p:cNvSpPr>
              <a:spLocks noChangeArrowheads="1"/>
            </p:cNvSpPr>
            <p:nvPr/>
          </p:nvSpPr>
          <p:spPr bwMode="auto">
            <a:xfrm>
              <a:off x="1076" y="3753"/>
              <a:ext cx="2641" cy="231"/>
            </a:xfrm>
            <a:prstGeom prst="rect">
              <a:avLst/>
            </a:prstGeom>
            <a:noFill/>
            <a:ln w="9525">
              <a:noFill/>
              <a:miter lim="800000"/>
              <a:headEnd/>
              <a:tailEnd/>
            </a:ln>
            <a:effectLst/>
          </p:spPr>
          <p:txBody>
            <a:bodyPr wrap="none" anchor="ctr">
              <a:prstTxWarp prst="textNoShape">
                <a:avLst/>
              </a:prstTxWarp>
              <a:spAutoFit/>
            </a:bodyPr>
            <a:lstStyle/>
            <a:p>
              <a:pPr algn="l"/>
              <a:r>
                <a:rPr lang="en-US" sz="1800" b="1">
                  <a:solidFill>
                    <a:srgbClr val="000000"/>
                  </a:solidFill>
                  <a:sym typeface="Symbol" charset="2"/>
                </a:rPr>
                <a:t>exon = coding </a:t>
              </a:r>
              <a:r>
                <a:rPr lang="en-US" sz="1800" b="1">
                  <a:solidFill>
                    <a:srgbClr val="CC0000"/>
                  </a:solidFill>
                  <a:sym typeface="Symbol" charset="2"/>
                </a:rPr>
                <a:t>(expressed)</a:t>
              </a:r>
              <a:r>
                <a:rPr lang="en-US" sz="1800" b="1">
                  <a:solidFill>
                    <a:srgbClr val="000000"/>
                  </a:solidFill>
                  <a:sym typeface="Symbol" charset="2"/>
                </a:rPr>
                <a:t> sequence</a:t>
              </a:r>
            </a:p>
          </p:txBody>
        </p:sp>
        <p:sp>
          <p:nvSpPr>
            <p:cNvPr id="480266" name="Line 10"/>
            <p:cNvSpPr>
              <a:spLocks noChangeShapeType="1"/>
            </p:cNvSpPr>
            <p:nvPr/>
          </p:nvSpPr>
          <p:spPr bwMode="auto">
            <a:xfrm>
              <a:off x="1124" y="3657"/>
              <a:ext cx="192" cy="144"/>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sp>
          <p:nvSpPr>
            <p:cNvPr id="480267" name="Line 11"/>
            <p:cNvSpPr>
              <a:spLocks noChangeShapeType="1"/>
            </p:cNvSpPr>
            <p:nvPr/>
          </p:nvSpPr>
          <p:spPr bwMode="auto">
            <a:xfrm flipH="1">
              <a:off x="1316" y="3657"/>
              <a:ext cx="144" cy="144"/>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grpSp>
      <p:grpSp>
        <p:nvGrpSpPr>
          <p:cNvPr id="3" name="Group 19"/>
          <p:cNvGrpSpPr>
            <a:grpSpLocks/>
          </p:cNvGrpSpPr>
          <p:nvPr/>
        </p:nvGrpSpPr>
        <p:grpSpPr bwMode="auto">
          <a:xfrm>
            <a:off x="2386013" y="5043488"/>
            <a:ext cx="4787900" cy="533400"/>
            <a:chOff x="1508" y="3177"/>
            <a:chExt cx="3016" cy="336"/>
          </a:xfrm>
        </p:grpSpPr>
        <p:grpSp>
          <p:nvGrpSpPr>
            <p:cNvPr id="4" name="Group 17"/>
            <p:cNvGrpSpPr>
              <a:grpSpLocks/>
            </p:cNvGrpSpPr>
            <p:nvPr/>
          </p:nvGrpSpPr>
          <p:grpSpPr bwMode="auto">
            <a:xfrm>
              <a:off x="1556" y="3177"/>
              <a:ext cx="2968" cy="336"/>
              <a:chOff x="1556" y="3177"/>
              <a:chExt cx="2968" cy="336"/>
            </a:xfrm>
          </p:grpSpPr>
          <p:sp>
            <p:nvSpPr>
              <p:cNvPr id="480265" name="Rectangle 9"/>
              <p:cNvSpPr>
                <a:spLocks noChangeArrowheads="1"/>
              </p:cNvSpPr>
              <p:nvPr/>
            </p:nvSpPr>
            <p:spPr bwMode="auto">
              <a:xfrm>
                <a:off x="1556" y="3177"/>
                <a:ext cx="2968" cy="231"/>
              </a:xfrm>
              <a:prstGeom prst="rect">
                <a:avLst/>
              </a:prstGeom>
              <a:noFill/>
              <a:ln w="9525">
                <a:noFill/>
                <a:miter lim="800000"/>
                <a:headEnd/>
                <a:tailEnd/>
              </a:ln>
              <a:effectLst/>
            </p:spPr>
            <p:txBody>
              <a:bodyPr wrap="none" anchor="ctr">
                <a:prstTxWarp prst="textNoShape">
                  <a:avLst/>
                </a:prstTxWarp>
                <a:spAutoFit/>
              </a:bodyPr>
              <a:lstStyle/>
              <a:p>
                <a:pPr algn="l"/>
                <a:r>
                  <a:rPr lang="en-US" sz="1800" b="1">
                    <a:solidFill>
                      <a:srgbClr val="000000"/>
                    </a:solidFill>
                    <a:sym typeface="Symbol" charset="2"/>
                  </a:rPr>
                  <a:t>intron = noncoding </a:t>
                </a:r>
                <a:r>
                  <a:rPr lang="en-US" sz="1800" b="1">
                    <a:solidFill>
                      <a:srgbClr val="CC0000"/>
                    </a:solidFill>
                    <a:sym typeface="Symbol" charset="2"/>
                  </a:rPr>
                  <a:t>(inbetween)</a:t>
                </a:r>
                <a:r>
                  <a:rPr lang="en-US" sz="1800" b="1">
                    <a:solidFill>
                      <a:srgbClr val="000000"/>
                    </a:solidFill>
                    <a:sym typeface="Symbol" charset="2"/>
                  </a:rPr>
                  <a:t> sequence</a:t>
                </a:r>
              </a:p>
            </p:txBody>
          </p:sp>
          <p:sp>
            <p:nvSpPr>
              <p:cNvPr id="480268" name="Line 12"/>
              <p:cNvSpPr>
                <a:spLocks noChangeShapeType="1"/>
              </p:cNvSpPr>
              <p:nvPr/>
            </p:nvSpPr>
            <p:spPr bwMode="auto">
              <a:xfrm>
                <a:off x="1700" y="3369"/>
                <a:ext cx="192" cy="144"/>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grpSp>
        <p:sp>
          <p:nvSpPr>
            <p:cNvPr id="480269" name="Line 13"/>
            <p:cNvSpPr>
              <a:spLocks noChangeShapeType="1"/>
            </p:cNvSpPr>
            <p:nvPr/>
          </p:nvSpPr>
          <p:spPr bwMode="auto">
            <a:xfrm flipH="1">
              <a:off x="1508" y="3369"/>
              <a:ext cx="192" cy="144"/>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grpSp>
      <p:pic>
        <p:nvPicPr>
          <p:cNvPr id="480271" name="Picture 15" descr="penguinL"/>
          <p:cNvPicPr>
            <a:picLocks noChangeAspect="1" noChangeArrowheads="1"/>
          </p:cNvPicPr>
          <p:nvPr/>
        </p:nvPicPr>
        <p:blipFill>
          <a:blip r:embed="rId7"/>
          <a:srcRect/>
          <a:stretch>
            <a:fillRect/>
          </a:stretch>
        </p:blipFill>
        <p:spPr bwMode="auto">
          <a:xfrm>
            <a:off x="7772400" y="5489575"/>
            <a:ext cx="1274763" cy="1295400"/>
          </a:xfrm>
          <a:prstGeom prst="rect">
            <a:avLst/>
          </a:prstGeom>
          <a:noFill/>
        </p:spPr>
      </p:pic>
      <p:sp>
        <p:nvSpPr>
          <p:cNvPr id="480272" name="AutoShape 16"/>
          <p:cNvSpPr>
            <a:spLocks noChangeArrowheads="1"/>
          </p:cNvSpPr>
          <p:nvPr/>
        </p:nvSpPr>
        <p:spPr bwMode="auto">
          <a:xfrm>
            <a:off x="6227763" y="5616575"/>
            <a:ext cx="1657350" cy="846138"/>
          </a:xfrm>
          <a:prstGeom prst="wedgeEllipseCallout">
            <a:avLst>
              <a:gd name="adj1" fmla="val 62641"/>
              <a:gd name="adj2" fmla="val -3255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dirty="0" err="1">
                <a:solidFill>
                  <a:srgbClr val="0F116A"/>
                </a:solidFill>
                <a:latin typeface="Comic Sans MS" charset="0"/>
                <a:ea typeface="Geneva" charset="0"/>
                <a:cs typeface="Geneva" charset="0"/>
              </a:rPr>
              <a:t>introns</a:t>
            </a:r>
            <a:r>
              <a:rPr lang="en-US" sz="1800" b="1" dirty="0">
                <a:solidFill>
                  <a:srgbClr val="0F116A"/>
                </a:solidFill>
                <a:latin typeface="Comic Sans MS" charset="0"/>
                <a:ea typeface="Geneva" charset="0"/>
                <a:cs typeface="Geneva" charset="0"/>
              </a:rPr>
              <a:t/>
            </a:r>
            <a:br>
              <a:rPr lang="en-US" sz="1800" b="1" dirty="0">
                <a:solidFill>
                  <a:srgbClr val="0F116A"/>
                </a:solidFill>
                <a:latin typeface="Comic Sans MS" charset="0"/>
                <a:ea typeface="Geneva" charset="0"/>
                <a:cs typeface="Geneva" charset="0"/>
              </a:rPr>
            </a:br>
            <a:r>
              <a:rPr lang="en-US" sz="1800" b="1" dirty="0">
                <a:solidFill>
                  <a:srgbClr val="0F116A"/>
                </a:solidFill>
                <a:latin typeface="Comic Sans MS" charset="0"/>
                <a:ea typeface="Geneva" charset="0"/>
                <a:cs typeface="Geneva" charset="0"/>
              </a:rPr>
              <a:t>come </a:t>
            </a:r>
            <a:r>
              <a:rPr lang="en-US" sz="1800" b="1" u="sng" dirty="0">
                <a:solidFill>
                  <a:srgbClr val="CC0000"/>
                </a:solidFill>
                <a:latin typeface="Comic Sans MS" charset="0"/>
                <a:ea typeface="Geneva" charset="0"/>
                <a:cs typeface="Geneva" charset="0"/>
              </a:rPr>
              <a:t>out</a:t>
            </a:r>
            <a:r>
              <a:rPr lang="en-US" sz="1800" b="1" i="1" dirty="0">
                <a:solidFill>
                  <a:srgbClr val="0F116A"/>
                </a:solidFill>
                <a:latin typeface="Comic Sans MS" charset="0"/>
                <a:ea typeface="Geneva" charset="0"/>
                <a:cs typeface="Geneva" charset="0"/>
              </a:rPr>
              <a:t>!</a:t>
            </a:r>
            <a:r>
              <a:rPr lang="en-US" sz="1800" b="1" dirty="0">
                <a:solidFill>
                  <a:srgbClr val="0F116A"/>
                </a:solidFill>
                <a:latin typeface="Comic Sans MS" charset="0"/>
                <a:ea typeface="Geneva" charset="0"/>
                <a:cs typeface="Geneva" charset="0"/>
              </a:rPr>
              <a:t> </a:t>
            </a:r>
          </a:p>
        </p:txBody>
      </p:sp>
    </p:spTree>
    <p:extLst>
      <p:ext uri="{BB962C8B-B14F-4D97-AF65-F5344CB8AC3E}">
        <p14:creationId xmlns:p14="http://schemas.microsoft.com/office/powerpoint/2010/main" val="1233729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0259">
                                            <p:txEl>
                                              <p:pRg st="1" end="1"/>
                                            </p:txEl>
                                          </p:spTgt>
                                        </p:tgtEl>
                                        <p:attrNameLst>
                                          <p:attrName>style.visibility</p:attrName>
                                        </p:attrNameLst>
                                      </p:cBhvr>
                                      <p:to>
                                        <p:strVal val="visible"/>
                                      </p:to>
                                    </p:set>
                                    <p:animEffect transition="in" filter="wipe(left)">
                                      <p:cBhvr>
                                        <p:cTn id="7" dur="500"/>
                                        <p:tgtEl>
                                          <p:spTgt spid="480259">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0260">
                                            <p:txEl>
                                              <p:pRg st="1" end="1"/>
                                            </p:txEl>
                                          </p:spTgt>
                                        </p:tgtEl>
                                        <p:attrNameLst>
                                          <p:attrName>style.visibility</p:attrName>
                                        </p:attrNameLst>
                                      </p:cBhvr>
                                      <p:to>
                                        <p:strVal val="visible"/>
                                      </p:to>
                                    </p:set>
                                    <p:animEffect transition="in" filter="wipe(left)">
                                      <p:cBhvr>
                                        <p:cTn id="12" dur="500"/>
                                        <p:tgtEl>
                                          <p:spTgt spid="48026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0259">
                                            <p:txEl>
                                              <p:pRg st="2" end="2"/>
                                            </p:txEl>
                                          </p:spTgt>
                                        </p:tgtEl>
                                        <p:attrNameLst>
                                          <p:attrName>style.visibility</p:attrName>
                                        </p:attrNameLst>
                                      </p:cBhvr>
                                      <p:to>
                                        <p:strVal val="visible"/>
                                      </p:to>
                                    </p:set>
                                    <p:animEffect transition="in" filter="wipe(left)">
                                      <p:cBhvr>
                                        <p:cTn id="17" dur="500"/>
                                        <p:tgtEl>
                                          <p:spTgt spid="48025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0260">
                                            <p:txEl>
                                              <p:pRg st="2" end="2"/>
                                            </p:txEl>
                                          </p:spTgt>
                                        </p:tgtEl>
                                        <p:attrNameLst>
                                          <p:attrName>style.visibility</p:attrName>
                                        </p:attrNameLst>
                                      </p:cBhvr>
                                      <p:to>
                                        <p:strVal val="visible"/>
                                      </p:to>
                                    </p:set>
                                    <p:animEffect transition="in" filter="wipe(left)">
                                      <p:cBhvr>
                                        <p:cTn id="22" dur="500"/>
                                        <p:tgtEl>
                                          <p:spTgt spid="480260">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0259">
                                            <p:txEl>
                                              <p:pRg st="3" end="3"/>
                                            </p:txEl>
                                          </p:spTgt>
                                        </p:tgtEl>
                                        <p:attrNameLst>
                                          <p:attrName>style.visibility</p:attrName>
                                        </p:attrNameLst>
                                      </p:cBhvr>
                                      <p:to>
                                        <p:strVal val="visible"/>
                                      </p:to>
                                    </p:set>
                                    <p:animEffect transition="in" filter="wipe(left)">
                                      <p:cBhvr>
                                        <p:cTn id="27" dur="500"/>
                                        <p:tgtEl>
                                          <p:spTgt spid="480259">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0260">
                                            <p:txEl>
                                              <p:pRg st="3" end="3"/>
                                            </p:txEl>
                                          </p:spTgt>
                                        </p:tgtEl>
                                        <p:attrNameLst>
                                          <p:attrName>style.visibility</p:attrName>
                                        </p:attrNameLst>
                                      </p:cBhvr>
                                      <p:to>
                                        <p:strVal val="visible"/>
                                      </p:to>
                                    </p:set>
                                    <p:animEffect transition="in" filter="wipe(left)">
                                      <p:cBhvr>
                                        <p:cTn id="32" dur="500"/>
                                        <p:tgtEl>
                                          <p:spTgt spid="480260">
                                            <p:txEl>
                                              <p:pRg st="3" end="3"/>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80259">
                                            <p:txEl>
                                              <p:pRg st="5" end="5"/>
                                            </p:txEl>
                                          </p:spTgt>
                                        </p:tgtEl>
                                        <p:attrNameLst>
                                          <p:attrName>style.visibility</p:attrName>
                                        </p:attrNameLst>
                                      </p:cBhvr>
                                      <p:to>
                                        <p:strVal val="visible"/>
                                      </p:to>
                                    </p:set>
                                    <p:animEffect transition="in" filter="wipe(left)">
                                      <p:cBhvr>
                                        <p:cTn id="37" dur="500"/>
                                        <p:tgtEl>
                                          <p:spTgt spid="480259">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0260">
                                            <p:txEl>
                                              <p:pRg st="4" end="4"/>
                                            </p:txEl>
                                          </p:spTgt>
                                        </p:tgtEl>
                                        <p:attrNameLst>
                                          <p:attrName>style.visibility</p:attrName>
                                        </p:attrNameLst>
                                      </p:cBhvr>
                                      <p:to>
                                        <p:strVal val="visible"/>
                                      </p:to>
                                    </p:set>
                                    <p:animEffect transition="in" filter="wipe(left)">
                                      <p:cBhvr>
                                        <p:cTn id="42" dur="500"/>
                                        <p:tgtEl>
                                          <p:spTgt spid="480260">
                                            <p:txEl>
                                              <p:pRg st="4" end="4"/>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subTnLst>
                                    <p:audio>
                                      <p:cMediaNode>
                                        <p:cTn display="0" masterRel="sameClick">
                                          <p:stCondLst>
                                            <p:cond evt="begin" delay="0">
                                              <p:tn val="45"/>
                                            </p:cond>
                                          </p:stCondLst>
                                          <p:endCondLst>
                                            <p:cond evt="onStopAudio" delay="0">
                                              <p:tgtEl>
                                                <p:sldTgt/>
                                              </p:tgtEl>
                                            </p:cond>
                                          </p:endCondLst>
                                        </p:cTn>
                                        <p:tgtEl>
                                          <p:sndTgt r:embed="rId4" name="Vibro Up"/>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80271"/>
                                        </p:tgtEl>
                                        <p:attrNameLst>
                                          <p:attrName>style.visibility</p:attrName>
                                        </p:attrNameLst>
                                      </p:cBhvr>
                                      <p:to>
                                        <p:strVal val="visible"/>
                                      </p:to>
                                    </p:set>
                                    <p:animEffect transition="in" filter="wipe(down)">
                                      <p:cBhvr>
                                        <p:cTn id="52" dur="500"/>
                                        <p:tgtEl>
                                          <p:spTgt spid="480271"/>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480272"/>
                                        </p:tgtEl>
                                        <p:attrNameLst>
                                          <p:attrName>style.visibility</p:attrName>
                                        </p:attrNameLst>
                                      </p:cBhvr>
                                      <p:to>
                                        <p:strVal val="visible"/>
                                      </p:to>
                                    </p:set>
                                    <p:animEffect transition="in" filter="wipe(down)">
                                      <p:cBhvr>
                                        <p:cTn id="56" dur="500"/>
                                        <p:tgtEl>
                                          <p:spTgt spid="480272"/>
                                        </p:tgtEl>
                                      </p:cBhvr>
                                    </p:animEffect>
                                  </p:childTnLst>
                                  <p:subTnLst>
                                    <p:audio>
                                      <p:cMediaNode>
                                        <p:cTn display="0" masterRel="sameClick">
                                          <p:stCondLst>
                                            <p:cond evt="begin" delay="0">
                                              <p:tn val="54"/>
                                            </p:cond>
                                          </p:stCondLst>
                                          <p:endCondLst>
                                            <p:cond evt="onStopAudio" delay="0">
                                              <p:tgtEl>
                                                <p:sldTgt/>
                                              </p:tgtEl>
                                            </p:cond>
                                          </p:endCondLst>
                                        </p:cTn>
                                        <p:tgtEl>
                                          <p:sndTgt r:embed="rId5" name="Quack"/>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subTnLst>
                                    <p:audio>
                                      <p:cMediaNode>
                                        <p:cTn display="0" masterRel="sameClick">
                                          <p:stCondLst>
                                            <p:cond evt="begin" delay="0">
                                              <p:tn val="59"/>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autoUpdateAnimBg="0"/>
      <p:bldP spid="480260" grpId="0" build="p" autoUpdateAnimBg="0"/>
      <p:bldP spid="480272"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2307" name="Rectangle 3" descr="Rectangle: Click to edit Master text styles&#10;Second level&#10;Third level&#10;Fourth level&#10;Fifth level"/>
          <p:cNvSpPr>
            <a:spLocks noGrp="1" noChangeArrowheads="1"/>
          </p:cNvSpPr>
          <p:nvPr>
            <p:ph type="body" idx="1"/>
          </p:nvPr>
        </p:nvSpPr>
        <p:spPr>
          <a:xfrm>
            <a:off x="171450" y="1371600"/>
            <a:ext cx="8796338" cy="5330825"/>
          </a:xfrm>
          <a:solidFill>
            <a:schemeClr val="bg1"/>
          </a:solidFill>
        </p:spPr>
        <p:txBody>
          <a:bodyPr/>
          <a:lstStyle/>
          <a:p>
            <a:r>
              <a:rPr lang="en-US"/>
              <a:t>Transcription &amp; translation are simultaneous in bacteria </a:t>
            </a:r>
          </a:p>
          <a:p>
            <a:pPr lvl="1"/>
            <a:r>
              <a:rPr lang="en-US"/>
              <a:t>DNA is in </a:t>
            </a:r>
            <a:br>
              <a:rPr lang="en-US"/>
            </a:br>
            <a:r>
              <a:rPr lang="en-US"/>
              <a:t>cytoplasm</a:t>
            </a:r>
          </a:p>
          <a:p>
            <a:pPr lvl="1"/>
            <a:r>
              <a:rPr lang="en-US"/>
              <a:t>no mRNA </a:t>
            </a:r>
            <a:br>
              <a:rPr lang="en-US"/>
            </a:br>
            <a:r>
              <a:rPr lang="en-US"/>
              <a:t>editing </a:t>
            </a:r>
          </a:p>
          <a:p>
            <a:pPr lvl="1"/>
            <a:r>
              <a:rPr lang="en-US" u="sng">
                <a:solidFill>
                  <a:srgbClr val="CC0000"/>
                </a:solidFill>
              </a:rPr>
              <a:t>ribosomes</a:t>
            </a:r>
            <a:r>
              <a:rPr lang="en-US"/>
              <a:t> </a:t>
            </a:r>
            <a:br>
              <a:rPr lang="en-US"/>
            </a:br>
            <a:r>
              <a:rPr lang="en-US"/>
              <a:t>read mRNA </a:t>
            </a:r>
            <a:br>
              <a:rPr lang="en-US"/>
            </a:br>
            <a:r>
              <a:rPr lang="en-US"/>
              <a:t>as it is being </a:t>
            </a:r>
            <a:br>
              <a:rPr lang="en-US"/>
            </a:br>
            <a:r>
              <a:rPr lang="en-US"/>
              <a:t>transcribed  </a:t>
            </a:r>
          </a:p>
        </p:txBody>
      </p:sp>
      <p:pic>
        <p:nvPicPr>
          <p:cNvPr id="482308" name="Picture 4" descr="f15-13_translation_in_a_c"/>
          <p:cNvPicPr>
            <a:picLocks noChangeAspect="1" noChangeArrowheads="1"/>
          </p:cNvPicPr>
          <p:nvPr/>
        </p:nvPicPr>
        <p:blipFill>
          <a:blip r:embed="rId3"/>
          <a:srcRect l="6187" t="2100" r="5624"/>
          <a:stretch>
            <a:fillRect/>
          </a:stretch>
        </p:blipFill>
        <p:spPr bwMode="auto">
          <a:xfrm>
            <a:off x="3416300" y="2011363"/>
            <a:ext cx="5657850" cy="4710112"/>
          </a:xfrm>
          <a:prstGeom prst="rect">
            <a:avLst/>
          </a:prstGeom>
          <a:noFill/>
          <a:ln w="9525">
            <a:noFill/>
            <a:miter lim="800000"/>
            <a:headEnd/>
            <a:tailEnd/>
          </a:ln>
        </p:spPr>
      </p:pic>
      <p:sp>
        <p:nvSpPr>
          <p:cNvPr id="482306" name="Rectangle 2"/>
          <p:cNvSpPr>
            <a:spLocks noGrp="1" noChangeArrowheads="1"/>
          </p:cNvSpPr>
          <p:nvPr>
            <p:ph type="title"/>
          </p:nvPr>
        </p:nvSpPr>
        <p:spPr/>
        <p:txBody>
          <a:bodyPr/>
          <a:lstStyle/>
          <a:p>
            <a:r>
              <a:rPr lang="en-US"/>
              <a:t>Translation in Prokaryotes</a:t>
            </a:r>
          </a:p>
        </p:txBody>
      </p:sp>
    </p:spTree>
    <p:extLst>
      <p:ext uri="{BB962C8B-B14F-4D97-AF65-F5344CB8AC3E}">
        <p14:creationId xmlns:p14="http://schemas.microsoft.com/office/powerpoint/2010/main" val="2901731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5" name="Rectangle 3" descr="Rectangle: Click to edit Master text styles&#10;Second level&#10;Third level&#10;Fourth level&#10;Fifth level"/>
          <p:cNvSpPr>
            <a:spLocks noGrp="1" noChangeArrowheads="1"/>
          </p:cNvSpPr>
          <p:nvPr>
            <p:ph type="body" idx="1"/>
          </p:nvPr>
        </p:nvSpPr>
        <p:spPr>
          <a:xfrm>
            <a:off x="319088" y="977900"/>
            <a:ext cx="8270875" cy="3963988"/>
          </a:xfrm>
        </p:spPr>
        <p:txBody>
          <a:bodyPr/>
          <a:lstStyle/>
          <a:p>
            <a:r>
              <a:rPr lang="en-US" dirty="0"/>
              <a:t>Inheritance of metabolic diseases</a:t>
            </a:r>
          </a:p>
          <a:p>
            <a:pPr lvl="1"/>
            <a:r>
              <a:rPr lang="en-US" dirty="0"/>
              <a:t>suggested that genes coded for enzymes</a:t>
            </a:r>
          </a:p>
          <a:p>
            <a:pPr lvl="1"/>
            <a:r>
              <a:rPr lang="en-US" dirty="0"/>
              <a:t>each disease (phenotype) is caused by non-functional gene product </a:t>
            </a:r>
          </a:p>
          <a:p>
            <a:pPr marL="1085850" lvl="2"/>
            <a:r>
              <a:rPr lang="en-US" dirty="0"/>
              <a:t>lack of an enzyme</a:t>
            </a:r>
          </a:p>
          <a:p>
            <a:pPr marL="1085850" lvl="2"/>
            <a:r>
              <a:rPr lang="en-US" dirty="0" err="1"/>
              <a:t>Tay</a:t>
            </a:r>
            <a:r>
              <a:rPr lang="en-US" dirty="0"/>
              <a:t> </a:t>
            </a:r>
            <a:r>
              <a:rPr lang="en-US" dirty="0" err="1"/>
              <a:t>sachs</a:t>
            </a:r>
            <a:endParaRPr lang="en-US" dirty="0"/>
          </a:p>
          <a:p>
            <a:pPr marL="1085850" lvl="2"/>
            <a:r>
              <a:rPr lang="en-US" dirty="0"/>
              <a:t>PKU (</a:t>
            </a:r>
            <a:r>
              <a:rPr lang="en-US" dirty="0" err="1"/>
              <a:t>phenylketonuria</a:t>
            </a:r>
            <a:r>
              <a:rPr lang="en-US" dirty="0"/>
              <a:t>)</a:t>
            </a:r>
          </a:p>
          <a:p>
            <a:pPr marL="1085850" lvl="2"/>
            <a:r>
              <a:rPr lang="en-US" dirty="0"/>
              <a:t>albinism</a:t>
            </a:r>
          </a:p>
        </p:txBody>
      </p:sp>
      <p:pic>
        <p:nvPicPr>
          <p:cNvPr id="371781" name="Picture 69" descr="penguinL"/>
          <p:cNvPicPr>
            <a:picLocks noChangeAspect="1" noChangeArrowheads="1"/>
          </p:cNvPicPr>
          <p:nvPr/>
        </p:nvPicPr>
        <p:blipFill>
          <a:blip r:embed="rId3"/>
          <a:srcRect/>
          <a:stretch>
            <a:fillRect/>
          </a:stretch>
        </p:blipFill>
        <p:spPr bwMode="auto">
          <a:xfrm>
            <a:off x="7869238" y="4265613"/>
            <a:ext cx="1274762" cy="1295400"/>
          </a:xfrm>
          <a:prstGeom prst="rect">
            <a:avLst/>
          </a:prstGeom>
          <a:noFill/>
        </p:spPr>
      </p:pic>
      <p:sp>
        <p:nvSpPr>
          <p:cNvPr id="371782" name="AutoShape 70"/>
          <p:cNvSpPr>
            <a:spLocks noChangeArrowheads="1"/>
          </p:cNvSpPr>
          <p:nvPr/>
        </p:nvSpPr>
        <p:spPr bwMode="auto">
          <a:xfrm>
            <a:off x="5818188" y="3236913"/>
            <a:ext cx="3155950" cy="871537"/>
          </a:xfrm>
          <a:prstGeom prst="wedgeEllipseCallout">
            <a:avLst>
              <a:gd name="adj1" fmla="val 24801"/>
              <a:gd name="adj2" fmla="val 87343"/>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Am I just the </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sum of my proteins?</a:t>
            </a:r>
          </a:p>
        </p:txBody>
      </p:sp>
      <p:sp>
        <p:nvSpPr>
          <p:cNvPr id="371739" name="AutoShape 27"/>
          <p:cNvSpPr>
            <a:spLocks noChangeArrowheads="1"/>
          </p:cNvSpPr>
          <p:nvPr/>
        </p:nvSpPr>
        <p:spPr bwMode="auto">
          <a:xfrm>
            <a:off x="762000" y="5859463"/>
            <a:ext cx="7848600" cy="838200"/>
          </a:xfrm>
          <a:prstGeom prst="roundRect">
            <a:avLst>
              <a:gd name="adj" fmla="val 16667"/>
            </a:avLst>
          </a:prstGeom>
          <a:solidFill>
            <a:srgbClr val="FFCC18"/>
          </a:solidFill>
          <a:ln w="9525">
            <a:noFill/>
            <a:round/>
            <a:headEnd/>
            <a:tailEnd/>
          </a:ln>
          <a:effectLst/>
        </p:spPr>
        <p:txBody>
          <a:bodyPr wrap="none" anchor="ctr">
            <a:prstTxWarp prst="textNoShape">
              <a:avLst/>
            </a:prstTxWarp>
          </a:bodyPr>
          <a:lstStyle/>
          <a:p>
            <a:endParaRPr lang="en-US"/>
          </a:p>
        </p:txBody>
      </p:sp>
      <p:sp>
        <p:nvSpPr>
          <p:cNvPr id="371714" name="Rectangle 2"/>
          <p:cNvSpPr>
            <a:spLocks noGrp="1" noChangeArrowheads="1"/>
          </p:cNvSpPr>
          <p:nvPr>
            <p:ph type="title"/>
          </p:nvPr>
        </p:nvSpPr>
        <p:spPr>
          <a:xfrm>
            <a:off x="215900" y="152400"/>
            <a:ext cx="8077200" cy="762000"/>
          </a:xfrm>
        </p:spPr>
        <p:txBody>
          <a:bodyPr/>
          <a:lstStyle/>
          <a:p>
            <a:r>
              <a:rPr lang="en-US" dirty="0"/>
              <a:t>Metabolism taught us about genes</a:t>
            </a:r>
          </a:p>
        </p:txBody>
      </p:sp>
      <p:grpSp>
        <p:nvGrpSpPr>
          <p:cNvPr id="2" name="Group 4"/>
          <p:cNvGrpSpPr>
            <a:grpSpLocks/>
          </p:cNvGrpSpPr>
          <p:nvPr/>
        </p:nvGrpSpPr>
        <p:grpSpPr bwMode="auto">
          <a:xfrm>
            <a:off x="876300" y="5900738"/>
            <a:ext cx="7559675" cy="739775"/>
            <a:chOff x="696" y="1812"/>
            <a:chExt cx="4762" cy="466"/>
          </a:xfrm>
        </p:grpSpPr>
        <p:sp>
          <p:nvSpPr>
            <p:cNvPr id="371717" name="Oval 5"/>
            <p:cNvSpPr>
              <a:spLocks noChangeArrowheads="1"/>
            </p:cNvSpPr>
            <p:nvPr/>
          </p:nvSpPr>
          <p:spPr bwMode="auto">
            <a:xfrm>
              <a:off x="696" y="1812"/>
              <a:ext cx="361" cy="466"/>
            </a:xfrm>
            <a:prstGeom prst="ellipse">
              <a:avLst/>
            </a:prstGeom>
            <a:solidFill>
              <a:schemeClr val="folHlink"/>
            </a:solidFill>
            <a:ln w="9525">
              <a:noFill/>
              <a:round/>
              <a:headEnd/>
              <a:tailEnd/>
            </a:ln>
            <a:effectLst/>
          </p:spPr>
          <p:txBody>
            <a:bodyPr wrap="none" anchor="ctr">
              <a:prstTxWarp prst="textNoShape">
                <a:avLst/>
              </a:prstTxWarp>
              <a:spAutoFit/>
            </a:bodyPr>
            <a:lstStyle/>
            <a:p>
              <a:r>
                <a:rPr lang="en-US" sz="3000" b="1">
                  <a:solidFill>
                    <a:srgbClr val="0F116A"/>
                  </a:solidFill>
                </a:rPr>
                <a:t>A</a:t>
              </a:r>
            </a:p>
          </p:txBody>
        </p:sp>
        <p:sp>
          <p:nvSpPr>
            <p:cNvPr id="371718" name="Oval 6"/>
            <p:cNvSpPr>
              <a:spLocks noChangeArrowheads="1"/>
            </p:cNvSpPr>
            <p:nvPr/>
          </p:nvSpPr>
          <p:spPr bwMode="auto">
            <a:xfrm>
              <a:off x="1800" y="1812"/>
              <a:ext cx="361" cy="466"/>
            </a:xfrm>
            <a:prstGeom prst="ellipse">
              <a:avLst/>
            </a:prstGeom>
            <a:solidFill>
              <a:schemeClr val="folHlink"/>
            </a:solidFill>
            <a:ln w="9525">
              <a:noFill/>
              <a:round/>
              <a:headEnd/>
              <a:tailEnd/>
            </a:ln>
            <a:effectLst/>
          </p:spPr>
          <p:txBody>
            <a:bodyPr wrap="none" anchor="ctr">
              <a:prstTxWarp prst="textNoShape">
                <a:avLst/>
              </a:prstTxWarp>
              <a:spAutoFit/>
            </a:bodyPr>
            <a:lstStyle/>
            <a:p>
              <a:r>
                <a:rPr lang="en-US" sz="3000" b="1">
                  <a:solidFill>
                    <a:srgbClr val="0F116A"/>
                  </a:solidFill>
                </a:rPr>
                <a:t>B</a:t>
              </a:r>
            </a:p>
          </p:txBody>
        </p:sp>
        <p:sp>
          <p:nvSpPr>
            <p:cNvPr id="371719" name="Oval 7"/>
            <p:cNvSpPr>
              <a:spLocks noChangeArrowheads="1"/>
            </p:cNvSpPr>
            <p:nvPr/>
          </p:nvSpPr>
          <p:spPr bwMode="auto">
            <a:xfrm>
              <a:off x="2904" y="1812"/>
              <a:ext cx="361" cy="466"/>
            </a:xfrm>
            <a:prstGeom prst="ellipse">
              <a:avLst/>
            </a:prstGeom>
            <a:solidFill>
              <a:schemeClr val="folHlink"/>
            </a:solidFill>
            <a:ln w="9525">
              <a:noFill/>
              <a:round/>
              <a:headEnd/>
              <a:tailEnd/>
            </a:ln>
            <a:effectLst/>
          </p:spPr>
          <p:txBody>
            <a:bodyPr wrap="none" anchor="ctr">
              <a:prstTxWarp prst="textNoShape">
                <a:avLst/>
              </a:prstTxWarp>
              <a:spAutoFit/>
            </a:bodyPr>
            <a:lstStyle/>
            <a:p>
              <a:r>
                <a:rPr lang="en-US" sz="3000" b="1">
                  <a:solidFill>
                    <a:srgbClr val="0F116A"/>
                  </a:solidFill>
                </a:rPr>
                <a:t>C</a:t>
              </a:r>
            </a:p>
          </p:txBody>
        </p:sp>
        <p:sp>
          <p:nvSpPr>
            <p:cNvPr id="371720" name="Oval 8"/>
            <p:cNvSpPr>
              <a:spLocks noChangeArrowheads="1"/>
            </p:cNvSpPr>
            <p:nvPr/>
          </p:nvSpPr>
          <p:spPr bwMode="auto">
            <a:xfrm>
              <a:off x="4008" y="1812"/>
              <a:ext cx="361" cy="466"/>
            </a:xfrm>
            <a:prstGeom prst="ellipse">
              <a:avLst/>
            </a:prstGeom>
            <a:solidFill>
              <a:schemeClr val="folHlink"/>
            </a:solidFill>
            <a:ln w="9525">
              <a:noFill/>
              <a:round/>
              <a:headEnd/>
              <a:tailEnd/>
            </a:ln>
            <a:effectLst/>
          </p:spPr>
          <p:txBody>
            <a:bodyPr wrap="none" anchor="ctr">
              <a:prstTxWarp prst="textNoShape">
                <a:avLst/>
              </a:prstTxWarp>
              <a:spAutoFit/>
            </a:bodyPr>
            <a:lstStyle/>
            <a:p>
              <a:r>
                <a:rPr lang="en-US" sz="3000" b="1">
                  <a:solidFill>
                    <a:srgbClr val="0F116A"/>
                  </a:solidFill>
                </a:rPr>
                <a:t>D</a:t>
              </a:r>
            </a:p>
          </p:txBody>
        </p:sp>
        <p:sp>
          <p:nvSpPr>
            <p:cNvPr id="371721" name="Line 9"/>
            <p:cNvSpPr>
              <a:spLocks noChangeShapeType="1"/>
            </p:cNvSpPr>
            <p:nvPr/>
          </p:nvSpPr>
          <p:spPr bwMode="auto">
            <a:xfrm>
              <a:off x="1140" y="2045"/>
              <a:ext cx="576"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371722" name="Line 10"/>
            <p:cNvSpPr>
              <a:spLocks noChangeShapeType="1"/>
            </p:cNvSpPr>
            <p:nvPr/>
          </p:nvSpPr>
          <p:spPr bwMode="auto">
            <a:xfrm>
              <a:off x="2244" y="2045"/>
              <a:ext cx="576"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371723" name="Line 11"/>
            <p:cNvSpPr>
              <a:spLocks noChangeShapeType="1"/>
            </p:cNvSpPr>
            <p:nvPr/>
          </p:nvSpPr>
          <p:spPr bwMode="auto">
            <a:xfrm>
              <a:off x="3348" y="2045"/>
              <a:ext cx="576"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371724" name="Oval 12"/>
            <p:cNvSpPr>
              <a:spLocks noChangeArrowheads="1"/>
            </p:cNvSpPr>
            <p:nvPr/>
          </p:nvSpPr>
          <p:spPr bwMode="auto">
            <a:xfrm>
              <a:off x="5114" y="1812"/>
              <a:ext cx="344" cy="466"/>
            </a:xfrm>
            <a:prstGeom prst="ellipse">
              <a:avLst/>
            </a:prstGeom>
            <a:solidFill>
              <a:schemeClr val="folHlink"/>
            </a:solidFill>
            <a:ln w="9525">
              <a:noFill/>
              <a:round/>
              <a:headEnd/>
              <a:tailEnd/>
            </a:ln>
            <a:effectLst/>
          </p:spPr>
          <p:txBody>
            <a:bodyPr wrap="none" anchor="ctr">
              <a:prstTxWarp prst="textNoShape">
                <a:avLst/>
              </a:prstTxWarp>
              <a:spAutoFit/>
            </a:bodyPr>
            <a:lstStyle/>
            <a:p>
              <a:r>
                <a:rPr lang="en-US" sz="3000" b="1">
                  <a:solidFill>
                    <a:srgbClr val="0F116A"/>
                  </a:solidFill>
                </a:rPr>
                <a:t>E</a:t>
              </a:r>
            </a:p>
          </p:txBody>
        </p:sp>
        <p:sp>
          <p:nvSpPr>
            <p:cNvPr id="371725" name="Line 13"/>
            <p:cNvSpPr>
              <a:spLocks noChangeShapeType="1"/>
            </p:cNvSpPr>
            <p:nvPr/>
          </p:nvSpPr>
          <p:spPr bwMode="auto">
            <a:xfrm>
              <a:off x="4452" y="2045"/>
              <a:ext cx="576"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55"/>
          <p:cNvGrpSpPr>
            <a:grpSpLocks/>
          </p:cNvGrpSpPr>
          <p:nvPr/>
        </p:nvGrpSpPr>
        <p:grpSpPr bwMode="auto">
          <a:xfrm>
            <a:off x="1582738" y="5581650"/>
            <a:ext cx="1927225" cy="698500"/>
            <a:chOff x="987" y="2846"/>
            <a:chExt cx="1214" cy="440"/>
          </a:xfrm>
        </p:grpSpPr>
        <p:sp>
          <p:nvSpPr>
            <p:cNvPr id="371765" name="Freeform 53"/>
            <p:cNvSpPr>
              <a:spLocks/>
            </p:cNvSpPr>
            <p:nvPr/>
          </p:nvSpPr>
          <p:spPr bwMode="auto">
            <a:xfrm>
              <a:off x="987" y="3013"/>
              <a:ext cx="537" cy="273"/>
            </a:xfrm>
            <a:custGeom>
              <a:avLst/>
              <a:gdLst/>
              <a:ahLst/>
              <a:cxnLst>
                <a:cxn ang="0">
                  <a:pos x="0" y="263"/>
                </a:cxn>
                <a:cxn ang="0">
                  <a:pos x="120" y="263"/>
                </a:cxn>
                <a:cxn ang="0">
                  <a:pos x="321" y="201"/>
                </a:cxn>
                <a:cxn ang="0">
                  <a:pos x="537" y="0"/>
                </a:cxn>
              </a:cxnLst>
              <a:rect l="0" t="0" r="r" b="b"/>
              <a:pathLst>
                <a:path w="537" h="273">
                  <a:moveTo>
                    <a:pt x="0" y="263"/>
                  </a:moveTo>
                  <a:cubicBezTo>
                    <a:pt x="33" y="268"/>
                    <a:pt x="67" y="273"/>
                    <a:pt x="120" y="263"/>
                  </a:cubicBezTo>
                  <a:cubicBezTo>
                    <a:pt x="173" y="253"/>
                    <a:pt x="252" y="245"/>
                    <a:pt x="321" y="201"/>
                  </a:cubicBezTo>
                  <a:cubicBezTo>
                    <a:pt x="390" y="157"/>
                    <a:pt x="463" y="78"/>
                    <a:pt x="537" y="0"/>
                  </a:cubicBezTo>
                </a:path>
              </a:pathLst>
            </a:custGeom>
            <a:noFill/>
            <a:ln w="63500" cap="flat" cmpd="sng">
              <a:solidFill>
                <a:srgbClr val="CC0000"/>
              </a:solidFill>
              <a:prstDash val="solid"/>
              <a:round/>
              <a:headEnd/>
              <a:tailEnd type="triangle" w="med" len="med"/>
            </a:ln>
            <a:effectLst/>
          </p:spPr>
          <p:txBody>
            <a:bodyPr wrap="none" anchor="ctr">
              <a:prstTxWarp prst="textNoShape">
                <a:avLst/>
              </a:prstTxWarp>
            </a:bodyPr>
            <a:lstStyle/>
            <a:p>
              <a:endParaRPr lang="en-US"/>
            </a:p>
          </p:txBody>
        </p:sp>
        <p:sp>
          <p:nvSpPr>
            <p:cNvPr id="371766" name="AutoShape 54"/>
            <p:cNvSpPr>
              <a:spLocks noChangeArrowheads="1"/>
            </p:cNvSpPr>
            <p:nvPr/>
          </p:nvSpPr>
          <p:spPr bwMode="auto">
            <a:xfrm>
              <a:off x="1531" y="2846"/>
              <a:ext cx="670" cy="235"/>
            </a:xfrm>
            <a:prstGeom prst="roundRect">
              <a:avLst>
                <a:gd name="adj" fmla="val 16667"/>
              </a:avLst>
            </a:prstGeom>
            <a:solidFill>
              <a:srgbClr val="CC0000"/>
            </a:solidFill>
            <a:ln w="9525">
              <a:noFill/>
              <a:round/>
              <a:headEnd/>
              <a:tailEnd/>
            </a:ln>
            <a:effectLst/>
          </p:spPr>
          <p:txBody>
            <a:bodyPr wrap="none" lIns="0" tIns="0" rIns="0" bIns="0" anchor="ctr">
              <a:prstTxWarp prst="textNoShape">
                <a:avLst/>
              </a:prstTxWarp>
              <a:spAutoFit/>
            </a:bodyPr>
            <a:lstStyle/>
            <a:p>
              <a:r>
                <a:rPr lang="en-US" sz="2200" b="1">
                  <a:solidFill>
                    <a:schemeClr val="bg1"/>
                  </a:solidFill>
                </a:rPr>
                <a:t>disease</a:t>
              </a:r>
            </a:p>
          </p:txBody>
        </p:sp>
      </p:grpSp>
      <p:grpSp>
        <p:nvGrpSpPr>
          <p:cNvPr id="4" name="Group 56"/>
          <p:cNvGrpSpPr>
            <a:grpSpLocks/>
          </p:cNvGrpSpPr>
          <p:nvPr/>
        </p:nvGrpSpPr>
        <p:grpSpPr bwMode="auto">
          <a:xfrm>
            <a:off x="3340100" y="5581650"/>
            <a:ext cx="1927225" cy="698500"/>
            <a:chOff x="987" y="2846"/>
            <a:chExt cx="1214" cy="440"/>
          </a:xfrm>
        </p:grpSpPr>
        <p:sp>
          <p:nvSpPr>
            <p:cNvPr id="371769" name="Freeform 57"/>
            <p:cNvSpPr>
              <a:spLocks/>
            </p:cNvSpPr>
            <p:nvPr/>
          </p:nvSpPr>
          <p:spPr bwMode="auto">
            <a:xfrm>
              <a:off x="987" y="3013"/>
              <a:ext cx="537" cy="273"/>
            </a:xfrm>
            <a:custGeom>
              <a:avLst/>
              <a:gdLst/>
              <a:ahLst/>
              <a:cxnLst>
                <a:cxn ang="0">
                  <a:pos x="0" y="263"/>
                </a:cxn>
                <a:cxn ang="0">
                  <a:pos x="120" y="263"/>
                </a:cxn>
                <a:cxn ang="0">
                  <a:pos x="321" y="201"/>
                </a:cxn>
                <a:cxn ang="0">
                  <a:pos x="537" y="0"/>
                </a:cxn>
              </a:cxnLst>
              <a:rect l="0" t="0" r="r" b="b"/>
              <a:pathLst>
                <a:path w="537" h="273">
                  <a:moveTo>
                    <a:pt x="0" y="263"/>
                  </a:moveTo>
                  <a:cubicBezTo>
                    <a:pt x="33" y="268"/>
                    <a:pt x="67" y="273"/>
                    <a:pt x="120" y="263"/>
                  </a:cubicBezTo>
                  <a:cubicBezTo>
                    <a:pt x="173" y="253"/>
                    <a:pt x="252" y="245"/>
                    <a:pt x="321" y="201"/>
                  </a:cubicBezTo>
                  <a:cubicBezTo>
                    <a:pt x="390" y="157"/>
                    <a:pt x="463" y="78"/>
                    <a:pt x="537" y="0"/>
                  </a:cubicBezTo>
                </a:path>
              </a:pathLst>
            </a:custGeom>
            <a:noFill/>
            <a:ln w="63500" cap="flat" cmpd="sng">
              <a:solidFill>
                <a:srgbClr val="CC0000"/>
              </a:solidFill>
              <a:prstDash val="solid"/>
              <a:round/>
              <a:headEnd/>
              <a:tailEnd type="triangle" w="med" len="med"/>
            </a:ln>
            <a:effectLst/>
          </p:spPr>
          <p:txBody>
            <a:bodyPr wrap="none" anchor="ctr">
              <a:prstTxWarp prst="textNoShape">
                <a:avLst/>
              </a:prstTxWarp>
            </a:bodyPr>
            <a:lstStyle/>
            <a:p>
              <a:endParaRPr lang="en-US"/>
            </a:p>
          </p:txBody>
        </p:sp>
        <p:sp>
          <p:nvSpPr>
            <p:cNvPr id="371770" name="AutoShape 58"/>
            <p:cNvSpPr>
              <a:spLocks noChangeArrowheads="1"/>
            </p:cNvSpPr>
            <p:nvPr/>
          </p:nvSpPr>
          <p:spPr bwMode="auto">
            <a:xfrm>
              <a:off x="1531" y="2846"/>
              <a:ext cx="670" cy="235"/>
            </a:xfrm>
            <a:prstGeom prst="roundRect">
              <a:avLst>
                <a:gd name="adj" fmla="val 16667"/>
              </a:avLst>
            </a:prstGeom>
            <a:solidFill>
              <a:srgbClr val="CC0000"/>
            </a:solidFill>
            <a:ln w="9525">
              <a:noFill/>
              <a:round/>
              <a:headEnd/>
              <a:tailEnd/>
            </a:ln>
            <a:effectLst/>
          </p:spPr>
          <p:txBody>
            <a:bodyPr wrap="none" lIns="0" tIns="0" rIns="0" bIns="0" anchor="ctr">
              <a:prstTxWarp prst="textNoShape">
                <a:avLst/>
              </a:prstTxWarp>
              <a:spAutoFit/>
            </a:bodyPr>
            <a:lstStyle/>
            <a:p>
              <a:r>
                <a:rPr lang="en-US" sz="2200" b="1">
                  <a:solidFill>
                    <a:schemeClr val="bg1"/>
                  </a:solidFill>
                </a:rPr>
                <a:t>disease</a:t>
              </a:r>
            </a:p>
          </p:txBody>
        </p:sp>
      </p:grpSp>
      <p:grpSp>
        <p:nvGrpSpPr>
          <p:cNvPr id="5" name="Group 59"/>
          <p:cNvGrpSpPr>
            <a:grpSpLocks/>
          </p:cNvGrpSpPr>
          <p:nvPr/>
        </p:nvGrpSpPr>
        <p:grpSpPr bwMode="auto">
          <a:xfrm>
            <a:off x="5095875" y="5581650"/>
            <a:ext cx="1927225" cy="698500"/>
            <a:chOff x="987" y="2846"/>
            <a:chExt cx="1214" cy="440"/>
          </a:xfrm>
        </p:grpSpPr>
        <p:sp>
          <p:nvSpPr>
            <p:cNvPr id="371772" name="Freeform 60"/>
            <p:cNvSpPr>
              <a:spLocks/>
            </p:cNvSpPr>
            <p:nvPr/>
          </p:nvSpPr>
          <p:spPr bwMode="auto">
            <a:xfrm>
              <a:off x="987" y="3013"/>
              <a:ext cx="537" cy="273"/>
            </a:xfrm>
            <a:custGeom>
              <a:avLst/>
              <a:gdLst/>
              <a:ahLst/>
              <a:cxnLst>
                <a:cxn ang="0">
                  <a:pos x="0" y="263"/>
                </a:cxn>
                <a:cxn ang="0">
                  <a:pos x="120" y="263"/>
                </a:cxn>
                <a:cxn ang="0">
                  <a:pos x="321" y="201"/>
                </a:cxn>
                <a:cxn ang="0">
                  <a:pos x="537" y="0"/>
                </a:cxn>
              </a:cxnLst>
              <a:rect l="0" t="0" r="r" b="b"/>
              <a:pathLst>
                <a:path w="537" h="273">
                  <a:moveTo>
                    <a:pt x="0" y="263"/>
                  </a:moveTo>
                  <a:cubicBezTo>
                    <a:pt x="33" y="268"/>
                    <a:pt x="67" y="273"/>
                    <a:pt x="120" y="263"/>
                  </a:cubicBezTo>
                  <a:cubicBezTo>
                    <a:pt x="173" y="253"/>
                    <a:pt x="252" y="245"/>
                    <a:pt x="321" y="201"/>
                  </a:cubicBezTo>
                  <a:cubicBezTo>
                    <a:pt x="390" y="157"/>
                    <a:pt x="463" y="78"/>
                    <a:pt x="537" y="0"/>
                  </a:cubicBezTo>
                </a:path>
              </a:pathLst>
            </a:custGeom>
            <a:noFill/>
            <a:ln w="63500" cap="flat" cmpd="sng">
              <a:solidFill>
                <a:srgbClr val="CC0000"/>
              </a:solidFill>
              <a:prstDash val="solid"/>
              <a:round/>
              <a:headEnd/>
              <a:tailEnd type="triangle" w="med" len="med"/>
            </a:ln>
            <a:effectLst/>
          </p:spPr>
          <p:txBody>
            <a:bodyPr wrap="none" anchor="ctr">
              <a:prstTxWarp prst="textNoShape">
                <a:avLst/>
              </a:prstTxWarp>
            </a:bodyPr>
            <a:lstStyle/>
            <a:p>
              <a:endParaRPr lang="en-US"/>
            </a:p>
          </p:txBody>
        </p:sp>
        <p:sp>
          <p:nvSpPr>
            <p:cNvPr id="371773" name="AutoShape 61"/>
            <p:cNvSpPr>
              <a:spLocks noChangeArrowheads="1"/>
            </p:cNvSpPr>
            <p:nvPr/>
          </p:nvSpPr>
          <p:spPr bwMode="auto">
            <a:xfrm>
              <a:off x="1531" y="2846"/>
              <a:ext cx="670" cy="235"/>
            </a:xfrm>
            <a:prstGeom prst="roundRect">
              <a:avLst>
                <a:gd name="adj" fmla="val 16667"/>
              </a:avLst>
            </a:prstGeom>
            <a:solidFill>
              <a:srgbClr val="CC0000"/>
            </a:solidFill>
            <a:ln w="9525">
              <a:noFill/>
              <a:round/>
              <a:headEnd/>
              <a:tailEnd/>
            </a:ln>
            <a:effectLst/>
          </p:spPr>
          <p:txBody>
            <a:bodyPr wrap="none" lIns="0" tIns="0" rIns="0" bIns="0" anchor="ctr">
              <a:prstTxWarp prst="textNoShape">
                <a:avLst/>
              </a:prstTxWarp>
              <a:spAutoFit/>
            </a:bodyPr>
            <a:lstStyle/>
            <a:p>
              <a:r>
                <a:rPr lang="en-US" sz="2200" b="1">
                  <a:solidFill>
                    <a:schemeClr val="bg1"/>
                  </a:solidFill>
                </a:rPr>
                <a:t>disease</a:t>
              </a:r>
            </a:p>
          </p:txBody>
        </p:sp>
      </p:grpSp>
      <p:grpSp>
        <p:nvGrpSpPr>
          <p:cNvPr id="6" name="Group 66"/>
          <p:cNvGrpSpPr>
            <a:grpSpLocks/>
          </p:cNvGrpSpPr>
          <p:nvPr/>
        </p:nvGrpSpPr>
        <p:grpSpPr bwMode="auto">
          <a:xfrm>
            <a:off x="6845300" y="5581650"/>
            <a:ext cx="1927225" cy="698500"/>
            <a:chOff x="987" y="2846"/>
            <a:chExt cx="1214" cy="440"/>
          </a:xfrm>
        </p:grpSpPr>
        <p:sp>
          <p:nvSpPr>
            <p:cNvPr id="371779" name="Freeform 67"/>
            <p:cNvSpPr>
              <a:spLocks/>
            </p:cNvSpPr>
            <p:nvPr/>
          </p:nvSpPr>
          <p:spPr bwMode="auto">
            <a:xfrm>
              <a:off x="987" y="3013"/>
              <a:ext cx="537" cy="273"/>
            </a:xfrm>
            <a:custGeom>
              <a:avLst/>
              <a:gdLst/>
              <a:ahLst/>
              <a:cxnLst>
                <a:cxn ang="0">
                  <a:pos x="0" y="263"/>
                </a:cxn>
                <a:cxn ang="0">
                  <a:pos x="120" y="263"/>
                </a:cxn>
                <a:cxn ang="0">
                  <a:pos x="321" y="201"/>
                </a:cxn>
                <a:cxn ang="0">
                  <a:pos x="537" y="0"/>
                </a:cxn>
              </a:cxnLst>
              <a:rect l="0" t="0" r="r" b="b"/>
              <a:pathLst>
                <a:path w="537" h="273">
                  <a:moveTo>
                    <a:pt x="0" y="263"/>
                  </a:moveTo>
                  <a:cubicBezTo>
                    <a:pt x="33" y="268"/>
                    <a:pt x="67" y="273"/>
                    <a:pt x="120" y="263"/>
                  </a:cubicBezTo>
                  <a:cubicBezTo>
                    <a:pt x="173" y="253"/>
                    <a:pt x="252" y="245"/>
                    <a:pt x="321" y="201"/>
                  </a:cubicBezTo>
                  <a:cubicBezTo>
                    <a:pt x="390" y="157"/>
                    <a:pt x="463" y="78"/>
                    <a:pt x="537" y="0"/>
                  </a:cubicBezTo>
                </a:path>
              </a:pathLst>
            </a:custGeom>
            <a:noFill/>
            <a:ln w="63500" cap="flat" cmpd="sng">
              <a:solidFill>
                <a:srgbClr val="CC0000"/>
              </a:solidFill>
              <a:prstDash val="solid"/>
              <a:round/>
              <a:headEnd/>
              <a:tailEnd type="triangle" w="med" len="med"/>
            </a:ln>
            <a:effectLst/>
          </p:spPr>
          <p:txBody>
            <a:bodyPr wrap="none" anchor="ctr">
              <a:prstTxWarp prst="textNoShape">
                <a:avLst/>
              </a:prstTxWarp>
            </a:bodyPr>
            <a:lstStyle/>
            <a:p>
              <a:endParaRPr lang="en-US"/>
            </a:p>
          </p:txBody>
        </p:sp>
        <p:sp>
          <p:nvSpPr>
            <p:cNvPr id="371780" name="AutoShape 68"/>
            <p:cNvSpPr>
              <a:spLocks noChangeArrowheads="1"/>
            </p:cNvSpPr>
            <p:nvPr/>
          </p:nvSpPr>
          <p:spPr bwMode="auto">
            <a:xfrm>
              <a:off x="1531" y="2846"/>
              <a:ext cx="670" cy="235"/>
            </a:xfrm>
            <a:prstGeom prst="roundRect">
              <a:avLst>
                <a:gd name="adj" fmla="val 16667"/>
              </a:avLst>
            </a:prstGeom>
            <a:solidFill>
              <a:srgbClr val="CC0000"/>
            </a:solidFill>
            <a:ln w="9525">
              <a:noFill/>
              <a:round/>
              <a:headEnd/>
              <a:tailEnd/>
            </a:ln>
            <a:effectLst/>
          </p:spPr>
          <p:txBody>
            <a:bodyPr wrap="none" lIns="0" tIns="0" rIns="0" bIns="0" anchor="ctr">
              <a:prstTxWarp prst="textNoShape">
                <a:avLst/>
              </a:prstTxWarp>
              <a:spAutoFit/>
            </a:bodyPr>
            <a:lstStyle/>
            <a:p>
              <a:r>
                <a:rPr lang="en-US" sz="2200" b="1">
                  <a:solidFill>
                    <a:schemeClr val="bg1"/>
                  </a:solidFill>
                </a:rPr>
                <a:t>disease</a:t>
              </a:r>
            </a:p>
          </p:txBody>
        </p:sp>
      </p:grpSp>
      <p:sp>
        <p:nvSpPr>
          <p:cNvPr id="371746" name="Text Box 34"/>
          <p:cNvSpPr txBox="1">
            <a:spLocks noChangeArrowheads="1"/>
          </p:cNvSpPr>
          <p:nvPr/>
        </p:nvSpPr>
        <p:spPr bwMode="auto">
          <a:xfrm>
            <a:off x="1573213" y="6027738"/>
            <a:ext cx="715962" cy="695325"/>
          </a:xfrm>
          <a:prstGeom prst="rect">
            <a:avLst/>
          </a:prstGeom>
          <a:noFill/>
          <a:ln w="9525">
            <a:noFill/>
            <a:miter lim="800000"/>
            <a:headEnd/>
            <a:tailEnd/>
          </a:ln>
          <a:effectLst/>
        </p:spPr>
        <p:txBody>
          <a:bodyPr wrap="none" anchor="ctr">
            <a:prstTxWarp prst="textNoShape">
              <a:avLst/>
            </a:prstTxWarp>
            <a:spAutoFit/>
          </a:bodyPr>
          <a:lstStyle/>
          <a:p>
            <a:pPr>
              <a:lnSpc>
                <a:spcPct val="60000"/>
              </a:lnSpc>
            </a:pPr>
            <a:r>
              <a:rPr lang="en-US" sz="6600">
                <a:solidFill>
                  <a:srgbClr val="000000"/>
                </a:solidFill>
                <a:sym typeface="Wingdings" charset="2"/>
              </a:rPr>
              <a:t></a:t>
            </a:r>
            <a:endParaRPr lang="en-US" sz="6600">
              <a:solidFill>
                <a:srgbClr val="000000"/>
              </a:solidFill>
            </a:endParaRPr>
          </a:p>
        </p:txBody>
      </p:sp>
      <p:sp>
        <p:nvSpPr>
          <p:cNvPr id="371747" name="Text Box 35"/>
          <p:cNvSpPr txBox="1">
            <a:spLocks noChangeArrowheads="1"/>
          </p:cNvSpPr>
          <p:nvPr/>
        </p:nvSpPr>
        <p:spPr bwMode="auto">
          <a:xfrm>
            <a:off x="3322638" y="6027738"/>
            <a:ext cx="715962" cy="695325"/>
          </a:xfrm>
          <a:prstGeom prst="rect">
            <a:avLst/>
          </a:prstGeom>
          <a:noFill/>
          <a:ln w="9525">
            <a:noFill/>
            <a:miter lim="800000"/>
            <a:headEnd/>
            <a:tailEnd/>
          </a:ln>
          <a:effectLst/>
        </p:spPr>
        <p:txBody>
          <a:bodyPr wrap="none" anchor="ctr">
            <a:prstTxWarp prst="textNoShape">
              <a:avLst/>
            </a:prstTxWarp>
            <a:spAutoFit/>
          </a:bodyPr>
          <a:lstStyle/>
          <a:p>
            <a:pPr>
              <a:lnSpc>
                <a:spcPct val="60000"/>
              </a:lnSpc>
            </a:pPr>
            <a:r>
              <a:rPr lang="en-US" sz="6600">
                <a:solidFill>
                  <a:srgbClr val="000000"/>
                </a:solidFill>
                <a:sym typeface="Wingdings" charset="2"/>
              </a:rPr>
              <a:t></a:t>
            </a:r>
            <a:endParaRPr lang="en-US" sz="6600">
              <a:solidFill>
                <a:srgbClr val="000000"/>
              </a:solidFill>
            </a:endParaRPr>
          </a:p>
        </p:txBody>
      </p:sp>
      <p:sp>
        <p:nvSpPr>
          <p:cNvPr id="371748" name="Text Box 36"/>
          <p:cNvSpPr txBox="1">
            <a:spLocks noChangeArrowheads="1"/>
          </p:cNvSpPr>
          <p:nvPr/>
        </p:nvSpPr>
        <p:spPr bwMode="auto">
          <a:xfrm>
            <a:off x="5078413" y="6027738"/>
            <a:ext cx="715962" cy="695325"/>
          </a:xfrm>
          <a:prstGeom prst="rect">
            <a:avLst/>
          </a:prstGeom>
          <a:noFill/>
          <a:ln w="9525">
            <a:noFill/>
            <a:miter lim="800000"/>
            <a:headEnd/>
            <a:tailEnd/>
          </a:ln>
          <a:effectLst/>
        </p:spPr>
        <p:txBody>
          <a:bodyPr wrap="none" anchor="ctr">
            <a:prstTxWarp prst="textNoShape">
              <a:avLst/>
            </a:prstTxWarp>
            <a:spAutoFit/>
          </a:bodyPr>
          <a:lstStyle/>
          <a:p>
            <a:pPr>
              <a:lnSpc>
                <a:spcPct val="60000"/>
              </a:lnSpc>
            </a:pPr>
            <a:r>
              <a:rPr lang="en-US" sz="6600">
                <a:solidFill>
                  <a:srgbClr val="000000"/>
                </a:solidFill>
                <a:sym typeface="Wingdings" charset="2"/>
              </a:rPr>
              <a:t></a:t>
            </a:r>
            <a:endParaRPr lang="en-US" sz="6600">
              <a:solidFill>
                <a:srgbClr val="000000"/>
              </a:solidFill>
            </a:endParaRPr>
          </a:p>
        </p:txBody>
      </p:sp>
      <p:sp>
        <p:nvSpPr>
          <p:cNvPr id="371753" name="Text Box 41"/>
          <p:cNvSpPr txBox="1">
            <a:spLocks noChangeArrowheads="1"/>
          </p:cNvSpPr>
          <p:nvPr/>
        </p:nvSpPr>
        <p:spPr bwMode="auto">
          <a:xfrm>
            <a:off x="6843713" y="6027738"/>
            <a:ext cx="715962" cy="695325"/>
          </a:xfrm>
          <a:prstGeom prst="rect">
            <a:avLst/>
          </a:prstGeom>
          <a:noFill/>
          <a:ln w="9525">
            <a:noFill/>
            <a:miter lim="800000"/>
            <a:headEnd/>
            <a:tailEnd/>
          </a:ln>
          <a:effectLst/>
        </p:spPr>
        <p:txBody>
          <a:bodyPr wrap="none" anchor="ctr">
            <a:prstTxWarp prst="textNoShape">
              <a:avLst/>
            </a:prstTxWarp>
            <a:spAutoFit/>
          </a:bodyPr>
          <a:lstStyle/>
          <a:p>
            <a:pPr>
              <a:lnSpc>
                <a:spcPct val="60000"/>
              </a:lnSpc>
            </a:pPr>
            <a:r>
              <a:rPr lang="en-US" sz="6600">
                <a:solidFill>
                  <a:srgbClr val="000000"/>
                </a:solidFill>
                <a:sym typeface="Wingdings" charset="2"/>
              </a:rPr>
              <a:t></a:t>
            </a:r>
            <a:endParaRPr lang="en-US" sz="6600">
              <a:solidFill>
                <a:srgbClr val="000000"/>
              </a:solidFill>
            </a:endParaRPr>
          </a:p>
        </p:txBody>
      </p:sp>
      <p:sp>
        <p:nvSpPr>
          <p:cNvPr id="371783" name="Rectangle 71"/>
          <p:cNvSpPr>
            <a:spLocks noChangeArrowheads="1"/>
          </p:cNvSpPr>
          <p:nvPr/>
        </p:nvSpPr>
        <p:spPr bwMode="auto">
          <a:xfrm>
            <a:off x="1435100" y="6313488"/>
            <a:ext cx="1098550" cy="336550"/>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000000"/>
                </a:solidFill>
              </a:rPr>
              <a:t>enzyme 1</a:t>
            </a:r>
          </a:p>
        </p:txBody>
      </p:sp>
      <p:sp>
        <p:nvSpPr>
          <p:cNvPr id="371784" name="Rectangle 72"/>
          <p:cNvSpPr>
            <a:spLocks noChangeArrowheads="1"/>
          </p:cNvSpPr>
          <p:nvPr/>
        </p:nvSpPr>
        <p:spPr bwMode="auto">
          <a:xfrm>
            <a:off x="3203575" y="6313488"/>
            <a:ext cx="1098550" cy="336550"/>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000000"/>
                </a:solidFill>
              </a:rPr>
              <a:t>enzyme 2</a:t>
            </a:r>
          </a:p>
        </p:txBody>
      </p:sp>
      <p:sp>
        <p:nvSpPr>
          <p:cNvPr id="371785" name="Rectangle 73"/>
          <p:cNvSpPr>
            <a:spLocks noChangeArrowheads="1"/>
          </p:cNvSpPr>
          <p:nvPr/>
        </p:nvSpPr>
        <p:spPr bwMode="auto">
          <a:xfrm>
            <a:off x="4972050" y="6313488"/>
            <a:ext cx="1098550" cy="336550"/>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000000"/>
                </a:solidFill>
              </a:rPr>
              <a:t>enzyme 3</a:t>
            </a:r>
          </a:p>
        </p:txBody>
      </p:sp>
      <p:sp>
        <p:nvSpPr>
          <p:cNvPr id="371786" name="Rectangle 74"/>
          <p:cNvSpPr>
            <a:spLocks noChangeArrowheads="1"/>
          </p:cNvSpPr>
          <p:nvPr/>
        </p:nvSpPr>
        <p:spPr bwMode="auto">
          <a:xfrm>
            <a:off x="6740525" y="6313488"/>
            <a:ext cx="1098550" cy="336550"/>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000000"/>
                </a:solidFill>
              </a:rPr>
              <a:t>enzyme 4</a:t>
            </a:r>
          </a:p>
        </p:txBody>
      </p:sp>
      <p:sp>
        <p:nvSpPr>
          <p:cNvPr id="371787" name="AutoShape 75"/>
          <p:cNvSpPr>
            <a:spLocks noChangeArrowheads="1"/>
          </p:cNvSpPr>
          <p:nvPr/>
        </p:nvSpPr>
        <p:spPr bwMode="auto">
          <a:xfrm>
            <a:off x="31750" y="5363762"/>
            <a:ext cx="2444750" cy="627864"/>
          </a:xfrm>
          <a:prstGeom prst="homePlate">
            <a:avLst>
              <a:gd name="adj" fmla="val 214608"/>
            </a:avLst>
          </a:prstGeom>
          <a:solidFill>
            <a:srgbClr val="CC0000"/>
          </a:solidFill>
          <a:ln w="9525">
            <a:noFill/>
            <a:miter lim="800000"/>
            <a:headEnd/>
            <a:tailEnd/>
          </a:ln>
          <a:effectLst/>
        </p:spPr>
        <p:txBody>
          <a:bodyPr wrap="square" anchor="ctr">
            <a:prstTxWarp prst="textNoShape">
              <a:avLst/>
            </a:prstTxWarp>
            <a:spAutoFit/>
          </a:bodyPr>
          <a:lstStyle/>
          <a:p>
            <a:pPr algn="l">
              <a:lnSpc>
                <a:spcPct val="70000"/>
              </a:lnSpc>
            </a:pPr>
            <a:r>
              <a:rPr lang="en-US" b="1" dirty="0">
                <a:solidFill>
                  <a:schemeClr val="bg1"/>
                </a:solidFill>
              </a:rPr>
              <a:t>metabolic pathway</a:t>
            </a:r>
          </a:p>
        </p:txBody>
      </p:sp>
    </p:spTree>
    <p:extLst>
      <p:ext uri="{BB962C8B-B14F-4D97-AF65-F5344CB8AC3E}">
        <p14:creationId xmlns:p14="http://schemas.microsoft.com/office/powerpoint/2010/main" val="227212821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2437" name="Picture 5" descr="17-02-TranscriptTranslat-L5"/>
          <p:cNvPicPr>
            <a:picLocks noChangeAspect="1" noChangeArrowheads="1"/>
          </p:cNvPicPr>
          <p:nvPr/>
        </p:nvPicPr>
        <p:blipFill>
          <a:blip r:embed="rId3"/>
          <a:srcRect r="8421" b="64799"/>
          <a:stretch>
            <a:fillRect/>
          </a:stretch>
        </p:blipFill>
        <p:spPr bwMode="auto">
          <a:xfrm>
            <a:off x="990600" y="4311650"/>
            <a:ext cx="3733800" cy="2520950"/>
          </a:xfrm>
          <a:prstGeom prst="rect">
            <a:avLst/>
          </a:prstGeom>
          <a:noFill/>
          <a:ln w="9525">
            <a:noFill/>
            <a:miter lim="800000"/>
            <a:headEnd/>
            <a:tailEnd/>
          </a:ln>
        </p:spPr>
      </p:pic>
      <p:pic>
        <p:nvPicPr>
          <p:cNvPr id="402436" name="Picture 4" descr="17-02-TranscriptTranslat-L5"/>
          <p:cNvPicPr>
            <a:picLocks noChangeAspect="1" noChangeArrowheads="1"/>
          </p:cNvPicPr>
          <p:nvPr/>
        </p:nvPicPr>
        <p:blipFill>
          <a:blip r:embed="rId3"/>
          <a:srcRect t="36000" r="8421" b="3600"/>
          <a:stretch>
            <a:fillRect/>
          </a:stretch>
        </p:blipFill>
        <p:spPr bwMode="auto">
          <a:xfrm>
            <a:off x="5334000" y="2819400"/>
            <a:ext cx="3487738" cy="4038600"/>
          </a:xfrm>
          <a:prstGeom prst="rect">
            <a:avLst/>
          </a:prstGeom>
          <a:noFill/>
          <a:ln w="9525">
            <a:noFill/>
            <a:miter lim="800000"/>
            <a:headEnd/>
            <a:tailEnd/>
          </a:ln>
        </p:spPr>
      </p:pic>
      <p:sp>
        <p:nvSpPr>
          <p:cNvPr id="402434" name="Rectangle 2"/>
          <p:cNvSpPr>
            <a:spLocks noGrp="1" noChangeArrowheads="1"/>
          </p:cNvSpPr>
          <p:nvPr>
            <p:ph type="title"/>
          </p:nvPr>
        </p:nvSpPr>
        <p:spPr>
          <a:xfrm>
            <a:off x="228600" y="177800"/>
            <a:ext cx="8534400" cy="762000"/>
          </a:xfrm>
        </p:spPr>
        <p:txBody>
          <a:bodyPr/>
          <a:lstStyle/>
          <a:p>
            <a:r>
              <a:rPr lang="en-US" sz="4000" dirty="0"/>
              <a:t>Translation: prokaryotes vs. eukaryotes</a:t>
            </a:r>
          </a:p>
        </p:txBody>
      </p:sp>
      <p:sp>
        <p:nvSpPr>
          <p:cNvPr id="402435" name="Rectangle 3" descr="Rectangle: Click to edit Master text styles&#10;Second level&#10;Third level&#10;Fourth level&#10;Fifth level"/>
          <p:cNvSpPr>
            <a:spLocks noGrp="1" noChangeArrowheads="1"/>
          </p:cNvSpPr>
          <p:nvPr>
            <p:ph type="body" idx="1"/>
          </p:nvPr>
        </p:nvSpPr>
        <p:spPr>
          <a:xfrm>
            <a:off x="685800" y="1371600"/>
            <a:ext cx="8124825" cy="3138488"/>
          </a:xfrm>
        </p:spPr>
        <p:txBody>
          <a:bodyPr/>
          <a:lstStyle/>
          <a:p>
            <a:pPr>
              <a:lnSpc>
                <a:spcPct val="90000"/>
              </a:lnSpc>
            </a:pPr>
            <a:r>
              <a:rPr lang="en-US" dirty="0"/>
              <a:t>Differences between prokaryotes &amp; eukaryotes</a:t>
            </a:r>
          </a:p>
          <a:p>
            <a:pPr lvl="1">
              <a:lnSpc>
                <a:spcPct val="90000"/>
              </a:lnSpc>
            </a:pPr>
            <a:r>
              <a:rPr lang="en-US" dirty="0"/>
              <a:t>time &amp; physical separation between processes</a:t>
            </a:r>
          </a:p>
          <a:p>
            <a:pPr lvl="2">
              <a:lnSpc>
                <a:spcPct val="90000"/>
              </a:lnSpc>
            </a:pPr>
            <a:r>
              <a:rPr lang="en-US" dirty="0"/>
              <a:t>takes eukaryote ~1 hour </a:t>
            </a:r>
            <a:br>
              <a:rPr lang="en-US" dirty="0"/>
            </a:br>
            <a:r>
              <a:rPr lang="en-US" dirty="0"/>
              <a:t>from DNA to protein</a:t>
            </a:r>
          </a:p>
          <a:p>
            <a:pPr lvl="1">
              <a:lnSpc>
                <a:spcPct val="90000"/>
              </a:lnSpc>
            </a:pPr>
            <a:r>
              <a:rPr lang="en-US" dirty="0"/>
              <a:t>no RNA processing</a:t>
            </a:r>
          </a:p>
        </p:txBody>
      </p:sp>
    </p:spTree>
    <p:extLst>
      <p:ext uri="{BB962C8B-B14F-4D97-AF65-F5344CB8AC3E}">
        <p14:creationId xmlns:p14="http://schemas.microsoft.com/office/powerpoint/2010/main" val="6995108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254000" y="266700"/>
            <a:ext cx="5257800" cy="762000"/>
          </a:xfrm>
        </p:spPr>
        <p:txBody>
          <a:bodyPr/>
          <a:lstStyle/>
          <a:p>
            <a:r>
              <a:rPr lang="en-US" dirty="0"/>
              <a:t>Beadle &amp; Tatum </a:t>
            </a:r>
          </a:p>
        </p:txBody>
      </p:sp>
      <p:sp>
        <p:nvSpPr>
          <p:cNvPr id="433156" name="Rectangle 4"/>
          <p:cNvSpPr>
            <a:spLocks noChangeArrowheads="1"/>
          </p:cNvSpPr>
          <p:nvPr/>
        </p:nvSpPr>
        <p:spPr bwMode="auto">
          <a:xfrm>
            <a:off x="6604000" y="381000"/>
            <a:ext cx="2465388"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1941 </a:t>
            </a:r>
            <a:r>
              <a:rPr lang="en-US" sz="3400" b="1">
                <a:solidFill>
                  <a:srgbClr val="000005"/>
                </a:solidFill>
              </a:rPr>
              <a:t>| </a:t>
            </a:r>
            <a:r>
              <a:rPr lang="en-US" sz="3400" b="1">
                <a:solidFill>
                  <a:srgbClr val="CC0000"/>
                </a:solidFill>
              </a:rPr>
              <a:t>1958</a:t>
            </a:r>
            <a:endParaRPr lang="en-US" sz="3000" b="1">
              <a:solidFill>
                <a:srgbClr val="0F116A"/>
              </a:solidFill>
            </a:endParaRPr>
          </a:p>
        </p:txBody>
      </p:sp>
      <p:pic>
        <p:nvPicPr>
          <p:cNvPr id="433158" name="Picture 6" descr="image012"/>
          <p:cNvPicPr>
            <a:picLocks noChangeAspect="1" noChangeArrowheads="1"/>
          </p:cNvPicPr>
          <p:nvPr/>
        </p:nvPicPr>
        <p:blipFill>
          <a:blip r:embed="rId3"/>
          <a:srcRect/>
          <a:stretch>
            <a:fillRect/>
          </a:stretch>
        </p:blipFill>
        <p:spPr bwMode="auto">
          <a:xfrm>
            <a:off x="373063" y="1622425"/>
            <a:ext cx="3838575" cy="4800600"/>
          </a:xfrm>
          <a:prstGeom prst="rect">
            <a:avLst/>
          </a:prstGeom>
          <a:noFill/>
          <a:effectLst>
            <a:outerShdw blurRad="63500" dist="38099" dir="2700000" algn="ctr" rotWithShape="0">
              <a:srgbClr val="000000">
                <a:alpha val="74998"/>
              </a:srgbClr>
            </a:outerShdw>
          </a:effectLst>
        </p:spPr>
      </p:pic>
      <p:pic>
        <p:nvPicPr>
          <p:cNvPr id="433159" name="Picture 7" descr="tatum"/>
          <p:cNvPicPr>
            <a:picLocks noChangeAspect="1" noChangeArrowheads="1"/>
          </p:cNvPicPr>
          <p:nvPr/>
        </p:nvPicPr>
        <p:blipFill>
          <a:blip r:embed="rId4"/>
          <a:srcRect/>
          <a:stretch>
            <a:fillRect/>
          </a:stretch>
        </p:blipFill>
        <p:spPr bwMode="auto">
          <a:xfrm>
            <a:off x="6961188" y="2895600"/>
            <a:ext cx="1773237" cy="2509838"/>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p:spPr>
      </p:pic>
      <p:pic>
        <p:nvPicPr>
          <p:cNvPr id="433160" name="Picture 8" descr="beadle"/>
          <p:cNvPicPr>
            <a:picLocks noChangeAspect="1" noChangeArrowheads="1"/>
          </p:cNvPicPr>
          <p:nvPr/>
        </p:nvPicPr>
        <p:blipFill>
          <a:blip r:embed="rId5"/>
          <a:srcRect/>
          <a:stretch>
            <a:fillRect/>
          </a:stretch>
        </p:blipFill>
        <p:spPr bwMode="auto">
          <a:xfrm>
            <a:off x="4700588" y="1828800"/>
            <a:ext cx="1773237" cy="2508250"/>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p:spPr>
      </p:pic>
      <p:sp>
        <p:nvSpPr>
          <p:cNvPr id="433163" name="Rectangle 11"/>
          <p:cNvSpPr>
            <a:spLocks noChangeArrowheads="1"/>
          </p:cNvSpPr>
          <p:nvPr/>
        </p:nvSpPr>
        <p:spPr bwMode="auto">
          <a:xfrm>
            <a:off x="4419600" y="4343400"/>
            <a:ext cx="2335213" cy="457200"/>
          </a:xfrm>
          <a:prstGeom prst="rect">
            <a:avLst/>
          </a:prstGeom>
          <a:noFill/>
          <a:ln w="9525">
            <a:noFill/>
            <a:miter lim="800000"/>
            <a:headEnd/>
            <a:tailEnd/>
          </a:ln>
          <a:effectLst/>
        </p:spPr>
        <p:txBody>
          <a:bodyPr wrap="none" anchor="ctr">
            <a:prstTxWarp prst="textNoShape">
              <a:avLst/>
            </a:prstTxWarp>
            <a:spAutoFit/>
          </a:bodyPr>
          <a:lstStyle/>
          <a:p>
            <a:r>
              <a:rPr lang="en-US" sz="2400" b="1">
                <a:solidFill>
                  <a:srgbClr val="0F116A"/>
                </a:solidFill>
              </a:rPr>
              <a:t>George Beadle</a:t>
            </a:r>
          </a:p>
        </p:txBody>
      </p:sp>
      <p:sp>
        <p:nvSpPr>
          <p:cNvPr id="433164" name="Rectangle 12"/>
          <p:cNvSpPr>
            <a:spLocks noChangeArrowheads="1"/>
          </p:cNvSpPr>
          <p:nvPr/>
        </p:nvSpPr>
        <p:spPr bwMode="auto">
          <a:xfrm>
            <a:off x="6705600" y="5410200"/>
            <a:ext cx="2284413" cy="457200"/>
          </a:xfrm>
          <a:prstGeom prst="rect">
            <a:avLst/>
          </a:prstGeom>
          <a:noFill/>
          <a:ln w="9525">
            <a:noFill/>
            <a:miter lim="800000"/>
            <a:headEnd/>
            <a:tailEnd/>
          </a:ln>
          <a:effectLst/>
        </p:spPr>
        <p:txBody>
          <a:bodyPr wrap="none" anchor="ctr">
            <a:prstTxWarp prst="textNoShape">
              <a:avLst/>
            </a:prstTxWarp>
            <a:spAutoFit/>
          </a:bodyPr>
          <a:lstStyle/>
          <a:p>
            <a:r>
              <a:rPr lang="en-US" sz="2400" b="1">
                <a:solidFill>
                  <a:srgbClr val="0F116A"/>
                </a:solidFill>
              </a:rPr>
              <a:t>Edward Tatum</a:t>
            </a:r>
          </a:p>
        </p:txBody>
      </p:sp>
      <p:sp>
        <p:nvSpPr>
          <p:cNvPr id="433165" name="Rectangle 13"/>
          <p:cNvSpPr>
            <a:spLocks noChangeArrowheads="1"/>
          </p:cNvSpPr>
          <p:nvPr/>
        </p:nvSpPr>
        <p:spPr bwMode="auto">
          <a:xfrm>
            <a:off x="4276725" y="6037263"/>
            <a:ext cx="4867275" cy="701675"/>
          </a:xfrm>
          <a:prstGeom prst="rect">
            <a:avLst/>
          </a:prstGeom>
          <a:noFill/>
          <a:ln w="9525">
            <a:noFill/>
            <a:miter lim="800000"/>
            <a:headEnd/>
            <a:tailEnd/>
          </a:ln>
          <a:effectLst/>
        </p:spPr>
        <p:txBody>
          <a:bodyPr anchor="ctr">
            <a:prstTxWarp prst="textNoShape">
              <a:avLst/>
            </a:prstTxWarp>
            <a:spAutoFit/>
          </a:bodyPr>
          <a:lstStyle/>
          <a:p>
            <a:r>
              <a:rPr lang="en-US" sz="2000" b="1">
                <a:solidFill>
                  <a:srgbClr val="0F116A"/>
                </a:solidFill>
              </a:rPr>
              <a:t>"for their discovery that genes act by regulating definite chemical events"</a:t>
            </a:r>
          </a:p>
        </p:txBody>
      </p:sp>
      <p:sp>
        <p:nvSpPr>
          <p:cNvPr id="433166" name="AutoShape 14"/>
          <p:cNvSpPr>
            <a:spLocks noChangeArrowheads="1"/>
          </p:cNvSpPr>
          <p:nvPr/>
        </p:nvSpPr>
        <p:spPr bwMode="auto">
          <a:xfrm>
            <a:off x="4206875" y="1284288"/>
            <a:ext cx="4905375" cy="373062"/>
          </a:xfrm>
          <a:prstGeom prst="roundRect">
            <a:avLst>
              <a:gd name="adj" fmla="val 16667"/>
            </a:avLst>
          </a:prstGeom>
          <a:solidFill>
            <a:srgbClr val="FFCC18"/>
          </a:solidFill>
          <a:ln w="9525">
            <a:noFill/>
            <a:round/>
            <a:headEnd/>
            <a:tailEnd/>
          </a:ln>
          <a:effectLst/>
        </p:spPr>
        <p:txBody>
          <a:bodyPr lIns="45720" tIns="0" rIns="45720" bIns="0">
            <a:prstTxWarp prst="textNoShape">
              <a:avLst/>
            </a:prstTxWarp>
            <a:spAutoFit/>
          </a:bodyPr>
          <a:lstStyle/>
          <a:p>
            <a:r>
              <a:rPr lang="en-US" sz="2200" b="1">
                <a:solidFill>
                  <a:srgbClr val="0F116A"/>
                </a:solidFill>
              </a:rPr>
              <a:t>one gene : one enzyme hypothesis</a:t>
            </a:r>
          </a:p>
        </p:txBody>
      </p:sp>
    </p:spTree>
    <p:extLst>
      <p:ext uri="{BB962C8B-B14F-4D97-AF65-F5344CB8AC3E}">
        <p14:creationId xmlns:p14="http://schemas.microsoft.com/office/powerpoint/2010/main" val="40639206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387350" y="566738"/>
            <a:ext cx="8280400" cy="6149975"/>
            <a:chOff x="592" y="515"/>
            <a:chExt cx="4970" cy="3690"/>
          </a:xfrm>
        </p:grpSpPr>
        <p:pic>
          <p:nvPicPr>
            <p:cNvPr id="556036" name="Picture 4" descr="14_21"/>
            <p:cNvPicPr>
              <a:picLocks noChangeAspect="1" noChangeArrowheads="1"/>
            </p:cNvPicPr>
            <p:nvPr/>
          </p:nvPicPr>
          <p:blipFill>
            <a:blip r:embed="rId5"/>
            <a:srcRect/>
            <a:stretch>
              <a:fillRect/>
            </a:stretch>
          </p:blipFill>
          <p:spPr bwMode="auto">
            <a:xfrm>
              <a:off x="607" y="515"/>
              <a:ext cx="4921" cy="3690"/>
            </a:xfrm>
            <a:prstGeom prst="rect">
              <a:avLst/>
            </a:prstGeom>
            <a:noFill/>
            <a:ln w="9525">
              <a:noFill/>
              <a:miter lim="800000"/>
              <a:headEnd/>
              <a:tailEnd/>
            </a:ln>
            <a:effectLst/>
          </p:spPr>
        </p:pic>
        <p:sp>
          <p:nvSpPr>
            <p:cNvPr id="556037" name="Rectangle 5"/>
            <p:cNvSpPr>
              <a:spLocks noChangeArrowheads="1"/>
            </p:cNvSpPr>
            <p:nvPr/>
          </p:nvSpPr>
          <p:spPr bwMode="auto">
            <a:xfrm>
              <a:off x="1181" y="631"/>
              <a:ext cx="684" cy="250"/>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Wild-type</a:t>
              </a:r>
            </a:p>
            <a:p>
              <a:pPr algn="l" eaLnBrk="1" hangingPunct="1">
                <a:lnSpc>
                  <a:spcPct val="85000"/>
                </a:lnSpc>
              </a:pPr>
              <a:r>
                <a:rPr lang="en-US" b="1" i="1">
                  <a:solidFill>
                    <a:srgbClr val="000000"/>
                  </a:solidFill>
                </a:rPr>
                <a:t>Neurospora</a:t>
              </a:r>
              <a:endParaRPr lang="en-US" b="1" i="1"/>
            </a:p>
          </p:txBody>
        </p:sp>
        <p:sp>
          <p:nvSpPr>
            <p:cNvPr id="556038" name="Rectangle 6"/>
            <p:cNvSpPr>
              <a:spLocks noChangeArrowheads="1"/>
            </p:cNvSpPr>
            <p:nvPr/>
          </p:nvSpPr>
          <p:spPr bwMode="auto">
            <a:xfrm>
              <a:off x="1194" y="1322"/>
              <a:ext cx="468" cy="249"/>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Minimal</a:t>
              </a:r>
            </a:p>
            <a:p>
              <a:pPr algn="l" eaLnBrk="1" hangingPunct="1">
                <a:lnSpc>
                  <a:spcPct val="85000"/>
                </a:lnSpc>
              </a:pPr>
              <a:r>
                <a:rPr lang="en-US" b="1">
                  <a:solidFill>
                    <a:srgbClr val="000000"/>
                  </a:solidFill>
                </a:rPr>
                <a:t>medium</a:t>
              </a:r>
              <a:endParaRPr lang="en-US" b="1"/>
            </a:p>
          </p:txBody>
        </p:sp>
        <p:sp>
          <p:nvSpPr>
            <p:cNvPr id="556040" name="Rectangle 8"/>
            <p:cNvSpPr>
              <a:spLocks noChangeArrowheads="1"/>
            </p:cNvSpPr>
            <p:nvPr/>
          </p:nvSpPr>
          <p:spPr bwMode="auto">
            <a:xfrm>
              <a:off x="2159" y="2088"/>
              <a:ext cx="760" cy="249"/>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Select one of</a:t>
              </a:r>
            </a:p>
            <a:p>
              <a:pPr algn="l" eaLnBrk="1" hangingPunct="1">
                <a:lnSpc>
                  <a:spcPct val="85000"/>
                </a:lnSpc>
              </a:pPr>
              <a:r>
                <a:rPr lang="en-US" b="1">
                  <a:solidFill>
                    <a:srgbClr val="000000"/>
                  </a:solidFill>
                </a:rPr>
                <a:t>the spores</a:t>
              </a:r>
              <a:endParaRPr lang="en-US" b="1"/>
            </a:p>
          </p:txBody>
        </p:sp>
        <p:sp>
          <p:nvSpPr>
            <p:cNvPr id="556041" name="Rectangle 9"/>
            <p:cNvSpPr>
              <a:spLocks noChangeArrowheads="1"/>
            </p:cNvSpPr>
            <p:nvPr/>
          </p:nvSpPr>
          <p:spPr bwMode="auto">
            <a:xfrm>
              <a:off x="3265" y="2566"/>
              <a:ext cx="1071" cy="249"/>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Grow on</a:t>
              </a:r>
            </a:p>
            <a:p>
              <a:pPr algn="l" eaLnBrk="1" hangingPunct="1">
                <a:lnSpc>
                  <a:spcPct val="85000"/>
                </a:lnSpc>
              </a:pPr>
              <a:r>
                <a:rPr lang="en-US" b="1" u="sng">
                  <a:solidFill>
                    <a:srgbClr val="CC0000"/>
                  </a:solidFill>
                </a:rPr>
                <a:t>complete</a:t>
              </a:r>
              <a:r>
                <a:rPr lang="en-US" b="1">
                  <a:solidFill>
                    <a:srgbClr val="000000"/>
                  </a:solidFill>
                </a:rPr>
                <a:t> medium </a:t>
              </a:r>
            </a:p>
          </p:txBody>
        </p:sp>
        <p:sp>
          <p:nvSpPr>
            <p:cNvPr id="556042" name="Rectangle 10"/>
            <p:cNvSpPr>
              <a:spLocks noChangeArrowheads="1"/>
            </p:cNvSpPr>
            <p:nvPr/>
          </p:nvSpPr>
          <p:spPr bwMode="auto">
            <a:xfrm>
              <a:off x="5107" y="3779"/>
              <a:ext cx="455" cy="2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b="1">
                  <a:solidFill>
                    <a:srgbClr val="000000"/>
                  </a:solidFill>
                </a:rPr>
                <a:t>Minimal</a:t>
              </a:r>
            </a:p>
            <a:p>
              <a:pPr eaLnBrk="1" hangingPunct="1">
                <a:lnSpc>
                  <a:spcPct val="85000"/>
                </a:lnSpc>
              </a:pPr>
              <a:r>
                <a:rPr lang="en-US" b="1">
                  <a:solidFill>
                    <a:srgbClr val="000000"/>
                  </a:solidFill>
                </a:rPr>
                <a:t>control</a:t>
              </a:r>
              <a:endParaRPr lang="en-US" b="1"/>
            </a:p>
          </p:txBody>
        </p:sp>
        <p:sp>
          <p:nvSpPr>
            <p:cNvPr id="556043" name="Rectangle 11"/>
            <p:cNvSpPr>
              <a:spLocks noChangeArrowheads="1"/>
            </p:cNvSpPr>
            <p:nvPr/>
          </p:nvSpPr>
          <p:spPr bwMode="auto">
            <a:xfrm>
              <a:off x="2573" y="3781"/>
              <a:ext cx="433" cy="2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b="1">
                  <a:solidFill>
                    <a:srgbClr val="000000"/>
                  </a:solidFill>
                </a:rPr>
                <a:t>Nucleic</a:t>
              </a:r>
            </a:p>
            <a:p>
              <a:pPr eaLnBrk="1" hangingPunct="1">
                <a:lnSpc>
                  <a:spcPct val="85000"/>
                </a:lnSpc>
              </a:pPr>
              <a:r>
                <a:rPr lang="en-US" b="1">
                  <a:solidFill>
                    <a:srgbClr val="000000"/>
                  </a:solidFill>
                </a:rPr>
                <a:t>acid</a:t>
              </a:r>
              <a:endParaRPr lang="en-US" b="1"/>
            </a:p>
          </p:txBody>
        </p:sp>
        <p:sp>
          <p:nvSpPr>
            <p:cNvPr id="556044" name="Rectangle 12"/>
            <p:cNvSpPr>
              <a:spLocks noChangeArrowheads="1"/>
            </p:cNvSpPr>
            <p:nvPr/>
          </p:nvSpPr>
          <p:spPr bwMode="auto">
            <a:xfrm>
              <a:off x="1622" y="3775"/>
              <a:ext cx="447" cy="1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Choline</a:t>
              </a:r>
              <a:endParaRPr lang="en-US" b="1"/>
            </a:p>
          </p:txBody>
        </p:sp>
        <p:sp>
          <p:nvSpPr>
            <p:cNvPr id="556045" name="Rectangle 13"/>
            <p:cNvSpPr>
              <a:spLocks noChangeArrowheads="1"/>
            </p:cNvSpPr>
            <p:nvPr/>
          </p:nvSpPr>
          <p:spPr bwMode="auto">
            <a:xfrm>
              <a:off x="592" y="3779"/>
              <a:ext cx="623" cy="1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Pyridoxine</a:t>
              </a:r>
              <a:endParaRPr lang="en-US" b="1"/>
            </a:p>
          </p:txBody>
        </p:sp>
        <p:sp>
          <p:nvSpPr>
            <p:cNvPr id="556046" name="Rectangle 14"/>
            <p:cNvSpPr>
              <a:spLocks noChangeArrowheads="1"/>
            </p:cNvSpPr>
            <p:nvPr/>
          </p:nvSpPr>
          <p:spPr bwMode="auto">
            <a:xfrm>
              <a:off x="4134" y="3779"/>
              <a:ext cx="590" cy="1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Riboflavin</a:t>
              </a:r>
              <a:endParaRPr lang="en-US" b="1"/>
            </a:p>
          </p:txBody>
        </p:sp>
        <p:sp>
          <p:nvSpPr>
            <p:cNvPr id="556047" name="Rectangle 15"/>
            <p:cNvSpPr>
              <a:spLocks noChangeArrowheads="1"/>
            </p:cNvSpPr>
            <p:nvPr/>
          </p:nvSpPr>
          <p:spPr bwMode="auto">
            <a:xfrm>
              <a:off x="3364" y="3782"/>
              <a:ext cx="529" cy="1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 Arginine</a:t>
              </a:r>
              <a:endParaRPr lang="en-US" b="1"/>
            </a:p>
          </p:txBody>
        </p:sp>
        <p:sp>
          <p:nvSpPr>
            <p:cNvPr id="556048" name="Rectangle 16"/>
            <p:cNvSpPr>
              <a:spLocks noChangeArrowheads="1"/>
            </p:cNvSpPr>
            <p:nvPr/>
          </p:nvSpPr>
          <p:spPr bwMode="auto">
            <a:xfrm>
              <a:off x="2004" y="3255"/>
              <a:ext cx="2385" cy="1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u="sng">
                  <a:solidFill>
                    <a:srgbClr val="CC0000"/>
                  </a:solidFill>
                </a:rPr>
                <a:t>Minimal media supplemented only with…</a:t>
              </a:r>
              <a:endParaRPr lang="en-US" b="1"/>
            </a:p>
          </p:txBody>
        </p:sp>
        <p:sp>
          <p:nvSpPr>
            <p:cNvPr id="556049" name="Rectangle 17"/>
            <p:cNvSpPr>
              <a:spLocks noChangeArrowheads="1"/>
            </p:cNvSpPr>
            <p:nvPr/>
          </p:nvSpPr>
          <p:spPr bwMode="auto">
            <a:xfrm>
              <a:off x="4567" y="4048"/>
              <a:ext cx="536" cy="1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Thiamine</a:t>
              </a:r>
              <a:endParaRPr lang="en-US" b="1"/>
            </a:p>
          </p:txBody>
        </p:sp>
        <p:sp>
          <p:nvSpPr>
            <p:cNvPr id="556050" name="Rectangle 18"/>
            <p:cNvSpPr>
              <a:spLocks noChangeArrowheads="1"/>
            </p:cNvSpPr>
            <p:nvPr/>
          </p:nvSpPr>
          <p:spPr bwMode="auto">
            <a:xfrm>
              <a:off x="3074" y="3923"/>
              <a:ext cx="285" cy="2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b="1">
                  <a:solidFill>
                    <a:srgbClr val="000000"/>
                  </a:solidFill>
                </a:rPr>
                <a:t>Folic</a:t>
              </a:r>
            </a:p>
            <a:p>
              <a:pPr eaLnBrk="1" hangingPunct="1">
                <a:lnSpc>
                  <a:spcPct val="85000"/>
                </a:lnSpc>
              </a:pPr>
              <a:r>
                <a:rPr lang="en-US" b="1">
                  <a:solidFill>
                    <a:srgbClr val="000000"/>
                  </a:solidFill>
                </a:rPr>
                <a:t>acid</a:t>
              </a:r>
              <a:endParaRPr lang="en-US" b="1"/>
            </a:p>
          </p:txBody>
        </p:sp>
        <p:sp>
          <p:nvSpPr>
            <p:cNvPr id="556051" name="Rectangle 19"/>
            <p:cNvSpPr>
              <a:spLocks noChangeArrowheads="1"/>
            </p:cNvSpPr>
            <p:nvPr/>
          </p:nvSpPr>
          <p:spPr bwMode="auto">
            <a:xfrm>
              <a:off x="3920" y="3910"/>
              <a:ext cx="366" cy="1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Niacin</a:t>
              </a:r>
              <a:endParaRPr lang="en-US" b="1"/>
            </a:p>
          </p:txBody>
        </p:sp>
        <p:sp>
          <p:nvSpPr>
            <p:cNvPr id="556052" name="Rectangle 20"/>
            <p:cNvSpPr>
              <a:spLocks noChangeArrowheads="1"/>
            </p:cNvSpPr>
            <p:nvPr/>
          </p:nvSpPr>
          <p:spPr bwMode="auto">
            <a:xfrm>
              <a:off x="2081" y="3917"/>
              <a:ext cx="434" cy="1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Inositol</a:t>
              </a:r>
              <a:endParaRPr lang="en-US" b="1"/>
            </a:p>
          </p:txBody>
        </p:sp>
        <p:sp>
          <p:nvSpPr>
            <p:cNvPr id="556053" name="Rectangle 21"/>
            <p:cNvSpPr>
              <a:spLocks noChangeArrowheads="1"/>
            </p:cNvSpPr>
            <p:nvPr/>
          </p:nvSpPr>
          <p:spPr bwMode="auto">
            <a:xfrm>
              <a:off x="1063" y="3926"/>
              <a:ext cx="731" cy="249"/>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b="1" i="1">
                  <a:solidFill>
                    <a:srgbClr val="000000"/>
                  </a:solidFill>
                </a:rPr>
                <a:t>p</a:t>
              </a:r>
              <a:r>
                <a:rPr lang="en-US" b="1">
                  <a:solidFill>
                    <a:srgbClr val="000000"/>
                  </a:solidFill>
                </a:rPr>
                <a:t>-Amino</a:t>
              </a:r>
            </a:p>
            <a:p>
              <a:pPr eaLnBrk="1" hangingPunct="1">
                <a:lnSpc>
                  <a:spcPct val="85000"/>
                </a:lnSpc>
              </a:pPr>
              <a:r>
                <a:rPr lang="en-US" b="1">
                  <a:solidFill>
                    <a:srgbClr val="000000"/>
                  </a:solidFill>
                </a:rPr>
                <a:t>benzoic acid</a:t>
              </a:r>
              <a:endParaRPr lang="en-US" b="1"/>
            </a:p>
          </p:txBody>
        </p:sp>
        <p:sp>
          <p:nvSpPr>
            <p:cNvPr id="556054" name="Rectangle 22"/>
            <p:cNvSpPr>
              <a:spLocks noChangeArrowheads="1"/>
            </p:cNvSpPr>
            <p:nvPr/>
          </p:nvSpPr>
          <p:spPr bwMode="auto">
            <a:xfrm>
              <a:off x="791" y="2572"/>
              <a:ext cx="1233" cy="37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Test on </a:t>
              </a:r>
              <a:r>
                <a:rPr lang="en-US" b="1" u="sng">
                  <a:solidFill>
                    <a:srgbClr val="CC0000"/>
                  </a:solidFill>
                </a:rPr>
                <a:t>minimal</a:t>
              </a:r>
            </a:p>
            <a:p>
              <a:pPr algn="l" eaLnBrk="1" hangingPunct="1">
                <a:lnSpc>
                  <a:spcPct val="85000"/>
                </a:lnSpc>
              </a:pPr>
              <a:r>
                <a:rPr lang="en-US" b="1" u="sng">
                  <a:solidFill>
                    <a:srgbClr val="CC0000"/>
                  </a:solidFill>
                </a:rPr>
                <a:t>medium</a:t>
              </a:r>
              <a:r>
                <a:rPr lang="en-US" b="1">
                  <a:solidFill>
                    <a:srgbClr val="000000"/>
                  </a:solidFill>
                </a:rPr>
                <a:t> to confirm</a:t>
              </a:r>
            </a:p>
            <a:p>
              <a:pPr algn="l" eaLnBrk="1" hangingPunct="1">
                <a:lnSpc>
                  <a:spcPct val="85000"/>
                </a:lnSpc>
              </a:pPr>
              <a:r>
                <a:rPr lang="en-US" b="1">
                  <a:solidFill>
                    <a:srgbClr val="000000"/>
                  </a:solidFill>
                </a:rPr>
                <a:t>presence of mutation</a:t>
              </a:r>
              <a:endParaRPr lang="en-US" b="1"/>
            </a:p>
          </p:txBody>
        </p:sp>
        <p:sp>
          <p:nvSpPr>
            <p:cNvPr id="556055" name="Rectangle 23"/>
            <p:cNvSpPr>
              <a:spLocks noChangeArrowheads="1"/>
            </p:cNvSpPr>
            <p:nvPr/>
          </p:nvSpPr>
          <p:spPr bwMode="auto">
            <a:xfrm>
              <a:off x="4185" y="1371"/>
              <a:ext cx="610" cy="37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Growth on</a:t>
              </a:r>
            </a:p>
            <a:p>
              <a:pPr algn="l" eaLnBrk="1" hangingPunct="1">
                <a:lnSpc>
                  <a:spcPct val="85000"/>
                </a:lnSpc>
              </a:pPr>
              <a:r>
                <a:rPr lang="en-US" b="1" u="sng">
                  <a:solidFill>
                    <a:srgbClr val="CC0000"/>
                  </a:solidFill>
                </a:rPr>
                <a:t>complete</a:t>
              </a:r>
              <a:endParaRPr lang="en-US" b="1">
                <a:solidFill>
                  <a:srgbClr val="000000"/>
                </a:solidFill>
              </a:endParaRPr>
            </a:p>
            <a:p>
              <a:pPr algn="l" eaLnBrk="1" hangingPunct="1">
                <a:lnSpc>
                  <a:spcPct val="85000"/>
                </a:lnSpc>
              </a:pPr>
              <a:r>
                <a:rPr lang="en-US" b="1">
                  <a:solidFill>
                    <a:srgbClr val="000000"/>
                  </a:solidFill>
                </a:rPr>
                <a:t>medium </a:t>
              </a:r>
            </a:p>
          </p:txBody>
        </p:sp>
        <p:sp>
          <p:nvSpPr>
            <p:cNvPr id="556056" name="Rectangle 24"/>
            <p:cNvSpPr>
              <a:spLocks noChangeArrowheads="1"/>
            </p:cNvSpPr>
            <p:nvPr/>
          </p:nvSpPr>
          <p:spPr bwMode="auto">
            <a:xfrm>
              <a:off x="3629" y="570"/>
              <a:ext cx="1430" cy="1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X rays or ultraviolet light</a:t>
              </a:r>
              <a:endParaRPr lang="en-US" b="1"/>
            </a:p>
          </p:txBody>
        </p:sp>
        <p:sp>
          <p:nvSpPr>
            <p:cNvPr id="556057" name="Rectangle 25"/>
            <p:cNvSpPr>
              <a:spLocks noChangeArrowheads="1"/>
            </p:cNvSpPr>
            <p:nvPr/>
          </p:nvSpPr>
          <p:spPr bwMode="auto">
            <a:xfrm>
              <a:off x="2739" y="1273"/>
              <a:ext cx="448" cy="250"/>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b="1">
                  <a:solidFill>
                    <a:srgbClr val="000000"/>
                  </a:solidFill>
                </a:rPr>
                <a:t>asexual</a:t>
              </a:r>
            </a:p>
            <a:p>
              <a:pPr algn="l" eaLnBrk="1" hangingPunct="1">
                <a:lnSpc>
                  <a:spcPct val="85000"/>
                </a:lnSpc>
              </a:pPr>
              <a:r>
                <a:rPr lang="en-US" b="1">
                  <a:solidFill>
                    <a:srgbClr val="000000"/>
                  </a:solidFill>
                </a:rPr>
                <a:t>spores</a:t>
              </a:r>
              <a:endParaRPr lang="en-US" b="1"/>
            </a:p>
          </p:txBody>
        </p:sp>
        <p:sp>
          <p:nvSpPr>
            <p:cNvPr id="556059" name="Line 27"/>
            <p:cNvSpPr>
              <a:spLocks noChangeShapeType="1"/>
            </p:cNvSpPr>
            <p:nvPr/>
          </p:nvSpPr>
          <p:spPr bwMode="auto">
            <a:xfrm flipV="1">
              <a:off x="1716" y="1371"/>
              <a:ext cx="337" cy="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nvGrpSpPr>
            <p:cNvPr id="3" name="Group 28"/>
            <p:cNvGrpSpPr>
              <a:grpSpLocks/>
            </p:cNvGrpSpPr>
            <p:nvPr/>
          </p:nvGrpSpPr>
          <p:grpSpPr bwMode="auto">
            <a:xfrm>
              <a:off x="2248" y="1858"/>
              <a:ext cx="216" cy="112"/>
              <a:chOff x="2005" y="1634"/>
              <a:chExt cx="232" cy="121"/>
            </a:xfrm>
          </p:grpSpPr>
          <p:sp>
            <p:nvSpPr>
              <p:cNvPr id="556061" name="Line 29"/>
              <p:cNvSpPr>
                <a:spLocks noChangeShapeType="1"/>
              </p:cNvSpPr>
              <p:nvPr/>
            </p:nvSpPr>
            <p:spPr bwMode="auto">
              <a:xfrm>
                <a:off x="2197" y="1754"/>
                <a:ext cx="40"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6062" name="Line 30"/>
              <p:cNvSpPr>
                <a:spLocks noChangeShapeType="1"/>
              </p:cNvSpPr>
              <p:nvPr/>
            </p:nvSpPr>
            <p:spPr bwMode="auto">
              <a:xfrm>
                <a:off x="2197" y="1634"/>
                <a:ext cx="1" cy="12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6063" name="Line 31"/>
              <p:cNvSpPr>
                <a:spLocks noChangeShapeType="1"/>
              </p:cNvSpPr>
              <p:nvPr/>
            </p:nvSpPr>
            <p:spPr bwMode="auto">
              <a:xfrm flipH="1">
                <a:off x="2197" y="1634"/>
                <a:ext cx="40"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56064" name="Line 32"/>
              <p:cNvSpPr>
                <a:spLocks noChangeShapeType="1"/>
              </p:cNvSpPr>
              <p:nvPr/>
            </p:nvSpPr>
            <p:spPr bwMode="auto">
              <a:xfrm flipH="1">
                <a:off x="2005" y="1698"/>
                <a:ext cx="192" cy="1"/>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556066" name="Rectangle 34"/>
            <p:cNvSpPr>
              <a:spLocks noChangeArrowheads="1"/>
            </p:cNvSpPr>
            <p:nvPr/>
          </p:nvSpPr>
          <p:spPr bwMode="auto">
            <a:xfrm>
              <a:off x="1783" y="1809"/>
              <a:ext cx="511" cy="202"/>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0000"/>
                  </a:solidFill>
                </a:rPr>
                <a:t>spores</a:t>
              </a:r>
            </a:p>
          </p:txBody>
        </p:sp>
      </p:grpSp>
      <p:sp>
        <p:nvSpPr>
          <p:cNvPr id="556068" name="Rectangle 36"/>
          <p:cNvSpPr>
            <a:spLocks noChangeArrowheads="1"/>
          </p:cNvSpPr>
          <p:nvPr/>
        </p:nvSpPr>
        <p:spPr bwMode="auto">
          <a:xfrm>
            <a:off x="-38100" y="215900"/>
            <a:ext cx="3063875" cy="549275"/>
          </a:xfrm>
          <a:prstGeom prst="rect">
            <a:avLst/>
          </a:prstGeom>
          <a:noFill/>
          <a:ln w="9525">
            <a:noFill/>
            <a:miter lim="800000"/>
            <a:headEnd/>
            <a:tailEnd/>
          </a:ln>
          <a:effectLst/>
        </p:spPr>
        <p:txBody>
          <a:bodyPr wrap="none" anchor="ctr">
            <a:prstTxWarp prst="textNoShape">
              <a:avLst/>
            </a:prstTxWarp>
            <a:spAutoFit/>
          </a:bodyPr>
          <a:lstStyle/>
          <a:p>
            <a:pPr algn="l"/>
            <a:r>
              <a:rPr lang="en-US" sz="3000" b="1">
                <a:solidFill>
                  <a:schemeClr val="tx2"/>
                </a:solidFill>
              </a:rPr>
              <a:t>Beadle &amp; Tatum</a:t>
            </a:r>
          </a:p>
        </p:txBody>
      </p:sp>
      <p:sp>
        <p:nvSpPr>
          <p:cNvPr id="556069" name="Oval 37"/>
          <p:cNvSpPr>
            <a:spLocks noChangeArrowheads="1"/>
          </p:cNvSpPr>
          <p:nvPr/>
        </p:nvSpPr>
        <p:spPr bwMode="auto">
          <a:xfrm>
            <a:off x="4935538" y="5337175"/>
            <a:ext cx="1063625" cy="1103313"/>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56070" name="AutoShape 38"/>
          <p:cNvSpPr>
            <a:spLocks noChangeArrowheads="1"/>
          </p:cNvSpPr>
          <p:nvPr/>
        </p:nvSpPr>
        <p:spPr bwMode="auto">
          <a:xfrm flipH="1">
            <a:off x="5672138" y="956747"/>
            <a:ext cx="3057321" cy="369332"/>
          </a:xfrm>
          <a:prstGeom prst="homePlate">
            <a:avLst>
              <a:gd name="adj" fmla="val 193825"/>
            </a:avLst>
          </a:prstGeom>
          <a:solidFill>
            <a:srgbClr val="CC0000"/>
          </a:solidFill>
          <a:ln w="9525">
            <a:noFill/>
            <a:miter lim="800000"/>
            <a:headEnd/>
            <a:tailEnd/>
          </a:ln>
          <a:effectLst/>
        </p:spPr>
        <p:txBody>
          <a:bodyPr wrap="none" anchor="ctr">
            <a:prstTxWarp prst="textNoShape">
              <a:avLst/>
            </a:prstTxWarp>
            <a:spAutoFit/>
          </a:bodyPr>
          <a:lstStyle/>
          <a:p>
            <a:pPr algn="l">
              <a:lnSpc>
                <a:spcPct val="70000"/>
              </a:lnSpc>
            </a:pPr>
            <a:r>
              <a:rPr lang="en-US" b="1" dirty="0">
                <a:solidFill>
                  <a:srgbClr val="FFFF00"/>
                </a:solidFill>
              </a:rPr>
              <a:t>create mutations</a:t>
            </a:r>
          </a:p>
        </p:txBody>
      </p:sp>
      <p:sp>
        <p:nvSpPr>
          <p:cNvPr id="556071" name="AutoShape 39"/>
          <p:cNvSpPr>
            <a:spLocks noChangeArrowheads="1"/>
          </p:cNvSpPr>
          <p:nvPr/>
        </p:nvSpPr>
        <p:spPr bwMode="auto">
          <a:xfrm flipH="1">
            <a:off x="6284683" y="2604572"/>
            <a:ext cx="2859317" cy="369332"/>
          </a:xfrm>
          <a:prstGeom prst="homePlate">
            <a:avLst>
              <a:gd name="adj" fmla="val 181627"/>
            </a:avLst>
          </a:prstGeom>
          <a:solidFill>
            <a:srgbClr val="CC0000"/>
          </a:solidFill>
          <a:ln w="9525">
            <a:noFill/>
            <a:miter lim="800000"/>
            <a:headEnd/>
            <a:tailEnd/>
          </a:ln>
          <a:effectLst/>
        </p:spPr>
        <p:txBody>
          <a:bodyPr wrap="none" anchor="ctr">
            <a:prstTxWarp prst="textNoShape">
              <a:avLst/>
            </a:prstTxWarp>
            <a:spAutoFit/>
          </a:bodyPr>
          <a:lstStyle/>
          <a:p>
            <a:pPr algn="l">
              <a:lnSpc>
                <a:spcPct val="70000"/>
              </a:lnSpc>
            </a:pPr>
            <a:r>
              <a:rPr lang="en-US" b="1" dirty="0">
                <a:ln w="0" cap="flat" cmpd="sng" algn="ctr">
                  <a:solidFill>
                    <a:srgbClr val="FFFF00"/>
                  </a:solidFill>
                  <a:prstDash val="solid"/>
                  <a:round/>
                  <a:headEnd type="none" w="med" len="med"/>
                  <a:tailEnd type="none" w="med" len="med"/>
                </a:ln>
                <a:solidFill>
                  <a:srgbClr val="FFFF00"/>
                </a:solidFill>
              </a:rPr>
              <a:t>positive control</a:t>
            </a:r>
          </a:p>
        </p:txBody>
      </p:sp>
      <p:sp>
        <p:nvSpPr>
          <p:cNvPr id="556072" name="AutoShape 40"/>
          <p:cNvSpPr>
            <a:spLocks noChangeArrowheads="1"/>
          </p:cNvSpPr>
          <p:nvPr/>
        </p:nvSpPr>
        <p:spPr bwMode="auto">
          <a:xfrm>
            <a:off x="557213" y="4612760"/>
            <a:ext cx="2958232" cy="369332"/>
          </a:xfrm>
          <a:prstGeom prst="homePlate">
            <a:avLst>
              <a:gd name="adj" fmla="val 187801"/>
            </a:avLst>
          </a:prstGeom>
          <a:solidFill>
            <a:srgbClr val="CC0000"/>
          </a:solidFill>
          <a:ln w="9525">
            <a:noFill/>
            <a:miter lim="800000"/>
            <a:headEnd/>
            <a:tailEnd/>
          </a:ln>
          <a:effectLst/>
        </p:spPr>
        <p:txBody>
          <a:bodyPr wrap="none" anchor="ctr">
            <a:prstTxWarp prst="textNoShape">
              <a:avLst/>
            </a:prstTxWarp>
            <a:spAutoFit/>
          </a:bodyPr>
          <a:lstStyle/>
          <a:p>
            <a:pPr algn="l">
              <a:lnSpc>
                <a:spcPct val="70000"/>
              </a:lnSpc>
            </a:pPr>
            <a:r>
              <a:rPr lang="en-US" b="1" dirty="0">
                <a:solidFill>
                  <a:srgbClr val="FFFF00"/>
                </a:solidFill>
              </a:rPr>
              <a:t>negative control</a:t>
            </a:r>
          </a:p>
        </p:txBody>
      </p:sp>
      <p:sp>
        <p:nvSpPr>
          <p:cNvPr id="556073" name="AutoShape 41"/>
          <p:cNvSpPr>
            <a:spLocks noChangeArrowheads="1"/>
          </p:cNvSpPr>
          <p:nvPr/>
        </p:nvSpPr>
        <p:spPr bwMode="auto">
          <a:xfrm>
            <a:off x="52388" y="5531922"/>
            <a:ext cx="2603525" cy="369332"/>
          </a:xfrm>
          <a:prstGeom prst="homePlate">
            <a:avLst>
              <a:gd name="adj" fmla="val 165663"/>
            </a:avLst>
          </a:prstGeom>
          <a:solidFill>
            <a:srgbClr val="CC0000"/>
          </a:solidFill>
          <a:ln w="9525">
            <a:noFill/>
            <a:miter lim="800000"/>
            <a:headEnd/>
            <a:tailEnd/>
          </a:ln>
          <a:effectLst/>
        </p:spPr>
        <p:txBody>
          <a:bodyPr wrap="none" anchor="ctr">
            <a:prstTxWarp prst="textNoShape">
              <a:avLst/>
            </a:prstTxWarp>
            <a:spAutoFit/>
          </a:bodyPr>
          <a:lstStyle/>
          <a:p>
            <a:pPr algn="l">
              <a:lnSpc>
                <a:spcPct val="70000"/>
              </a:lnSpc>
            </a:pPr>
            <a:r>
              <a:rPr lang="en-US" b="1" dirty="0" err="1">
                <a:solidFill>
                  <a:srgbClr val="FFFF00"/>
                </a:solidFill>
              </a:rPr>
              <a:t>experimentals</a:t>
            </a:r>
            <a:endParaRPr lang="en-US" b="1" dirty="0">
              <a:solidFill>
                <a:srgbClr val="FFFF00"/>
              </a:solidFill>
            </a:endParaRPr>
          </a:p>
        </p:txBody>
      </p:sp>
      <p:sp>
        <p:nvSpPr>
          <p:cNvPr id="556074" name="AutoShape 42"/>
          <p:cNvSpPr>
            <a:spLocks noChangeArrowheads="1"/>
          </p:cNvSpPr>
          <p:nvPr/>
        </p:nvSpPr>
        <p:spPr bwMode="auto">
          <a:xfrm rot="19860559" flipH="1">
            <a:off x="5226178" y="5219185"/>
            <a:ext cx="3335083" cy="369332"/>
          </a:xfrm>
          <a:prstGeom prst="homePlate">
            <a:avLst>
              <a:gd name="adj" fmla="val 214608"/>
            </a:avLst>
          </a:prstGeom>
          <a:solidFill>
            <a:srgbClr val="CC0000"/>
          </a:solidFill>
          <a:ln w="9525">
            <a:noFill/>
            <a:miter lim="800000"/>
            <a:headEnd/>
            <a:tailEnd/>
          </a:ln>
          <a:effectLst/>
        </p:spPr>
        <p:txBody>
          <a:bodyPr wrap="none" anchor="ctr">
            <a:prstTxWarp prst="textNoShape">
              <a:avLst/>
            </a:prstTxWarp>
            <a:spAutoFit/>
          </a:bodyPr>
          <a:lstStyle/>
          <a:p>
            <a:pPr algn="l">
              <a:lnSpc>
                <a:spcPct val="70000"/>
              </a:lnSpc>
            </a:pPr>
            <a:r>
              <a:rPr lang="en-US" b="1" dirty="0">
                <a:solidFill>
                  <a:srgbClr val="FFFF00"/>
                </a:solidFill>
              </a:rPr>
              <a:t>mutation identified</a:t>
            </a:r>
          </a:p>
        </p:txBody>
      </p:sp>
      <p:sp>
        <p:nvSpPr>
          <p:cNvPr id="556075" name="Rectangle 43"/>
          <p:cNvSpPr>
            <a:spLocks noChangeArrowheads="1"/>
          </p:cNvSpPr>
          <p:nvPr/>
        </p:nvSpPr>
        <p:spPr bwMode="auto">
          <a:xfrm>
            <a:off x="152400" y="6426200"/>
            <a:ext cx="379413" cy="3048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56076" name="AutoShape 44"/>
          <p:cNvSpPr>
            <a:spLocks noChangeArrowheads="1"/>
          </p:cNvSpPr>
          <p:nvPr/>
        </p:nvSpPr>
        <p:spPr bwMode="auto">
          <a:xfrm>
            <a:off x="52388" y="6113856"/>
            <a:ext cx="2405347" cy="627864"/>
          </a:xfrm>
          <a:prstGeom prst="homePlate">
            <a:avLst>
              <a:gd name="adj" fmla="val 92974"/>
            </a:avLst>
          </a:prstGeom>
          <a:solidFill>
            <a:srgbClr val="CC0000"/>
          </a:solidFill>
          <a:ln w="9525">
            <a:noFill/>
            <a:miter lim="800000"/>
            <a:headEnd/>
            <a:tailEnd/>
          </a:ln>
          <a:effectLst/>
        </p:spPr>
        <p:txBody>
          <a:bodyPr wrap="none" anchor="ctr">
            <a:prstTxWarp prst="textNoShape">
              <a:avLst/>
            </a:prstTxWarp>
            <a:spAutoFit/>
          </a:bodyPr>
          <a:lstStyle/>
          <a:p>
            <a:pPr algn="l">
              <a:lnSpc>
                <a:spcPct val="70000"/>
              </a:lnSpc>
            </a:pPr>
            <a:r>
              <a:rPr lang="en-US" b="1" dirty="0">
                <a:solidFill>
                  <a:srgbClr val="FFFF00"/>
                </a:solidFill>
              </a:rPr>
              <a:t>amino acid</a:t>
            </a:r>
            <a:br>
              <a:rPr lang="en-US" b="1" dirty="0">
                <a:solidFill>
                  <a:srgbClr val="FFFF00"/>
                </a:solidFill>
              </a:rPr>
            </a:br>
            <a:r>
              <a:rPr lang="en-US" b="1" dirty="0">
                <a:solidFill>
                  <a:srgbClr val="FFFF00"/>
                </a:solidFill>
              </a:rPr>
              <a:t>supplements</a:t>
            </a:r>
          </a:p>
        </p:txBody>
      </p:sp>
    </p:spTree>
    <p:extLst>
      <p:ext uri="{BB962C8B-B14F-4D97-AF65-F5344CB8AC3E}">
        <p14:creationId xmlns:p14="http://schemas.microsoft.com/office/powerpoint/2010/main" val="4110010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56070"/>
                                        </p:tgtEl>
                                        <p:attrNameLst>
                                          <p:attrName>style.visibility</p:attrName>
                                        </p:attrNameLst>
                                      </p:cBhvr>
                                      <p:to>
                                        <p:strVal val="visible"/>
                                      </p:to>
                                    </p:set>
                                    <p:animEffect transition="in" filter="wipe(right)">
                                      <p:cBhvr>
                                        <p:cTn id="7" dur="500"/>
                                        <p:tgtEl>
                                          <p:spTgt spid="556070"/>
                                        </p:tgtEl>
                                      </p:cBhvr>
                                    </p:animEffect>
                                  </p:childTnLst>
                                  <p:subTnLst>
                                    <p:audio>
                                      <p:cMediaNode>
                                        <p:cTn display="0" masterRel="sameClick">
                                          <p:stCondLst>
                                            <p:cond evt="begin" delay="0">
                                              <p:tn val="5"/>
                                            </p:cond>
                                          </p:stCondLst>
                                          <p:endCondLst>
                                            <p:cond evt="onStopAudio" delay="0">
                                              <p:tgtEl>
                                                <p:sldTgt/>
                                              </p:tgtEl>
                                            </p:cond>
                                          </p:endCondLst>
                                        </p:cTn>
                                        <p:tgtEl>
                                          <p:sndTgt r:embed="rId2"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56071"/>
                                        </p:tgtEl>
                                        <p:attrNameLst>
                                          <p:attrName>style.visibility</p:attrName>
                                        </p:attrNameLst>
                                      </p:cBhvr>
                                      <p:to>
                                        <p:strVal val="visible"/>
                                      </p:to>
                                    </p:set>
                                    <p:animEffect transition="in" filter="wipe(right)">
                                      <p:cBhvr>
                                        <p:cTn id="12" dur="500"/>
                                        <p:tgtEl>
                                          <p:spTgt spid="556071"/>
                                        </p:tgtEl>
                                      </p:cBhvr>
                                    </p:animEffect>
                                  </p:childTnLst>
                                  <p:subTnLst>
                                    <p:audio>
                                      <p:cMediaNode>
                                        <p:cTn display="0" masterRel="sameClick">
                                          <p:stCondLst>
                                            <p:cond evt="begin" delay="0">
                                              <p:tn val="10"/>
                                            </p:cond>
                                          </p:stCondLst>
                                          <p:endCondLst>
                                            <p:cond evt="onStopAudio" delay="0">
                                              <p:tgtEl>
                                                <p:sldTgt/>
                                              </p:tgtEl>
                                            </p:cond>
                                          </p:endCondLst>
                                        </p:cTn>
                                        <p:tgtEl>
                                          <p:sndTgt r:embed="rId2" name="Pencil Check"/>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6072"/>
                                        </p:tgtEl>
                                        <p:attrNameLst>
                                          <p:attrName>style.visibility</p:attrName>
                                        </p:attrNameLst>
                                      </p:cBhvr>
                                      <p:to>
                                        <p:strVal val="visible"/>
                                      </p:to>
                                    </p:set>
                                    <p:animEffect transition="in" filter="wipe(left)">
                                      <p:cBhvr>
                                        <p:cTn id="17" dur="500"/>
                                        <p:tgtEl>
                                          <p:spTgt spid="556072"/>
                                        </p:tgtEl>
                                      </p:cBhvr>
                                    </p:animEffect>
                                  </p:childTnLst>
                                  <p:subTnLst>
                                    <p:audio>
                                      <p:cMediaNode>
                                        <p:cTn display="0" masterRel="sameClick">
                                          <p:stCondLst>
                                            <p:cond evt="begin" delay="0">
                                              <p:tn val="15"/>
                                            </p:cond>
                                          </p:stCondLst>
                                          <p:endCondLst>
                                            <p:cond evt="onStopAudio" delay="0">
                                              <p:tgtEl>
                                                <p:sldTgt/>
                                              </p:tgtEl>
                                            </p:cond>
                                          </p:endCondLst>
                                        </p:cTn>
                                        <p:tgtEl>
                                          <p:sndTgt r:embed="rId2"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6073"/>
                                        </p:tgtEl>
                                        <p:attrNameLst>
                                          <p:attrName>style.visibility</p:attrName>
                                        </p:attrNameLst>
                                      </p:cBhvr>
                                      <p:to>
                                        <p:strVal val="visible"/>
                                      </p:to>
                                    </p:set>
                                    <p:animEffect transition="in" filter="wipe(left)">
                                      <p:cBhvr>
                                        <p:cTn id="22" dur="500"/>
                                        <p:tgtEl>
                                          <p:spTgt spid="556073"/>
                                        </p:tgtEl>
                                      </p:cBhvr>
                                    </p:animEffect>
                                  </p:childTnLst>
                                  <p:subTnLst>
                                    <p:audio>
                                      <p:cMediaNode>
                                        <p:cTn display="0" masterRel="sameClick">
                                          <p:stCondLst>
                                            <p:cond evt="begin" delay="0">
                                              <p:tn val="20"/>
                                            </p:cond>
                                          </p:stCondLst>
                                          <p:endCondLst>
                                            <p:cond evt="onStopAudio" delay="0">
                                              <p:tgtEl>
                                                <p:sldTgt/>
                                              </p:tgtEl>
                                            </p:cond>
                                          </p:endCondLst>
                                        </p:cTn>
                                        <p:tgtEl>
                                          <p:sndTgt r:embed="rId2" name="Pencil Check"/>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6076"/>
                                        </p:tgtEl>
                                        <p:attrNameLst>
                                          <p:attrName>style.visibility</p:attrName>
                                        </p:attrNameLst>
                                      </p:cBhvr>
                                      <p:to>
                                        <p:strVal val="visible"/>
                                      </p:to>
                                    </p:set>
                                    <p:animEffect transition="in" filter="wipe(left)">
                                      <p:cBhvr>
                                        <p:cTn id="27" dur="500"/>
                                        <p:tgtEl>
                                          <p:spTgt spid="556076"/>
                                        </p:tgtEl>
                                      </p:cBhvr>
                                    </p:animEffect>
                                  </p:childTnLst>
                                  <p:subTnLst>
                                    <p:audio>
                                      <p:cMediaNode>
                                        <p:cTn display="0" masterRel="sameClick">
                                          <p:stCondLst>
                                            <p:cond evt="begin" delay="0">
                                              <p:tn val="25"/>
                                            </p:cond>
                                          </p:stCondLst>
                                          <p:endCondLst>
                                            <p:cond evt="onStopAudio" delay="0">
                                              <p:tgtEl>
                                                <p:sldTgt/>
                                              </p:tgtEl>
                                            </p:cond>
                                          </p:endCondLst>
                                        </p:cTn>
                                        <p:tgtEl>
                                          <p:sndTgt r:embed="rId2" name="Pencil Check"/>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56069"/>
                                        </p:tgtEl>
                                        <p:attrNameLst>
                                          <p:attrName>style.visibility</p:attrName>
                                        </p:attrNameLst>
                                      </p:cBhvr>
                                      <p:to>
                                        <p:strVal val="visible"/>
                                      </p:to>
                                    </p:set>
                                    <p:animEffect transition="in" filter="wipe(left)">
                                      <p:cBhvr>
                                        <p:cTn id="32" dur="500"/>
                                        <p:tgtEl>
                                          <p:spTgt spid="556069"/>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556074"/>
                                        </p:tgtEl>
                                        <p:attrNameLst>
                                          <p:attrName>style.visibility</p:attrName>
                                        </p:attrNameLst>
                                      </p:cBhvr>
                                      <p:to>
                                        <p:strVal val="visible"/>
                                      </p:to>
                                    </p:set>
                                    <p:animEffect transition="in" filter="wipe(right)">
                                      <p:cBhvr>
                                        <p:cTn id="37" dur="500"/>
                                        <p:tgtEl>
                                          <p:spTgt spid="556074"/>
                                        </p:tgtEl>
                                      </p:cBhvr>
                                    </p:animEffect>
                                  </p:childTnLst>
                                  <p:subTnLst>
                                    <p:audio>
                                      <p:cMediaNode>
                                        <p:cTn display="0" masterRel="sameClick">
                                          <p:stCondLst>
                                            <p:cond evt="begin" delay="0">
                                              <p:tn val="35"/>
                                            </p:cond>
                                          </p:stCondLst>
                                          <p:endCondLst>
                                            <p:cond evt="onStopAudio" delay="0">
                                              <p:tgtEl>
                                                <p:sldTgt/>
                                              </p:tgtEl>
                                            </p:cond>
                                          </p:endCondLst>
                                        </p:cTn>
                                        <p:tgtEl>
                                          <p:sndTgt r:embed="rId4"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69" grpId="0" animBg="1"/>
      <p:bldP spid="556070" grpId="0" animBg="1" autoUpdateAnimBg="0"/>
      <p:bldP spid="556071" grpId="0" animBg="1" autoUpdateAnimBg="0"/>
      <p:bldP spid="556072" grpId="0" animBg="1" autoUpdateAnimBg="0"/>
      <p:bldP spid="556073" grpId="0" animBg="1" autoUpdateAnimBg="0"/>
      <p:bldP spid="556074" grpId="0" animBg="1" autoUpdateAnimBg="0"/>
      <p:bldP spid="55607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49" name="Picture 41" descr="growth_hormones"/>
          <p:cNvPicPr>
            <a:picLocks noChangeAspect="1" noChangeArrowheads="1"/>
          </p:cNvPicPr>
          <p:nvPr/>
        </p:nvPicPr>
        <p:blipFill>
          <a:blip r:embed="rId6"/>
          <a:srcRect r="46036" b="41022"/>
          <a:stretch>
            <a:fillRect/>
          </a:stretch>
        </p:blipFill>
        <p:spPr bwMode="auto">
          <a:xfrm>
            <a:off x="7710488" y="3902075"/>
            <a:ext cx="1433512" cy="2038350"/>
          </a:xfrm>
          <a:prstGeom prst="rect">
            <a:avLst/>
          </a:prstGeom>
          <a:noFill/>
          <a:ln w="9525">
            <a:noFill/>
            <a:miter lim="800000"/>
            <a:headEnd/>
            <a:tailEnd/>
          </a:ln>
        </p:spPr>
      </p:pic>
      <p:sp>
        <p:nvSpPr>
          <p:cNvPr id="529419" name="Oval 11"/>
          <p:cNvSpPr>
            <a:spLocks noChangeArrowheads="1"/>
          </p:cNvSpPr>
          <p:nvPr/>
        </p:nvSpPr>
        <p:spPr bwMode="auto">
          <a:xfrm>
            <a:off x="-609600" y="1295400"/>
            <a:ext cx="5067300" cy="5562600"/>
          </a:xfrm>
          <a:prstGeom prst="ellipse">
            <a:avLst/>
          </a:prstGeom>
          <a:solidFill>
            <a:srgbClr val="FDFF4A"/>
          </a:solidFill>
          <a:ln w="76200">
            <a:solidFill>
              <a:srgbClr val="FFCC00"/>
            </a:solidFill>
            <a:round/>
            <a:headEnd/>
            <a:tailEnd/>
          </a:ln>
        </p:spPr>
        <p:txBody>
          <a:bodyPr>
            <a:prstTxWarp prst="textNoShape">
              <a:avLst/>
            </a:prstTxWarp>
          </a:bodyPr>
          <a:lstStyle/>
          <a:p>
            <a:endParaRPr lang="en-US"/>
          </a:p>
        </p:txBody>
      </p:sp>
      <p:pic>
        <p:nvPicPr>
          <p:cNvPr id="529440" name="Picture 32"/>
          <p:cNvPicPr>
            <a:picLocks noChangeAspect="1" noChangeArrowheads="1"/>
          </p:cNvPicPr>
          <p:nvPr/>
        </p:nvPicPr>
        <p:blipFill>
          <a:blip r:embed="rId7"/>
          <a:srcRect/>
          <a:stretch>
            <a:fillRect/>
          </a:stretch>
        </p:blipFill>
        <p:spPr bwMode="auto">
          <a:xfrm>
            <a:off x="0" y="3763963"/>
            <a:ext cx="2185988" cy="1739900"/>
          </a:xfrm>
          <a:prstGeom prst="rect">
            <a:avLst/>
          </a:prstGeom>
          <a:noFill/>
        </p:spPr>
      </p:pic>
      <p:sp>
        <p:nvSpPr>
          <p:cNvPr id="529421" name="AutoShape 13"/>
          <p:cNvSpPr>
            <a:spLocks noChangeArrowheads="1"/>
          </p:cNvSpPr>
          <p:nvPr/>
        </p:nvSpPr>
        <p:spPr bwMode="auto">
          <a:xfrm>
            <a:off x="5257800" y="3505200"/>
            <a:ext cx="1579563" cy="304800"/>
          </a:xfrm>
          <a:prstGeom prst="rightArrow">
            <a:avLst>
              <a:gd name="adj1" fmla="val 50000"/>
              <a:gd name="adj2" fmla="val 129557"/>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29422" name="AutoShape 14"/>
          <p:cNvSpPr>
            <a:spLocks noChangeArrowheads="1"/>
          </p:cNvSpPr>
          <p:nvPr/>
        </p:nvSpPr>
        <p:spPr bwMode="auto">
          <a:xfrm>
            <a:off x="3649663" y="3178175"/>
            <a:ext cx="1870075" cy="742950"/>
          </a:xfrm>
          <a:prstGeom prst="roundRect">
            <a:avLst>
              <a:gd name="adj" fmla="val 16667"/>
            </a:avLst>
          </a:prstGeom>
          <a:solidFill>
            <a:srgbClr val="FFD30A"/>
          </a:solidFill>
          <a:ln w="9525">
            <a:noFill/>
            <a:round/>
            <a:headEnd/>
            <a:tailEnd/>
          </a:ln>
          <a:effectLst/>
        </p:spPr>
        <p:txBody>
          <a:bodyPr wrap="none" lIns="45720" tIns="0" rIns="45720" bIns="0" anchor="ctr">
            <a:prstTxWarp prst="textNoShape">
              <a:avLst/>
            </a:prstTxWarp>
            <a:spAutoFit/>
          </a:bodyPr>
          <a:lstStyle/>
          <a:p>
            <a:r>
              <a:rPr lang="en-US" sz="4400" b="1">
                <a:solidFill>
                  <a:srgbClr val="0F116A"/>
                </a:solidFill>
              </a:rPr>
              <a:t>mRNA</a:t>
            </a:r>
            <a:endParaRPr lang="en-US" sz="4000" b="1">
              <a:solidFill>
                <a:schemeClr val="tx2"/>
              </a:solidFill>
            </a:endParaRPr>
          </a:p>
        </p:txBody>
      </p:sp>
      <p:sp>
        <p:nvSpPr>
          <p:cNvPr id="529423" name="Rectangle 15"/>
          <p:cNvSpPr>
            <a:spLocks noGrp="1" noChangeArrowheads="1"/>
          </p:cNvSpPr>
          <p:nvPr>
            <p:ph type="title"/>
          </p:nvPr>
        </p:nvSpPr>
        <p:spPr/>
        <p:txBody>
          <a:bodyPr/>
          <a:lstStyle/>
          <a:p>
            <a:r>
              <a:rPr lang="en-US"/>
              <a:t>From gene to protein</a:t>
            </a:r>
          </a:p>
        </p:txBody>
      </p:sp>
      <p:sp>
        <p:nvSpPr>
          <p:cNvPr id="529424" name="AutoShape 16"/>
          <p:cNvSpPr>
            <a:spLocks noChangeArrowheads="1"/>
          </p:cNvSpPr>
          <p:nvPr/>
        </p:nvSpPr>
        <p:spPr bwMode="auto">
          <a:xfrm>
            <a:off x="1828800" y="3505200"/>
            <a:ext cx="1655763" cy="304800"/>
          </a:xfrm>
          <a:prstGeom prst="rightArrow">
            <a:avLst>
              <a:gd name="adj1" fmla="val 50000"/>
              <a:gd name="adj2" fmla="val 135807"/>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29425" name="AutoShape 17"/>
          <p:cNvSpPr>
            <a:spLocks noChangeArrowheads="1"/>
          </p:cNvSpPr>
          <p:nvPr/>
        </p:nvSpPr>
        <p:spPr bwMode="auto">
          <a:xfrm>
            <a:off x="620713" y="3178175"/>
            <a:ext cx="1373187" cy="742950"/>
          </a:xfrm>
          <a:prstGeom prst="roundRect">
            <a:avLst>
              <a:gd name="adj" fmla="val 16667"/>
            </a:avLst>
          </a:prstGeom>
          <a:solidFill>
            <a:srgbClr val="FFD30A"/>
          </a:solidFill>
          <a:ln w="9525">
            <a:noFill/>
            <a:round/>
            <a:headEnd/>
            <a:tailEnd/>
          </a:ln>
          <a:effectLst/>
        </p:spPr>
        <p:txBody>
          <a:bodyPr wrap="none" lIns="45720" tIns="0" rIns="45720" bIns="0" anchor="ctr">
            <a:prstTxWarp prst="textNoShape">
              <a:avLst/>
            </a:prstTxWarp>
            <a:spAutoFit/>
          </a:bodyPr>
          <a:lstStyle/>
          <a:p>
            <a:r>
              <a:rPr lang="en-US" sz="4400" b="1">
                <a:solidFill>
                  <a:srgbClr val="0F116A"/>
                </a:solidFill>
              </a:rPr>
              <a:t>DNA</a:t>
            </a:r>
            <a:endParaRPr lang="en-US" sz="4000" b="1">
              <a:solidFill>
                <a:schemeClr val="tx2"/>
              </a:solidFill>
            </a:endParaRPr>
          </a:p>
        </p:txBody>
      </p:sp>
      <p:sp>
        <p:nvSpPr>
          <p:cNvPr id="529426" name="Text Box 18"/>
          <p:cNvSpPr txBox="1">
            <a:spLocks noChangeArrowheads="1"/>
          </p:cNvSpPr>
          <p:nvPr/>
        </p:nvSpPr>
        <p:spPr bwMode="auto">
          <a:xfrm>
            <a:off x="2057400" y="2895600"/>
            <a:ext cx="2046288" cy="457200"/>
          </a:xfrm>
          <a:prstGeom prst="rect">
            <a:avLst/>
          </a:prstGeom>
          <a:noFill/>
          <a:ln w="9525">
            <a:noFill/>
            <a:miter lim="800000"/>
            <a:headEnd/>
            <a:tailEnd/>
          </a:ln>
          <a:effectLst/>
        </p:spPr>
        <p:txBody>
          <a:bodyPr wrap="none" anchor="ctr">
            <a:prstTxWarp prst="textNoShape">
              <a:avLst/>
            </a:prstTxWarp>
            <a:spAutoFit/>
          </a:bodyPr>
          <a:lstStyle/>
          <a:p>
            <a:r>
              <a:rPr lang="en-US" sz="2400" b="1">
                <a:solidFill>
                  <a:srgbClr val="CC0000"/>
                </a:solidFill>
              </a:rPr>
              <a:t>transcription</a:t>
            </a:r>
            <a:endParaRPr lang="en-US" sz="2400"/>
          </a:p>
        </p:txBody>
      </p:sp>
      <p:sp>
        <p:nvSpPr>
          <p:cNvPr id="529428" name="Text Box 20"/>
          <p:cNvSpPr txBox="1">
            <a:spLocks noChangeArrowheads="1"/>
          </p:cNvSpPr>
          <p:nvPr/>
        </p:nvSpPr>
        <p:spPr bwMode="auto">
          <a:xfrm>
            <a:off x="1414463" y="1263650"/>
            <a:ext cx="1336675" cy="457200"/>
          </a:xfrm>
          <a:prstGeom prst="rect">
            <a:avLst/>
          </a:prstGeom>
          <a:noFill/>
          <a:ln w="9525">
            <a:noFill/>
            <a:miter lim="800000"/>
            <a:headEnd/>
            <a:tailEnd/>
          </a:ln>
          <a:effectLst/>
        </p:spPr>
        <p:txBody>
          <a:bodyPr wrap="none" anchor="ctr">
            <a:prstTxWarp prst="textNoShape">
              <a:avLst/>
            </a:prstTxWarp>
            <a:spAutoFit/>
          </a:bodyPr>
          <a:lstStyle/>
          <a:p>
            <a:r>
              <a:rPr lang="en-US" sz="2400" b="1">
                <a:solidFill>
                  <a:srgbClr val="000005"/>
                </a:solidFill>
              </a:rPr>
              <a:t>nucleus</a:t>
            </a:r>
            <a:endParaRPr lang="en-US" sz="2400">
              <a:solidFill>
                <a:srgbClr val="006604"/>
              </a:solidFill>
            </a:endParaRPr>
          </a:p>
        </p:txBody>
      </p:sp>
      <p:sp>
        <p:nvSpPr>
          <p:cNvPr id="529429" name="Text Box 21"/>
          <p:cNvSpPr txBox="1">
            <a:spLocks noChangeArrowheads="1"/>
          </p:cNvSpPr>
          <p:nvPr/>
        </p:nvSpPr>
        <p:spPr bwMode="auto">
          <a:xfrm>
            <a:off x="3886200" y="1263650"/>
            <a:ext cx="1692275" cy="457200"/>
          </a:xfrm>
          <a:prstGeom prst="rect">
            <a:avLst/>
          </a:prstGeom>
          <a:noFill/>
          <a:ln w="9525">
            <a:noFill/>
            <a:miter lim="800000"/>
            <a:headEnd/>
            <a:tailEnd/>
          </a:ln>
          <a:effectLst/>
        </p:spPr>
        <p:txBody>
          <a:bodyPr wrap="none" anchor="ctr">
            <a:prstTxWarp prst="textNoShape">
              <a:avLst/>
            </a:prstTxWarp>
            <a:spAutoFit/>
          </a:bodyPr>
          <a:lstStyle/>
          <a:p>
            <a:r>
              <a:rPr lang="en-US" sz="2400" b="1">
                <a:solidFill>
                  <a:srgbClr val="000005"/>
                </a:solidFill>
              </a:rPr>
              <a:t>cytoplasm</a:t>
            </a:r>
            <a:endParaRPr lang="en-US" sz="2400">
              <a:solidFill>
                <a:srgbClr val="006604"/>
              </a:solidFill>
            </a:endParaRPr>
          </a:p>
        </p:txBody>
      </p:sp>
      <p:grpSp>
        <p:nvGrpSpPr>
          <p:cNvPr id="2" name="Group 33"/>
          <p:cNvGrpSpPr>
            <a:grpSpLocks/>
          </p:cNvGrpSpPr>
          <p:nvPr/>
        </p:nvGrpSpPr>
        <p:grpSpPr bwMode="auto">
          <a:xfrm>
            <a:off x="3476625" y="4011613"/>
            <a:ext cx="1571625" cy="1781175"/>
            <a:chOff x="5661" y="3964"/>
            <a:chExt cx="2700" cy="3060"/>
          </a:xfrm>
        </p:grpSpPr>
        <p:pic>
          <p:nvPicPr>
            <p:cNvPr id="529442" name="Picture 34"/>
            <p:cNvPicPr>
              <a:picLocks noChangeAspect="1" noChangeArrowheads="1"/>
            </p:cNvPicPr>
            <p:nvPr/>
          </p:nvPicPr>
          <p:blipFill>
            <a:blip r:embed="rId8"/>
            <a:srcRect/>
            <a:stretch>
              <a:fillRect/>
            </a:stretch>
          </p:blipFill>
          <p:spPr bwMode="auto">
            <a:xfrm>
              <a:off x="5661" y="3964"/>
              <a:ext cx="2700" cy="1809"/>
            </a:xfrm>
            <a:prstGeom prst="rect">
              <a:avLst/>
            </a:prstGeom>
            <a:noFill/>
          </p:spPr>
        </p:pic>
        <p:pic>
          <p:nvPicPr>
            <p:cNvPr id="529443" name="Picture 35"/>
            <p:cNvPicPr>
              <a:picLocks noChangeAspect="1" noChangeArrowheads="1"/>
            </p:cNvPicPr>
            <p:nvPr/>
          </p:nvPicPr>
          <p:blipFill>
            <a:blip r:embed="rId8"/>
            <a:srcRect/>
            <a:stretch>
              <a:fillRect/>
            </a:stretch>
          </p:blipFill>
          <p:spPr bwMode="auto">
            <a:xfrm>
              <a:off x="5661" y="4504"/>
              <a:ext cx="2700" cy="1809"/>
            </a:xfrm>
            <a:prstGeom prst="rect">
              <a:avLst/>
            </a:prstGeom>
            <a:noFill/>
          </p:spPr>
        </p:pic>
        <p:pic>
          <p:nvPicPr>
            <p:cNvPr id="529444" name="Picture 36"/>
            <p:cNvPicPr>
              <a:picLocks noChangeAspect="1" noChangeArrowheads="1"/>
            </p:cNvPicPr>
            <p:nvPr/>
          </p:nvPicPr>
          <p:blipFill>
            <a:blip r:embed="rId8"/>
            <a:srcRect/>
            <a:stretch>
              <a:fillRect/>
            </a:stretch>
          </p:blipFill>
          <p:spPr bwMode="auto">
            <a:xfrm>
              <a:off x="5661" y="5215"/>
              <a:ext cx="2700" cy="1809"/>
            </a:xfrm>
            <a:prstGeom prst="rect">
              <a:avLst/>
            </a:prstGeom>
            <a:noFill/>
          </p:spPr>
        </p:pic>
      </p:grpSp>
      <p:pic>
        <p:nvPicPr>
          <p:cNvPr id="529453" name="Picture 45"/>
          <p:cNvPicPr>
            <a:picLocks noChangeAspect="1" noChangeArrowheads="1"/>
          </p:cNvPicPr>
          <p:nvPr/>
        </p:nvPicPr>
        <p:blipFill>
          <a:blip r:embed="rId9"/>
          <a:srcRect/>
          <a:stretch>
            <a:fillRect/>
          </a:stretch>
        </p:blipFill>
        <p:spPr bwMode="auto">
          <a:xfrm>
            <a:off x="573088" y="4787900"/>
            <a:ext cx="2171700" cy="1454150"/>
          </a:xfrm>
          <a:prstGeom prst="rect">
            <a:avLst/>
          </a:prstGeom>
          <a:noFill/>
        </p:spPr>
      </p:pic>
      <p:grpSp>
        <p:nvGrpSpPr>
          <p:cNvPr id="3" name="Group 59"/>
          <p:cNvGrpSpPr>
            <a:grpSpLocks/>
          </p:cNvGrpSpPr>
          <p:nvPr/>
        </p:nvGrpSpPr>
        <p:grpSpPr bwMode="auto">
          <a:xfrm>
            <a:off x="6880225" y="406400"/>
            <a:ext cx="2084388" cy="4546600"/>
            <a:chOff x="4334" y="256"/>
            <a:chExt cx="1313" cy="2864"/>
          </a:xfrm>
        </p:grpSpPr>
        <p:grpSp>
          <p:nvGrpSpPr>
            <p:cNvPr id="4" name="Group 31"/>
            <p:cNvGrpSpPr>
              <a:grpSpLocks/>
            </p:cNvGrpSpPr>
            <p:nvPr/>
          </p:nvGrpSpPr>
          <p:grpSpPr bwMode="auto">
            <a:xfrm>
              <a:off x="4334" y="1056"/>
              <a:ext cx="1296" cy="2064"/>
              <a:chOff x="4032" y="912"/>
              <a:chExt cx="1296" cy="2064"/>
            </a:xfrm>
          </p:grpSpPr>
          <p:grpSp>
            <p:nvGrpSpPr>
              <p:cNvPr id="5" name="Group 30"/>
              <p:cNvGrpSpPr>
                <a:grpSpLocks/>
              </p:cNvGrpSpPr>
              <p:nvPr/>
            </p:nvGrpSpPr>
            <p:grpSpPr bwMode="auto">
              <a:xfrm>
                <a:off x="4032" y="1207"/>
                <a:ext cx="1280" cy="1769"/>
                <a:chOff x="4032" y="1207"/>
                <a:chExt cx="1280" cy="1769"/>
              </a:xfrm>
            </p:grpSpPr>
            <p:sp>
              <p:nvSpPr>
                <p:cNvPr id="529412" name="Oval 4"/>
                <p:cNvSpPr>
                  <a:spLocks noChangeArrowheads="1"/>
                </p:cNvSpPr>
                <p:nvPr/>
              </p:nvSpPr>
              <p:spPr bwMode="auto">
                <a:xfrm>
                  <a:off x="4640" y="2314"/>
                  <a:ext cx="384" cy="329"/>
                </a:xfrm>
                <a:prstGeom prst="ellipse">
                  <a:avLst/>
                </a:prstGeom>
                <a:solidFill>
                  <a:schemeClr val="tx1"/>
                </a:solidFill>
                <a:ln w="9525">
                  <a:noFill/>
                  <a:round/>
                  <a:headEnd/>
                  <a:tailEnd/>
                </a:ln>
              </p:spPr>
              <p:txBody>
                <a:bodyPr>
                  <a:prstTxWarp prst="textNoShape">
                    <a:avLst/>
                  </a:prstTxWarp>
                </a:bodyPr>
                <a:lstStyle/>
                <a:p>
                  <a:r>
                    <a:rPr lang="en-US" sz="2000" b="1">
                      <a:solidFill>
                        <a:schemeClr val="bg1"/>
                      </a:solidFill>
                    </a:rPr>
                    <a:t>aa</a:t>
                  </a:r>
                  <a:endParaRPr lang="en-US" sz="900">
                    <a:solidFill>
                      <a:schemeClr val="bg1"/>
                    </a:solidFill>
                  </a:endParaRPr>
                </a:p>
              </p:txBody>
            </p:sp>
            <p:sp>
              <p:nvSpPr>
                <p:cNvPr id="529413" name="Oval 5"/>
                <p:cNvSpPr>
                  <a:spLocks noChangeArrowheads="1"/>
                </p:cNvSpPr>
                <p:nvPr/>
              </p:nvSpPr>
              <p:spPr bwMode="auto">
                <a:xfrm>
                  <a:off x="4832" y="1978"/>
                  <a:ext cx="384" cy="329"/>
                </a:xfrm>
                <a:prstGeom prst="ellipse">
                  <a:avLst/>
                </a:prstGeom>
                <a:solidFill>
                  <a:schemeClr val="tx1"/>
                </a:solidFill>
                <a:ln w="9525">
                  <a:noFill/>
                  <a:round/>
                  <a:headEnd/>
                  <a:tailEnd/>
                </a:ln>
              </p:spPr>
              <p:txBody>
                <a:bodyPr>
                  <a:prstTxWarp prst="textNoShape">
                    <a:avLst/>
                  </a:prstTxWarp>
                </a:bodyPr>
                <a:lstStyle/>
                <a:p>
                  <a:r>
                    <a:rPr lang="en-US" sz="2000" b="1">
                      <a:solidFill>
                        <a:schemeClr val="bg1"/>
                      </a:solidFill>
                    </a:rPr>
                    <a:t>aa</a:t>
                  </a:r>
                  <a:endParaRPr lang="en-US" sz="900">
                    <a:solidFill>
                      <a:schemeClr val="bg1"/>
                    </a:solidFill>
                  </a:endParaRPr>
                </a:p>
              </p:txBody>
            </p:sp>
            <p:sp>
              <p:nvSpPr>
                <p:cNvPr id="529414" name="Oval 6"/>
                <p:cNvSpPr>
                  <a:spLocks noChangeArrowheads="1"/>
                </p:cNvSpPr>
                <p:nvPr/>
              </p:nvSpPr>
              <p:spPr bwMode="auto">
                <a:xfrm>
                  <a:off x="4928" y="1687"/>
                  <a:ext cx="384" cy="329"/>
                </a:xfrm>
                <a:prstGeom prst="ellipse">
                  <a:avLst/>
                </a:prstGeom>
                <a:solidFill>
                  <a:schemeClr val="tx1"/>
                </a:solidFill>
                <a:ln w="9525">
                  <a:noFill/>
                  <a:round/>
                  <a:headEnd/>
                  <a:tailEnd/>
                </a:ln>
              </p:spPr>
              <p:txBody>
                <a:bodyPr>
                  <a:prstTxWarp prst="textNoShape">
                    <a:avLst/>
                  </a:prstTxWarp>
                </a:bodyPr>
                <a:lstStyle/>
                <a:p>
                  <a:r>
                    <a:rPr lang="en-US" sz="2000" b="1">
                      <a:solidFill>
                        <a:schemeClr val="bg1"/>
                      </a:solidFill>
                    </a:rPr>
                    <a:t>aa</a:t>
                  </a:r>
                  <a:endParaRPr lang="en-US" sz="900">
                    <a:solidFill>
                      <a:schemeClr val="bg1"/>
                    </a:solidFill>
                  </a:endParaRPr>
                </a:p>
              </p:txBody>
            </p:sp>
            <p:sp>
              <p:nvSpPr>
                <p:cNvPr id="529415" name="Oval 7"/>
                <p:cNvSpPr>
                  <a:spLocks noChangeArrowheads="1"/>
                </p:cNvSpPr>
                <p:nvPr/>
              </p:nvSpPr>
              <p:spPr bwMode="auto">
                <a:xfrm>
                  <a:off x="4608" y="1495"/>
                  <a:ext cx="384" cy="329"/>
                </a:xfrm>
                <a:prstGeom prst="ellipse">
                  <a:avLst/>
                </a:prstGeom>
                <a:solidFill>
                  <a:schemeClr val="tx1"/>
                </a:solidFill>
                <a:ln w="9525">
                  <a:noFill/>
                  <a:round/>
                  <a:headEnd/>
                  <a:tailEnd/>
                </a:ln>
              </p:spPr>
              <p:txBody>
                <a:bodyPr>
                  <a:prstTxWarp prst="textNoShape">
                    <a:avLst/>
                  </a:prstTxWarp>
                </a:bodyPr>
                <a:lstStyle/>
                <a:p>
                  <a:r>
                    <a:rPr lang="en-US" sz="2000" b="1">
                      <a:solidFill>
                        <a:schemeClr val="bg1"/>
                      </a:solidFill>
                    </a:rPr>
                    <a:t>aa</a:t>
                  </a:r>
                  <a:endParaRPr lang="en-US" sz="900">
                    <a:solidFill>
                      <a:schemeClr val="bg1"/>
                    </a:solidFill>
                  </a:endParaRPr>
                </a:p>
              </p:txBody>
            </p:sp>
            <p:sp>
              <p:nvSpPr>
                <p:cNvPr id="529416" name="Oval 8"/>
                <p:cNvSpPr>
                  <a:spLocks noChangeArrowheads="1"/>
                </p:cNvSpPr>
                <p:nvPr/>
              </p:nvSpPr>
              <p:spPr bwMode="auto">
                <a:xfrm>
                  <a:off x="4784" y="1207"/>
                  <a:ext cx="384" cy="329"/>
                </a:xfrm>
                <a:prstGeom prst="ellipse">
                  <a:avLst/>
                </a:prstGeom>
                <a:solidFill>
                  <a:schemeClr val="tx1"/>
                </a:solidFill>
                <a:ln w="9525">
                  <a:noFill/>
                  <a:round/>
                  <a:headEnd/>
                  <a:tailEnd/>
                </a:ln>
              </p:spPr>
              <p:txBody>
                <a:bodyPr>
                  <a:prstTxWarp prst="textNoShape">
                    <a:avLst/>
                  </a:prstTxWarp>
                </a:bodyPr>
                <a:lstStyle/>
                <a:p>
                  <a:r>
                    <a:rPr lang="en-US" sz="2000" b="1" dirty="0" smtClean="0">
                      <a:solidFill>
                        <a:schemeClr val="bg1"/>
                      </a:solidFill>
                    </a:rPr>
                    <a:t>a</a:t>
                  </a:r>
                  <a:endParaRPr lang="en-US" sz="900" dirty="0"/>
                </a:p>
              </p:txBody>
            </p:sp>
            <p:sp>
              <p:nvSpPr>
                <p:cNvPr id="529417" name="Oval 9"/>
                <p:cNvSpPr>
                  <a:spLocks noChangeArrowheads="1"/>
                </p:cNvSpPr>
                <p:nvPr/>
              </p:nvSpPr>
              <p:spPr bwMode="auto">
                <a:xfrm>
                  <a:off x="4032" y="2647"/>
                  <a:ext cx="384" cy="329"/>
                </a:xfrm>
                <a:prstGeom prst="ellipse">
                  <a:avLst/>
                </a:prstGeom>
                <a:solidFill>
                  <a:schemeClr val="tx1"/>
                </a:solidFill>
                <a:ln w="9525">
                  <a:noFill/>
                  <a:round/>
                  <a:headEnd/>
                  <a:tailEnd/>
                </a:ln>
              </p:spPr>
              <p:txBody>
                <a:bodyPr>
                  <a:prstTxWarp prst="textNoShape">
                    <a:avLst/>
                  </a:prstTxWarp>
                </a:bodyPr>
                <a:lstStyle/>
                <a:p>
                  <a:r>
                    <a:rPr lang="en-US" sz="2000" b="1">
                      <a:solidFill>
                        <a:schemeClr val="bg1"/>
                      </a:solidFill>
                    </a:rPr>
                    <a:t>aa</a:t>
                  </a:r>
                  <a:endParaRPr lang="en-US" sz="900">
                    <a:solidFill>
                      <a:schemeClr val="bg1"/>
                    </a:solidFill>
                  </a:endParaRPr>
                </a:p>
              </p:txBody>
            </p:sp>
            <p:sp>
              <p:nvSpPr>
                <p:cNvPr id="529418" name="Oval 10"/>
                <p:cNvSpPr>
                  <a:spLocks noChangeArrowheads="1"/>
                </p:cNvSpPr>
                <p:nvPr/>
              </p:nvSpPr>
              <p:spPr bwMode="auto">
                <a:xfrm>
                  <a:off x="4320" y="2458"/>
                  <a:ext cx="384" cy="329"/>
                </a:xfrm>
                <a:prstGeom prst="ellipse">
                  <a:avLst/>
                </a:prstGeom>
                <a:solidFill>
                  <a:schemeClr val="tx1"/>
                </a:solidFill>
                <a:ln w="9525">
                  <a:noFill/>
                  <a:round/>
                  <a:headEnd/>
                  <a:tailEnd/>
                </a:ln>
              </p:spPr>
              <p:txBody>
                <a:bodyPr>
                  <a:prstTxWarp prst="textNoShape">
                    <a:avLst/>
                  </a:prstTxWarp>
                </a:bodyPr>
                <a:lstStyle/>
                <a:p>
                  <a:r>
                    <a:rPr lang="en-US" sz="2000" b="1" dirty="0" smtClean="0">
                      <a:solidFill>
                        <a:schemeClr val="bg1"/>
                      </a:solidFill>
                    </a:rPr>
                    <a:t>a</a:t>
                  </a:r>
                  <a:endParaRPr lang="en-US" sz="900" dirty="0">
                    <a:solidFill>
                      <a:schemeClr val="bg1"/>
                    </a:solidFill>
                  </a:endParaRPr>
                </a:p>
              </p:txBody>
            </p:sp>
          </p:grpSp>
          <p:sp>
            <p:nvSpPr>
              <p:cNvPr id="529437" name="Oval 29"/>
              <p:cNvSpPr>
                <a:spLocks noChangeArrowheads="1"/>
              </p:cNvSpPr>
              <p:nvPr/>
            </p:nvSpPr>
            <p:spPr bwMode="auto">
              <a:xfrm>
                <a:off x="4944" y="912"/>
                <a:ext cx="384" cy="329"/>
              </a:xfrm>
              <a:prstGeom prst="ellipse">
                <a:avLst/>
              </a:prstGeom>
              <a:solidFill>
                <a:schemeClr val="tx1"/>
              </a:solidFill>
              <a:ln w="9525">
                <a:noFill/>
                <a:round/>
                <a:headEnd/>
                <a:tailEnd/>
              </a:ln>
            </p:spPr>
            <p:txBody>
              <a:bodyPr>
                <a:prstTxWarp prst="textNoShape">
                  <a:avLst/>
                </a:prstTxWarp>
              </a:bodyPr>
              <a:lstStyle/>
              <a:p>
                <a:r>
                  <a:rPr lang="en-US" sz="2000" b="1" dirty="0" smtClean="0">
                    <a:solidFill>
                      <a:schemeClr val="bg1"/>
                    </a:solidFill>
                  </a:rPr>
                  <a:t>a</a:t>
                </a:r>
                <a:endParaRPr lang="en-US" sz="900" dirty="0"/>
              </a:p>
            </p:txBody>
          </p:sp>
        </p:grpSp>
        <p:sp>
          <p:nvSpPr>
            <p:cNvPr id="529464" name="Oval 56"/>
            <p:cNvSpPr>
              <a:spLocks noChangeArrowheads="1"/>
            </p:cNvSpPr>
            <p:nvPr/>
          </p:nvSpPr>
          <p:spPr bwMode="auto">
            <a:xfrm>
              <a:off x="5196" y="731"/>
              <a:ext cx="384" cy="329"/>
            </a:xfrm>
            <a:prstGeom prst="ellipse">
              <a:avLst/>
            </a:prstGeom>
            <a:solidFill>
              <a:schemeClr val="tx1"/>
            </a:solidFill>
            <a:ln w="9525">
              <a:noFill/>
              <a:round/>
              <a:headEnd/>
              <a:tailEnd/>
            </a:ln>
          </p:spPr>
          <p:txBody>
            <a:bodyPr>
              <a:prstTxWarp prst="textNoShape">
                <a:avLst/>
              </a:prstTxWarp>
            </a:bodyPr>
            <a:lstStyle/>
            <a:p>
              <a:r>
                <a:rPr lang="en-US" sz="2000" b="1" dirty="0" smtClean="0">
                  <a:solidFill>
                    <a:schemeClr val="bg1"/>
                  </a:solidFill>
                </a:rPr>
                <a:t>a</a:t>
              </a:r>
              <a:endParaRPr lang="en-US" sz="900" dirty="0"/>
            </a:p>
          </p:txBody>
        </p:sp>
        <p:sp>
          <p:nvSpPr>
            <p:cNvPr id="529465" name="Oval 57"/>
            <p:cNvSpPr>
              <a:spLocks noChangeArrowheads="1"/>
            </p:cNvSpPr>
            <p:nvPr/>
          </p:nvSpPr>
          <p:spPr bwMode="auto">
            <a:xfrm>
              <a:off x="5263" y="406"/>
              <a:ext cx="384" cy="329"/>
            </a:xfrm>
            <a:prstGeom prst="ellipse">
              <a:avLst/>
            </a:prstGeom>
            <a:solidFill>
              <a:schemeClr val="tx1"/>
            </a:solidFill>
            <a:ln w="9525">
              <a:noFill/>
              <a:round/>
              <a:headEnd/>
              <a:tailEnd/>
            </a:ln>
          </p:spPr>
          <p:txBody>
            <a:bodyPr>
              <a:prstTxWarp prst="textNoShape">
                <a:avLst/>
              </a:prstTxWarp>
            </a:bodyPr>
            <a:lstStyle/>
            <a:p>
              <a:r>
                <a:rPr lang="en-US" sz="2000" b="1" dirty="0" smtClean="0">
                  <a:solidFill>
                    <a:schemeClr val="bg1"/>
                  </a:solidFill>
                </a:rPr>
                <a:t>a</a:t>
              </a:r>
              <a:endParaRPr lang="en-US" sz="900" dirty="0"/>
            </a:p>
          </p:txBody>
        </p:sp>
        <p:sp>
          <p:nvSpPr>
            <p:cNvPr id="529466" name="Oval 58"/>
            <p:cNvSpPr>
              <a:spLocks noChangeArrowheads="1"/>
            </p:cNvSpPr>
            <p:nvPr/>
          </p:nvSpPr>
          <p:spPr bwMode="auto">
            <a:xfrm>
              <a:off x="4914" y="256"/>
              <a:ext cx="384" cy="329"/>
            </a:xfrm>
            <a:prstGeom prst="ellipse">
              <a:avLst/>
            </a:prstGeom>
            <a:solidFill>
              <a:schemeClr val="tx1"/>
            </a:solidFill>
            <a:ln w="9525">
              <a:noFill/>
              <a:round/>
              <a:headEnd/>
              <a:tailEnd/>
            </a:ln>
          </p:spPr>
          <p:txBody>
            <a:bodyPr>
              <a:prstTxWarp prst="textNoShape">
                <a:avLst/>
              </a:prstTxWarp>
            </a:bodyPr>
            <a:lstStyle/>
            <a:p>
              <a:r>
                <a:rPr lang="en-US" sz="2000" b="1" dirty="0" smtClean="0">
                  <a:solidFill>
                    <a:schemeClr val="bg1"/>
                  </a:solidFill>
                </a:rPr>
                <a:t>a</a:t>
              </a:r>
              <a:endParaRPr lang="en-US" sz="900" dirty="0"/>
            </a:p>
          </p:txBody>
        </p:sp>
      </p:grpSp>
      <p:sp>
        <p:nvSpPr>
          <p:cNvPr id="529420" name="AutoShape 12"/>
          <p:cNvSpPr>
            <a:spLocks noChangeArrowheads="1"/>
          </p:cNvSpPr>
          <p:nvPr/>
        </p:nvSpPr>
        <p:spPr bwMode="auto">
          <a:xfrm>
            <a:off x="7000875" y="3178175"/>
            <a:ext cx="2055813" cy="742950"/>
          </a:xfrm>
          <a:prstGeom prst="roundRect">
            <a:avLst>
              <a:gd name="adj" fmla="val 16667"/>
            </a:avLst>
          </a:prstGeom>
          <a:solidFill>
            <a:srgbClr val="FFD30A"/>
          </a:solidFill>
          <a:ln w="9525">
            <a:noFill/>
            <a:round/>
            <a:headEnd/>
            <a:tailEnd/>
          </a:ln>
          <a:effectLst/>
        </p:spPr>
        <p:txBody>
          <a:bodyPr wrap="none" lIns="45720" tIns="0" rIns="45720" bIns="0" anchor="ctr">
            <a:prstTxWarp prst="textNoShape">
              <a:avLst/>
            </a:prstTxWarp>
            <a:spAutoFit/>
          </a:bodyPr>
          <a:lstStyle/>
          <a:p>
            <a:r>
              <a:rPr lang="en-US" sz="4400" b="1">
                <a:solidFill>
                  <a:srgbClr val="0F116A"/>
                </a:solidFill>
              </a:rPr>
              <a:t>protein</a:t>
            </a:r>
            <a:endParaRPr lang="en-US" sz="4000" b="1">
              <a:solidFill>
                <a:schemeClr val="tx2"/>
              </a:solidFill>
            </a:endParaRPr>
          </a:p>
        </p:txBody>
      </p:sp>
      <p:sp>
        <p:nvSpPr>
          <p:cNvPr id="529452" name="AutoShape 44"/>
          <p:cNvSpPr>
            <a:spLocks noChangeArrowheads="1"/>
          </p:cNvSpPr>
          <p:nvPr/>
        </p:nvSpPr>
        <p:spPr bwMode="auto">
          <a:xfrm rot="-16200000">
            <a:off x="7219156" y="4523582"/>
            <a:ext cx="1579563" cy="304800"/>
          </a:xfrm>
          <a:prstGeom prst="rightArrow">
            <a:avLst>
              <a:gd name="adj1" fmla="val 50000"/>
              <a:gd name="adj2" fmla="val 129557"/>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29427" name="Text Box 19"/>
          <p:cNvSpPr txBox="1">
            <a:spLocks noChangeArrowheads="1"/>
          </p:cNvSpPr>
          <p:nvPr/>
        </p:nvSpPr>
        <p:spPr bwMode="auto">
          <a:xfrm>
            <a:off x="5562600" y="2895600"/>
            <a:ext cx="1741488" cy="457200"/>
          </a:xfrm>
          <a:prstGeom prst="rect">
            <a:avLst/>
          </a:prstGeom>
          <a:noFill/>
          <a:ln w="9525">
            <a:noFill/>
            <a:miter lim="800000"/>
            <a:headEnd/>
            <a:tailEnd/>
          </a:ln>
          <a:effectLst/>
        </p:spPr>
        <p:txBody>
          <a:bodyPr wrap="none" anchor="ctr">
            <a:prstTxWarp prst="textNoShape">
              <a:avLst/>
            </a:prstTxWarp>
            <a:spAutoFit/>
          </a:bodyPr>
          <a:lstStyle/>
          <a:p>
            <a:r>
              <a:rPr lang="en-US" sz="2400" b="1">
                <a:solidFill>
                  <a:srgbClr val="CC0000"/>
                </a:solidFill>
              </a:rPr>
              <a:t>translation</a:t>
            </a:r>
            <a:endParaRPr lang="en-US" sz="2400">
              <a:solidFill>
                <a:srgbClr val="006604"/>
              </a:solidFill>
            </a:endParaRPr>
          </a:p>
        </p:txBody>
      </p:sp>
      <p:pic>
        <p:nvPicPr>
          <p:cNvPr id="529468" name="Picture 60"/>
          <p:cNvPicPr>
            <a:picLocks noChangeAspect="1" noChangeArrowheads="1"/>
          </p:cNvPicPr>
          <p:nvPr/>
        </p:nvPicPr>
        <p:blipFill>
          <a:blip r:embed="rId10"/>
          <a:srcRect/>
          <a:stretch>
            <a:fillRect/>
          </a:stretch>
        </p:blipFill>
        <p:spPr bwMode="auto">
          <a:xfrm>
            <a:off x="5419725" y="3398838"/>
            <a:ext cx="1974850" cy="2241550"/>
          </a:xfrm>
          <a:prstGeom prst="rect">
            <a:avLst/>
          </a:prstGeom>
          <a:noFill/>
        </p:spPr>
      </p:pic>
      <p:grpSp>
        <p:nvGrpSpPr>
          <p:cNvPr id="6" name="Group 22"/>
          <p:cNvGrpSpPr>
            <a:grpSpLocks/>
          </p:cNvGrpSpPr>
          <p:nvPr/>
        </p:nvGrpSpPr>
        <p:grpSpPr bwMode="auto">
          <a:xfrm>
            <a:off x="4802188" y="4991100"/>
            <a:ext cx="1736725" cy="1054100"/>
            <a:chOff x="3381" y="1298"/>
            <a:chExt cx="1094" cy="664"/>
          </a:xfrm>
        </p:grpSpPr>
        <p:grpSp>
          <p:nvGrpSpPr>
            <p:cNvPr id="7" name="Group 23"/>
            <p:cNvGrpSpPr>
              <a:grpSpLocks/>
            </p:cNvGrpSpPr>
            <p:nvPr/>
          </p:nvGrpSpPr>
          <p:grpSpPr bwMode="auto">
            <a:xfrm flipV="1">
              <a:off x="3381" y="1298"/>
              <a:ext cx="1080" cy="664"/>
              <a:chOff x="9801" y="1444"/>
              <a:chExt cx="2340" cy="1440"/>
            </a:xfrm>
          </p:grpSpPr>
          <p:sp>
            <p:nvSpPr>
              <p:cNvPr id="529432" name="Oval 24"/>
              <p:cNvSpPr>
                <a:spLocks noChangeArrowheads="1"/>
              </p:cNvSpPr>
              <p:nvPr/>
            </p:nvSpPr>
            <p:spPr bwMode="auto">
              <a:xfrm>
                <a:off x="9801" y="1984"/>
                <a:ext cx="2340" cy="900"/>
              </a:xfrm>
              <a:prstGeom prst="ellipse">
                <a:avLst/>
              </a:prstGeom>
              <a:solidFill>
                <a:srgbClr val="99CCFF"/>
              </a:solidFill>
              <a:ln w="9525">
                <a:noFill/>
                <a:round/>
                <a:headEnd/>
                <a:tailEnd/>
              </a:ln>
            </p:spPr>
            <p:txBody>
              <a:bodyPr>
                <a:prstTxWarp prst="textNoShape">
                  <a:avLst/>
                </a:prstTxWarp>
              </a:bodyPr>
              <a:lstStyle/>
              <a:p>
                <a:endParaRPr lang="en-US"/>
              </a:p>
            </p:txBody>
          </p:sp>
          <p:sp>
            <p:nvSpPr>
              <p:cNvPr id="529433" name="Oval 25"/>
              <p:cNvSpPr>
                <a:spLocks noChangeArrowheads="1"/>
              </p:cNvSpPr>
              <p:nvPr/>
            </p:nvSpPr>
            <p:spPr bwMode="auto">
              <a:xfrm>
                <a:off x="10251" y="1444"/>
                <a:ext cx="1440" cy="900"/>
              </a:xfrm>
              <a:prstGeom prst="ellipse">
                <a:avLst/>
              </a:prstGeom>
              <a:solidFill>
                <a:srgbClr val="99CCFF"/>
              </a:solidFill>
              <a:ln w="9525">
                <a:noFill/>
                <a:round/>
                <a:headEnd/>
                <a:tailEnd/>
              </a:ln>
            </p:spPr>
            <p:txBody>
              <a:bodyPr>
                <a:prstTxWarp prst="textNoShape">
                  <a:avLst/>
                </a:prstTxWarp>
              </a:bodyPr>
              <a:lstStyle/>
              <a:p>
                <a:endParaRPr lang="en-US"/>
              </a:p>
            </p:txBody>
          </p:sp>
        </p:grpSp>
        <p:sp>
          <p:nvSpPr>
            <p:cNvPr id="529434" name="Text Box 26"/>
            <p:cNvSpPr txBox="1">
              <a:spLocks noChangeArrowheads="1"/>
            </p:cNvSpPr>
            <p:nvPr/>
          </p:nvSpPr>
          <p:spPr bwMode="auto">
            <a:xfrm>
              <a:off x="3495" y="1370"/>
              <a:ext cx="980" cy="288"/>
            </a:xfrm>
            <a:prstGeom prst="rect">
              <a:avLst/>
            </a:prstGeom>
            <a:noFill/>
            <a:ln w="9525">
              <a:noFill/>
              <a:miter lim="800000"/>
              <a:headEnd/>
              <a:tailEnd/>
            </a:ln>
            <a:effectLst/>
          </p:spPr>
          <p:txBody>
            <a:bodyPr wrap="none" anchor="ctr">
              <a:prstTxWarp prst="textNoShape">
                <a:avLst/>
              </a:prstTxWarp>
              <a:spAutoFit/>
            </a:bodyPr>
            <a:lstStyle/>
            <a:p>
              <a:r>
                <a:rPr lang="en-US" sz="2400" b="1">
                  <a:solidFill>
                    <a:srgbClr val="000005"/>
                  </a:solidFill>
                </a:rPr>
                <a:t>ribosome</a:t>
              </a:r>
              <a:endParaRPr lang="en-US" sz="2400"/>
            </a:p>
          </p:txBody>
        </p:sp>
      </p:grpSp>
      <p:pic>
        <p:nvPicPr>
          <p:cNvPr id="529451" name="Picture 43" descr="penguinL"/>
          <p:cNvPicPr>
            <a:picLocks noChangeAspect="1" noChangeArrowheads="1"/>
          </p:cNvPicPr>
          <p:nvPr/>
        </p:nvPicPr>
        <p:blipFill>
          <a:blip r:embed="rId11"/>
          <a:srcRect/>
          <a:stretch>
            <a:fillRect/>
          </a:stretch>
        </p:blipFill>
        <p:spPr bwMode="auto">
          <a:xfrm flipH="1">
            <a:off x="6418263" y="5235575"/>
            <a:ext cx="1471612" cy="1495425"/>
          </a:xfrm>
          <a:prstGeom prst="rect">
            <a:avLst/>
          </a:prstGeom>
          <a:noFill/>
        </p:spPr>
      </p:pic>
      <p:sp>
        <p:nvSpPr>
          <p:cNvPr id="529450" name="AutoShape 42"/>
          <p:cNvSpPr>
            <a:spLocks noChangeArrowheads="1"/>
          </p:cNvSpPr>
          <p:nvPr/>
        </p:nvSpPr>
        <p:spPr bwMode="auto">
          <a:xfrm>
            <a:off x="7354888" y="5700713"/>
            <a:ext cx="1303337" cy="742950"/>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r>
              <a:rPr lang="en-US" sz="4400" b="1">
                <a:solidFill>
                  <a:srgbClr val="0F116A"/>
                </a:solidFill>
              </a:rPr>
              <a:t>trait</a:t>
            </a:r>
            <a:endParaRPr lang="en-US" sz="4000" b="1">
              <a:solidFill>
                <a:schemeClr val="tx2"/>
              </a:solidFill>
            </a:endParaRPr>
          </a:p>
        </p:txBody>
      </p:sp>
    </p:spTree>
    <p:extLst>
      <p:ext uri="{BB962C8B-B14F-4D97-AF65-F5344CB8AC3E}">
        <p14:creationId xmlns:p14="http://schemas.microsoft.com/office/powerpoint/2010/main" val="3760799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9425"/>
                                        </p:tgtEl>
                                        <p:attrNameLst>
                                          <p:attrName>style.visibility</p:attrName>
                                        </p:attrNameLst>
                                      </p:cBhvr>
                                      <p:to>
                                        <p:strVal val="visible"/>
                                      </p:to>
                                    </p:set>
                                    <p:animEffect transition="in" filter="wipe(left)">
                                      <p:cBhvr>
                                        <p:cTn id="7" dur="500"/>
                                        <p:tgtEl>
                                          <p:spTgt spid="5294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9453"/>
                                        </p:tgtEl>
                                        <p:attrNameLst>
                                          <p:attrName>style.visibility</p:attrName>
                                        </p:attrNameLst>
                                      </p:cBhvr>
                                      <p:to>
                                        <p:strVal val="visible"/>
                                      </p:to>
                                    </p:set>
                                    <p:animEffect transition="in" filter="wipe(left)">
                                      <p:cBhvr>
                                        <p:cTn id="12" dur="500"/>
                                        <p:tgtEl>
                                          <p:spTgt spid="529453"/>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529424"/>
                                        </p:tgtEl>
                                        <p:attrNameLst>
                                          <p:attrName>style.visibility</p:attrName>
                                        </p:attrNameLst>
                                      </p:cBhvr>
                                      <p:to>
                                        <p:strVal val="visible"/>
                                      </p:to>
                                    </p:set>
                                    <p:anim from="(-#ppt_w/2)" to="(#ppt_x)" calcmode="lin" valueType="num">
                                      <p:cBhvr>
                                        <p:cTn id="17" dur="600" fill="hold">
                                          <p:stCondLst>
                                            <p:cond delay="0"/>
                                          </p:stCondLst>
                                        </p:cTn>
                                        <p:tgtEl>
                                          <p:spTgt spid="529424"/>
                                        </p:tgtEl>
                                        <p:attrNameLst>
                                          <p:attrName>ppt_x</p:attrName>
                                        </p:attrNameLst>
                                      </p:cBhvr>
                                    </p:anim>
                                    <p:anim from="0" to="-1.0" calcmode="lin" valueType="num">
                                      <p:cBhvr>
                                        <p:cTn id="18" dur="200" decel="50000" autoRev="1" fill="hold">
                                          <p:stCondLst>
                                            <p:cond delay="600"/>
                                          </p:stCondLst>
                                        </p:cTn>
                                        <p:tgtEl>
                                          <p:spTgt spid="529424"/>
                                        </p:tgtEl>
                                        <p:attrNameLst>
                                          <p:attrName>xshear</p:attrName>
                                        </p:attrNameLst>
                                      </p:cBhvr>
                                    </p:anim>
                                    <p:animScale>
                                      <p:cBhvr>
                                        <p:cTn id="19" dur="200" decel="100000" autoRev="1" fill="hold">
                                          <p:stCondLst>
                                            <p:cond delay="600"/>
                                          </p:stCondLst>
                                        </p:cTn>
                                        <p:tgtEl>
                                          <p:spTgt spid="529424"/>
                                        </p:tgtEl>
                                      </p:cBhvr>
                                      <p:from x="100000" y="100000"/>
                                      <p:to x="80000" y="100000"/>
                                    </p:animScale>
                                    <p:anim by="(#ppt_h/3+#ppt_w*0.1)" calcmode="lin" valueType="num">
                                      <p:cBhvr additive="sum">
                                        <p:cTn id="20" dur="200" decel="100000" autoRev="1" fill="hold">
                                          <p:stCondLst>
                                            <p:cond delay="600"/>
                                          </p:stCondLst>
                                        </p:cTn>
                                        <p:tgtEl>
                                          <p:spTgt spid="529424"/>
                                        </p:tgtEl>
                                        <p:attrNameLst>
                                          <p:attrName>ppt_x</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Arrow"/>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29422"/>
                                        </p:tgtEl>
                                        <p:attrNameLst>
                                          <p:attrName>style.visibility</p:attrName>
                                        </p:attrNameLst>
                                      </p:cBhvr>
                                      <p:to>
                                        <p:strVal val="visible"/>
                                      </p:to>
                                    </p:set>
                                    <p:animEffect transition="in" filter="wipe(left)">
                                      <p:cBhvr>
                                        <p:cTn id="25" dur="500"/>
                                        <p:tgtEl>
                                          <p:spTgt spid="529422"/>
                                        </p:tgtEl>
                                      </p:cBhvr>
                                    </p:animEffect>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from="(-#ppt_w/2)" to="(#ppt_x)" calcmode="lin" valueType="num">
                                      <p:cBhvr>
                                        <p:cTn id="30" dur="600" fill="hold">
                                          <p:stCondLst>
                                            <p:cond delay="0"/>
                                          </p:stCondLst>
                                        </p:cTn>
                                        <p:tgtEl>
                                          <p:spTgt spid="2"/>
                                        </p:tgtEl>
                                        <p:attrNameLst>
                                          <p:attrName>ppt_x</p:attrName>
                                        </p:attrNameLst>
                                      </p:cBhvr>
                                    </p:anim>
                                    <p:anim from="0" to="-1.0" calcmode="lin" valueType="num">
                                      <p:cBhvr>
                                        <p:cTn id="31" dur="200" decel="50000" autoRev="1" fill="hold">
                                          <p:stCondLst>
                                            <p:cond delay="600"/>
                                          </p:stCondLst>
                                        </p:cTn>
                                        <p:tgtEl>
                                          <p:spTgt spid="2"/>
                                        </p:tgtEl>
                                        <p:attrNameLst>
                                          <p:attrName>xshear</p:attrName>
                                        </p:attrNameLst>
                                      </p:cBhvr>
                                    </p:anim>
                                    <p:animScale>
                                      <p:cBhvr>
                                        <p:cTn id="32" dur="200" decel="100000" autoRev="1" fill="hold">
                                          <p:stCondLst>
                                            <p:cond delay="600"/>
                                          </p:stCondLst>
                                        </p:cTn>
                                        <p:tgtEl>
                                          <p:spTgt spid="2"/>
                                        </p:tgtEl>
                                      </p:cBhvr>
                                      <p:from x="100000" y="100000"/>
                                      <p:to x="80000" y="100000"/>
                                    </p:animScale>
                                    <p:anim by="(#ppt_h/3+#ppt_w*0.1)" calcmode="lin" valueType="num">
                                      <p:cBhvr additive="sum">
                                        <p:cTn id="33"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28"/>
                                            </p:cond>
                                          </p:stCondLst>
                                          <p:endCondLst>
                                            <p:cond evt="onStopAudio" delay="0">
                                              <p:tgtEl>
                                                <p:sldTgt/>
                                              </p:tgtEl>
                                            </p:cond>
                                          </p:endCondLst>
                                        </p:cTn>
                                        <p:tgtEl>
                                          <p:sndTgt r:embed="rId3" name="Pencil Check"/>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29426"/>
                                        </p:tgtEl>
                                        <p:attrNameLst>
                                          <p:attrName>style.visibility</p:attrName>
                                        </p:attrNameLst>
                                      </p:cBhvr>
                                      <p:to>
                                        <p:strVal val="visible"/>
                                      </p:to>
                                    </p:set>
                                    <p:animEffect transition="in" filter="wipe(left)">
                                      <p:cBhvr>
                                        <p:cTn id="38" dur="500"/>
                                        <p:tgtEl>
                                          <p:spTgt spid="529426"/>
                                        </p:tgtEl>
                                      </p:cBhvr>
                                    </p:animEffect>
                                  </p:childTnLst>
                                  <p:subTnLst>
                                    <p:audio>
                                      <p:cMediaNode>
                                        <p:cTn display="0" masterRel="sameClick">
                                          <p:stCondLst>
                                            <p:cond evt="begin" delay="0">
                                              <p:tn val="36"/>
                                            </p:cond>
                                          </p:stCondLst>
                                          <p:endCondLst>
                                            <p:cond evt="onStopAudio" delay="0">
                                              <p:tgtEl>
                                                <p:sldTgt/>
                                              </p:tgtEl>
                                            </p:cond>
                                          </p:endCondLst>
                                        </p:cTn>
                                        <p:tgtEl>
                                          <p:sndTgt r:embed="rId3" name="Pencil Check"/>
                                        </p:tgtEl>
                                      </p:cMediaNode>
                                    </p:audio>
                                  </p:subTnLst>
                                </p:cTn>
                              </p:par>
                            </p:childTnLst>
                          </p:cTn>
                        </p:par>
                      </p:childTnLst>
                    </p:cTn>
                  </p:par>
                  <p:par>
                    <p:cTn id="39" fill="hold">
                      <p:stCondLst>
                        <p:cond delay="indefinite"/>
                      </p:stCondLst>
                      <p:childTnLst>
                        <p:par>
                          <p:cTn id="40" fill="hold">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529421"/>
                                        </p:tgtEl>
                                        <p:attrNameLst>
                                          <p:attrName>style.visibility</p:attrName>
                                        </p:attrNameLst>
                                      </p:cBhvr>
                                      <p:to>
                                        <p:strVal val="visible"/>
                                      </p:to>
                                    </p:set>
                                    <p:anim from="(-#ppt_w/2)" to="(#ppt_x)" calcmode="lin" valueType="num">
                                      <p:cBhvr>
                                        <p:cTn id="43" dur="600" fill="hold">
                                          <p:stCondLst>
                                            <p:cond delay="0"/>
                                          </p:stCondLst>
                                        </p:cTn>
                                        <p:tgtEl>
                                          <p:spTgt spid="529421"/>
                                        </p:tgtEl>
                                        <p:attrNameLst>
                                          <p:attrName>ppt_x</p:attrName>
                                        </p:attrNameLst>
                                      </p:cBhvr>
                                    </p:anim>
                                    <p:anim from="0" to="-1.0" calcmode="lin" valueType="num">
                                      <p:cBhvr>
                                        <p:cTn id="44" dur="200" decel="50000" autoRev="1" fill="hold">
                                          <p:stCondLst>
                                            <p:cond delay="600"/>
                                          </p:stCondLst>
                                        </p:cTn>
                                        <p:tgtEl>
                                          <p:spTgt spid="529421"/>
                                        </p:tgtEl>
                                        <p:attrNameLst>
                                          <p:attrName>xshear</p:attrName>
                                        </p:attrNameLst>
                                      </p:cBhvr>
                                    </p:anim>
                                    <p:animScale>
                                      <p:cBhvr>
                                        <p:cTn id="45" dur="200" decel="100000" autoRev="1" fill="hold">
                                          <p:stCondLst>
                                            <p:cond delay="600"/>
                                          </p:stCondLst>
                                        </p:cTn>
                                        <p:tgtEl>
                                          <p:spTgt spid="529421"/>
                                        </p:tgtEl>
                                      </p:cBhvr>
                                      <p:from x="100000" y="100000"/>
                                      <p:to x="80000" y="100000"/>
                                    </p:animScale>
                                    <p:anim by="(#ppt_h/3+#ppt_w*0.1)" calcmode="lin" valueType="num">
                                      <p:cBhvr additive="sum">
                                        <p:cTn id="46" dur="200" decel="100000" autoRev="1" fill="hold">
                                          <p:stCondLst>
                                            <p:cond delay="600"/>
                                          </p:stCondLst>
                                        </p:cTn>
                                        <p:tgtEl>
                                          <p:spTgt spid="529421"/>
                                        </p:tgtEl>
                                        <p:attrNameLst>
                                          <p:attrName>ppt_x</p:attrName>
                                        </p:attrNameLst>
                                      </p:cBhvr>
                                    </p:anim>
                                  </p:childTnLst>
                                  <p:subTnLst>
                                    <p:audio>
                                      <p:cMediaNode>
                                        <p:cTn display="0" masterRel="sameClick">
                                          <p:stCondLst>
                                            <p:cond evt="begin" delay="0">
                                              <p:tn val="41"/>
                                            </p:cond>
                                          </p:stCondLst>
                                          <p:endCondLst>
                                            <p:cond evt="onStopAudio" delay="0">
                                              <p:tgtEl>
                                                <p:sldTgt/>
                                              </p:tgtEl>
                                            </p:cond>
                                          </p:endCondLst>
                                        </p:cTn>
                                        <p:tgtEl>
                                          <p:sndTgt r:embed="rId4" name="Arrow"/>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29420"/>
                                        </p:tgtEl>
                                        <p:attrNameLst>
                                          <p:attrName>style.visibility</p:attrName>
                                        </p:attrNameLst>
                                      </p:cBhvr>
                                      <p:to>
                                        <p:strVal val="visible"/>
                                      </p:to>
                                    </p:set>
                                    <p:animEffect transition="in" filter="wipe(left)">
                                      <p:cBhvr>
                                        <p:cTn id="51" dur="500"/>
                                        <p:tgtEl>
                                          <p:spTgt spid="529420"/>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slide(fromLeft)">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29468"/>
                                        </p:tgtEl>
                                        <p:attrNameLst>
                                          <p:attrName>style.visibility</p:attrName>
                                        </p:attrNameLst>
                                      </p:cBhvr>
                                      <p:to>
                                        <p:strVal val="visible"/>
                                      </p:to>
                                    </p:set>
                                    <p:animEffect transition="in" filter="wipe(down)">
                                      <p:cBhvr>
                                        <p:cTn id="61" dur="500"/>
                                        <p:tgtEl>
                                          <p:spTgt spid="529468"/>
                                        </p:tgtEl>
                                      </p:cBhvr>
                                    </p:animEffect>
                                  </p:childTnLst>
                                  <p:subTnLst>
                                    <p:audio>
                                      <p:cMediaNode>
                                        <p:cTn display="0" masterRel="sameClick">
                                          <p:stCondLst>
                                            <p:cond evt="begin" delay="0">
                                              <p:tn val="59"/>
                                            </p:cond>
                                          </p:stCondLst>
                                          <p:endCondLst>
                                            <p:cond evt="onStopAudio" delay="0">
                                              <p:tgtEl>
                                                <p:sldTgt/>
                                              </p:tgtEl>
                                            </p:cond>
                                          </p:endCondLst>
                                        </p:cTn>
                                        <p:tgtEl>
                                          <p:sndTgt r:embed="rId3" name="Pencil Check"/>
                                        </p:tgtEl>
                                      </p:cMediaNode>
                                    </p:audio>
                                  </p:subTnLst>
                                </p:cTn>
                              </p:par>
                            </p:childTnLst>
                          </p:cTn>
                        </p:par>
                      </p:childTnLst>
                    </p:cTn>
                  </p:par>
                  <p:par>
                    <p:cTn id="62" fill="hold">
                      <p:stCondLst>
                        <p:cond delay="indefinite"/>
                      </p:stCondLst>
                      <p:childTnLst>
                        <p:par>
                          <p:cTn id="63" fill="hold">
                            <p:stCondLst>
                              <p:cond delay="0"/>
                            </p:stCondLst>
                            <p:childTnLst>
                              <p:par>
                                <p:cTn id="64" presetID="12" presetClass="entr" presetSubtype="4"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slide(fromBottom)">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529449"/>
                                        </p:tgtEl>
                                        <p:attrNameLst>
                                          <p:attrName>style.visibility</p:attrName>
                                        </p:attrNameLst>
                                      </p:cBhvr>
                                      <p:to>
                                        <p:strVal val="visible"/>
                                      </p:to>
                                    </p:set>
                                    <p:animEffect transition="in" filter="wipe(left)">
                                      <p:cBhvr>
                                        <p:cTn id="71" dur="500"/>
                                        <p:tgtEl>
                                          <p:spTgt spid="529449"/>
                                        </p:tgtEl>
                                      </p:cBhvr>
                                    </p:animEffect>
                                  </p:childTnLst>
                                  <p:subTnLst>
                                    <p:audio>
                                      <p:cMediaNode>
                                        <p:cTn display="0" masterRel="sameClick">
                                          <p:stCondLst>
                                            <p:cond evt="begin" delay="0">
                                              <p:tn val="69"/>
                                            </p:cond>
                                          </p:stCondLst>
                                          <p:endCondLst>
                                            <p:cond evt="onStopAudio" delay="0">
                                              <p:tgtEl>
                                                <p:sldTgt/>
                                              </p:tgtEl>
                                            </p:cond>
                                          </p:endCondLst>
                                        </p:cTn>
                                        <p:tgtEl>
                                          <p:sndTgt r:embed="rId3" name="Pencil Check"/>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29427"/>
                                        </p:tgtEl>
                                        <p:attrNameLst>
                                          <p:attrName>style.visibility</p:attrName>
                                        </p:attrNameLst>
                                      </p:cBhvr>
                                      <p:to>
                                        <p:strVal val="visible"/>
                                      </p:to>
                                    </p:set>
                                    <p:animEffect transition="in" filter="wipe(left)">
                                      <p:cBhvr>
                                        <p:cTn id="76" dur="500"/>
                                        <p:tgtEl>
                                          <p:spTgt spid="52942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529452"/>
                                        </p:tgtEl>
                                        <p:attrNameLst>
                                          <p:attrName>style.visibility</p:attrName>
                                        </p:attrNameLst>
                                      </p:cBhvr>
                                      <p:to>
                                        <p:strVal val="visible"/>
                                      </p:to>
                                    </p:set>
                                    <p:animEffect transition="in" filter="wipe(up)">
                                      <p:cBhvr>
                                        <p:cTn id="81" dur="500"/>
                                        <p:tgtEl>
                                          <p:spTgt spid="52945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529450"/>
                                        </p:tgtEl>
                                        <p:attrNameLst>
                                          <p:attrName>style.visibility</p:attrName>
                                        </p:attrNameLst>
                                      </p:cBhvr>
                                      <p:to>
                                        <p:strVal val="visible"/>
                                      </p:to>
                                    </p:set>
                                    <p:animEffect transition="in" filter="wipe(up)">
                                      <p:cBhvr>
                                        <p:cTn id="86" dur="500"/>
                                        <p:tgtEl>
                                          <p:spTgt spid="52945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529451"/>
                                        </p:tgtEl>
                                        <p:attrNameLst>
                                          <p:attrName>style.visibility</p:attrName>
                                        </p:attrNameLst>
                                      </p:cBhvr>
                                      <p:to>
                                        <p:strVal val="visible"/>
                                      </p:to>
                                    </p:set>
                                    <p:animEffect transition="in" filter="wipe(left)">
                                      <p:cBhvr>
                                        <p:cTn id="91" dur="500"/>
                                        <p:tgtEl>
                                          <p:spTgt spid="529451"/>
                                        </p:tgtEl>
                                      </p:cBhvr>
                                    </p:animEffect>
                                  </p:childTnLst>
                                  <p:subTnLst>
                                    <p:audio>
                                      <p:cMediaNode>
                                        <p:cTn display="0" masterRel="sameClick">
                                          <p:stCondLst>
                                            <p:cond evt="begin" delay="0">
                                              <p:tn val="89"/>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21" grpId="0" animBg="1"/>
      <p:bldP spid="529422" grpId="0" animBg="1"/>
      <p:bldP spid="529424" grpId="0" animBg="1"/>
      <p:bldP spid="529425" grpId="0" animBg="1" autoUpdateAnimBg="0"/>
      <p:bldP spid="529426" grpId="0"/>
      <p:bldP spid="529420" grpId="0" animBg="1"/>
      <p:bldP spid="529452" grpId="0" animBg="1"/>
      <p:bldP spid="529427" grpId="0"/>
      <p:bldP spid="5294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598988" y="354013"/>
            <a:ext cx="4545012" cy="3332162"/>
            <a:chOff x="2897" y="288"/>
            <a:chExt cx="2863" cy="2099"/>
          </a:xfrm>
        </p:grpSpPr>
        <p:pic>
          <p:nvPicPr>
            <p:cNvPr id="595973" name="Picture 5" descr="f15-05_the_central_dogm_c"/>
            <p:cNvPicPr>
              <a:picLocks noChangeAspect="1" noChangeArrowheads="1"/>
            </p:cNvPicPr>
            <p:nvPr/>
          </p:nvPicPr>
          <p:blipFill>
            <a:blip r:embed="rId2"/>
            <a:srcRect t="2251"/>
            <a:stretch>
              <a:fillRect/>
            </a:stretch>
          </p:blipFill>
          <p:spPr bwMode="auto">
            <a:xfrm>
              <a:off x="2897" y="288"/>
              <a:ext cx="2863" cy="2099"/>
            </a:xfrm>
            <a:prstGeom prst="rect">
              <a:avLst/>
            </a:prstGeom>
            <a:noFill/>
            <a:ln w="9525">
              <a:noFill/>
              <a:miter lim="800000"/>
              <a:headEnd/>
              <a:tailEnd/>
            </a:ln>
          </p:spPr>
        </p:pic>
        <p:sp>
          <p:nvSpPr>
            <p:cNvPr id="595974" name="Line 6"/>
            <p:cNvSpPr>
              <a:spLocks noChangeShapeType="1"/>
            </p:cNvSpPr>
            <p:nvPr/>
          </p:nvSpPr>
          <p:spPr bwMode="auto">
            <a:xfrm>
              <a:off x="3171" y="541"/>
              <a:ext cx="0" cy="517"/>
            </a:xfrm>
            <a:prstGeom prst="line">
              <a:avLst/>
            </a:prstGeom>
            <a:noFill/>
            <a:ln w="38100">
              <a:solidFill>
                <a:srgbClr val="CC0000"/>
              </a:solidFill>
              <a:round/>
              <a:headEnd/>
              <a:tailEnd type="stealth" w="med" len="med"/>
            </a:ln>
            <a:effectLst/>
          </p:spPr>
          <p:txBody>
            <a:bodyPr wrap="none" anchor="ctr">
              <a:prstTxWarp prst="textNoShape">
                <a:avLst/>
              </a:prstTxWarp>
            </a:bodyPr>
            <a:lstStyle/>
            <a:p>
              <a:endParaRPr lang="en-US"/>
            </a:p>
          </p:txBody>
        </p:sp>
        <p:sp>
          <p:nvSpPr>
            <p:cNvPr id="595975" name="Line 7"/>
            <p:cNvSpPr>
              <a:spLocks noChangeShapeType="1"/>
            </p:cNvSpPr>
            <p:nvPr/>
          </p:nvSpPr>
          <p:spPr bwMode="auto">
            <a:xfrm>
              <a:off x="3171" y="1342"/>
              <a:ext cx="0" cy="368"/>
            </a:xfrm>
            <a:prstGeom prst="line">
              <a:avLst/>
            </a:prstGeom>
            <a:noFill/>
            <a:ln w="38100">
              <a:solidFill>
                <a:srgbClr val="CC0000"/>
              </a:solidFill>
              <a:round/>
              <a:headEnd/>
              <a:tailEnd type="stealth" w="med" len="med"/>
            </a:ln>
            <a:effectLst/>
          </p:spPr>
          <p:txBody>
            <a:bodyPr wrap="none" anchor="ctr">
              <a:prstTxWarp prst="textNoShape">
                <a:avLst/>
              </a:prstTxWarp>
            </a:bodyPr>
            <a:lstStyle/>
            <a:p>
              <a:endParaRPr lang="en-US"/>
            </a:p>
          </p:txBody>
        </p:sp>
      </p:grpSp>
      <p:sp>
        <p:nvSpPr>
          <p:cNvPr id="595970" name="Rectangle 2"/>
          <p:cNvSpPr>
            <a:spLocks noGrp="1" noChangeArrowheads="1"/>
          </p:cNvSpPr>
          <p:nvPr>
            <p:ph type="ctrTitle"/>
          </p:nvPr>
        </p:nvSpPr>
        <p:spPr>
          <a:xfrm>
            <a:off x="406400" y="2867025"/>
            <a:ext cx="4686300" cy="1470025"/>
          </a:xfrm>
        </p:spPr>
        <p:txBody>
          <a:bodyPr/>
          <a:lstStyle/>
          <a:p>
            <a:r>
              <a:rPr lang="en-US" dirty="0"/>
              <a:t>Transcription</a:t>
            </a:r>
          </a:p>
        </p:txBody>
      </p:sp>
      <p:sp>
        <p:nvSpPr>
          <p:cNvPr id="595971" name="Rectangle 3" descr="Rectangle: Click to edit Master text styles&#10;Second level&#10;Third level&#10;Fourth level&#10;Fifth level"/>
          <p:cNvSpPr>
            <a:spLocks noGrp="1" noChangeArrowheads="1"/>
          </p:cNvSpPr>
          <p:nvPr>
            <p:ph type="subTitle" idx="1"/>
          </p:nvPr>
        </p:nvSpPr>
        <p:spPr>
          <a:xfrm>
            <a:off x="800100" y="4006850"/>
            <a:ext cx="6400800" cy="2460625"/>
          </a:xfrm>
        </p:spPr>
        <p:txBody>
          <a:bodyPr/>
          <a:lstStyle/>
          <a:p>
            <a:pPr algn="ctr"/>
            <a:r>
              <a:rPr lang="en-US" dirty="0" smtClean="0">
                <a:solidFill>
                  <a:schemeClr val="tx1"/>
                </a:solidFill>
              </a:rPr>
              <a:t>From </a:t>
            </a:r>
            <a:r>
              <a:rPr lang="en-US" u="sng" dirty="0" smtClean="0">
                <a:solidFill>
                  <a:schemeClr val="tx1"/>
                </a:solidFill>
              </a:rPr>
              <a:t>DNA </a:t>
            </a:r>
            <a:r>
              <a:rPr lang="en-US" u="sng" dirty="0">
                <a:solidFill>
                  <a:schemeClr val="tx1"/>
                </a:solidFill>
              </a:rPr>
              <a:t>nucleic acid</a:t>
            </a:r>
            <a:r>
              <a:rPr lang="en-US" dirty="0">
                <a:solidFill>
                  <a:schemeClr val="tx1"/>
                </a:solidFill>
              </a:rPr>
              <a:t> language</a:t>
            </a:r>
            <a:br>
              <a:rPr lang="en-US" dirty="0">
                <a:solidFill>
                  <a:schemeClr val="tx1"/>
                </a:solidFill>
              </a:rPr>
            </a:br>
            <a:r>
              <a:rPr lang="en-US" dirty="0" smtClean="0">
                <a:solidFill>
                  <a:schemeClr val="tx1"/>
                </a:solidFill>
              </a:rPr>
              <a:t>to </a:t>
            </a:r>
            <a:r>
              <a:rPr lang="en-US" u="sng" dirty="0" smtClean="0">
                <a:solidFill>
                  <a:schemeClr val="tx1"/>
                </a:solidFill>
              </a:rPr>
              <a:t>RNA </a:t>
            </a:r>
            <a:r>
              <a:rPr lang="en-US" u="sng" dirty="0">
                <a:solidFill>
                  <a:schemeClr val="tx1"/>
                </a:solidFill>
              </a:rPr>
              <a:t>nucleic acid</a:t>
            </a:r>
            <a:r>
              <a:rPr lang="en-US" dirty="0">
                <a:solidFill>
                  <a:schemeClr val="tx1"/>
                </a:solidFill>
              </a:rPr>
              <a:t> language</a:t>
            </a:r>
          </a:p>
        </p:txBody>
      </p:sp>
    </p:spTree>
    <p:extLst>
      <p:ext uri="{BB962C8B-B14F-4D97-AF65-F5344CB8AC3E}">
        <p14:creationId xmlns:p14="http://schemas.microsoft.com/office/powerpoint/2010/main" val="727942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t>RNA</a:t>
            </a:r>
          </a:p>
        </p:txBody>
      </p:sp>
      <p:sp>
        <p:nvSpPr>
          <p:cNvPr id="390147" name="Rectangle 3" descr="Rectangle: Click to edit Master text styles&#10;Second level&#10;Third level&#10;Fourth level&#10;Fifth level"/>
          <p:cNvSpPr>
            <a:spLocks noGrp="1" noChangeArrowheads="1"/>
          </p:cNvSpPr>
          <p:nvPr>
            <p:ph type="body" idx="1"/>
          </p:nvPr>
        </p:nvSpPr>
        <p:spPr>
          <a:xfrm>
            <a:off x="700088" y="1371600"/>
            <a:ext cx="6462712" cy="4648200"/>
          </a:xfrm>
        </p:spPr>
        <p:txBody>
          <a:bodyPr/>
          <a:lstStyle/>
          <a:p>
            <a:pPr>
              <a:buClrTx/>
            </a:pPr>
            <a:r>
              <a:rPr lang="en-US"/>
              <a:t>ribose sugar </a:t>
            </a:r>
          </a:p>
          <a:p>
            <a:pPr>
              <a:buClrTx/>
            </a:pPr>
            <a:r>
              <a:rPr lang="en-US"/>
              <a:t>N-bases</a:t>
            </a:r>
          </a:p>
          <a:p>
            <a:pPr lvl="1"/>
            <a:r>
              <a:rPr lang="en-US" u="sng">
                <a:solidFill>
                  <a:srgbClr val="CC0000"/>
                </a:solidFill>
              </a:rPr>
              <a:t>uracil instead of thymine</a:t>
            </a:r>
          </a:p>
          <a:p>
            <a:pPr lvl="1"/>
            <a:r>
              <a:rPr lang="en-US" u="sng">
                <a:solidFill>
                  <a:srgbClr val="CC0000"/>
                </a:solidFill>
              </a:rPr>
              <a:t>U : A</a:t>
            </a:r>
          </a:p>
          <a:p>
            <a:pPr lvl="1"/>
            <a:r>
              <a:rPr lang="en-US" u="sng">
                <a:solidFill>
                  <a:srgbClr val="CC0000"/>
                </a:solidFill>
              </a:rPr>
              <a:t>C : G</a:t>
            </a:r>
          </a:p>
          <a:p>
            <a:pPr>
              <a:buClr>
                <a:srgbClr val="000070"/>
              </a:buClr>
            </a:pPr>
            <a:r>
              <a:rPr lang="en-US" u="sng">
                <a:solidFill>
                  <a:srgbClr val="CC0000"/>
                </a:solidFill>
              </a:rPr>
              <a:t>single stranded</a:t>
            </a:r>
            <a:endParaRPr lang="en-US"/>
          </a:p>
          <a:p>
            <a:pPr>
              <a:buClrTx/>
            </a:pPr>
            <a:r>
              <a:rPr lang="en-US"/>
              <a:t>lots of RNAs</a:t>
            </a:r>
          </a:p>
          <a:p>
            <a:pPr lvl="1">
              <a:buClrTx/>
            </a:pPr>
            <a:r>
              <a:rPr lang="en-US" sz="2400"/>
              <a:t>mRNA, tRNA, rRNA, siRNA…</a:t>
            </a:r>
          </a:p>
        </p:txBody>
      </p:sp>
      <p:sp>
        <p:nvSpPr>
          <p:cNvPr id="390148" name="AutoShape 4"/>
          <p:cNvSpPr>
            <a:spLocks noChangeArrowheads="1"/>
          </p:cNvSpPr>
          <p:nvPr/>
        </p:nvSpPr>
        <p:spPr bwMode="auto">
          <a:xfrm>
            <a:off x="4195763" y="5946775"/>
            <a:ext cx="1474787" cy="755650"/>
          </a:xfrm>
          <a:prstGeom prst="roundRect">
            <a:avLst>
              <a:gd name="adj" fmla="val 16667"/>
            </a:avLst>
          </a:prstGeom>
          <a:solidFill>
            <a:srgbClr val="FFEA18"/>
          </a:solidFill>
          <a:ln w="12700">
            <a:solidFill>
              <a:srgbClr val="000000"/>
            </a:solidFill>
            <a:round/>
            <a:headEnd/>
            <a:tailEnd/>
          </a:ln>
          <a:effectLst/>
        </p:spPr>
        <p:txBody>
          <a:bodyPr wrap="none" tIns="0" bIns="0" anchor="ctr">
            <a:prstTxWarp prst="textNoShape">
              <a:avLst/>
            </a:prstTxWarp>
            <a:spAutoFit/>
          </a:bodyPr>
          <a:lstStyle/>
          <a:p>
            <a:r>
              <a:rPr lang="en-US" sz="4400" b="1">
                <a:solidFill>
                  <a:srgbClr val="0F116A"/>
                </a:solidFill>
              </a:rPr>
              <a:t>RNA</a:t>
            </a:r>
            <a:endParaRPr lang="en-US" sz="4000" b="1">
              <a:solidFill>
                <a:schemeClr val="tx2"/>
              </a:solidFill>
            </a:endParaRPr>
          </a:p>
        </p:txBody>
      </p:sp>
      <p:sp>
        <p:nvSpPr>
          <p:cNvPr id="390149" name="AutoShape 5"/>
          <p:cNvSpPr>
            <a:spLocks noChangeArrowheads="1"/>
          </p:cNvSpPr>
          <p:nvPr/>
        </p:nvSpPr>
        <p:spPr bwMode="auto">
          <a:xfrm>
            <a:off x="112713" y="5946775"/>
            <a:ext cx="1474787" cy="755650"/>
          </a:xfrm>
          <a:prstGeom prst="roundRect">
            <a:avLst>
              <a:gd name="adj" fmla="val 16667"/>
            </a:avLst>
          </a:prstGeom>
          <a:solidFill>
            <a:srgbClr val="FFEA18"/>
          </a:solidFill>
          <a:ln w="12700">
            <a:solidFill>
              <a:srgbClr val="000000"/>
            </a:solidFill>
            <a:round/>
            <a:headEnd/>
            <a:tailEnd/>
          </a:ln>
          <a:effectLst/>
        </p:spPr>
        <p:txBody>
          <a:bodyPr wrap="none" tIns="0" bIns="0" anchor="ctr">
            <a:prstTxWarp prst="textNoShape">
              <a:avLst/>
            </a:prstTxWarp>
            <a:spAutoFit/>
          </a:bodyPr>
          <a:lstStyle/>
          <a:p>
            <a:r>
              <a:rPr lang="en-US" sz="4400" b="1">
                <a:solidFill>
                  <a:srgbClr val="0F116A"/>
                </a:solidFill>
              </a:rPr>
              <a:t>DNA</a:t>
            </a:r>
            <a:endParaRPr lang="en-US" sz="4000" b="1">
              <a:solidFill>
                <a:schemeClr val="tx2"/>
              </a:solidFill>
            </a:endParaRPr>
          </a:p>
        </p:txBody>
      </p:sp>
      <p:sp>
        <p:nvSpPr>
          <p:cNvPr id="390150" name="AutoShape 6"/>
          <p:cNvSpPr>
            <a:spLocks noChangeArrowheads="1"/>
          </p:cNvSpPr>
          <p:nvPr/>
        </p:nvSpPr>
        <p:spPr bwMode="auto">
          <a:xfrm>
            <a:off x="1663700" y="6180138"/>
            <a:ext cx="2090738" cy="304800"/>
          </a:xfrm>
          <a:prstGeom prst="rightArrow">
            <a:avLst>
              <a:gd name="adj1" fmla="val 50000"/>
              <a:gd name="adj2" fmla="val 171484"/>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390151" name="Text Box 7"/>
          <p:cNvSpPr txBox="1">
            <a:spLocks noChangeArrowheads="1"/>
          </p:cNvSpPr>
          <p:nvPr/>
        </p:nvSpPr>
        <p:spPr bwMode="auto">
          <a:xfrm>
            <a:off x="1662113" y="5775325"/>
            <a:ext cx="2046287" cy="457200"/>
          </a:xfrm>
          <a:prstGeom prst="rect">
            <a:avLst/>
          </a:prstGeom>
          <a:noFill/>
          <a:ln w="9525">
            <a:noFill/>
            <a:miter lim="800000"/>
            <a:headEnd/>
            <a:tailEnd/>
          </a:ln>
          <a:effectLst/>
        </p:spPr>
        <p:txBody>
          <a:bodyPr wrap="none" anchor="ctr">
            <a:prstTxWarp prst="textNoShape">
              <a:avLst/>
            </a:prstTxWarp>
            <a:spAutoFit/>
          </a:bodyPr>
          <a:lstStyle/>
          <a:p>
            <a:r>
              <a:rPr lang="en-US" sz="2400" b="1">
                <a:solidFill>
                  <a:srgbClr val="006604"/>
                </a:solidFill>
              </a:rPr>
              <a:t>transcription</a:t>
            </a:r>
            <a:endParaRPr lang="en-US" sz="2400"/>
          </a:p>
        </p:txBody>
      </p:sp>
      <p:sp>
        <p:nvSpPr>
          <p:cNvPr id="390153" name="Rectangle 9"/>
          <p:cNvSpPr>
            <a:spLocks noChangeArrowheads="1"/>
          </p:cNvSpPr>
          <p:nvPr/>
        </p:nvSpPr>
        <p:spPr bwMode="auto">
          <a:xfrm>
            <a:off x="5638800" y="3048000"/>
            <a:ext cx="381000" cy="228600"/>
          </a:xfrm>
          <a:prstGeom prst="rect">
            <a:avLst/>
          </a:prstGeom>
          <a:noFill/>
          <a:ln w="9525">
            <a:noFill/>
            <a:miter lim="800000"/>
            <a:headEnd/>
            <a:tailEnd/>
          </a:ln>
          <a:effectLst/>
        </p:spPr>
        <p:txBody>
          <a:bodyPr wrap="none" anchor="ctr">
            <a:prstTxWarp prst="textNoShape">
              <a:avLst/>
            </a:prstTxWarp>
          </a:bodyPr>
          <a:lstStyle/>
          <a:p>
            <a:endParaRPr lang="en-US"/>
          </a:p>
        </p:txBody>
      </p:sp>
      <p:pic>
        <p:nvPicPr>
          <p:cNvPr id="390155" name="Picture 11"/>
          <p:cNvPicPr>
            <a:picLocks noChangeAspect="1" noChangeArrowheads="1"/>
          </p:cNvPicPr>
          <p:nvPr/>
        </p:nvPicPr>
        <p:blipFill>
          <a:blip r:embed="rId3"/>
          <a:srcRect l="27499" t="3278" r="28751" b="15295"/>
          <a:stretch>
            <a:fillRect/>
          </a:stretch>
        </p:blipFill>
        <p:spPr bwMode="auto">
          <a:xfrm>
            <a:off x="6024563" y="433388"/>
            <a:ext cx="2960687" cy="6303962"/>
          </a:xfrm>
          <a:prstGeom prst="rect">
            <a:avLst/>
          </a:prstGeom>
          <a:noFill/>
          <a:ln w="9525">
            <a:noFill/>
            <a:miter lim="800000"/>
            <a:headEnd/>
            <a:tailEnd/>
          </a:ln>
          <a:effectLst/>
        </p:spPr>
      </p:pic>
      <p:pic>
        <p:nvPicPr>
          <p:cNvPr id="390156" name="Picture 12" descr="mRNA-colored"/>
          <p:cNvPicPr>
            <a:picLocks noChangeAspect="1" noChangeArrowheads="1"/>
          </p:cNvPicPr>
          <p:nvPr/>
        </p:nvPicPr>
        <p:blipFill>
          <a:blip r:embed="rId4">
            <a:clrChange>
              <a:clrFrom>
                <a:srgbClr val="FFFFFF"/>
              </a:clrFrom>
              <a:clrTo>
                <a:srgbClr val="FFFFFF">
                  <a:alpha val="0"/>
                </a:srgbClr>
              </a:clrTo>
            </a:clrChange>
          </a:blip>
          <a:srcRect l="40909"/>
          <a:stretch>
            <a:fillRect/>
          </a:stretch>
        </p:blipFill>
        <p:spPr bwMode="auto">
          <a:xfrm rot="1851315">
            <a:off x="3959225" y="5316538"/>
            <a:ext cx="595313" cy="1612900"/>
          </a:xfrm>
          <a:prstGeom prst="rect">
            <a:avLst/>
          </a:prstGeom>
          <a:noFill/>
          <a:ln w="9525">
            <a:noFill/>
            <a:miter lim="800000"/>
            <a:headEnd/>
            <a:tailEnd/>
          </a:ln>
        </p:spPr>
      </p:pic>
    </p:spTree>
    <p:extLst>
      <p:ext uri="{BB962C8B-B14F-4D97-AF65-F5344CB8AC3E}">
        <p14:creationId xmlns:p14="http://schemas.microsoft.com/office/powerpoint/2010/main" val="32897940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1987</Words>
  <Application>Microsoft Macintosh PowerPoint</Application>
  <PresentationFormat>On-screen Show (4:3)</PresentationFormat>
  <Paragraphs>785</Paragraphs>
  <Slides>40</Slides>
  <Notes>35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What do genes code for? </vt:lpstr>
      <vt:lpstr>The “Central Dogma”</vt:lpstr>
      <vt:lpstr>Metabolism taught us about genes</vt:lpstr>
      <vt:lpstr>Beadle &amp; Tatum </vt:lpstr>
      <vt:lpstr>PowerPoint Presentation</vt:lpstr>
      <vt:lpstr>From gene to protein</vt:lpstr>
      <vt:lpstr>Transcription</vt:lpstr>
      <vt:lpstr>RNA</vt:lpstr>
      <vt:lpstr>Transcription</vt:lpstr>
      <vt:lpstr>RNA polymerases</vt:lpstr>
      <vt:lpstr>Which gene is read?</vt:lpstr>
      <vt:lpstr>Transcription Factors</vt:lpstr>
      <vt:lpstr>Matching bases of DNA &amp; RNA</vt:lpstr>
      <vt:lpstr>Eukaryotic genes have junk!</vt:lpstr>
      <vt:lpstr>mRNA splicing</vt:lpstr>
      <vt:lpstr>Discovery of exons/introns</vt:lpstr>
      <vt:lpstr>Splicing must be accurate</vt:lpstr>
      <vt:lpstr>RNA splicing enzymes</vt:lpstr>
      <vt:lpstr>Alternative splicing</vt:lpstr>
      <vt:lpstr>More post-transcriptional processing</vt:lpstr>
      <vt:lpstr>Translation</vt:lpstr>
      <vt:lpstr>How does mRNA code for proteins?</vt:lpstr>
      <vt:lpstr>mRNA codes for proteins in triplets</vt:lpstr>
      <vt:lpstr>Cracking the code</vt:lpstr>
      <vt:lpstr>PowerPoint Presentation</vt:lpstr>
      <vt:lpstr>The code</vt:lpstr>
      <vt:lpstr>How are the codons matched to amino acids?</vt:lpstr>
      <vt:lpstr>Transfer RNA structure</vt:lpstr>
      <vt:lpstr>Loading tRNA </vt:lpstr>
      <vt:lpstr>Ribosomes </vt:lpstr>
      <vt:lpstr>Ribosomes </vt:lpstr>
      <vt:lpstr>Building a polypeptide</vt:lpstr>
      <vt:lpstr>Protein targeting </vt:lpstr>
      <vt:lpstr>PowerPoint Presentation</vt:lpstr>
      <vt:lpstr>The Transcriptional unit (gene?)</vt:lpstr>
      <vt:lpstr>Protein Synthesis in Prokaryotes </vt:lpstr>
      <vt:lpstr>Prokaryote vs. Eukaryote genes</vt:lpstr>
      <vt:lpstr>Translation in Prokaryotes</vt:lpstr>
      <vt:lpstr>Translation: prokaryotes vs. eukaryotes</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Transcription</dc:title>
  <dc:creator>Plano High School</dc:creator>
  <cp:lastModifiedBy>Plano High School</cp:lastModifiedBy>
  <cp:revision>2</cp:revision>
  <dcterms:created xsi:type="dcterms:W3CDTF">2017-05-26T16:24:01Z</dcterms:created>
  <dcterms:modified xsi:type="dcterms:W3CDTF">2017-05-26T16:26:43Z</dcterms:modified>
</cp:coreProperties>
</file>