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notesSlides/notesSlide9.xml" ContentType="application/vnd.openxmlformats-officedocument.presentationml.notesSlide+xml"/>
  <Override PartName="/ppt/media/audio6.bin" ContentType="audio/unknown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7.bin" ContentType="audio/unknown"/>
  <Override PartName="/ppt/media/audio8.bin" ContentType="audio/unknown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1470-C269-B542-81C3-C5B43E4EE483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0780-DAB6-3E41-B072-FE80E5DC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4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5E515-A992-E447-B31F-151D4DD1A25E}" type="slidenum">
              <a:rPr lang="en-US"/>
              <a:pPr/>
              <a:t>1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EC9BA-37BF-4341-8BD2-9797B959AE06}" type="slidenum">
              <a:rPr lang="en-US"/>
              <a:pPr/>
              <a:t>10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61813-294B-EA4A-89CF-68510155B3AD}" type="slidenum">
              <a:rPr lang="en-US"/>
              <a:pPr/>
              <a:t>11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682AB-165B-7849-AD65-75BADB0C1D46}" type="slidenum">
              <a:rPr lang="en-US"/>
              <a:pPr/>
              <a:t>12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68F0A-3E55-8E47-91F8-E2FD74BD37D9}" type="slidenum">
              <a:rPr lang="en-US"/>
              <a:pPr/>
              <a:t>13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55ACC-814D-3E41-AB88-0D9A40765818}" type="slidenum">
              <a:rPr lang="en-US"/>
              <a:pPr/>
              <a:t>14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243A8-5DBD-3642-B8E0-A1CB8EFE62CA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#52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07E88-8001-FF4B-AE6F-D0E4BC4D51E0}" type="slidenum">
              <a:rPr lang="en-US"/>
              <a:pPr/>
              <a:t>16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Campbell/Reece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EOC Self-Quiz Question #7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57A51-4EA6-6C47-8883-0B46F6E404CA}" type="slidenum">
              <a:rPr lang="en-US"/>
              <a:pPr/>
              <a:t>17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Test Your Knowledge Question #25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Discussion Notes for the Instructor</a:t>
            </a: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There are several questions which can be asked to guide the discussion of this question, including: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What does the regulatory gene in the operon produce?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In an inducible operon is this product normally active or inactive?</a:t>
            </a: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Using these questions as an outline, discussion of the choices might look like this: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A, correct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B, there would be no repressor molecule and therefore nothing to block RNA polymerase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C, there would be no repressor molecule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D, normally the repressor molecule would still be blocking transcription, so there would be a difference in rate.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E, similar to Choice 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D414B-E42F-0C4C-9FC3-71CC43A812B1}" type="slidenum">
              <a:rPr lang="en-US"/>
              <a:pPr/>
              <a:t>2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4369A-A48F-6C43-9A7A-2A52BECA4FB9}" type="slidenum">
              <a:rPr lang="en-US"/>
              <a:pPr/>
              <a:t>3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CD2D-1BF5-CB42-B077-6BB0C342FC97}" type="slidenum">
              <a:rPr lang="en-US"/>
              <a:pPr/>
              <a:t>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96CE4-6F6F-5D40-B9DB-1081C8578377}" type="slidenum">
              <a:rPr lang="en-US"/>
              <a:pPr/>
              <a:t>5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Remember: </a:t>
            </a:r>
          </a:p>
          <a:p>
            <a:pPr lvl="1"/>
            <a:r>
              <a:rPr lang="en-US"/>
              <a:t>rapid growth</a:t>
            </a:r>
          </a:p>
          <a:p>
            <a:pPr lvl="2"/>
            <a:r>
              <a:rPr lang="en-US"/>
              <a:t>generation every ~20 minutes</a:t>
            </a:r>
          </a:p>
          <a:p>
            <a:pPr lvl="2"/>
            <a:r>
              <a:rPr lang="en-US"/>
              <a:t>10</a:t>
            </a:r>
            <a:r>
              <a:rPr lang="en-US" baseline="30000"/>
              <a:t>8</a:t>
            </a:r>
            <a:r>
              <a:rPr lang="en-US"/>
              <a:t> (100 million) colony overnight!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Anybody that can put more energy to growth &amp; reproduction takes over the toilet.</a:t>
            </a:r>
          </a:p>
          <a:p>
            <a:pPr>
              <a:buClr>
                <a:srgbClr val="339933"/>
              </a:buClr>
            </a:pPr>
            <a:endParaRPr lang="en-US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An individual bacterium, locked into the genome that it has inherited, can cope with environmental fluctuations by exerting metabolic control.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First, cells vary the number of specific enzyme molecules by regulating gene expression.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Second, cells adjust the activity of enzymes already present (for example, by feedback inhibition).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282AF-1BE9-A54A-8E4F-C8A5781F0B40}" type="slidenum">
              <a:rPr lang="en-US"/>
              <a:pPr/>
              <a:t>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1AA78-C9E6-7F43-B54A-055593508A90}" type="slidenum">
              <a:rPr lang="en-US"/>
              <a:pPr/>
              <a:t>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27C90-CB9C-FE4F-AAFF-9D202D3E2CB8}" type="slidenum">
              <a:rPr lang="en-US"/>
              <a:pPr/>
              <a:t>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B62C6-87AF-D540-B2CA-45B985B2020A}" type="slidenum">
              <a:rPr lang="en-US"/>
              <a:pPr/>
              <a:t>9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A3AF-AAE4-DB49-A6F9-EDACDC3AF8E4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B390-669D-014A-B6C1-0838171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audio" Target="../media/audio2.bin"/><Relationship Id="rId7" Type="http://schemas.openxmlformats.org/officeDocument/2006/relationships/audio" Target="../media/audio7.bin"/><Relationship Id="rId8" Type="http://schemas.openxmlformats.org/officeDocument/2006/relationships/audio" Target="../media/audio8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6.bin"/><Relationship Id="rId6" Type="http://schemas.openxmlformats.org/officeDocument/2006/relationships/audio" Target="../media/audio4.bin"/><Relationship Id="rId7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96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3685291" y="5667680"/>
            <a:ext cx="37188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900" b="1" dirty="0"/>
              <a:t>Control of </a:t>
            </a:r>
            <a:br>
              <a:rPr lang="en-US" sz="1900" b="1" dirty="0"/>
            </a:br>
            <a:r>
              <a:rPr lang="en-US" sz="1900" b="1" dirty="0"/>
              <a:t>Prokaryotic (Bacterial) </a:t>
            </a:r>
            <a:r>
              <a:rPr lang="en-US" sz="1900" b="1" dirty="0" smtClean="0"/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31454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76900" cy="1143000"/>
          </a:xfrm>
        </p:spPr>
        <p:txBody>
          <a:bodyPr/>
          <a:lstStyle/>
          <a:p>
            <a:r>
              <a:rPr lang="en-US" dirty="0"/>
              <a:t>Tryptophan </a:t>
            </a:r>
            <a:r>
              <a:rPr lang="en-US" dirty="0" err="1"/>
              <a:t>operon</a:t>
            </a:r>
            <a:endParaRPr lang="en-US" dirty="0"/>
          </a:p>
        </p:txBody>
      </p:sp>
      <p:pic>
        <p:nvPicPr>
          <p:cNvPr id="422915" name="Picture 3" descr="18-20b-trpOperon-L2"/>
          <p:cNvPicPr>
            <a:picLocks noChangeAspect="1" noChangeArrowheads="1"/>
          </p:cNvPicPr>
          <p:nvPr/>
        </p:nvPicPr>
        <p:blipFill>
          <a:blip r:embed="rId3"/>
          <a:srcRect b="4636"/>
          <a:stretch>
            <a:fillRect/>
          </a:stretch>
        </p:blipFill>
        <p:spPr bwMode="auto">
          <a:xfrm>
            <a:off x="1103313" y="2316163"/>
            <a:ext cx="6934200" cy="3851275"/>
          </a:xfrm>
          <a:prstGeom prst="rect">
            <a:avLst/>
          </a:prstGeom>
          <a:noFill/>
        </p:spPr>
      </p:pic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609600" y="1042988"/>
            <a:ext cx="7926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225425" algn="l"/>
              </a:tabLst>
            </a:pPr>
            <a:r>
              <a:rPr lang="en-US" sz="2600" b="1" dirty="0">
                <a:solidFill>
                  <a:srgbClr val="0F116A"/>
                </a:solidFill>
              </a:rPr>
              <a:t>What happens when tryptophan is present?</a:t>
            </a:r>
          </a:p>
          <a:p>
            <a:pPr algn="l">
              <a:lnSpc>
                <a:spcPct val="110000"/>
              </a:lnSpc>
              <a:tabLst>
                <a:tab pos="225425" algn="l"/>
              </a:tabLst>
            </a:pPr>
            <a:r>
              <a:rPr lang="en-US" sz="2600" b="1" i="1" dirty="0">
                <a:solidFill>
                  <a:srgbClr val="CC0000"/>
                </a:solidFill>
              </a:rPr>
              <a:t>Don’t need to make tryptophan-building enzymes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422917" name="AutoShape 5"/>
          <p:cNvSpPr>
            <a:spLocks noChangeArrowheads="1"/>
          </p:cNvSpPr>
          <p:nvPr/>
        </p:nvSpPr>
        <p:spPr bwMode="auto">
          <a:xfrm>
            <a:off x="969963" y="6267450"/>
            <a:ext cx="7400925" cy="4651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Tryptophan is allosteric regulator of repressor protein</a:t>
            </a:r>
          </a:p>
        </p:txBody>
      </p:sp>
    </p:spTree>
    <p:extLst>
      <p:ext uri="{BB962C8B-B14F-4D97-AF65-F5344CB8AC3E}">
        <p14:creationId xmlns:p14="http://schemas.microsoft.com/office/powerpoint/2010/main" val="299902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60" name="Rectangle 100"/>
          <p:cNvSpPr>
            <a:spLocks noChangeArrowheads="1"/>
          </p:cNvSpPr>
          <p:nvPr/>
        </p:nvSpPr>
        <p:spPr bwMode="auto">
          <a:xfrm>
            <a:off x="2251075" y="3884613"/>
            <a:ext cx="5592763" cy="228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>
              <a:ea typeface="Geneva" charset="0"/>
              <a:cs typeface="Geneva" charset="0"/>
            </a:endParaRPr>
          </a:p>
        </p:txBody>
      </p:sp>
      <p:sp>
        <p:nvSpPr>
          <p:cNvPr id="425061" name="Rectangle 101"/>
          <p:cNvSpPr>
            <a:spLocks noChangeArrowheads="1"/>
          </p:cNvSpPr>
          <p:nvPr/>
        </p:nvSpPr>
        <p:spPr bwMode="auto">
          <a:xfrm>
            <a:off x="2170113" y="38211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00"/>
                </a:solidFill>
                <a:ea typeface="Geneva" charset="0"/>
                <a:cs typeface="Geneva" charset="0"/>
              </a:rPr>
              <a:t>mRNA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2940050" y="4233863"/>
            <a:ext cx="4864100" cy="519112"/>
            <a:chOff x="1852" y="2304"/>
            <a:chExt cx="3064" cy="327"/>
          </a:xfrm>
        </p:grpSpPr>
        <p:sp>
          <p:nvSpPr>
            <p:cNvPr id="425063" name="Rectangle 103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  <a:ea typeface="Geneva" charset="0"/>
                  <a:cs typeface="Geneva" charset="0"/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  <a:ea typeface="Geneva" charset="0"/>
                  <a:cs typeface="Geneva" charset="0"/>
                </a:rPr>
                <a:t>1</a:t>
              </a:r>
            </a:p>
          </p:txBody>
        </p:sp>
        <p:sp>
          <p:nvSpPr>
            <p:cNvPr id="425064" name="Rectangle 104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  <a:ea typeface="Geneva" charset="0"/>
                  <a:cs typeface="Geneva" charset="0"/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  <a:ea typeface="Geneva" charset="0"/>
                  <a:cs typeface="Geneva" charset="0"/>
                </a:rPr>
                <a:t>2</a:t>
              </a:r>
            </a:p>
          </p:txBody>
        </p:sp>
        <p:sp>
          <p:nvSpPr>
            <p:cNvPr id="425065" name="Rectangle 105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  <a:ea typeface="Geneva" charset="0"/>
                  <a:cs typeface="Geneva" charset="0"/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  <a:ea typeface="Geneva" charset="0"/>
                  <a:cs typeface="Geneva" charset="0"/>
                </a:rPr>
                <a:t>3</a:t>
              </a:r>
            </a:p>
          </p:txBody>
        </p:sp>
        <p:sp>
          <p:nvSpPr>
            <p:cNvPr id="425066" name="Rectangle 106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  <a:ea typeface="Geneva" charset="0"/>
                  <a:cs typeface="Geneva" charset="0"/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  <a:ea typeface="Geneva" charset="0"/>
                  <a:cs typeface="Geneva" charset="0"/>
                </a:rPr>
                <a:t>4</a:t>
              </a:r>
            </a:p>
          </p:txBody>
        </p:sp>
        <p:sp>
          <p:nvSpPr>
            <p:cNvPr id="425067" name="AutoShape 107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68" name="AutoShape 108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69" name="AutoShape 109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70" name="AutoShape 110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14513" y="3611563"/>
            <a:ext cx="1358900" cy="1512887"/>
            <a:chOff x="1143" y="2275"/>
            <a:chExt cx="856" cy="953"/>
          </a:xfrm>
        </p:grpSpPr>
        <p:sp>
          <p:nvSpPr>
            <p:cNvPr id="424963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64" name="AutoShape 4"/>
            <p:cNvSpPr>
              <a:spLocks noChangeArrowheads="1"/>
            </p:cNvSpPr>
            <p:nvPr/>
          </p:nvSpPr>
          <p:spPr bwMode="auto">
            <a:xfrm>
              <a:off x="1143" y="2935"/>
              <a:ext cx="856" cy="293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69863" y="3611563"/>
            <a:ext cx="1450975" cy="1512887"/>
            <a:chOff x="107" y="1824"/>
            <a:chExt cx="914" cy="953"/>
          </a:xfrm>
        </p:grpSpPr>
        <p:sp>
          <p:nvSpPr>
            <p:cNvPr id="424966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67" name="AutoShape 7"/>
            <p:cNvSpPr>
              <a:spLocks noChangeArrowheads="1"/>
            </p:cNvSpPr>
            <p:nvPr/>
          </p:nvSpPr>
          <p:spPr bwMode="auto">
            <a:xfrm>
              <a:off x="107" y="2484"/>
              <a:ext cx="914" cy="293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Inducible</a:t>
            </a:r>
            <a:r>
              <a:rPr lang="en-US"/>
              <a:t> operon: lactose</a:t>
            </a:r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24975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24977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78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60875" y="4843463"/>
            <a:ext cx="3273425" cy="544512"/>
            <a:chOff x="2810" y="2736"/>
            <a:chExt cx="2062" cy="343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24981" name="Oval 21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982" name="Rectangle 22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24983" name="Text Box 23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114800" y="6154738"/>
            <a:ext cx="4662488" cy="641350"/>
            <a:chOff x="2592" y="3484"/>
            <a:chExt cx="2937" cy="404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2592" y="3515"/>
              <a:ext cx="925" cy="343"/>
              <a:chOff x="2592" y="3515"/>
              <a:chExt cx="925" cy="343"/>
            </a:xfrm>
          </p:grpSpPr>
          <p:sp>
            <p:nvSpPr>
              <p:cNvPr id="424986" name="AutoShape 26"/>
              <p:cNvSpPr>
                <a:spLocks noChangeArrowheads="1"/>
              </p:cNvSpPr>
              <p:nvPr/>
            </p:nvSpPr>
            <p:spPr bwMode="auto">
              <a:xfrm>
                <a:off x="2592" y="3570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810" y="3515"/>
                <a:ext cx="707" cy="343"/>
                <a:chOff x="240" y="2016"/>
                <a:chExt cx="707" cy="343"/>
              </a:xfrm>
            </p:grpSpPr>
            <p:sp>
              <p:nvSpPr>
                <p:cNvPr id="424988" name="Oval 28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989" name="Rectangle 29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rgbClr val="000005"/>
                      </a:solidFill>
                    </a:rPr>
                    <a:t>repressor</a:t>
                  </a:r>
                  <a:endParaRPr lang="en-US" sz="30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424990" name="Text Box 30"/>
            <p:cNvSpPr txBox="1">
              <a:spLocks noChangeArrowheads="1"/>
            </p:cNvSpPr>
            <p:nvPr/>
          </p:nvSpPr>
          <p:spPr bwMode="auto">
            <a:xfrm>
              <a:off x="3564" y="3484"/>
              <a:ext cx="196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lactose – repressor protein</a:t>
              </a:r>
            </a:p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complex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953000" y="5597525"/>
            <a:ext cx="1676400" cy="381000"/>
            <a:chOff x="3120" y="3133"/>
            <a:chExt cx="1056" cy="240"/>
          </a:xfrm>
        </p:grpSpPr>
        <p:sp>
          <p:nvSpPr>
            <p:cNvPr id="424992" name="Text Box 32"/>
            <p:cNvSpPr txBox="1">
              <a:spLocks noChangeArrowheads="1"/>
            </p:cNvSpPr>
            <p:nvPr/>
          </p:nvSpPr>
          <p:spPr bwMode="auto">
            <a:xfrm>
              <a:off x="3564" y="313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lactose</a:t>
              </a:r>
              <a:endParaRPr lang="en-US" sz="3600"/>
            </a:p>
          </p:txBody>
        </p:sp>
        <p:sp>
          <p:nvSpPr>
            <p:cNvPr id="424993" name="AutoShape 33"/>
            <p:cNvSpPr>
              <a:spLocks noChangeArrowheads="1"/>
            </p:cNvSpPr>
            <p:nvPr/>
          </p:nvSpPr>
          <p:spPr bwMode="auto">
            <a:xfrm>
              <a:off x="3120" y="3133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4994" name="AutoShape 34"/>
          <p:cNvSpPr>
            <a:spLocks noChangeArrowheads="1"/>
          </p:cNvSpPr>
          <p:nvPr/>
        </p:nvSpPr>
        <p:spPr bwMode="auto">
          <a:xfrm>
            <a:off x="1066800" y="3287713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1412875" y="3200400"/>
            <a:ext cx="1122363" cy="544513"/>
            <a:chOff x="240" y="2016"/>
            <a:chExt cx="707" cy="343"/>
          </a:xfrm>
        </p:grpSpPr>
        <p:sp>
          <p:nvSpPr>
            <p:cNvPr id="424996" name="Oval 36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97" name="Rectangle 37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4998" name="Rectangle 38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4999" name="Rectangle 39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5000" name="Rectangle 40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5001" name="Rectangle 41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5002" name="Line 42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03" name="Line 43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04" name="Line 44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05" name="Line 45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06" name="Line 46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07" name="Rectangle 4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06963" y="1371600"/>
            <a:ext cx="4221162" cy="1905000"/>
          </a:xfrm>
          <a:noFill/>
          <a:ln/>
        </p:spPr>
        <p:txBody>
          <a:bodyPr/>
          <a:lstStyle/>
          <a:p>
            <a:pPr marL="0" indent="0">
              <a:buFont typeface="Zapf Dingbats" charset="2"/>
              <a:buNone/>
            </a:pPr>
            <a:r>
              <a:rPr lang="en-US" sz="2400" u="sng">
                <a:solidFill>
                  <a:srgbClr val="CC0000"/>
                </a:solidFill>
              </a:rPr>
              <a:t>Digestive pathway model</a:t>
            </a:r>
            <a:r>
              <a:rPr lang="en-US" sz="2000"/>
              <a:t> </a:t>
            </a:r>
          </a:p>
          <a:p>
            <a:pPr marL="0" indent="0">
              <a:buFont typeface="Zapf Dingbats" charset="2"/>
              <a:buNone/>
            </a:pPr>
            <a:r>
              <a:rPr lang="en-US" sz="2000"/>
              <a:t>When lactose is present, binds to </a:t>
            </a:r>
            <a:br>
              <a:rPr lang="en-US" sz="2000"/>
            </a:br>
            <a:r>
              <a:rPr lang="en-US" sz="2000" i="1" u="sng">
                <a:solidFill>
                  <a:srgbClr val="CC0000"/>
                </a:solidFill>
              </a:rPr>
              <a:t>lac</a:t>
            </a:r>
            <a:r>
              <a:rPr lang="en-US" sz="2000" u="sng">
                <a:solidFill>
                  <a:srgbClr val="CC0000"/>
                </a:solidFill>
              </a:rPr>
              <a:t> repressor protein</a:t>
            </a:r>
            <a:r>
              <a:rPr lang="en-US" sz="2000"/>
              <a:t> &amp; triggers repressor to </a:t>
            </a:r>
            <a:r>
              <a:rPr lang="en-US" sz="2000" u="sng"/>
              <a:t>release</a:t>
            </a:r>
            <a:r>
              <a:rPr lang="en-US" sz="2000"/>
              <a:t> DNA</a:t>
            </a:r>
          </a:p>
          <a:p>
            <a:pPr marL="463550" lvl="1" indent="-238125"/>
            <a:r>
              <a:rPr lang="en-US" sz="1800"/>
              <a:t>induces transcription</a:t>
            </a: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25009" name="Oval 49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10" name="Rectangle 50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5011" name="AutoShape 51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3276600" y="3657600"/>
            <a:ext cx="4191000" cy="519113"/>
            <a:chOff x="2064" y="2304"/>
            <a:chExt cx="2640" cy="327"/>
          </a:xfrm>
        </p:grpSpPr>
        <p:sp>
          <p:nvSpPr>
            <p:cNvPr id="425020" name="Rectangle 60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425021" name="Rectangle 61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425022" name="Rectangle 62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425023" name="Rectangle 63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425024" name="AutoShape 64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25" name="AutoShape 65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26" name="AutoShape 66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27" name="AutoShape 67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3157538" y="1301750"/>
            <a:ext cx="1543050" cy="1673225"/>
            <a:chOff x="1984" y="820"/>
            <a:chExt cx="972" cy="1054"/>
          </a:xfrm>
        </p:grpSpPr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2280" y="820"/>
              <a:ext cx="249" cy="192"/>
              <a:chOff x="4174" y="3412"/>
              <a:chExt cx="249" cy="192"/>
            </a:xfrm>
          </p:grpSpPr>
          <p:sp>
            <p:nvSpPr>
              <p:cNvPr id="425036" name="AutoShape 76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37" name="Rectangle 77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2625" y="820"/>
              <a:ext cx="249" cy="192"/>
              <a:chOff x="4174" y="3412"/>
              <a:chExt cx="249" cy="192"/>
            </a:xfrm>
          </p:grpSpPr>
          <p:sp>
            <p:nvSpPr>
              <p:cNvPr id="425039" name="AutoShape 79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40" name="Rectangle 80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707" y="1103"/>
              <a:ext cx="249" cy="192"/>
              <a:chOff x="4174" y="3412"/>
              <a:chExt cx="249" cy="192"/>
            </a:xfrm>
          </p:grpSpPr>
          <p:sp>
            <p:nvSpPr>
              <p:cNvPr id="425042" name="AutoShape 82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43" name="Rectangle 83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2381" y="1122"/>
              <a:ext cx="249" cy="192"/>
              <a:chOff x="4174" y="3412"/>
              <a:chExt cx="249" cy="192"/>
            </a:xfrm>
          </p:grpSpPr>
          <p:sp>
            <p:nvSpPr>
              <p:cNvPr id="425045" name="AutoShape 85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46" name="Rectangle 86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2597" y="1385"/>
              <a:ext cx="249" cy="192"/>
              <a:chOff x="4174" y="3412"/>
              <a:chExt cx="249" cy="192"/>
            </a:xfrm>
          </p:grpSpPr>
          <p:sp>
            <p:nvSpPr>
              <p:cNvPr id="425048" name="AutoShape 88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49" name="Rectangle 89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2281" y="1524"/>
              <a:ext cx="249" cy="192"/>
              <a:chOff x="4174" y="3412"/>
              <a:chExt cx="249" cy="192"/>
            </a:xfrm>
          </p:grpSpPr>
          <p:sp>
            <p:nvSpPr>
              <p:cNvPr id="425051" name="AutoShape 91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52" name="Rectangle 92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984" y="1682"/>
              <a:ext cx="249" cy="192"/>
              <a:chOff x="4174" y="3412"/>
              <a:chExt cx="249" cy="192"/>
            </a:xfrm>
          </p:grpSpPr>
          <p:sp>
            <p:nvSpPr>
              <p:cNvPr id="425054" name="AutoShape 94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55" name="Rectangle 95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</p:grpSp>
      <p:sp>
        <p:nvSpPr>
          <p:cNvPr id="425056" name="AutoShape 96"/>
          <p:cNvSpPr>
            <a:spLocks noChangeArrowheads="1"/>
          </p:cNvSpPr>
          <p:nvPr/>
        </p:nvSpPr>
        <p:spPr bwMode="auto">
          <a:xfrm>
            <a:off x="146050" y="6110288"/>
            <a:ext cx="3308350" cy="7016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conformational change in repressor protein!</a:t>
            </a:r>
          </a:p>
        </p:txBody>
      </p:sp>
      <p:sp>
        <p:nvSpPr>
          <p:cNvPr id="425057" name="Rectangle 97"/>
          <p:cNvSpPr>
            <a:spLocks noChangeArrowheads="1"/>
          </p:cNvSpPr>
          <p:nvPr/>
        </p:nvSpPr>
        <p:spPr bwMode="auto">
          <a:xfrm>
            <a:off x="4983163" y="567055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  <p:sp>
        <p:nvSpPr>
          <p:cNvPr id="425058" name="Rectangle 98"/>
          <p:cNvSpPr>
            <a:spLocks noChangeArrowheads="1"/>
          </p:cNvSpPr>
          <p:nvPr/>
        </p:nvSpPr>
        <p:spPr bwMode="auto">
          <a:xfrm>
            <a:off x="4132263" y="634047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</p:spTree>
    <p:extLst>
      <p:ext uri="{BB962C8B-B14F-4D97-AF65-F5344CB8AC3E}">
        <p14:creationId xmlns:p14="http://schemas.microsoft.com/office/powerpoint/2010/main" val="17563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7" presetClass="exit" presetSubtype="2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060" grpId="0" animBg="1" autoUpdateAnimBg="0"/>
      <p:bldP spid="425061" grpId="0"/>
      <p:bldP spid="424994" grpId="0" animBg="1"/>
      <p:bldP spid="424994" grpId="1" animBg="1"/>
      <p:bldP spid="425011" grpId="0" animBg="1"/>
      <p:bldP spid="425011" grpId="1" animBg="1"/>
      <p:bldP spid="42505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Lactose operon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/>
          <a:srcRect b="6165"/>
          <a:stretch>
            <a:fillRect/>
          </a:stretch>
        </p:blipFill>
        <p:spPr bwMode="auto">
          <a:xfrm>
            <a:off x="381000" y="2192338"/>
            <a:ext cx="8763000" cy="3751262"/>
          </a:xfrm>
          <a:prstGeom prst="rect">
            <a:avLst/>
          </a:prstGeom>
          <a:noFill/>
        </p:spPr>
      </p:pic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787400" y="1042988"/>
            <a:ext cx="7543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tabLst>
                <a:tab pos="463550" algn="l"/>
              </a:tabLst>
            </a:pPr>
            <a:r>
              <a:rPr lang="en-US" sz="2600" b="1" dirty="0">
                <a:solidFill>
                  <a:srgbClr val="0F116A"/>
                </a:solidFill>
              </a:rPr>
              <a:t>What happens when lactose is present?</a:t>
            </a:r>
          </a:p>
          <a:p>
            <a:pPr algn="l">
              <a:lnSpc>
                <a:spcPct val="110000"/>
              </a:lnSpc>
              <a:tabLst>
                <a:tab pos="463550" algn="l"/>
              </a:tabLst>
            </a:pPr>
            <a:r>
              <a:rPr lang="en-US" sz="2600" b="1" i="1" dirty="0">
                <a:solidFill>
                  <a:srgbClr val="CC0000"/>
                </a:solidFill>
              </a:rPr>
              <a:t>Need to make lactose-digesting enzymes</a:t>
            </a:r>
            <a:endParaRPr lang="en-US" sz="2600" b="1" dirty="0">
              <a:solidFill>
                <a:srgbClr val="0F116A"/>
              </a:solidFill>
            </a:endParaRPr>
          </a:p>
        </p:txBody>
      </p:sp>
      <p:sp>
        <p:nvSpPr>
          <p:cNvPr id="427013" name="AutoShape 5"/>
          <p:cNvSpPr>
            <a:spLocks noChangeArrowheads="1"/>
          </p:cNvSpPr>
          <p:nvPr/>
        </p:nvSpPr>
        <p:spPr bwMode="auto">
          <a:xfrm>
            <a:off x="1108075" y="6030913"/>
            <a:ext cx="6919913" cy="46513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Lactose is allosteric regulator of repressor protein</a:t>
            </a:r>
          </a:p>
        </p:txBody>
      </p:sp>
    </p:spTree>
    <p:extLst>
      <p:ext uri="{BB962C8B-B14F-4D97-AF65-F5344CB8AC3E}">
        <p14:creationId xmlns:p14="http://schemas.microsoft.com/office/powerpoint/2010/main" val="1438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Jacob &amp; Monod: </a:t>
            </a:r>
            <a:r>
              <a:rPr lang="en-US" i="1"/>
              <a:t>lac</a:t>
            </a:r>
            <a:r>
              <a:rPr lang="en-US"/>
              <a:t> Operon</a:t>
            </a:r>
          </a:p>
        </p:txBody>
      </p:sp>
      <p:sp>
        <p:nvSpPr>
          <p:cNvPr id="429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3100" y="1371600"/>
            <a:ext cx="7772400" cy="4267200"/>
          </a:xfrm>
        </p:spPr>
        <p:txBody>
          <a:bodyPr/>
          <a:lstStyle/>
          <a:p>
            <a:r>
              <a:rPr lang="en-US"/>
              <a:t>Francois Jacob &amp; Jacques Monod</a:t>
            </a:r>
          </a:p>
          <a:p>
            <a:pPr lvl="1"/>
            <a:r>
              <a:rPr lang="en-US"/>
              <a:t>first to describe operon system</a:t>
            </a:r>
          </a:p>
          <a:p>
            <a:pPr lvl="1"/>
            <a:r>
              <a:rPr lang="en-US"/>
              <a:t>coined the phrase “operon”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604000" y="381000"/>
            <a:ext cx="2465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3400" b="1">
                <a:solidFill>
                  <a:srgbClr val="0F116A"/>
                </a:solidFill>
                <a:ea typeface="ＭＳ Ｐゴシック" charset="-128"/>
                <a:cs typeface="ＭＳ Ｐゴシック" charset="-128"/>
              </a:rPr>
              <a:t>1961 </a:t>
            </a:r>
            <a:r>
              <a:rPr lang="en-US" sz="3400" b="1">
                <a:solidFill>
                  <a:srgbClr val="000005"/>
                </a:solidFill>
                <a:ea typeface="ＭＳ Ｐゴシック" charset="-128"/>
                <a:cs typeface="ＭＳ Ｐゴシック" charset="-128"/>
              </a:rPr>
              <a:t>| </a:t>
            </a:r>
            <a:r>
              <a:rPr lang="en-US" sz="3400" b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1965</a:t>
            </a:r>
            <a:endParaRPr lang="en-US" sz="3000" b="1">
              <a:solidFill>
                <a:srgbClr val="0F116A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2971800"/>
            <a:ext cx="27559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913" y="2971800"/>
            <a:ext cx="25034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6629400" y="6430963"/>
            <a:ext cx="2233613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Francois Jacob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3852863" y="6430963"/>
            <a:ext cx="22955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Jacques Monod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8816" y="2971800"/>
            <a:ext cx="257536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9442" y="3111500"/>
            <a:ext cx="233135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234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Operon summary</a:t>
            </a:r>
          </a:p>
        </p:txBody>
      </p:sp>
      <p:sp>
        <p:nvSpPr>
          <p:cNvPr id="431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231900"/>
            <a:ext cx="7772400" cy="5257800"/>
          </a:xfrm>
        </p:spPr>
        <p:txBody>
          <a:bodyPr/>
          <a:lstStyle/>
          <a:p>
            <a:pPr>
              <a:buClr>
                <a:srgbClr val="000065"/>
              </a:buClr>
            </a:pPr>
            <a:r>
              <a:rPr lang="en-US" sz="2600" u="sng" dirty="0">
                <a:solidFill>
                  <a:srgbClr val="CC0000"/>
                </a:solidFill>
              </a:rPr>
              <a:t>Repressible </a:t>
            </a:r>
            <a:r>
              <a:rPr lang="en-US" sz="2600" u="sng" dirty="0" err="1">
                <a:solidFill>
                  <a:srgbClr val="CC0000"/>
                </a:solidFill>
              </a:rPr>
              <a:t>operon</a:t>
            </a:r>
            <a:r>
              <a:rPr lang="en-US" sz="2600" dirty="0"/>
              <a:t> 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2400" dirty="0"/>
              <a:t>usually functions in </a:t>
            </a:r>
            <a:r>
              <a:rPr lang="en-US" sz="2400" u="sng" dirty="0" smtClean="0">
                <a:solidFill>
                  <a:srgbClr val="CC0000"/>
                </a:solidFill>
              </a:rPr>
              <a:t>anabolic</a:t>
            </a:r>
            <a:r>
              <a:rPr lang="en-US" sz="2400" dirty="0" smtClean="0"/>
              <a:t> (‘building’) pathways</a:t>
            </a:r>
            <a:endParaRPr lang="en-US" sz="2400" dirty="0"/>
          </a:p>
          <a:p>
            <a:pPr lvl="2">
              <a:lnSpc>
                <a:spcPct val="11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synthesizing</a:t>
            </a:r>
            <a:r>
              <a:rPr lang="en-US" sz="2400" dirty="0"/>
              <a:t> end products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2400" dirty="0"/>
              <a:t>when end product is present in excess</a:t>
            </a:r>
            <a:r>
              <a:rPr lang="en-US" sz="2400" dirty="0" smtClean="0"/>
              <a:t>, cell </a:t>
            </a:r>
            <a:r>
              <a:rPr lang="en-US" sz="2400" dirty="0"/>
              <a:t>allocates resources to other uses </a:t>
            </a:r>
          </a:p>
          <a:p>
            <a:pPr>
              <a:buClr>
                <a:srgbClr val="00005E"/>
              </a:buClr>
            </a:pPr>
            <a:r>
              <a:rPr lang="en-US" sz="2600" u="sng" dirty="0">
                <a:solidFill>
                  <a:srgbClr val="CC0000"/>
                </a:solidFill>
              </a:rPr>
              <a:t>Inducible </a:t>
            </a:r>
            <a:r>
              <a:rPr lang="en-US" sz="2600" u="sng" dirty="0" err="1">
                <a:solidFill>
                  <a:srgbClr val="CC0000"/>
                </a:solidFill>
              </a:rPr>
              <a:t>operon</a:t>
            </a:r>
            <a:r>
              <a:rPr lang="en-US" sz="2600" dirty="0"/>
              <a:t> 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2400" dirty="0"/>
              <a:t>usually functions in </a:t>
            </a:r>
            <a:r>
              <a:rPr lang="en-US" sz="2400" u="sng" dirty="0">
                <a:solidFill>
                  <a:srgbClr val="CC0000"/>
                </a:solidFill>
              </a:rPr>
              <a:t>catabolic</a:t>
            </a:r>
            <a:r>
              <a:rPr lang="en-US" sz="2400" dirty="0" smtClean="0"/>
              <a:t> (‘destroying’) pathways</a:t>
            </a:r>
            <a:r>
              <a:rPr lang="en-US" sz="2400" dirty="0"/>
              <a:t>, </a:t>
            </a:r>
          </a:p>
          <a:p>
            <a:pPr lvl="2">
              <a:lnSpc>
                <a:spcPct val="11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digesting</a:t>
            </a:r>
            <a:r>
              <a:rPr lang="en-US" sz="2400" dirty="0"/>
              <a:t> nutrients to simpler molecules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2400" dirty="0"/>
              <a:t>produce enzymes only when nutrient is available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cell avoids making proteins that have nothing to do, cell allocates resources to other uses</a:t>
            </a:r>
          </a:p>
        </p:txBody>
      </p:sp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1000"/>
            <a:ext cx="17526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446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801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/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mutation that inactivates the regulator gene of a repressible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operon</a:t>
            </a:r>
            <a:r>
              <a:rPr lang="en-US" dirty="0">
                <a:ea typeface="ＭＳ Ｐゴシック" charset="-128"/>
                <a:cs typeface="ＭＳ Ｐゴシック" charset="-128"/>
              </a:rPr>
              <a:t> in an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E. coli</a:t>
            </a:r>
            <a:r>
              <a:rPr lang="en-US" dirty="0">
                <a:ea typeface="ＭＳ Ｐゴシック" charset="-128"/>
                <a:cs typeface="ＭＳ Ｐゴシック" charset="-128"/>
              </a:rPr>
              <a:t> cell would result in </a:t>
            </a:r>
          </a:p>
          <a:p>
            <a:pPr marL="1104900" lvl="1" indent="-5334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continuous transcription of the structural gene controlled by that regulator. 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dirty="0"/>
              <a:t>complete inhibition of transcription of the structural gene controlled by that regulator. 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dirty="0"/>
              <a:t>irreversible binding of the repressor to the operator. 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dirty="0"/>
              <a:t>inactivation of RNA polymerase. 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dirty="0"/>
              <a:t>both B and C. </a:t>
            </a:r>
          </a:p>
        </p:txBody>
      </p:sp>
    </p:spTree>
    <p:extLst>
      <p:ext uri="{BB962C8B-B14F-4D97-AF65-F5344CB8AC3E}">
        <p14:creationId xmlns:p14="http://schemas.microsoft.com/office/powerpoint/2010/main" val="372097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1038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2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A mutation that makes the regulatory gene of an inducible </a:t>
            </a:r>
            <a:r>
              <a:rPr lang="en-US" sz="3000" dirty="0" err="1">
                <a:ea typeface="ＭＳ Ｐゴシック" charset="-128"/>
                <a:cs typeface="ＭＳ Ｐゴシック" charset="-128"/>
              </a:rPr>
              <a:t>operon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 nonfunctional would result in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sz="2600" dirty="0"/>
              <a:t>continuous transcription of the </a:t>
            </a:r>
            <a:r>
              <a:rPr lang="en-US" sz="2600" dirty="0" err="1"/>
              <a:t>operon's</a:t>
            </a:r>
            <a:r>
              <a:rPr lang="en-US" sz="2600" dirty="0"/>
              <a:t> genes.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reduced transcription of the </a:t>
            </a:r>
            <a:r>
              <a:rPr lang="en-US" sz="2600" dirty="0" err="1"/>
              <a:t>operon's</a:t>
            </a:r>
            <a:r>
              <a:rPr lang="en-US" sz="2600" dirty="0"/>
              <a:t> genes.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accumulation of large quantities of a substrate for the catabolic pathway controlled by the </a:t>
            </a:r>
            <a:r>
              <a:rPr lang="en-US" sz="2600" dirty="0" err="1"/>
              <a:t>operon</a:t>
            </a:r>
            <a:r>
              <a:rPr lang="en-US" sz="2600" dirty="0"/>
              <a:t>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irreversible binding of the repressor to the promoter.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overproduction of </a:t>
            </a:r>
            <a:r>
              <a:rPr lang="en-US" sz="2600" dirty="0" err="1"/>
              <a:t>cAMP</a:t>
            </a:r>
            <a:r>
              <a:rPr lang="en-US" sz="2600" dirty="0"/>
              <a:t> receptor protein. </a:t>
            </a:r>
          </a:p>
        </p:txBody>
      </p:sp>
    </p:spTree>
    <p:extLst>
      <p:ext uri="{BB962C8B-B14F-4D97-AF65-F5344CB8AC3E}">
        <p14:creationId xmlns:p14="http://schemas.microsoft.com/office/powerpoint/2010/main" val="7327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72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000" dirty="0"/>
              <a:t>3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A mutation that renders nonfunctional the product of a regulatory gene for an inducible </a:t>
            </a:r>
            <a:r>
              <a:rPr lang="en-US" sz="3000" dirty="0" err="1">
                <a:ea typeface="ＭＳ Ｐゴシック" charset="-128"/>
                <a:cs typeface="ＭＳ Ｐゴシック" charset="-128"/>
              </a:rPr>
              <a:t>operon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 would result in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90066"/>
                </a:solidFill>
                <a:ea typeface="ＭＳ Ｐゴシック" charset="-128"/>
                <a:cs typeface="ＭＳ Ｐゴシック" charset="-128"/>
              </a:rPr>
              <a:t>*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  <a:p>
            <a:pPr marL="1108075" lvl="1" indent="-5334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600" dirty="0"/>
              <a:t>continuous transcription of the genes of the </a:t>
            </a:r>
            <a:r>
              <a:rPr lang="en-US" sz="2600" dirty="0" err="1"/>
              <a:t>operon</a:t>
            </a:r>
            <a:r>
              <a:rPr lang="en-US" sz="2600" dirty="0"/>
              <a:t>.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complete blocking of the attachment of RNA polymerase to the promoter.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irreversible binding of the repressor to the operator.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no difference in transcription rate when an activator protein was present.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negative control of transcription.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84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metabolism</a:t>
            </a:r>
          </a:p>
        </p:txBody>
      </p:sp>
      <p:sp>
        <p:nvSpPr>
          <p:cNvPr id="440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0400" y="1371600"/>
            <a:ext cx="8305800" cy="5334000"/>
          </a:xfrm>
        </p:spPr>
        <p:txBody>
          <a:bodyPr/>
          <a:lstStyle/>
          <a:p>
            <a:r>
              <a:rPr lang="en-US" dirty="0"/>
              <a:t>Bacteria need to respond quickly to changes in their environment</a:t>
            </a:r>
          </a:p>
          <a:p>
            <a:pPr lvl="1"/>
            <a:r>
              <a:rPr lang="en-US" dirty="0"/>
              <a:t>if they have enough of a </a:t>
            </a:r>
            <a:r>
              <a:rPr lang="en-US" dirty="0" smtClean="0"/>
              <a:t>product, need </a:t>
            </a:r>
            <a:r>
              <a:rPr lang="en-US" dirty="0"/>
              <a:t>to stop production</a:t>
            </a:r>
          </a:p>
          <a:p>
            <a:pPr lvl="2"/>
            <a:r>
              <a:rPr lang="en-US" dirty="0">
                <a:solidFill>
                  <a:srgbClr val="CC0000"/>
                </a:solidFill>
              </a:rPr>
              <a:t>why?</a:t>
            </a:r>
            <a:r>
              <a:rPr lang="en-US" dirty="0"/>
              <a:t> waste of energy to produce more</a:t>
            </a:r>
          </a:p>
          <a:p>
            <a:pPr lvl="2"/>
            <a:r>
              <a:rPr lang="en-US" dirty="0">
                <a:solidFill>
                  <a:srgbClr val="CC0000"/>
                </a:solidFill>
              </a:rPr>
              <a:t>how?</a:t>
            </a:r>
            <a:r>
              <a:rPr lang="en-US" dirty="0"/>
              <a:t> stop production of enzymes for synthesis </a:t>
            </a:r>
          </a:p>
          <a:p>
            <a:pPr lvl="1"/>
            <a:r>
              <a:rPr lang="en-US" dirty="0"/>
              <a:t>if they find new food/energy source, </a:t>
            </a:r>
            <a:br>
              <a:rPr lang="en-US" dirty="0"/>
            </a:br>
            <a:r>
              <a:rPr lang="en-US" dirty="0"/>
              <a:t>need to utilize it quickly</a:t>
            </a:r>
          </a:p>
          <a:p>
            <a:pPr lvl="2"/>
            <a:r>
              <a:rPr lang="en-US" dirty="0">
                <a:solidFill>
                  <a:srgbClr val="CC0000"/>
                </a:solidFill>
              </a:rPr>
              <a:t>why?</a:t>
            </a:r>
            <a:r>
              <a:rPr lang="en-US" dirty="0"/>
              <a:t> metabolism, growth, reproduction</a:t>
            </a:r>
          </a:p>
          <a:p>
            <a:pPr lvl="2"/>
            <a:r>
              <a:rPr lang="en-US" dirty="0">
                <a:solidFill>
                  <a:srgbClr val="CC0000"/>
                </a:solidFill>
              </a:rPr>
              <a:t>how?</a:t>
            </a:r>
            <a:r>
              <a:rPr lang="en-US" dirty="0"/>
              <a:t> start production of enzymes for digestion </a:t>
            </a:r>
          </a:p>
        </p:txBody>
      </p:sp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1295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26" name="AutoShape 6"/>
          <p:cNvSpPr>
            <a:spLocks noChangeArrowheads="1"/>
          </p:cNvSpPr>
          <p:nvPr/>
        </p:nvSpPr>
        <p:spPr bwMode="auto">
          <a:xfrm>
            <a:off x="457200" y="3352800"/>
            <a:ext cx="914400" cy="914400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STOP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40327" name="AutoShape 7"/>
          <p:cNvSpPr>
            <a:spLocks noChangeArrowheads="1"/>
          </p:cNvSpPr>
          <p:nvPr/>
        </p:nvSpPr>
        <p:spPr bwMode="auto">
          <a:xfrm>
            <a:off x="381000" y="5105400"/>
            <a:ext cx="1066800" cy="914400"/>
          </a:xfrm>
          <a:prstGeom prst="chevron">
            <a:avLst>
              <a:gd name="adj" fmla="val 29167"/>
            </a:avLst>
          </a:prstGeom>
          <a:solidFill>
            <a:srgbClr val="008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  GO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4"/>
          <a:srcRect b="6688"/>
          <a:stretch>
            <a:fillRect/>
          </a:stretch>
        </p:blipFill>
        <p:spPr bwMode="auto">
          <a:xfrm>
            <a:off x="4462463" y="2057400"/>
            <a:ext cx="4681537" cy="47244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382000" cy="762000"/>
          </a:xfrm>
        </p:spPr>
        <p:txBody>
          <a:bodyPr/>
          <a:lstStyle/>
          <a:p>
            <a:r>
              <a:rPr lang="en-US" dirty="0" smtClean="0"/>
              <a:t>How to  Regulate </a:t>
            </a:r>
            <a:r>
              <a:rPr lang="en-US" dirty="0"/>
              <a:t>Metabolism?</a:t>
            </a:r>
          </a:p>
        </p:txBody>
      </p:sp>
      <p:sp>
        <p:nvSpPr>
          <p:cNvPr id="408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1300" y="1143000"/>
            <a:ext cx="4127500" cy="3797300"/>
          </a:xfrm>
        </p:spPr>
        <p:txBody>
          <a:bodyPr/>
          <a:lstStyle/>
          <a:p>
            <a:r>
              <a:rPr lang="en-US" dirty="0"/>
              <a:t>Feedback inhibition</a:t>
            </a:r>
            <a:endParaRPr lang="en-US" dirty="0" smtClean="0"/>
          </a:p>
          <a:p>
            <a:pPr lvl="1"/>
            <a:r>
              <a:rPr lang="en-US" sz="2600" dirty="0" smtClean="0"/>
              <a:t>The product </a:t>
            </a:r>
            <a:r>
              <a:rPr lang="en-US" sz="2600" dirty="0"/>
              <a:t>acts </a:t>
            </a:r>
            <a:br>
              <a:rPr lang="en-US" sz="2600" dirty="0"/>
            </a:br>
            <a:r>
              <a:rPr lang="en-US" sz="2600" dirty="0"/>
              <a:t>as an </a:t>
            </a:r>
            <a:r>
              <a:rPr lang="en-US" sz="2600" u="sng" dirty="0">
                <a:solidFill>
                  <a:srgbClr val="CC0000"/>
                </a:solidFill>
              </a:rPr>
              <a:t>allosteric inhibitor</a:t>
            </a:r>
            <a:r>
              <a:rPr lang="en-US" sz="2600" dirty="0"/>
              <a:t> of</a:t>
            </a:r>
            <a:r>
              <a:rPr lang="en-US" sz="2600" dirty="0" smtClean="0"/>
              <a:t>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</a:t>
            </a:r>
            <a:r>
              <a:rPr lang="en-US" sz="2600" dirty="0"/>
              <a:t>enzyme in tryptophan </a:t>
            </a:r>
            <a:r>
              <a:rPr lang="en-US" sz="2600" dirty="0" smtClean="0"/>
              <a:t>pathway</a:t>
            </a:r>
          </a:p>
          <a:p>
            <a:pPr lvl="1"/>
            <a:r>
              <a:rPr lang="en-US" sz="2600" i="1" dirty="0"/>
              <a:t>but this is wasteful production of enzymes</a:t>
            </a:r>
            <a:endParaRPr lang="en-US" sz="2600" dirty="0"/>
          </a:p>
        </p:txBody>
      </p: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4572000" y="2209800"/>
            <a:ext cx="1143000" cy="6858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4876800" y="3124200"/>
            <a:ext cx="1143000" cy="35814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5930900" y="6288088"/>
            <a:ext cx="1295400" cy="457200"/>
          </a:xfrm>
          <a:prstGeom prst="rect">
            <a:avLst/>
          </a:prstGeom>
          <a:solidFill>
            <a:srgbClr val="F1DB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934200" y="1524000"/>
            <a:ext cx="2057400" cy="641350"/>
            <a:chOff x="1200" y="3772"/>
            <a:chExt cx="1296" cy="404"/>
          </a:xfrm>
        </p:grpSpPr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1437" y="3859"/>
              <a:ext cx="10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200" b="1">
                  <a:solidFill>
                    <a:srgbClr val="0F116A"/>
                  </a:solidFill>
                </a:rPr>
                <a:t>= inhibition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00" y="3772"/>
              <a:ext cx="240" cy="404"/>
              <a:chOff x="1152" y="3772"/>
              <a:chExt cx="240" cy="404"/>
            </a:xfrm>
          </p:grpSpPr>
          <p:sp>
            <p:nvSpPr>
              <p:cNvPr id="408583" name="Oval 7"/>
              <p:cNvSpPr>
                <a:spLocks noChangeArrowheads="1"/>
              </p:cNvSpPr>
              <p:nvPr/>
            </p:nvSpPr>
            <p:spPr bwMode="auto">
              <a:xfrm>
                <a:off x="1152" y="3874"/>
                <a:ext cx="240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8584" name="Rectangle 8"/>
              <p:cNvSpPr>
                <a:spLocks noChangeArrowheads="1"/>
              </p:cNvSpPr>
              <p:nvPr/>
            </p:nvSpPr>
            <p:spPr bwMode="auto">
              <a:xfrm>
                <a:off x="1166" y="3772"/>
                <a:ext cx="2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534400" y="4540250"/>
            <a:ext cx="381000" cy="641350"/>
            <a:chOff x="1152" y="3772"/>
            <a:chExt cx="240" cy="404"/>
          </a:xfrm>
        </p:grpSpPr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1152" y="3874"/>
              <a:ext cx="240" cy="2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1166" y="377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-</a:t>
              </a:r>
            </a:p>
          </p:txBody>
        </p:sp>
      </p:grpSp>
      <p:pic>
        <p:nvPicPr>
          <p:cNvPr id="408596" name="Picture 20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408597" name="AutoShape 21"/>
          <p:cNvSpPr>
            <a:spLocks noChangeArrowheads="1"/>
          </p:cNvSpPr>
          <p:nvPr/>
        </p:nvSpPr>
        <p:spPr bwMode="auto">
          <a:xfrm flipH="1">
            <a:off x="2286000" y="5105400"/>
            <a:ext cx="2433638" cy="1538288"/>
          </a:xfrm>
          <a:prstGeom prst="wedgeEllipseCallout">
            <a:avLst>
              <a:gd name="adj1" fmla="val 103356"/>
              <a:gd name="adj2" fmla="val 97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 i="1" dirty="0" smtClean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What kind of </a:t>
            </a:r>
          </a:p>
          <a:p>
            <a:r>
              <a:rPr lang="en-US" sz="1800" b="1" i="1" dirty="0" smtClean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feedback do we </a:t>
            </a:r>
          </a:p>
          <a:p>
            <a:r>
              <a:rPr lang="en-US" sz="1800" b="1" i="1" dirty="0" smtClean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have here?</a:t>
            </a:r>
            <a:endParaRPr lang="en-US" sz="1800" b="1" dirty="0" smtClean="0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  <a:p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27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4"/>
          <a:srcRect b="6688"/>
          <a:stretch>
            <a:fillRect/>
          </a:stretch>
        </p:blipFill>
        <p:spPr bwMode="auto">
          <a:xfrm>
            <a:off x="4462463" y="2057400"/>
            <a:ext cx="4681537" cy="4724400"/>
          </a:xfrm>
          <a:prstGeom prst="rect">
            <a:avLst/>
          </a:prstGeom>
          <a:noFill/>
        </p:spPr>
      </p:pic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u="sng" dirty="0" smtClean="0"/>
              <a:t>Different</a:t>
            </a:r>
            <a:r>
              <a:rPr lang="en-US" sz="4000" dirty="0" smtClean="0"/>
              <a:t> </a:t>
            </a:r>
            <a:r>
              <a:rPr lang="en-US" sz="4000" dirty="0"/>
              <a:t>way to Regulate Metabolism</a:t>
            </a:r>
          </a:p>
        </p:txBody>
      </p:sp>
      <p:sp>
        <p:nvSpPr>
          <p:cNvPr id="4413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0200" y="1003300"/>
            <a:ext cx="40386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 regulation </a:t>
            </a:r>
            <a:endParaRPr lang="en-US" dirty="0" smtClean="0"/>
          </a:p>
          <a:p>
            <a:pPr lvl="1"/>
            <a:r>
              <a:rPr lang="en-US" sz="2700" dirty="0" smtClean="0"/>
              <a:t>Don’t block the enzyme’s function, block </a:t>
            </a:r>
            <a:r>
              <a:rPr lang="en-US" sz="2700" dirty="0"/>
              <a:t>transcription of genes for all enzymes in tryptophan pathway</a:t>
            </a:r>
          </a:p>
          <a:p>
            <a:pPr lvl="2"/>
            <a:r>
              <a:rPr lang="en-US" dirty="0"/>
              <a:t>saves energy by </a:t>
            </a:r>
            <a:br>
              <a:rPr lang="en-US" dirty="0"/>
            </a:br>
            <a:r>
              <a:rPr lang="en-US" dirty="0"/>
              <a:t>not wasting it on unnecessary protein synthesis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34200" y="1524000"/>
            <a:ext cx="2057400" cy="641350"/>
            <a:chOff x="1200" y="3772"/>
            <a:chExt cx="1296" cy="404"/>
          </a:xfrm>
        </p:grpSpPr>
        <p:sp>
          <p:nvSpPr>
            <p:cNvPr id="441354" name="Rectangle 10"/>
            <p:cNvSpPr>
              <a:spLocks noChangeArrowheads="1"/>
            </p:cNvSpPr>
            <p:nvPr/>
          </p:nvSpPr>
          <p:spPr bwMode="auto">
            <a:xfrm>
              <a:off x="1437" y="3859"/>
              <a:ext cx="10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200" b="1">
                  <a:solidFill>
                    <a:srgbClr val="0F116A"/>
                  </a:solidFill>
                </a:rPr>
                <a:t>= inhibition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00" y="3772"/>
              <a:ext cx="240" cy="404"/>
              <a:chOff x="1152" y="3772"/>
              <a:chExt cx="240" cy="404"/>
            </a:xfrm>
          </p:grpSpPr>
          <p:sp>
            <p:nvSpPr>
              <p:cNvPr id="441356" name="Oval 12"/>
              <p:cNvSpPr>
                <a:spLocks noChangeArrowheads="1"/>
              </p:cNvSpPr>
              <p:nvPr/>
            </p:nvSpPr>
            <p:spPr bwMode="auto">
              <a:xfrm>
                <a:off x="1152" y="3874"/>
                <a:ext cx="240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1357" name="Rectangle 13"/>
              <p:cNvSpPr>
                <a:spLocks noChangeArrowheads="1"/>
              </p:cNvSpPr>
              <p:nvPr/>
            </p:nvSpPr>
            <p:spPr bwMode="auto">
              <a:xfrm>
                <a:off x="1166" y="3772"/>
                <a:ext cx="2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pic>
        <p:nvPicPr>
          <p:cNvPr id="441358" name="Picture 14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441359" name="AutoShape 15"/>
          <p:cNvSpPr>
            <a:spLocks noChangeArrowheads="1"/>
          </p:cNvSpPr>
          <p:nvPr/>
        </p:nvSpPr>
        <p:spPr bwMode="auto">
          <a:xfrm flipH="1">
            <a:off x="1905000" y="5734050"/>
            <a:ext cx="2433638" cy="1066800"/>
          </a:xfrm>
          <a:prstGeom prst="wedgeEllipseCallout">
            <a:avLst>
              <a:gd name="adj1" fmla="val 88681"/>
              <a:gd name="adj2" fmla="val -3646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Now, that’s a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good idea from a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lowly bacterium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34400" y="4540250"/>
            <a:ext cx="381000" cy="641350"/>
            <a:chOff x="1152" y="3772"/>
            <a:chExt cx="240" cy="404"/>
          </a:xfrm>
        </p:grpSpPr>
        <p:sp>
          <p:nvSpPr>
            <p:cNvPr id="441361" name="Oval 17"/>
            <p:cNvSpPr>
              <a:spLocks noChangeArrowheads="1"/>
            </p:cNvSpPr>
            <p:nvPr/>
          </p:nvSpPr>
          <p:spPr bwMode="auto">
            <a:xfrm>
              <a:off x="1152" y="3874"/>
              <a:ext cx="240" cy="2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441362" name="Rectangle 18"/>
            <p:cNvSpPr>
              <a:spLocks noChangeArrowheads="1"/>
            </p:cNvSpPr>
            <p:nvPr/>
          </p:nvSpPr>
          <p:spPr bwMode="auto">
            <a:xfrm>
              <a:off x="1166" y="377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16475" y="5140325"/>
            <a:ext cx="381000" cy="641350"/>
            <a:chOff x="1152" y="3772"/>
            <a:chExt cx="240" cy="404"/>
          </a:xfrm>
        </p:grpSpPr>
        <p:sp>
          <p:nvSpPr>
            <p:cNvPr id="441364" name="Oval 20"/>
            <p:cNvSpPr>
              <a:spLocks noChangeArrowheads="1"/>
            </p:cNvSpPr>
            <p:nvPr/>
          </p:nvSpPr>
          <p:spPr bwMode="auto">
            <a:xfrm>
              <a:off x="1152" y="3874"/>
              <a:ext cx="240" cy="2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441365" name="Rectangle 21"/>
            <p:cNvSpPr>
              <a:spLocks noChangeArrowheads="1"/>
            </p:cNvSpPr>
            <p:nvPr/>
          </p:nvSpPr>
          <p:spPr bwMode="auto">
            <a:xfrm>
              <a:off x="1166" y="377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3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regulation in bacteria</a:t>
            </a:r>
          </a:p>
        </p:txBody>
      </p:sp>
      <p:sp>
        <p:nvSpPr>
          <p:cNvPr id="410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257800"/>
          </a:xfrm>
        </p:spPr>
        <p:txBody>
          <a:bodyPr/>
          <a:lstStyle/>
          <a:p>
            <a:r>
              <a:rPr lang="en-US" dirty="0"/>
              <a:t>Cells vary amount of specific enzymes by </a:t>
            </a:r>
            <a:r>
              <a:rPr lang="en-US" u="sng" dirty="0">
                <a:solidFill>
                  <a:srgbClr val="CC0000"/>
                </a:solidFill>
              </a:rPr>
              <a:t>regulating gene transcription</a:t>
            </a:r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turn </a:t>
            </a:r>
            <a:r>
              <a:rPr lang="en-US" u="sng" dirty="0">
                <a:solidFill>
                  <a:srgbClr val="008000"/>
                </a:solidFill>
              </a:rPr>
              <a:t>genes on</a:t>
            </a:r>
            <a:r>
              <a:rPr lang="en-US" dirty="0"/>
              <a:t> or turn </a:t>
            </a:r>
            <a:r>
              <a:rPr lang="en-US" u="sng" dirty="0">
                <a:solidFill>
                  <a:srgbClr val="CC0000"/>
                </a:solidFill>
              </a:rPr>
              <a:t>genes off</a:t>
            </a:r>
            <a:endParaRPr lang="en-US" dirty="0"/>
          </a:p>
          <a:p>
            <a:pPr marL="1085850" lvl="2"/>
            <a:r>
              <a:rPr lang="en-US" u="sng" dirty="0">
                <a:solidFill>
                  <a:schemeClr val="tx2"/>
                </a:solidFill>
              </a:rPr>
              <a:t>turn genes OFF example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if bacterium has enough tryptophan then it doesn’t need to make enzymes used to </a:t>
            </a:r>
            <a:r>
              <a:rPr lang="en-US" u="sng" dirty="0"/>
              <a:t>build</a:t>
            </a:r>
            <a:r>
              <a:rPr lang="en-US" dirty="0"/>
              <a:t> tryptophan</a:t>
            </a:r>
          </a:p>
          <a:p>
            <a:pPr marL="1085850" lvl="2"/>
            <a:r>
              <a:rPr lang="en-US" u="sng" dirty="0">
                <a:solidFill>
                  <a:schemeClr val="tx2"/>
                </a:solidFill>
              </a:rPr>
              <a:t>turn genes ON example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if bacterium encounters new sugar (energy source), like lactose, then it needs to start making enzymes used to </a:t>
            </a:r>
            <a:r>
              <a:rPr lang="en-US" u="sng" dirty="0"/>
              <a:t>digest</a:t>
            </a:r>
            <a:r>
              <a:rPr lang="en-US" dirty="0"/>
              <a:t> lactose</a:t>
            </a:r>
          </a:p>
          <a:p>
            <a:pPr marL="1085850" lvl="2"/>
            <a:endParaRPr lang="en-US" dirty="0"/>
          </a:p>
        </p:txBody>
      </p:sp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1295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882650" y="3352800"/>
            <a:ext cx="914400" cy="914400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STOP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630" name="AutoShape 6"/>
          <p:cNvSpPr>
            <a:spLocks noChangeArrowheads="1"/>
          </p:cNvSpPr>
          <p:nvPr/>
        </p:nvSpPr>
        <p:spPr bwMode="auto">
          <a:xfrm>
            <a:off x="806450" y="4892675"/>
            <a:ext cx="1066800" cy="914400"/>
          </a:xfrm>
          <a:prstGeom prst="chevron">
            <a:avLst>
              <a:gd name="adj" fmla="val 29167"/>
            </a:avLst>
          </a:prstGeom>
          <a:solidFill>
            <a:srgbClr val="008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  GO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8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3" name="Picture 5" descr="18-20a-trpOperon-L"/>
          <p:cNvPicPr>
            <a:picLocks noChangeAspect="1" noChangeArrowheads="1"/>
          </p:cNvPicPr>
          <p:nvPr/>
        </p:nvPicPr>
        <p:blipFill>
          <a:blip r:embed="rId3"/>
          <a:srcRect b="18567"/>
          <a:stretch>
            <a:fillRect/>
          </a:stretch>
        </p:blipFill>
        <p:spPr bwMode="auto">
          <a:xfrm>
            <a:off x="1371600" y="4191000"/>
            <a:ext cx="71628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 group genes together </a:t>
            </a:r>
          </a:p>
        </p:txBody>
      </p:sp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20750"/>
            <a:ext cx="8305800" cy="2971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u="sng" dirty="0" err="1">
                <a:solidFill>
                  <a:srgbClr val="CC0000"/>
                </a:solidFill>
              </a:rPr>
              <a:t>Operon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genes grouped together with related functions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promoter</a:t>
            </a:r>
            <a:r>
              <a:rPr lang="en-US" dirty="0" smtClean="0"/>
              <a:t> </a:t>
            </a:r>
            <a:r>
              <a:rPr lang="en-US" dirty="0"/>
              <a:t>= RNA polymerase binding site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single promoter controls transcription of all genes in </a:t>
            </a:r>
            <a:r>
              <a:rPr lang="en-US" dirty="0" err="1"/>
              <a:t>operon</a:t>
            </a:r>
            <a:endParaRPr lang="en-US" u="sng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transcribed as </a:t>
            </a:r>
            <a:r>
              <a:rPr lang="en-US" u="sng" dirty="0"/>
              <a:t>one unit</a:t>
            </a:r>
            <a:r>
              <a:rPr lang="en-US" dirty="0"/>
              <a:t> &amp; a single mRNA is made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operator</a:t>
            </a:r>
            <a:r>
              <a:rPr lang="en-US" dirty="0"/>
              <a:t> = DNA binding site of </a:t>
            </a:r>
            <a:r>
              <a:rPr lang="en-US" u="sng" dirty="0">
                <a:solidFill>
                  <a:srgbClr val="CC0000"/>
                </a:solidFill>
              </a:rPr>
              <a:t>repressor protein</a:t>
            </a:r>
            <a:r>
              <a:rPr lang="en-US" dirty="0"/>
              <a:t> </a:t>
            </a: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1463675" y="5908675"/>
            <a:ext cx="2422525" cy="827088"/>
          </a:xfrm>
          <a:prstGeom prst="rect">
            <a:avLst/>
          </a:prstGeom>
          <a:solidFill>
            <a:srgbClr val="F2DC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1525588" y="5218113"/>
            <a:ext cx="1752600" cy="827087"/>
          </a:xfrm>
          <a:prstGeom prst="rect">
            <a:avLst/>
          </a:prstGeom>
          <a:solidFill>
            <a:srgbClr val="F2DC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534400" cy="762000"/>
          </a:xfrm>
        </p:spPr>
        <p:txBody>
          <a:bodyPr/>
          <a:lstStyle/>
          <a:p>
            <a:r>
              <a:rPr lang="en-US" sz="3500" dirty="0"/>
              <a:t>So how can these genes be turned off?</a:t>
            </a:r>
            <a:endParaRPr lang="en-US" dirty="0"/>
          </a:p>
        </p:txBody>
      </p:sp>
      <p:sp>
        <p:nvSpPr>
          <p:cNvPr id="412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23900" y="812800"/>
            <a:ext cx="8153400" cy="2351088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Repressor protein</a:t>
            </a:r>
            <a:endParaRPr lang="en-US" dirty="0"/>
          </a:p>
          <a:p>
            <a:pPr lvl="1"/>
            <a:r>
              <a:rPr lang="en-US" dirty="0"/>
              <a:t>binds to DNA at operator site </a:t>
            </a:r>
          </a:p>
          <a:p>
            <a:pPr lvl="1"/>
            <a:r>
              <a:rPr lang="en-US" dirty="0"/>
              <a:t>blocking RNA polymerase</a:t>
            </a:r>
          </a:p>
          <a:p>
            <a:pPr lvl="1"/>
            <a:r>
              <a:rPr lang="en-US" dirty="0"/>
              <a:t>blocks transcription</a:t>
            </a:r>
          </a:p>
        </p:txBody>
      </p:sp>
      <p:pic>
        <p:nvPicPr>
          <p:cNvPr id="412686" name="Picture 14" descr="18-20b-trpOperon-L2"/>
          <p:cNvPicPr>
            <a:picLocks noChangeAspect="1" noChangeArrowheads="1"/>
          </p:cNvPicPr>
          <p:nvPr/>
        </p:nvPicPr>
        <p:blipFill>
          <a:blip r:embed="rId3"/>
          <a:srcRect b="15451"/>
          <a:stretch>
            <a:fillRect/>
          </a:stretch>
        </p:blipFill>
        <p:spPr bwMode="auto">
          <a:xfrm>
            <a:off x="1422400" y="3411538"/>
            <a:ext cx="66675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1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71" name="Rectangle 51"/>
          <p:cNvSpPr>
            <a:spLocks noChangeArrowheads="1"/>
          </p:cNvSpPr>
          <p:nvPr/>
        </p:nvSpPr>
        <p:spPr bwMode="auto">
          <a:xfrm>
            <a:off x="2251075" y="3884613"/>
            <a:ext cx="5592763" cy="228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4513" y="3611563"/>
            <a:ext cx="1358900" cy="1512887"/>
            <a:chOff x="1143" y="2275"/>
            <a:chExt cx="856" cy="953"/>
          </a:xfrm>
        </p:grpSpPr>
        <p:sp>
          <p:nvSpPr>
            <p:cNvPr id="414723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24" name="AutoShape 4"/>
            <p:cNvSpPr>
              <a:spLocks noChangeArrowheads="1"/>
            </p:cNvSpPr>
            <p:nvPr/>
          </p:nvSpPr>
          <p:spPr bwMode="auto">
            <a:xfrm>
              <a:off x="1143" y="2935"/>
              <a:ext cx="856" cy="293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9863" y="3611563"/>
            <a:ext cx="1450975" cy="1512887"/>
            <a:chOff x="107" y="1824"/>
            <a:chExt cx="914" cy="953"/>
          </a:xfrm>
        </p:grpSpPr>
        <p:sp>
          <p:nvSpPr>
            <p:cNvPr id="414726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27" name="AutoShape 7"/>
            <p:cNvSpPr>
              <a:spLocks noChangeArrowheads="1"/>
            </p:cNvSpPr>
            <p:nvPr/>
          </p:nvSpPr>
          <p:spPr bwMode="auto">
            <a:xfrm>
              <a:off x="107" y="2484"/>
              <a:ext cx="914" cy="293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4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Operon </a:t>
            </a:r>
            <a:r>
              <a:rPr lang="en-US" u="sng"/>
              <a:t>model</a:t>
            </a:r>
            <a:endParaRPr lang="en-US"/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14737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38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4739" name="AutoShape 19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470025" y="3200400"/>
            <a:ext cx="1122363" cy="544513"/>
            <a:chOff x="240" y="2016"/>
            <a:chExt cx="707" cy="343"/>
          </a:xfrm>
        </p:grpSpPr>
        <p:sp>
          <p:nvSpPr>
            <p:cNvPr id="414741" name="Oval 21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508625" y="6073775"/>
            <a:ext cx="3470275" cy="544513"/>
            <a:chOff x="2810" y="2736"/>
            <a:chExt cx="2186" cy="343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14745" name="Oval 25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46" name="Rectangle 26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14747" name="Text Box 27"/>
            <p:cNvSpPr txBox="1">
              <a:spLocks noChangeArrowheads="1"/>
            </p:cNvSpPr>
            <p:nvPr/>
          </p:nvSpPr>
          <p:spPr bwMode="auto">
            <a:xfrm>
              <a:off x="3564" y="2792"/>
              <a:ext cx="1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= repressor protein</a:t>
              </a:r>
              <a:endParaRPr lang="en-US" sz="3600"/>
            </a:p>
          </p:txBody>
        </p:sp>
      </p:grpSp>
      <p:sp>
        <p:nvSpPr>
          <p:cNvPr id="414748" name="Rectangle 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24313" y="1333500"/>
            <a:ext cx="5257800" cy="1371600"/>
          </a:xfrm>
          <a:noFill/>
          <a:ln/>
        </p:spPr>
        <p:txBody>
          <a:bodyPr/>
          <a:lstStyle/>
          <a:p>
            <a:pPr marL="0" indent="0">
              <a:buFont typeface="Zapf Dingbats" charset="2"/>
              <a:buNone/>
            </a:pPr>
            <a:r>
              <a:rPr lang="en-US" sz="2000" u="sng">
                <a:solidFill>
                  <a:srgbClr val="CC0000"/>
                </a:solidFill>
              </a:rPr>
              <a:t>Operon</a:t>
            </a:r>
            <a:r>
              <a:rPr lang="en-US" sz="2000">
                <a:solidFill>
                  <a:srgbClr val="CC0000"/>
                </a:solidFill>
              </a:rPr>
              <a:t>: </a:t>
            </a:r>
            <a:br>
              <a:rPr lang="en-US" sz="2000">
                <a:solidFill>
                  <a:srgbClr val="CC0000"/>
                </a:solidFill>
              </a:rPr>
            </a:br>
            <a:r>
              <a:rPr lang="en-US" sz="2000">
                <a:solidFill>
                  <a:srgbClr val="CC0000"/>
                </a:solidFill>
              </a:rPr>
              <a:t>operator, promoter &amp; genes they control</a:t>
            </a:r>
          </a:p>
          <a:p>
            <a:pPr marL="0" indent="0">
              <a:buFont typeface="Zapf Dingbats" charset="2"/>
              <a:buNone/>
            </a:pPr>
            <a:r>
              <a:rPr lang="en-US" sz="2000">
                <a:solidFill>
                  <a:schemeClr val="tx2"/>
                </a:solidFill>
              </a:rPr>
              <a:t>serve as a model for gene regulation</a:t>
            </a:r>
            <a:r>
              <a:rPr lang="en-US" sz="2000"/>
              <a:t> </a:t>
            </a:r>
            <a:endParaRPr lang="en-US" sz="2200"/>
          </a:p>
        </p:txBody>
      </p:sp>
      <p:sp>
        <p:nvSpPr>
          <p:cNvPr id="414749" name="Rectangle 29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4750" name="Rectangle 30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4751" name="Rectangle 31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4752" name="Rectangle 32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4753" name="Line 33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54" name="Line 34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55" name="Line 35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56" name="Line 36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57" name="Line 37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14759" name="Oval 39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60" name="Rectangle 40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4761" name="AutoShape 4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8900" y="5981700"/>
            <a:ext cx="5105400" cy="762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70000"/>
              <a:buFont typeface="Zapf Dingbats" charset="2"/>
              <a:buNone/>
            </a:pPr>
            <a:r>
              <a:rPr lang="en-US" sz="2000" b="1" u="sng">
                <a:solidFill>
                  <a:srgbClr val="CC0000"/>
                </a:solidFill>
              </a:rPr>
              <a:t>Repressor protein</a:t>
            </a:r>
            <a:r>
              <a:rPr lang="en-US" sz="2000" b="1">
                <a:solidFill>
                  <a:srgbClr val="0F116A"/>
                </a:solidFill>
              </a:rPr>
              <a:t> turns off gene by blocking RNA polymerase binding site.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276600" y="3657600"/>
            <a:ext cx="4191000" cy="519113"/>
            <a:chOff x="2064" y="2304"/>
            <a:chExt cx="2640" cy="327"/>
          </a:xfrm>
        </p:grpSpPr>
        <p:sp>
          <p:nvSpPr>
            <p:cNvPr id="414763" name="Rectangle 43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414764" name="Rectangle 44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414765" name="Rectangle 45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414766" name="Rectangle 46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414767" name="AutoShape 47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68" name="AutoShape 48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69" name="AutoShape 49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70" name="AutoShape 50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4772" name="Rectangle 52"/>
          <p:cNvSpPr>
            <a:spLocks noChangeArrowheads="1"/>
          </p:cNvSpPr>
          <p:nvPr/>
        </p:nvSpPr>
        <p:spPr bwMode="auto">
          <a:xfrm>
            <a:off x="2170113" y="38211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2940050" y="4233863"/>
            <a:ext cx="4864100" cy="519112"/>
            <a:chOff x="1852" y="2304"/>
            <a:chExt cx="3064" cy="327"/>
          </a:xfrm>
        </p:grpSpPr>
        <p:sp>
          <p:nvSpPr>
            <p:cNvPr id="414774" name="Rectangle 54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414775" name="Rectangle 55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414776" name="Rectangle 56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414777" name="Rectangle 57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414778" name="AutoShape 58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79" name="AutoShape 59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80" name="AutoShape 60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81" name="AutoShape 61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1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71" grpId="0" animBg="1" autoUpdateAnimBg="0"/>
      <p:bldP spid="414771" grpId="1" animBg="1"/>
      <p:bldP spid="414739" grpId="0" animBg="1"/>
      <p:bldP spid="414739" grpId="1" animBg="1"/>
      <p:bldP spid="414772" grpId="0" build="p" autoUpdateAnimBg="0"/>
      <p:bldP spid="414772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80" name="Rectangle 64"/>
          <p:cNvSpPr>
            <a:spLocks noChangeArrowheads="1"/>
          </p:cNvSpPr>
          <p:nvPr/>
        </p:nvSpPr>
        <p:spPr bwMode="auto">
          <a:xfrm>
            <a:off x="2251075" y="3884613"/>
            <a:ext cx="5592763" cy="228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8881" name="Rectangle 65"/>
          <p:cNvSpPr>
            <a:spLocks noChangeArrowheads="1"/>
          </p:cNvSpPr>
          <p:nvPr/>
        </p:nvSpPr>
        <p:spPr bwMode="auto">
          <a:xfrm>
            <a:off x="2170113" y="38211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940050" y="4233863"/>
            <a:ext cx="4864100" cy="519112"/>
            <a:chOff x="1852" y="2304"/>
            <a:chExt cx="3064" cy="327"/>
          </a:xfrm>
        </p:grpSpPr>
        <p:sp>
          <p:nvSpPr>
            <p:cNvPr id="418883" name="Rectangle 67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418884" name="Rectangle 68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418885" name="Rectangle 69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418886" name="Rectangle 70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418887" name="AutoShape 71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88" name="AutoShape 72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89" name="AutoShape 73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90" name="AutoShape 74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14513" y="3611563"/>
            <a:ext cx="1358900" cy="1512887"/>
            <a:chOff x="1143" y="2275"/>
            <a:chExt cx="856" cy="953"/>
          </a:xfrm>
        </p:grpSpPr>
        <p:sp>
          <p:nvSpPr>
            <p:cNvPr id="418819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auto">
            <a:xfrm>
              <a:off x="1143" y="2935"/>
              <a:ext cx="856" cy="293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69863" y="3611563"/>
            <a:ext cx="1450975" cy="1512887"/>
            <a:chOff x="107" y="1824"/>
            <a:chExt cx="914" cy="953"/>
          </a:xfrm>
        </p:grpSpPr>
        <p:sp>
          <p:nvSpPr>
            <p:cNvPr id="418822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23" name="AutoShape 7"/>
            <p:cNvSpPr>
              <a:spLocks noChangeArrowheads="1"/>
            </p:cNvSpPr>
            <p:nvPr/>
          </p:nvSpPr>
          <p:spPr bwMode="auto">
            <a:xfrm>
              <a:off x="107" y="2484"/>
              <a:ext cx="914" cy="293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Repressible</a:t>
            </a:r>
            <a:r>
              <a:rPr lang="en-US"/>
              <a:t> operon: tryptophan</a:t>
            </a: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418830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418833" name="Oval 17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35" name="AutoShape 19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048250" y="5649913"/>
            <a:ext cx="1987550" cy="366712"/>
            <a:chOff x="3180" y="3216"/>
            <a:chExt cx="1252" cy="231"/>
          </a:xfrm>
        </p:grpSpPr>
        <p:sp>
          <p:nvSpPr>
            <p:cNvPr id="418842" name="AutoShape 26"/>
            <p:cNvSpPr>
              <a:spLocks noChangeArrowheads="1"/>
            </p:cNvSpPr>
            <p:nvPr/>
          </p:nvSpPr>
          <p:spPr bwMode="auto">
            <a:xfrm>
              <a:off x="3180" y="3236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43" name="Text Box 27"/>
            <p:cNvSpPr txBox="1">
              <a:spLocks noChangeArrowheads="1"/>
            </p:cNvSpPr>
            <p:nvPr/>
          </p:nvSpPr>
          <p:spPr bwMode="auto">
            <a:xfrm>
              <a:off x="3564" y="3216"/>
              <a:ext cx="8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tryptophan</a:t>
              </a:r>
              <a:endParaRPr lang="en-US" sz="3600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460875" y="4905375"/>
            <a:ext cx="3273425" cy="544513"/>
            <a:chOff x="2810" y="2736"/>
            <a:chExt cx="2062" cy="343"/>
          </a:xfrm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418846" name="Oval 30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847" name="Rectangle 31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18848" name="Text Box 32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232275" y="6216650"/>
            <a:ext cx="4949825" cy="641350"/>
            <a:chOff x="2666" y="3562"/>
            <a:chExt cx="3118" cy="404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2666" y="3593"/>
              <a:ext cx="851" cy="343"/>
              <a:chOff x="96" y="2016"/>
              <a:chExt cx="851" cy="343"/>
            </a:xfrm>
          </p:grpSpPr>
          <p:sp>
            <p:nvSpPr>
              <p:cNvPr id="418851" name="AutoShape 35"/>
              <p:cNvSpPr>
                <a:spLocks noChangeArrowheads="1"/>
              </p:cNvSpPr>
              <p:nvPr/>
            </p:nvSpPr>
            <p:spPr bwMode="auto">
              <a:xfrm>
                <a:off x="96" y="209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240" y="2016"/>
                <a:ext cx="707" cy="343"/>
                <a:chOff x="240" y="2016"/>
                <a:chExt cx="707" cy="343"/>
              </a:xfrm>
            </p:grpSpPr>
            <p:sp>
              <p:nvSpPr>
                <p:cNvPr id="418853" name="Oval 37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854" name="Rectangle 38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rgbClr val="000005"/>
                      </a:solidFill>
                    </a:rPr>
                    <a:t>repressor</a:t>
                  </a:r>
                  <a:endParaRPr lang="en-US" sz="30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418855" name="Text Box 39"/>
            <p:cNvSpPr txBox="1">
              <a:spLocks noChangeArrowheads="1"/>
            </p:cNvSpPr>
            <p:nvPr/>
          </p:nvSpPr>
          <p:spPr bwMode="auto">
            <a:xfrm>
              <a:off x="3564" y="3562"/>
              <a:ext cx="22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tryptophan – repressor protein</a:t>
              </a:r>
            </a:p>
            <a:p>
              <a:pPr algn="l"/>
              <a:r>
                <a:rPr lang="en-US" sz="1800" b="1">
                  <a:solidFill>
                    <a:srgbClr val="0F116A"/>
                  </a:solidFill>
                </a:rPr>
                <a:t>complex</a:t>
              </a:r>
            </a:p>
          </p:txBody>
        </p:sp>
      </p:grpSp>
      <p:sp>
        <p:nvSpPr>
          <p:cNvPr id="418856" name="Rectangle 4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65650" y="1371600"/>
            <a:ext cx="4578350" cy="1905000"/>
          </a:xfrm>
          <a:noFill/>
          <a:ln/>
        </p:spPr>
        <p:txBody>
          <a:bodyPr/>
          <a:lstStyle/>
          <a:p>
            <a:pPr marL="0" indent="0">
              <a:buFont typeface="Zapf Dingbats" charset="2"/>
              <a:buNone/>
            </a:pPr>
            <a:r>
              <a:rPr lang="en-US" sz="2400" u="sng">
                <a:solidFill>
                  <a:srgbClr val="CC0000"/>
                </a:solidFill>
              </a:rPr>
              <a:t>Synthesis pathway model</a:t>
            </a:r>
            <a:endParaRPr lang="en-US" sz="2000"/>
          </a:p>
          <a:p>
            <a:pPr marL="0" indent="0">
              <a:buFont typeface="Zapf Dingbats" charset="2"/>
              <a:buNone/>
            </a:pPr>
            <a:r>
              <a:rPr lang="en-US" sz="2000"/>
              <a:t>When excess tryptophan is present, it binds to </a:t>
            </a:r>
            <a:r>
              <a:rPr lang="en-US" sz="2000" i="1" u="sng">
                <a:solidFill>
                  <a:srgbClr val="CC0000"/>
                </a:solidFill>
              </a:rPr>
              <a:t>tryp</a:t>
            </a:r>
            <a:r>
              <a:rPr lang="en-US" sz="2000" u="sng">
                <a:solidFill>
                  <a:srgbClr val="CC0000"/>
                </a:solidFill>
              </a:rPr>
              <a:t> repressor protein</a:t>
            </a:r>
            <a:r>
              <a:rPr lang="en-US" sz="2000"/>
              <a:t> &amp; triggers repressor to </a:t>
            </a:r>
            <a:r>
              <a:rPr lang="en-US" sz="2000" u="sng"/>
              <a:t>bind</a:t>
            </a:r>
            <a:r>
              <a:rPr lang="en-US" sz="2000"/>
              <a:t> to DNA</a:t>
            </a:r>
          </a:p>
          <a:p>
            <a:pPr marL="352425" lvl="1" indent="-238125"/>
            <a:r>
              <a:rPr lang="en-US" sz="1800"/>
              <a:t>blocks (represses) transcription</a:t>
            </a:r>
            <a:endParaRPr lang="en-US" sz="2000"/>
          </a:p>
        </p:txBody>
      </p:sp>
      <p:sp>
        <p:nvSpPr>
          <p:cNvPr id="418857" name="Rectangle 41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8858" name="Rectangle 42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8859" name="Rectangle 43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8860" name="Rectangle 44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64" name="Line 48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869" name="AutoShape 53"/>
          <p:cNvSpPr>
            <a:spLocks noChangeArrowheads="1"/>
          </p:cNvSpPr>
          <p:nvPr/>
        </p:nvSpPr>
        <p:spPr bwMode="auto">
          <a:xfrm>
            <a:off x="146050" y="6110288"/>
            <a:ext cx="3308350" cy="7016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conformational change in repressor protein!</a:t>
            </a:r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3276600" y="3657600"/>
            <a:ext cx="4191000" cy="519113"/>
            <a:chOff x="2064" y="2304"/>
            <a:chExt cx="2640" cy="327"/>
          </a:xfrm>
        </p:grpSpPr>
        <p:sp>
          <p:nvSpPr>
            <p:cNvPr id="418871" name="Rectangle 55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418872" name="Rectangle 56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418873" name="Rectangle 57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418874" name="Rectangle 58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418875" name="AutoShape 59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76" name="AutoShape 60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77" name="AutoShape 61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78" name="AutoShape 62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919163" y="3238500"/>
            <a:ext cx="1374775" cy="544513"/>
            <a:chOff x="1135" y="1226"/>
            <a:chExt cx="866" cy="343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150" y="1226"/>
              <a:ext cx="851" cy="343"/>
              <a:chOff x="96" y="2016"/>
              <a:chExt cx="851" cy="343"/>
            </a:xfrm>
          </p:grpSpPr>
          <p:sp>
            <p:nvSpPr>
              <p:cNvPr id="418837" name="AutoShape 21"/>
              <p:cNvSpPr>
                <a:spLocks noChangeArrowheads="1"/>
              </p:cNvSpPr>
              <p:nvPr/>
            </p:nvSpPr>
            <p:spPr bwMode="auto">
              <a:xfrm>
                <a:off x="96" y="209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240" y="2016"/>
                <a:ext cx="707" cy="343"/>
                <a:chOff x="240" y="2016"/>
                <a:chExt cx="707" cy="343"/>
              </a:xfrm>
            </p:grpSpPr>
            <p:sp>
              <p:nvSpPr>
                <p:cNvPr id="418839" name="Oval 23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repressor</a:t>
                  </a:r>
                  <a:endParaRPr lang="en-US" sz="30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8891" name="Rectangle 75"/>
            <p:cNvSpPr>
              <a:spLocks noChangeArrowheads="1"/>
            </p:cNvSpPr>
            <p:nvPr/>
          </p:nvSpPr>
          <p:spPr bwMode="auto">
            <a:xfrm>
              <a:off x="1135" y="1313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418867" name="Oval 51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68" name="Rectangle 52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900" name="Rectangle 84"/>
          <p:cNvSpPr>
            <a:spLocks noChangeArrowheads="1"/>
          </p:cNvSpPr>
          <p:nvPr/>
        </p:nvSpPr>
        <p:spPr bwMode="auto">
          <a:xfrm>
            <a:off x="5040313" y="57023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trp</a:t>
            </a:r>
          </a:p>
        </p:txBody>
      </p:sp>
      <p:sp>
        <p:nvSpPr>
          <p:cNvPr id="418901" name="Rectangle 85"/>
          <p:cNvSpPr>
            <a:spLocks noChangeArrowheads="1"/>
          </p:cNvSpPr>
          <p:nvPr/>
        </p:nvSpPr>
        <p:spPr bwMode="auto">
          <a:xfrm>
            <a:off x="4202113" y="639445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trp</a:t>
            </a: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8212138" y="3825875"/>
            <a:ext cx="388937" cy="304800"/>
            <a:chOff x="4176" y="3412"/>
            <a:chExt cx="245" cy="192"/>
          </a:xfrm>
        </p:grpSpPr>
        <p:sp>
          <p:nvSpPr>
            <p:cNvPr id="418903" name="AutoShape 87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05" name="Rectangle 89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8755063" y="3902075"/>
            <a:ext cx="388937" cy="304800"/>
            <a:chOff x="4176" y="3412"/>
            <a:chExt cx="245" cy="192"/>
          </a:xfrm>
        </p:grpSpPr>
        <p:sp>
          <p:nvSpPr>
            <p:cNvPr id="418908" name="AutoShape 92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09" name="Rectangle 93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7953375" y="4297363"/>
            <a:ext cx="388938" cy="304800"/>
            <a:chOff x="4176" y="3412"/>
            <a:chExt cx="245" cy="192"/>
          </a:xfrm>
        </p:grpSpPr>
        <p:sp>
          <p:nvSpPr>
            <p:cNvPr id="418911" name="AutoShape 95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12" name="Rectangle 96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8501063" y="4297363"/>
            <a:ext cx="388937" cy="304800"/>
            <a:chOff x="4176" y="3412"/>
            <a:chExt cx="245" cy="192"/>
          </a:xfrm>
        </p:grpSpPr>
        <p:sp>
          <p:nvSpPr>
            <p:cNvPr id="418914" name="AutoShape 98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15" name="Rectangle 99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1" name="Group 100"/>
          <p:cNvGrpSpPr>
            <a:grpSpLocks/>
          </p:cNvGrpSpPr>
          <p:nvPr/>
        </p:nvGrpSpPr>
        <p:grpSpPr bwMode="auto">
          <a:xfrm>
            <a:off x="8631238" y="4746625"/>
            <a:ext cx="388937" cy="304800"/>
            <a:chOff x="4176" y="3412"/>
            <a:chExt cx="245" cy="192"/>
          </a:xfrm>
        </p:grpSpPr>
        <p:sp>
          <p:nvSpPr>
            <p:cNvPr id="418917" name="AutoShape 101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18" name="Rectangle 102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2" name="Group 103"/>
          <p:cNvGrpSpPr>
            <a:grpSpLocks/>
          </p:cNvGrpSpPr>
          <p:nvPr/>
        </p:nvGrpSpPr>
        <p:grpSpPr bwMode="auto">
          <a:xfrm>
            <a:off x="8113713" y="4776788"/>
            <a:ext cx="388937" cy="304800"/>
            <a:chOff x="4176" y="3412"/>
            <a:chExt cx="245" cy="192"/>
          </a:xfrm>
        </p:grpSpPr>
        <p:sp>
          <p:nvSpPr>
            <p:cNvPr id="418920" name="AutoShape 104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21" name="Rectangle 105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3" name="Group 106"/>
          <p:cNvGrpSpPr>
            <a:grpSpLocks/>
          </p:cNvGrpSpPr>
          <p:nvPr/>
        </p:nvGrpSpPr>
        <p:grpSpPr bwMode="auto">
          <a:xfrm>
            <a:off x="8456613" y="5194300"/>
            <a:ext cx="388937" cy="304800"/>
            <a:chOff x="4176" y="3412"/>
            <a:chExt cx="245" cy="192"/>
          </a:xfrm>
        </p:grpSpPr>
        <p:sp>
          <p:nvSpPr>
            <p:cNvPr id="418923" name="AutoShape 107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24" name="Rectangle 108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4" name="Group 109"/>
          <p:cNvGrpSpPr>
            <a:grpSpLocks/>
          </p:cNvGrpSpPr>
          <p:nvPr/>
        </p:nvGrpSpPr>
        <p:grpSpPr bwMode="auto">
          <a:xfrm>
            <a:off x="7954963" y="5414963"/>
            <a:ext cx="388937" cy="304800"/>
            <a:chOff x="4176" y="3412"/>
            <a:chExt cx="245" cy="192"/>
          </a:xfrm>
        </p:grpSpPr>
        <p:sp>
          <p:nvSpPr>
            <p:cNvPr id="418926" name="AutoShape 110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27" name="Rectangle 111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7483475" y="5665788"/>
            <a:ext cx="388938" cy="304800"/>
            <a:chOff x="4176" y="3412"/>
            <a:chExt cx="245" cy="192"/>
          </a:xfrm>
        </p:grpSpPr>
        <p:sp>
          <p:nvSpPr>
            <p:cNvPr id="418929" name="AutoShape 113"/>
            <p:cNvSpPr>
              <a:spLocks noChangeArrowheads="1"/>
            </p:cNvSpPr>
            <p:nvPr/>
          </p:nvSpPr>
          <p:spPr bwMode="auto">
            <a:xfrm>
              <a:off x="4181" y="3412"/>
              <a:ext cx="240" cy="192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30" name="Rectangle 114"/>
            <p:cNvSpPr>
              <a:spLocks noChangeArrowheads="1"/>
            </p:cNvSpPr>
            <p:nvPr/>
          </p:nvSpPr>
          <p:spPr bwMode="auto">
            <a:xfrm>
              <a:off x="4176" y="3425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CC0000"/>
                  </a:solidFill>
                </a:rPr>
                <a:t>trp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71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1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 animBg="1" autoUpdateAnimBg="0"/>
      <p:bldP spid="418880" grpId="1" animBg="1"/>
      <p:bldP spid="418881" grpId="0" build="p" autoUpdateAnimBg="0"/>
      <p:bldP spid="418881" grpId="1" build="allAtOnce"/>
      <p:bldP spid="418835" grpId="0" animBg="1"/>
      <p:bldP spid="418835" grpId="1" animBg="1"/>
      <p:bldP spid="418869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Macintosh PowerPoint</Application>
  <PresentationFormat>On-screen Show (4:3)</PresentationFormat>
  <Paragraphs>252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Bacterial metabolism</vt:lpstr>
      <vt:lpstr>How to  Regulate Metabolism?</vt:lpstr>
      <vt:lpstr>A Different way to Regulate Metabolism</vt:lpstr>
      <vt:lpstr>Gene regulation in bacteria</vt:lpstr>
      <vt:lpstr>Bacteria group genes together </vt:lpstr>
      <vt:lpstr>So how can these genes be turned off?</vt:lpstr>
      <vt:lpstr>Operon model</vt:lpstr>
      <vt:lpstr>Repressible operon: tryptophan</vt:lpstr>
      <vt:lpstr>Tryptophan operon</vt:lpstr>
      <vt:lpstr>Inducible operon: lactose</vt:lpstr>
      <vt:lpstr>Lactose operon</vt:lpstr>
      <vt:lpstr>Jacob &amp; Monod: lac Operon</vt:lpstr>
      <vt:lpstr>Operon summary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1</cp:revision>
  <dcterms:created xsi:type="dcterms:W3CDTF">2017-05-26T16:22:21Z</dcterms:created>
  <dcterms:modified xsi:type="dcterms:W3CDTF">2017-05-26T16:22:44Z</dcterms:modified>
</cp:coreProperties>
</file>