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media/audio1.bin" ContentType="audio/unknown"/>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media/audio2.bin" ContentType="audio/unknown"/>
  <Override PartName="/ppt/notesSlides/notesSlide18.xml" ContentType="application/vnd.openxmlformats-officedocument.presentationml.notesSlide+xml"/>
  <Override PartName="/ppt/notesSlides/notesSlide19.xml" ContentType="application/vnd.openxmlformats-officedocument.presentationml.notesSlide+xml"/>
  <Override PartName="/ppt/media/audio3.bin" ContentType="audio/unknown"/>
  <Override PartName="/ppt/media/audio4.bin" ContentType="audio/unknown"/>
  <Override PartName="/ppt/media/audio5.bin" ContentType="audio/unknown"/>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media/audio6.bin" ContentType="audio/unknown"/>
  <Override PartName="/ppt/tags/tag1.xml" ContentType="application/vnd.openxmlformats-officedocument.presentationml.tags+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tags/tag2.xml" ContentType="application/vnd.openxmlformats-officedocument.presentationml.tags+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1"/>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1" r:id="rId15"/>
    <p:sldId id="272" r:id="rId16"/>
    <p:sldId id="273" r:id="rId17"/>
    <p:sldId id="275" r:id="rId18"/>
    <p:sldId id="276" r:id="rId19"/>
    <p:sldId id="277" r:id="rId20"/>
    <p:sldId id="278" r:id="rId21"/>
    <p:sldId id="279" r:id="rId22"/>
    <p:sldId id="280" r:id="rId23"/>
    <p:sldId id="281" r:id="rId24"/>
    <p:sldId id="284" r:id="rId25"/>
    <p:sldId id="285" r:id="rId26"/>
    <p:sldId id="286" r:id="rId27"/>
    <p:sldId id="287" r:id="rId28"/>
    <p:sldId id="288" r:id="rId29"/>
    <p:sldId id="289" r:id="rId3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306" autoAdjust="0"/>
    <p:restoredTop sz="76471" autoAdjust="0"/>
  </p:normalViewPr>
  <p:slideViewPr>
    <p:cSldViewPr snapToGrid="0" snapToObjects="1">
      <p:cViewPr varScale="1">
        <p:scale>
          <a:sx n="71" d="100"/>
          <a:sy n="71" d="100"/>
        </p:scale>
        <p:origin x="-1112" y="-10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0944"/>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notesMaster" Target="notesMasters/notesMaster1.xml"/><Relationship Id="rId32" Type="http://schemas.openxmlformats.org/officeDocument/2006/relationships/printerSettings" Target="printerSettings/printerSettings1.bin"/><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presProps" Target="presProps.xml"/><Relationship Id="rId34" Type="http://schemas.openxmlformats.org/officeDocument/2006/relationships/viewProps" Target="viewProps.xml"/><Relationship Id="rId35" Type="http://schemas.openxmlformats.org/officeDocument/2006/relationships/theme" Target="theme/theme1.xml"/><Relationship Id="rId3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85920C6-1BFD-F141-A35C-D71CC5EE8593}" type="datetimeFigureOut">
              <a:rPr lang="en-US" smtClean="0"/>
              <a:pPr/>
              <a:t>5/26/17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78B10A3-0E00-8B4E-B6D8-2537F75C7D2A}" type="slidenum">
              <a:rPr lang="en-US" smtClean="0"/>
              <a:pPr/>
              <a:t>‹#›</a:t>
            </a:fld>
            <a:endParaRPr lang="en-US"/>
          </a:p>
        </p:txBody>
      </p:sp>
    </p:spTree>
    <p:extLst>
      <p:ext uri="{BB962C8B-B14F-4D97-AF65-F5344CB8AC3E}">
        <p14:creationId xmlns:p14="http://schemas.microsoft.com/office/powerpoint/2010/main" val="164377154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6E6C4E98-2A1B-464A-95B1-F6B868601F40}" type="slidenum">
              <a:rPr lang="en-US"/>
              <a:pPr/>
              <a:t>1</a:t>
            </a:fld>
            <a:endParaRPr lang="en-US"/>
          </a:p>
        </p:txBody>
      </p:sp>
      <p:sp>
        <p:nvSpPr>
          <p:cNvPr id="370690"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70691"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89420DD8-5842-8740-A423-C6F4C367A34D}" type="slidenum">
              <a:rPr lang="en-US"/>
              <a:pPr/>
              <a:t>10</a:t>
            </a:fld>
            <a:endParaRPr lang="en-US"/>
          </a:p>
        </p:txBody>
      </p:sp>
      <p:sp>
        <p:nvSpPr>
          <p:cNvPr id="389122"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89123"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215E6732-F217-D945-8515-009EA02D3927}" type="slidenum">
              <a:rPr lang="en-US"/>
              <a:pPr/>
              <a:t>11</a:t>
            </a:fld>
            <a:endParaRPr lang="en-US"/>
          </a:p>
        </p:txBody>
      </p:sp>
      <p:sp>
        <p:nvSpPr>
          <p:cNvPr id="393218"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93219"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32B03DD5-5E1E-C14C-87ED-15B6D3E42A4C}" type="slidenum">
              <a:rPr lang="en-US"/>
              <a:pPr/>
              <a:t>12</a:t>
            </a:fld>
            <a:endParaRPr lang="en-US"/>
          </a:p>
        </p:txBody>
      </p:sp>
      <p:sp>
        <p:nvSpPr>
          <p:cNvPr id="387074"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87075"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r>
              <a:rPr lang="en-US" sz="1100"/>
              <a:t>Martha Cowles Chase (1927 – August 8, 2003) was a young laboratory assistant in the early 1950s when she and Alfred Hershey conducted one of the most famous experiments in 20th century biology. Devised by American bacteriophage expert Alfred Hershey at Cold Spring Harbor Laboratory New York, the famous experiment demonstrated the genetic properties of DNA over proteins. By marking bacteriophages with radioactive isotopes, Hershey and Chase were able to trace protein and DNA to determine which is the molecule of heredity.</a:t>
            </a:r>
          </a:p>
          <a:p>
            <a:r>
              <a:rPr lang="en-US" sz="1100"/>
              <a:t>Hershey and Chase announced their results in a 1952 paper. The experiment inspired American researcher James D. Watson, who along with England's Francis Crick figured out the structure of DNA at the Cavendish Laboratory of the University of Cambridge the following year.</a:t>
            </a:r>
          </a:p>
          <a:p>
            <a:r>
              <a:rPr lang="en-US" sz="1100"/>
              <a:t>Hershey shared the 1969 Nobel Prize in Physiology or Medicine with Salvador Luria and Max Delbrück. Chase, however, did not reap such rewards for her role. A graduate of The College of Wooster in Ohio (she had grown up in Shaker Heights, Ohio), she continued working as a laboratory assistant, first at the Oak Ridge National Laboratory in Tennessee and then at the University of Rochester before moving to Los Angeles in the late 1950s. There she married biologist Richard Epstein and earned her Ph.D. in 1964 from the University of Southern California. A series of personal setbacks through the 1960s ended her career in science. She spent decades suffering from a form of dementia that robbed her of short-term memory. She died on August 8, 2003.</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7AF734E7-14DB-E044-BE9F-36A94F0D70A3}" type="slidenum">
              <a:rPr lang="en-US"/>
              <a:pPr/>
              <a:t>13</a:t>
            </a:fld>
            <a:endParaRPr lang="en-US"/>
          </a:p>
        </p:txBody>
      </p:sp>
      <p:sp>
        <p:nvSpPr>
          <p:cNvPr id="395266"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95267"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775B2C22-74D2-4246-B345-44277D639C89}" type="slidenum">
              <a:rPr lang="en-US"/>
              <a:pPr/>
              <a:t>14</a:t>
            </a:fld>
            <a:endParaRPr lang="en-US"/>
          </a:p>
        </p:txBody>
      </p:sp>
      <p:sp>
        <p:nvSpPr>
          <p:cNvPr id="397314"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97315"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r>
              <a:rPr lang="en-US" sz="900"/>
              <a:t>Watson &amp; Crick’s model was inspired by 3 recent discoveries:</a:t>
            </a:r>
          </a:p>
          <a:p>
            <a:pPr marL="339725" lvl="1" indent="-161925"/>
            <a:r>
              <a:rPr lang="en-US" sz="900"/>
              <a:t>Chargaff’s rules</a:t>
            </a:r>
          </a:p>
          <a:p>
            <a:pPr marL="339725" lvl="1" indent="-161925"/>
            <a:r>
              <a:rPr lang="en-US" sz="900"/>
              <a:t>Pauling’s alpha helical structure of a protein</a:t>
            </a:r>
          </a:p>
          <a:p>
            <a:pPr marL="339725" lvl="1" indent="-161925"/>
            <a:r>
              <a:rPr lang="en-US" sz="900"/>
              <a:t>X-ray crystallography data from Franklin &amp; Wilkins</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A9F34D04-6B01-DF49-8B2A-7D0BA1777F7D}" type="slidenum">
              <a:rPr lang="en-US"/>
              <a:pPr/>
              <a:t>15</a:t>
            </a:fld>
            <a:endParaRPr lang="en-US"/>
          </a:p>
        </p:txBody>
      </p:sp>
      <p:sp>
        <p:nvSpPr>
          <p:cNvPr id="401410"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01411"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A915817F-C44E-E145-B61D-1C1037055C5F}" type="slidenum">
              <a:rPr lang="en-US"/>
              <a:pPr/>
              <a:t>16</a:t>
            </a:fld>
            <a:endParaRPr lang="en-US"/>
          </a:p>
        </p:txBody>
      </p:sp>
      <p:sp>
        <p:nvSpPr>
          <p:cNvPr id="399362"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99363" name="Rectangle 3"/>
          <p:cNvSpPr>
            <a:spLocks noGrp="1" noChangeArrowheads="1"/>
          </p:cNvSpPr>
          <p:nvPr>
            <p:ph type="body" idx="1"/>
          </p:nvPr>
        </p:nvSpPr>
        <p:spPr bwMode="auto">
          <a:xfrm>
            <a:off x="914400" y="4343400"/>
            <a:ext cx="5029200" cy="4495800"/>
          </a:xfrm>
          <a:prstGeom prst="rect">
            <a:avLst/>
          </a:prstGeom>
          <a:solidFill>
            <a:srgbClr val="FFFFFF"/>
          </a:solidFill>
          <a:ln>
            <a:miter lim="800000"/>
            <a:headEnd/>
            <a:tailEnd/>
          </a:ln>
        </p:spPr>
        <p:txBody>
          <a:bodyPr>
            <a:prstTxWarp prst="textNoShape">
              <a:avLst/>
            </a:prstTxWarp>
          </a:bodyPr>
          <a:lstStyle/>
          <a:p>
            <a:r>
              <a:rPr lang="en-US" sz="600">
                <a:solidFill>
                  <a:srgbClr val="000000"/>
                </a:solidFill>
              </a:rPr>
              <a:t>A chemist by training, Franklin had made original and essential contributions to the understanding of the structure of graphite and other carbon compounds even before her appointment to King's College. Unfortunately, her reputation did not precede her. James Watson's unflattering portrayal of Franklin in his account of the discovery of DNA's structure, entitled "The Double Helix," depicts Franklin as an underling of Maurice Wilkins, when in fact Wilkins and Franklin were peers in the Randall laboratory. And it was Franklin alone whom Randall had given the task of elucidating DNA's structure. The technique with which Rosalind Franklin set out to do this is called X-ray crystallography. With this technique, the locations of atoms in any crystal can be precisely mapped by looking at the image of the crystal under an X-ray beam. By the early 1950s, scientists were just learning how to use this technique to study biological molecules. Rosalind Franklin applied her chemist's expertise to the unwieldy DNA molecule. After complicated analysis, she discovered (and was the first to state) that the sugar-phosphate backbone of DNA lies on the outside of the molecule. She also elucidated the basic helical structure of the molecule.</a:t>
            </a:r>
          </a:p>
          <a:p>
            <a:r>
              <a:rPr lang="en-US" sz="600">
                <a:solidFill>
                  <a:srgbClr val="000000"/>
                </a:solidFill>
              </a:rPr>
              <a:t>After Randall presented Franklin's data and her unpublished conclusions at a routine seminar, her work was provided - without Randall's knowledge - to her competitors at Cambridge University, Watson and Crick. The scientists used her data and that of other scientists to build their ultimately correct and detailed description of DNA's structure in 1953. Franklin was not bitter, but pleased, and set out to publish a corroborating report of the Watson-Crick model. Her career was eventually cut short by illness. It is a tremendous shame that Franklin did not receive due credit for her essential role in this discovery, either during her lifetime or after her untimely death at age 37 due to cancer.</a:t>
            </a:r>
            <a:r>
              <a:rPr lang="en-US" sz="800">
                <a:solidFill>
                  <a:srgbClr val="000000"/>
                </a:solidFill>
              </a:rPr>
              <a:t> </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6851C6E6-AACA-3946-88FE-C7C6C0CBC10F}" type="slidenum">
              <a:rPr lang="en-US"/>
              <a:pPr/>
              <a:t>17</a:t>
            </a:fld>
            <a:endParaRPr lang="en-US"/>
          </a:p>
        </p:txBody>
      </p:sp>
      <p:sp>
        <p:nvSpPr>
          <p:cNvPr id="411650"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11651"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FA4D7A52-E750-A047-AB43-F07A8FB9F3E6}" type="slidenum">
              <a:rPr lang="en-US"/>
              <a:pPr/>
              <a:t>18</a:t>
            </a:fld>
            <a:endParaRPr lang="en-US"/>
          </a:p>
        </p:txBody>
      </p:sp>
      <p:sp>
        <p:nvSpPr>
          <p:cNvPr id="413698"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13699"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F73DBF5F-21A1-BE40-B203-BFDD0616E41B}" type="slidenum">
              <a:rPr lang="en-US"/>
              <a:pPr/>
              <a:t>19</a:t>
            </a:fld>
            <a:endParaRPr lang="en-US"/>
          </a:p>
        </p:txBody>
      </p:sp>
      <p:sp>
        <p:nvSpPr>
          <p:cNvPr id="415746"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15747"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4C70FF4B-08F3-0941-933C-432F2C56A32E}" type="slidenum">
              <a:rPr lang="en-US"/>
              <a:pPr/>
              <a:t>2</a:t>
            </a:fld>
            <a:endParaRPr lang="en-US"/>
          </a:p>
        </p:txBody>
      </p:sp>
      <p:sp>
        <p:nvSpPr>
          <p:cNvPr id="372738"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72739"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F858D184-6D80-E04E-8546-BFB8F8C81AB0}" type="slidenum">
              <a:rPr lang="en-US"/>
              <a:pPr/>
              <a:t>21</a:t>
            </a:fld>
            <a:endParaRPr lang="en-US"/>
          </a:p>
        </p:txBody>
      </p:sp>
      <p:sp>
        <p:nvSpPr>
          <p:cNvPr id="496642" name="Rectangle 2"/>
          <p:cNvSpPr>
            <a:spLocks noGrp="1" noRot="1" noChangeAspect="1" noChangeArrowheads="1" noTextEdit="1"/>
          </p:cNvSpPr>
          <p:nvPr>
            <p:ph type="sldImg"/>
          </p:nvPr>
        </p:nvSpPr>
        <p:spPr>
          <a:ln/>
        </p:spPr>
      </p:sp>
      <p:sp>
        <p:nvSpPr>
          <p:cNvPr id="4966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716BE2F5-8E10-9C42-B8FE-EC3EDC9279E6}" type="slidenum">
              <a:rPr lang="en-US"/>
              <a:pPr/>
              <a:t>22</a:t>
            </a:fld>
            <a:endParaRPr lang="en-US"/>
          </a:p>
        </p:txBody>
      </p:sp>
      <p:sp>
        <p:nvSpPr>
          <p:cNvPr id="514050"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14051"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E5F92A3E-A586-3442-B2C7-C41D1DA50A79}" type="slidenum">
              <a:rPr lang="en-US"/>
              <a:pPr/>
              <a:t>23</a:t>
            </a:fld>
            <a:endParaRPr lang="en-US"/>
          </a:p>
        </p:txBody>
      </p:sp>
      <p:sp>
        <p:nvSpPr>
          <p:cNvPr id="448514"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48515"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DE67EFCA-8EBE-F44E-BFEC-013E3AB4020F}" type="slidenum">
              <a:rPr lang="en-US"/>
              <a:pPr/>
              <a:t>24</a:t>
            </a:fld>
            <a:endParaRPr lang="en-US"/>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xfrm>
            <a:off x="685800" y="4343400"/>
            <a:ext cx="5486400" cy="4114800"/>
          </a:xfrm>
          <a:noFill/>
          <a:ln w="9525"/>
        </p:spPr>
        <p:txBody>
          <a:bodyPr/>
          <a:lstStyle/>
          <a:p>
            <a:r>
              <a:rPr lang="en-US" b="1">
                <a:latin typeface="Times New Roman" charset="0"/>
                <a:ea typeface="ＭＳ Ｐゴシック" charset="-128"/>
                <a:cs typeface="ＭＳ Ｐゴシック" charset="-128"/>
              </a:rPr>
              <a:t>Answer</a:t>
            </a:r>
            <a:r>
              <a:rPr lang="en-US">
                <a:latin typeface="Times New Roman" charset="0"/>
                <a:ea typeface="ＭＳ Ｐゴシック" charset="-128"/>
                <a:cs typeface="ＭＳ Ｐゴシック" charset="-128"/>
              </a:rPr>
              <a:t>:  a</a:t>
            </a:r>
            <a:endParaRPr lang="en-US" b="1">
              <a:latin typeface="Times New Roman" charset="0"/>
              <a:ea typeface="ＭＳ Ｐゴシック" charset="-128"/>
              <a:cs typeface="ＭＳ Ｐゴシック" charset="-128"/>
            </a:endParaRPr>
          </a:p>
          <a:p>
            <a:r>
              <a:rPr lang="en-US" b="1">
                <a:latin typeface="Times New Roman" charset="0"/>
                <a:ea typeface="ＭＳ Ｐゴシック" charset="-128"/>
                <a:cs typeface="ＭＳ Ｐゴシック" charset="-128"/>
              </a:rPr>
              <a:t>Source</a:t>
            </a:r>
            <a:r>
              <a:rPr lang="en-US">
                <a:latin typeface="Times New Roman" charset="0"/>
                <a:ea typeface="ＭＳ Ｐゴシック" charset="-128"/>
                <a:cs typeface="ＭＳ Ｐゴシック" charset="-128"/>
              </a:rPr>
              <a:t>: Barstow - </a:t>
            </a:r>
            <a:r>
              <a:rPr lang="en-US" i="1">
                <a:latin typeface="Times New Roman" charset="0"/>
                <a:ea typeface="ＭＳ Ｐゴシック" charset="-128"/>
                <a:cs typeface="ＭＳ Ｐゴシック" charset="-128"/>
              </a:rPr>
              <a:t>Test Bank for Biology</a:t>
            </a:r>
            <a:r>
              <a:rPr lang="en-US">
                <a:latin typeface="Times New Roman" charset="0"/>
                <a:ea typeface="ＭＳ Ｐゴシック" charset="-128"/>
                <a:cs typeface="ＭＳ Ｐゴシック" charset="-128"/>
              </a:rPr>
              <a:t>, Seventh Edition, Question #4</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8C0DA7AC-2FA8-C64D-BB3A-452F73FE4F93}" type="slidenum">
              <a:rPr lang="en-US"/>
              <a:pPr/>
              <a:t>25</a:t>
            </a:fld>
            <a:endParaRPr lang="en-US"/>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xfrm>
            <a:off x="685800" y="4343400"/>
            <a:ext cx="5486400" cy="4114800"/>
          </a:xfrm>
          <a:noFill/>
          <a:ln w="9525"/>
        </p:spPr>
        <p:txBody>
          <a:bodyPr/>
          <a:lstStyle/>
          <a:p>
            <a:r>
              <a:rPr lang="en-US" b="1">
                <a:latin typeface="Times New Roman" charset="0"/>
                <a:ea typeface="ＭＳ Ｐゴシック" charset="-128"/>
                <a:cs typeface="ＭＳ Ｐゴシック" charset="-128"/>
              </a:rPr>
              <a:t>Answer</a:t>
            </a:r>
            <a:r>
              <a:rPr lang="en-US">
                <a:latin typeface="Times New Roman" charset="0"/>
                <a:ea typeface="ＭＳ Ｐゴシック" charset="-128"/>
                <a:cs typeface="ＭＳ Ｐゴシック" charset="-128"/>
              </a:rPr>
              <a:t>:  a</a:t>
            </a:r>
            <a:endParaRPr lang="en-US" b="1">
              <a:latin typeface="Times New Roman" charset="0"/>
              <a:ea typeface="ＭＳ Ｐゴシック" charset="-128"/>
              <a:cs typeface="ＭＳ Ｐゴシック" charset="-128"/>
            </a:endParaRPr>
          </a:p>
          <a:p>
            <a:r>
              <a:rPr lang="en-US" b="1">
                <a:latin typeface="Times New Roman" charset="0"/>
                <a:ea typeface="ＭＳ Ｐゴシック" charset="-128"/>
                <a:cs typeface="ＭＳ Ｐゴシック" charset="-128"/>
              </a:rPr>
              <a:t>Source</a:t>
            </a:r>
            <a:r>
              <a:rPr lang="en-US">
                <a:latin typeface="Times New Roman" charset="0"/>
                <a:ea typeface="ＭＳ Ｐゴシック" charset="-128"/>
                <a:cs typeface="ＭＳ Ｐゴシック" charset="-128"/>
              </a:rPr>
              <a:t>: Barstow - </a:t>
            </a:r>
            <a:r>
              <a:rPr lang="en-US" i="1">
                <a:latin typeface="Times New Roman" charset="0"/>
                <a:ea typeface="ＭＳ Ｐゴシック" charset="-128"/>
                <a:cs typeface="ＭＳ Ｐゴシック" charset="-128"/>
              </a:rPr>
              <a:t>Test Bank for Biology</a:t>
            </a:r>
            <a:r>
              <a:rPr lang="en-US">
                <a:latin typeface="Times New Roman" charset="0"/>
                <a:ea typeface="ＭＳ Ｐゴシック" charset="-128"/>
                <a:cs typeface="ＭＳ Ｐゴシック" charset="-128"/>
              </a:rPr>
              <a:t>, Seventh Edition, Question #16</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9BBB1C98-7F3A-2040-80D1-F0F5FDB021F6}" type="slidenum">
              <a:rPr lang="en-US"/>
              <a:pPr/>
              <a:t>26</a:t>
            </a:fld>
            <a:endParaRPr lang="en-US"/>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xfrm>
            <a:off x="685800" y="4343400"/>
            <a:ext cx="5486400" cy="4114800"/>
          </a:xfrm>
          <a:noFill/>
          <a:ln w="9525"/>
        </p:spPr>
        <p:txBody>
          <a:bodyPr/>
          <a:lstStyle/>
          <a:p>
            <a:r>
              <a:rPr lang="en-US" b="1">
                <a:latin typeface="Times New Roman" charset="0"/>
                <a:ea typeface="ＭＳ Ｐゴシック" charset="-128"/>
                <a:cs typeface="ＭＳ Ｐゴシック" charset="-128"/>
              </a:rPr>
              <a:t>Answer</a:t>
            </a:r>
            <a:r>
              <a:rPr lang="en-US">
                <a:latin typeface="Times New Roman" charset="0"/>
                <a:ea typeface="ＭＳ Ｐゴシック" charset="-128"/>
                <a:cs typeface="ＭＳ Ｐゴシック" charset="-128"/>
              </a:rPr>
              <a:t>:  c</a:t>
            </a:r>
            <a:endParaRPr lang="en-US" b="1">
              <a:latin typeface="Times New Roman" charset="0"/>
              <a:ea typeface="ＭＳ Ｐゴシック" charset="-128"/>
              <a:cs typeface="ＭＳ Ｐゴシック" charset="-128"/>
            </a:endParaRPr>
          </a:p>
          <a:p>
            <a:r>
              <a:rPr lang="en-US" b="1">
                <a:latin typeface="Times New Roman" charset="0"/>
                <a:ea typeface="ＭＳ Ｐゴシック" charset="-128"/>
                <a:cs typeface="ＭＳ Ｐゴシック" charset="-128"/>
              </a:rPr>
              <a:t>Source</a:t>
            </a:r>
            <a:r>
              <a:rPr lang="en-US">
                <a:latin typeface="Times New Roman" charset="0"/>
                <a:ea typeface="ＭＳ Ｐゴシック" charset="-128"/>
                <a:cs typeface="ＭＳ Ｐゴシック" charset="-128"/>
              </a:rPr>
              <a:t>: Barstow - </a:t>
            </a:r>
            <a:r>
              <a:rPr lang="en-US" i="1">
                <a:latin typeface="Times New Roman" charset="0"/>
                <a:ea typeface="ＭＳ Ｐゴシック" charset="-128"/>
                <a:cs typeface="ＭＳ Ｐゴシック" charset="-128"/>
              </a:rPr>
              <a:t>Test Bank for Biology</a:t>
            </a:r>
            <a:r>
              <a:rPr lang="en-US">
                <a:latin typeface="Times New Roman" charset="0"/>
                <a:ea typeface="ＭＳ Ｐゴシック" charset="-128"/>
                <a:cs typeface="ＭＳ Ｐゴシック" charset="-128"/>
              </a:rPr>
              <a:t>, Seventh Edition, Question #21</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0F5AE62F-59DE-9344-99F5-8897BF446365}" type="slidenum">
              <a:rPr lang="en-US"/>
              <a:pPr/>
              <a:t>27</a:t>
            </a:fld>
            <a:endParaRPr lang="en-US"/>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xfrm>
            <a:off x="685800" y="4343400"/>
            <a:ext cx="5486400" cy="4114800"/>
          </a:xfrm>
          <a:noFill/>
          <a:ln w="9525"/>
        </p:spPr>
        <p:txBody>
          <a:bodyPr/>
          <a:lstStyle/>
          <a:p>
            <a:r>
              <a:rPr lang="en-US" b="1">
                <a:latin typeface="Times New Roman" charset="0"/>
                <a:ea typeface="ＭＳ Ｐゴシック" charset="-128"/>
                <a:cs typeface="ＭＳ Ｐゴシック" charset="-128"/>
              </a:rPr>
              <a:t>Answer</a:t>
            </a:r>
            <a:r>
              <a:rPr lang="en-US">
                <a:latin typeface="Times New Roman" charset="0"/>
                <a:ea typeface="ＭＳ Ｐゴシック" charset="-128"/>
                <a:cs typeface="ＭＳ Ｐゴシック" charset="-128"/>
              </a:rPr>
              <a:t>:  b</a:t>
            </a:r>
            <a:endParaRPr lang="en-US" b="1">
              <a:latin typeface="Times New Roman" charset="0"/>
              <a:ea typeface="ＭＳ Ｐゴシック" charset="-128"/>
              <a:cs typeface="ＭＳ Ｐゴシック" charset="-128"/>
            </a:endParaRPr>
          </a:p>
          <a:p>
            <a:r>
              <a:rPr lang="en-US" b="1">
                <a:latin typeface="Times New Roman" charset="0"/>
                <a:ea typeface="ＭＳ Ｐゴシック" charset="-128"/>
                <a:cs typeface="ＭＳ Ｐゴシック" charset="-128"/>
              </a:rPr>
              <a:t>Source</a:t>
            </a:r>
            <a:r>
              <a:rPr lang="en-US">
                <a:latin typeface="Times New Roman" charset="0"/>
                <a:ea typeface="ＭＳ Ｐゴシック" charset="-128"/>
                <a:cs typeface="ＭＳ Ｐゴシック" charset="-128"/>
              </a:rPr>
              <a:t>: Barstow - </a:t>
            </a:r>
            <a:r>
              <a:rPr lang="en-US" i="1">
                <a:latin typeface="Times New Roman" charset="0"/>
                <a:ea typeface="ＭＳ Ｐゴシック" charset="-128"/>
                <a:cs typeface="ＭＳ Ｐゴシック" charset="-128"/>
              </a:rPr>
              <a:t>Test Bank for Biology</a:t>
            </a:r>
            <a:r>
              <a:rPr lang="en-US">
                <a:latin typeface="Times New Roman" charset="0"/>
                <a:ea typeface="ＭＳ Ｐゴシック" charset="-128"/>
                <a:cs typeface="ＭＳ Ｐゴシック" charset="-128"/>
              </a:rPr>
              <a:t>, Seventh Edition, Question #24</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32EFE873-D724-364F-864A-1C6CA77DBDA5}" type="slidenum">
              <a:rPr lang="en-US"/>
              <a:pPr/>
              <a:t>28</a:t>
            </a:fld>
            <a:endParaRPr lang="en-US"/>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xfrm>
            <a:off x="685800" y="4343400"/>
            <a:ext cx="5486400" cy="4114800"/>
          </a:xfrm>
          <a:noFill/>
          <a:ln w="9525"/>
        </p:spPr>
        <p:txBody>
          <a:bodyPr/>
          <a:lstStyle/>
          <a:p>
            <a:r>
              <a:rPr lang="en-US" b="1">
                <a:latin typeface="Times New Roman" charset="0"/>
                <a:ea typeface="ＭＳ Ｐゴシック" charset="-128"/>
                <a:cs typeface="ＭＳ Ｐゴシック" charset="-128"/>
              </a:rPr>
              <a:t>Answer</a:t>
            </a:r>
            <a:r>
              <a:rPr lang="en-US">
                <a:latin typeface="Times New Roman" charset="0"/>
                <a:ea typeface="ＭＳ Ｐゴシック" charset="-128"/>
                <a:cs typeface="ＭＳ Ｐゴシック" charset="-128"/>
              </a:rPr>
              <a:t>:  b</a:t>
            </a:r>
            <a:endParaRPr lang="en-US" b="1">
              <a:latin typeface="Times New Roman" charset="0"/>
              <a:ea typeface="ＭＳ Ｐゴシック" charset="-128"/>
              <a:cs typeface="ＭＳ Ｐゴシック" charset="-128"/>
            </a:endParaRPr>
          </a:p>
          <a:p>
            <a:r>
              <a:rPr lang="en-US" b="1">
                <a:latin typeface="Times New Roman" charset="0"/>
                <a:ea typeface="ＭＳ Ｐゴシック" charset="-128"/>
                <a:cs typeface="ＭＳ Ｐゴシック" charset="-128"/>
              </a:rPr>
              <a:t>Source</a:t>
            </a:r>
            <a:r>
              <a:rPr lang="en-US">
                <a:latin typeface="Times New Roman" charset="0"/>
                <a:ea typeface="ＭＳ Ｐゴシック" charset="-128"/>
                <a:cs typeface="ＭＳ Ｐゴシック" charset="-128"/>
              </a:rPr>
              <a:t>: Campbell/Reece - </a:t>
            </a:r>
            <a:r>
              <a:rPr lang="en-US" i="1">
                <a:latin typeface="Times New Roman" charset="0"/>
                <a:ea typeface="ＭＳ Ｐゴシック" charset="-128"/>
                <a:cs typeface="ＭＳ Ｐゴシック" charset="-128"/>
              </a:rPr>
              <a:t>Biology</a:t>
            </a:r>
            <a:r>
              <a:rPr lang="en-US">
                <a:latin typeface="Times New Roman" charset="0"/>
                <a:ea typeface="ＭＳ Ｐゴシック" charset="-128"/>
                <a:cs typeface="ＭＳ Ｐゴシック" charset="-128"/>
              </a:rPr>
              <a:t>, Seventh Edition, EOC Self-Quiz Question #5</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1CBDCE8C-BDF2-2841-BA9D-4AF96CD16026}" type="slidenum">
              <a:rPr lang="en-US"/>
              <a:pPr/>
              <a:t>29</a:t>
            </a:fld>
            <a:endParaRPr lang="en-US"/>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xfrm>
            <a:off x="685800" y="4343400"/>
            <a:ext cx="5486400" cy="4114800"/>
          </a:xfrm>
          <a:noFill/>
          <a:ln w="9525"/>
        </p:spPr>
        <p:txBody>
          <a:bodyPr/>
          <a:lstStyle/>
          <a:p>
            <a:pPr marL="228600" indent="-228600">
              <a:lnSpc>
                <a:spcPct val="90000"/>
              </a:lnSpc>
            </a:pPr>
            <a:r>
              <a:rPr lang="en-US" b="1" dirty="0">
                <a:latin typeface="Times New Roman" charset="0"/>
                <a:ea typeface="ＭＳ Ｐゴシック" charset="-128"/>
                <a:cs typeface="ＭＳ Ｐゴシック" charset="-128"/>
              </a:rPr>
              <a:t>Answer</a:t>
            </a:r>
            <a:r>
              <a:rPr lang="en-US" dirty="0">
                <a:latin typeface="Times New Roman" charset="0"/>
                <a:ea typeface="ＭＳ Ｐゴシック" charset="-128"/>
                <a:cs typeface="ＭＳ Ｐゴシック" charset="-128"/>
              </a:rPr>
              <a:t>:  </a:t>
            </a:r>
            <a:r>
              <a:rPr lang="en-US" dirty="0" smtClean="0">
                <a:latin typeface="Times New Roman" charset="0"/>
                <a:ea typeface="ＭＳ Ｐゴシック" charset="-128"/>
                <a:cs typeface="ＭＳ Ｐゴシック" charset="-128"/>
              </a:rPr>
              <a:t>e</a:t>
            </a:r>
            <a:endParaRPr lang="en-US" b="1" dirty="0">
              <a:latin typeface="Times New Roman" charset="0"/>
              <a:ea typeface="ＭＳ Ｐゴシック" charset="-128"/>
              <a:cs typeface="ＭＳ Ｐゴシック" charset="-128"/>
            </a:endParaRPr>
          </a:p>
          <a:p>
            <a:pPr marL="228600" indent="-228600">
              <a:lnSpc>
                <a:spcPct val="90000"/>
              </a:lnSpc>
            </a:pPr>
            <a:r>
              <a:rPr lang="en-US" b="1" dirty="0">
                <a:latin typeface="Times New Roman" charset="0"/>
                <a:ea typeface="ＭＳ Ｐゴシック" charset="-128"/>
                <a:cs typeface="ＭＳ Ｐゴシック" charset="-128"/>
              </a:rPr>
              <a:t>Source</a:t>
            </a:r>
            <a:r>
              <a:rPr lang="en-US" dirty="0">
                <a:latin typeface="Times New Roman" charset="0"/>
                <a:ea typeface="ＭＳ Ｐゴシック" charset="-128"/>
                <a:cs typeface="ＭＳ Ｐゴシック" charset="-128"/>
              </a:rPr>
              <a:t>: Campbell/Reece - </a:t>
            </a:r>
            <a:r>
              <a:rPr lang="en-US" i="1" dirty="0">
                <a:latin typeface="Times New Roman" charset="0"/>
                <a:ea typeface="ＭＳ Ｐゴシック" charset="-128"/>
                <a:cs typeface="ＭＳ Ｐゴシック" charset="-128"/>
              </a:rPr>
              <a:t>Biology</a:t>
            </a:r>
            <a:r>
              <a:rPr lang="en-US" dirty="0">
                <a:latin typeface="Times New Roman" charset="0"/>
                <a:ea typeface="ＭＳ Ｐゴシック" charset="-128"/>
                <a:cs typeface="ＭＳ Ｐゴシック" charset="-128"/>
              </a:rPr>
              <a:t>, Seventh Edition, EOC Process of Science Question</a:t>
            </a:r>
            <a:endParaRPr lang="en-US" b="1" dirty="0">
              <a:latin typeface="Times New Roman" charset="0"/>
              <a:ea typeface="ＭＳ Ｐゴシック" charset="-128"/>
              <a:cs typeface="ＭＳ Ｐゴシック" charset="-128"/>
            </a:endParaRPr>
          </a:p>
          <a:p>
            <a:pPr marL="228600" indent="-228600">
              <a:lnSpc>
                <a:spcPct val="90000"/>
              </a:lnSpc>
            </a:pPr>
            <a:r>
              <a:rPr lang="en-US" b="1" dirty="0">
                <a:latin typeface="Times New Roman" charset="0"/>
                <a:ea typeface="ＭＳ Ｐゴシック" charset="-128"/>
                <a:cs typeface="ＭＳ Ｐゴシック" charset="-128"/>
              </a:rPr>
              <a:t>Discussion Notes for the Instructor</a:t>
            </a:r>
          </a:p>
          <a:p>
            <a:pPr marL="228600" indent="-228600">
              <a:lnSpc>
                <a:spcPct val="90000"/>
              </a:lnSpc>
            </a:pPr>
            <a:r>
              <a:rPr lang="en-US" dirty="0">
                <a:latin typeface="Times New Roman" charset="0"/>
                <a:ea typeface="ＭＳ Ｐゴシック" charset="-128"/>
                <a:cs typeface="ＭＳ Ｐゴシック" charset="-128"/>
              </a:rPr>
              <a:t>There are several questions which can be asked to guide the discussion of this question, including:</a:t>
            </a:r>
          </a:p>
          <a:p>
            <a:pPr marL="685800" lvl="1" indent="-228600">
              <a:lnSpc>
                <a:spcPct val="90000"/>
              </a:lnSpc>
              <a:buFontTx/>
              <a:buChar char="•"/>
            </a:pPr>
            <a:r>
              <a:rPr lang="en-US" dirty="0">
                <a:latin typeface="Times New Roman" charset="0"/>
              </a:rPr>
              <a:t>Which isotope will the new nucleotides contain?</a:t>
            </a:r>
          </a:p>
          <a:p>
            <a:pPr marL="685800" lvl="1" indent="-228600">
              <a:lnSpc>
                <a:spcPct val="90000"/>
              </a:lnSpc>
              <a:buFontTx/>
              <a:buChar char="•"/>
            </a:pPr>
            <a:r>
              <a:rPr lang="en-US" dirty="0">
                <a:latin typeface="Times New Roman" charset="0"/>
              </a:rPr>
              <a:t>As DNA is being replicated the new backbone (strand) will contain which isotope?</a:t>
            </a:r>
          </a:p>
          <a:p>
            <a:pPr marL="685800" lvl="1" indent="-228600">
              <a:lnSpc>
                <a:spcPct val="90000"/>
              </a:lnSpc>
              <a:buFontTx/>
              <a:buChar char="•"/>
            </a:pPr>
            <a:r>
              <a:rPr lang="en-US" dirty="0">
                <a:latin typeface="Times New Roman" charset="0"/>
              </a:rPr>
              <a:t>How many templates are formed from one molecule of DNA?</a:t>
            </a:r>
          </a:p>
          <a:p>
            <a:pPr marL="228600" indent="-228600">
              <a:lnSpc>
                <a:spcPct val="90000"/>
              </a:lnSpc>
            </a:pPr>
            <a:r>
              <a:rPr lang="en-US" dirty="0">
                <a:latin typeface="Times New Roman" charset="0"/>
                <a:ea typeface="ＭＳ Ｐゴシック" charset="-128"/>
                <a:cs typeface="ＭＳ Ｐゴシック" charset="-128"/>
              </a:rPr>
              <a:t>Using these questions as an outline. discussion of the choices might look like this:</a:t>
            </a:r>
          </a:p>
          <a:p>
            <a:pPr marL="685800" lvl="1" indent="-228600">
              <a:lnSpc>
                <a:spcPct val="90000"/>
              </a:lnSpc>
              <a:buFontTx/>
              <a:buChar char="•"/>
            </a:pPr>
            <a:r>
              <a:rPr lang="en-US" dirty="0">
                <a:latin typeface="Times New Roman" charset="0"/>
              </a:rPr>
              <a:t>Choice A, since the original </a:t>
            </a:r>
            <a:r>
              <a:rPr lang="en-US" baseline="30000" dirty="0">
                <a:latin typeface="Times New Roman" charset="0"/>
              </a:rPr>
              <a:t>14</a:t>
            </a:r>
            <a:r>
              <a:rPr lang="en-US" dirty="0">
                <a:latin typeface="Times New Roman" charset="0"/>
              </a:rPr>
              <a:t>N labeled backbones will act as templates with new </a:t>
            </a:r>
            <a:r>
              <a:rPr lang="en-US" baseline="30000" dirty="0">
                <a:latin typeface="Times New Roman" charset="0"/>
              </a:rPr>
              <a:t>15</a:t>
            </a:r>
            <a:r>
              <a:rPr lang="en-US" dirty="0">
                <a:latin typeface="Times New Roman" charset="0"/>
              </a:rPr>
              <a:t>N nucleotides there should an intermediate band.</a:t>
            </a:r>
          </a:p>
          <a:p>
            <a:pPr marL="685800" lvl="1" indent="-228600">
              <a:lnSpc>
                <a:spcPct val="90000"/>
              </a:lnSpc>
              <a:buFontTx/>
              <a:buChar char="•"/>
            </a:pPr>
            <a:r>
              <a:rPr lang="en-US" dirty="0">
                <a:latin typeface="Times New Roman" charset="0"/>
              </a:rPr>
              <a:t>Choice B, the intermediate band should have a mass exactly half way between the </a:t>
            </a:r>
            <a:r>
              <a:rPr lang="en-US" baseline="30000" dirty="0">
                <a:latin typeface="Times New Roman" charset="0"/>
              </a:rPr>
              <a:t>14</a:t>
            </a:r>
            <a:r>
              <a:rPr lang="en-US" dirty="0">
                <a:latin typeface="Times New Roman" charset="0"/>
              </a:rPr>
              <a:t>N and </a:t>
            </a:r>
            <a:r>
              <a:rPr lang="en-US" baseline="30000" dirty="0">
                <a:latin typeface="Times New Roman" charset="0"/>
              </a:rPr>
              <a:t>15</a:t>
            </a:r>
            <a:r>
              <a:rPr lang="en-US" dirty="0">
                <a:latin typeface="Times New Roman" charset="0"/>
              </a:rPr>
              <a:t>N marks</a:t>
            </a:r>
          </a:p>
          <a:p>
            <a:pPr marL="685800" lvl="1" indent="-228600">
              <a:lnSpc>
                <a:spcPct val="90000"/>
              </a:lnSpc>
              <a:buFontTx/>
              <a:buChar char="•"/>
            </a:pPr>
            <a:r>
              <a:rPr lang="en-US" dirty="0">
                <a:latin typeface="Times New Roman" charset="0"/>
              </a:rPr>
              <a:t>Choice C, since there are no new </a:t>
            </a:r>
            <a:r>
              <a:rPr lang="en-US" baseline="30000" dirty="0">
                <a:latin typeface="Times New Roman" charset="0"/>
              </a:rPr>
              <a:t>14</a:t>
            </a:r>
            <a:r>
              <a:rPr lang="en-US" dirty="0">
                <a:latin typeface="Times New Roman" charset="0"/>
              </a:rPr>
              <a:t>N labeled nucleotides there can be no bands that are just </a:t>
            </a:r>
            <a:r>
              <a:rPr lang="en-US" baseline="30000" dirty="0">
                <a:latin typeface="Times New Roman" charset="0"/>
              </a:rPr>
              <a:t>14</a:t>
            </a:r>
            <a:r>
              <a:rPr lang="en-US" dirty="0">
                <a:latin typeface="Times New Roman" charset="0"/>
              </a:rPr>
              <a:t>N</a:t>
            </a:r>
          </a:p>
          <a:p>
            <a:pPr marL="685800" lvl="1" indent="-228600">
              <a:lnSpc>
                <a:spcPct val="90000"/>
              </a:lnSpc>
              <a:buFontTx/>
              <a:buChar char="•"/>
            </a:pPr>
            <a:r>
              <a:rPr lang="en-US" dirty="0">
                <a:latin typeface="Times New Roman" charset="0"/>
              </a:rPr>
              <a:t>Choice D, since there are no new </a:t>
            </a:r>
            <a:r>
              <a:rPr lang="en-US" baseline="30000" dirty="0">
                <a:latin typeface="Times New Roman" charset="0"/>
              </a:rPr>
              <a:t>14</a:t>
            </a:r>
            <a:r>
              <a:rPr lang="en-US" dirty="0">
                <a:latin typeface="Times New Roman" charset="0"/>
              </a:rPr>
              <a:t>N labeled nucleotides there can be no bands that are just </a:t>
            </a:r>
            <a:r>
              <a:rPr lang="en-US" baseline="30000" dirty="0">
                <a:latin typeface="Times New Roman" charset="0"/>
              </a:rPr>
              <a:t>14</a:t>
            </a:r>
            <a:r>
              <a:rPr lang="en-US" dirty="0">
                <a:latin typeface="Times New Roman" charset="0"/>
              </a:rPr>
              <a:t>N</a:t>
            </a:r>
          </a:p>
          <a:p>
            <a:pPr marL="685800" lvl="1" indent="-228600">
              <a:lnSpc>
                <a:spcPct val="90000"/>
              </a:lnSpc>
              <a:buFontTx/>
              <a:buChar char="•"/>
            </a:pPr>
            <a:r>
              <a:rPr lang="en-US" dirty="0">
                <a:latin typeface="Times New Roman" charset="0"/>
              </a:rPr>
              <a:t>Choice E, correct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F98B848B-49A7-E247-8F25-FFE5E97C97D5}" type="slidenum">
              <a:rPr lang="en-US"/>
              <a:pPr/>
              <a:t>3</a:t>
            </a:fld>
            <a:endParaRPr lang="en-US"/>
          </a:p>
        </p:txBody>
      </p:sp>
      <p:sp>
        <p:nvSpPr>
          <p:cNvPr id="374786"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74787"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8D939517-E046-4545-99FB-FA12A6090E54}" type="slidenum">
              <a:rPr lang="en-US"/>
              <a:pPr/>
              <a:t>4</a:t>
            </a:fld>
            <a:endParaRPr lang="en-US"/>
          </a:p>
        </p:txBody>
      </p:sp>
      <p:sp>
        <p:nvSpPr>
          <p:cNvPr id="498690"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98691"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9B2B307A-F9F7-1A46-9025-BF6442E785A5}" type="slidenum">
              <a:rPr lang="en-US"/>
              <a:pPr/>
              <a:t>5</a:t>
            </a:fld>
            <a:endParaRPr lang="en-US"/>
          </a:p>
        </p:txBody>
      </p:sp>
      <p:sp>
        <p:nvSpPr>
          <p:cNvPr id="376834"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76835" name="Rectangle 3"/>
          <p:cNvSpPr>
            <a:spLocks noGrp="1" noChangeArrowheads="1"/>
          </p:cNvSpPr>
          <p:nvPr>
            <p:ph type="body" idx="1"/>
          </p:nvPr>
        </p:nvSpPr>
        <p:spPr bwMode="auto">
          <a:xfrm>
            <a:off x="914400" y="4343400"/>
            <a:ext cx="5029200" cy="4114800"/>
          </a:xfrm>
          <a:prstGeom prst="rect">
            <a:avLst/>
          </a:prstGeom>
          <a:solidFill>
            <a:srgbClr val="FFFFFF"/>
          </a:solidFill>
          <a:ln>
            <a:miter lim="800000"/>
            <a:headEnd/>
            <a:tailEnd/>
          </a:ln>
        </p:spPr>
        <p:txBody>
          <a:bodyPr>
            <a:prstTxWarp prst="textNoShape">
              <a:avLst/>
            </a:prstTxWarp>
          </a:bodyPr>
          <a:lstStyle/>
          <a:p>
            <a:r>
              <a:rPr lang="en-US"/>
              <a:t>Fred Griffith, English microbiologist, dies in the Blitz in London in 1941</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9C4060BC-4E2A-3D49-8C9F-86122DC09744}" type="slidenum">
              <a:rPr lang="en-US"/>
              <a:pPr/>
              <a:t>6</a:t>
            </a:fld>
            <a:endParaRPr lang="en-US"/>
          </a:p>
        </p:txBody>
      </p:sp>
      <p:sp>
        <p:nvSpPr>
          <p:cNvPr id="378882"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78883"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53B2DDC6-8314-FA44-BADB-1186FCE6000A}" type="slidenum">
              <a:rPr lang="en-US"/>
              <a:pPr/>
              <a:t>7</a:t>
            </a:fld>
            <a:endParaRPr lang="en-US"/>
          </a:p>
        </p:txBody>
      </p:sp>
      <p:sp>
        <p:nvSpPr>
          <p:cNvPr id="380930"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80931"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pPr marL="173038" indent="-173038"/>
            <a:r>
              <a:rPr lang="en-US"/>
              <a:t>1. Purified S strain extracts to characterize the transforming principle.</a:t>
            </a:r>
          </a:p>
          <a:p>
            <a:pPr marL="173038" indent="-173038"/>
            <a:r>
              <a:rPr lang="en-US"/>
              <a:t>2. Material was resistant to proteases; it contained no lipid or carbohydrate.</a:t>
            </a:r>
          </a:p>
          <a:p>
            <a:pPr marL="173038" indent="-173038"/>
            <a:r>
              <a:rPr lang="en-US"/>
              <a:t>3. If DNA in the extract is destroyed, the transforming principle is lost.</a:t>
            </a:r>
          </a:p>
          <a:p>
            <a:pPr marL="173038" indent="-173038"/>
            <a:r>
              <a:rPr lang="en-US"/>
              <a:t>4. Pure DNA isolated from the S strain extract transforms R strain.</a:t>
            </a:r>
          </a:p>
          <a:p>
            <a:pPr marL="173038" indent="-173038"/>
            <a:r>
              <a:rPr lang="en-US"/>
              <a:t>5. Avery cautiously suggested that DNA was the genetic material.</a:t>
            </a:r>
          </a:p>
          <a:p>
            <a:pPr marL="173038" indent="-173038"/>
            <a:r>
              <a:rPr lang="en-US"/>
              <a:t>6. This was the first experimental evidence that DNA is the genetic material.</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2587F85B-5350-6440-B613-1C7AABAAFBEE}" type="slidenum">
              <a:rPr lang="en-US"/>
              <a:pPr/>
              <a:t>8</a:t>
            </a:fld>
            <a:endParaRPr lang="en-US"/>
          </a:p>
        </p:txBody>
      </p:sp>
      <p:sp>
        <p:nvSpPr>
          <p:cNvPr id="382978"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82979"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r>
              <a:rPr lang="en-US"/>
              <a:t>Maclyn McCarty (June 9, 1911 – January 2, 2005) was an American geneticist. </a:t>
            </a:r>
          </a:p>
          <a:p>
            <a:r>
              <a:rPr lang="en-US"/>
              <a:t>Oswald Avery (October 21, 1877–2 February 1955) was a Canadian-born American physician and medical researcher.</a:t>
            </a:r>
          </a:p>
          <a:p>
            <a:r>
              <a:rPr lang="en-US"/>
              <a:t>Colin Munro MacLeod (January 28, 1909 — February 11, 1972) was a Canadian-American geneticist.</a:t>
            </a:r>
          </a:p>
          <a:p>
            <a:endParaRPr lang="en-US"/>
          </a:p>
          <a:p>
            <a:r>
              <a:rPr lang="en-US"/>
              <a:t>After Oswald T. Avery, Colin M. MacLeod, and Maclyn McCarty published the 1944 article, a number of their contemporaries immediately understood that transformation was the transfer of genetic material from one bacterium to another, and that the transforming substance, DNA, must be the genetic material. However, the team's somewhat tentatively stated conclusions were not met with complete acceptance. At the time, the belief that DNA was a monotonous chain of four repeating nucleotides--structurally important but of little physiological interest--was still difficult to overcome. The belief that only proteins possessed the structural complexity necessary to carry hereditary information was pervasive among geneticists. Many of the scientists who had previously thought that genetic material was protein still believed that the effects of the transforming principle were perhaps due to some undetected protein associated with the DNA.</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8CC458E6-1DC7-1E4B-B068-D24EFA0A639E}" type="slidenum">
              <a:rPr lang="en-US"/>
              <a:pPr/>
              <a:t>9</a:t>
            </a:fld>
            <a:endParaRPr lang="en-US"/>
          </a:p>
        </p:txBody>
      </p:sp>
      <p:sp>
        <p:nvSpPr>
          <p:cNvPr id="385026"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85027"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52D325C-234C-EC42-BAAC-60D640021B24}" type="datetimeFigureOut">
              <a:rPr lang="en-US" smtClean="0"/>
              <a:pPr/>
              <a:t>5/26/17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4F2379-C3C7-1C48-930C-52171DA94FBA}"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52D325C-234C-EC42-BAAC-60D640021B24}" type="datetimeFigureOut">
              <a:rPr lang="en-US" smtClean="0"/>
              <a:pPr/>
              <a:t>5/26/17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4F2379-C3C7-1C48-930C-52171DA94FB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52D325C-234C-EC42-BAAC-60D640021B24}" type="datetimeFigureOut">
              <a:rPr lang="en-US" smtClean="0"/>
              <a:pPr/>
              <a:t>5/26/17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4F2379-C3C7-1C48-930C-52171DA94FBA}"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368E50E9-7AD0-4F4D-96C8-E9427F97F285}"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52D325C-234C-EC42-BAAC-60D640021B24}" type="datetimeFigureOut">
              <a:rPr lang="en-US" smtClean="0"/>
              <a:pPr/>
              <a:t>5/26/17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4F2379-C3C7-1C48-930C-52171DA94FBA}"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52D325C-234C-EC42-BAAC-60D640021B24}" type="datetimeFigureOut">
              <a:rPr lang="en-US" smtClean="0"/>
              <a:pPr/>
              <a:t>5/26/17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4F2379-C3C7-1C48-930C-52171DA94FBA}"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52D325C-234C-EC42-BAAC-60D640021B24}" type="datetimeFigureOut">
              <a:rPr lang="en-US" smtClean="0"/>
              <a:pPr/>
              <a:t>5/26/17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4F2379-C3C7-1C48-930C-52171DA94FBA}"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52D325C-234C-EC42-BAAC-60D640021B24}" type="datetimeFigureOut">
              <a:rPr lang="en-US" smtClean="0"/>
              <a:pPr/>
              <a:t>5/26/17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4F2379-C3C7-1C48-930C-52171DA94FB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52D325C-234C-EC42-BAAC-60D640021B24}" type="datetimeFigureOut">
              <a:rPr lang="en-US" smtClean="0"/>
              <a:pPr/>
              <a:t>5/26/17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F4F2379-C3C7-1C48-930C-52171DA94FB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52D325C-234C-EC42-BAAC-60D640021B24}" type="datetimeFigureOut">
              <a:rPr lang="en-US" smtClean="0"/>
              <a:pPr/>
              <a:t>5/26/17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F4F2379-C3C7-1C48-930C-52171DA94FB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52D325C-234C-EC42-BAAC-60D640021B24}" type="datetimeFigureOut">
              <a:rPr lang="en-US" smtClean="0"/>
              <a:pPr/>
              <a:t>5/26/17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4F2379-C3C7-1C48-930C-52171DA94FB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52D325C-234C-EC42-BAAC-60D640021B24}" type="datetimeFigureOut">
              <a:rPr lang="en-US" smtClean="0"/>
              <a:pPr/>
              <a:t>5/26/17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4F2379-C3C7-1C48-930C-52171DA94FBA}"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2D325C-234C-EC42-BAAC-60D640021B24}" type="datetimeFigureOut">
              <a:rPr lang="en-US" smtClean="0"/>
              <a:pPr/>
              <a:t>5/26/17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4F2379-C3C7-1C48-930C-52171DA94FB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21.jpeg"/></Relationships>
</file>

<file path=ppt/slides/_rels/slide11.xml.rels><?xml version="1.0" encoding="UTF-8" standalone="yes"?>
<Relationships xmlns="http://schemas.openxmlformats.org/package/2006/relationships"><Relationship Id="rId3" Type="http://schemas.openxmlformats.org/officeDocument/2006/relationships/audio" Target="../media/audio1.bin"/><Relationship Id="rId4" Type="http://schemas.openxmlformats.org/officeDocument/2006/relationships/image" Target="../media/image22.emf"/><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4" Type="http://schemas.openxmlformats.org/officeDocument/2006/relationships/image" Target="../media/image24.pn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audio" Target="../media/audio1.bin"/><Relationship Id="rId4" Type="http://schemas.openxmlformats.org/officeDocument/2006/relationships/image" Target="../media/image25.png"/><Relationship Id="rId5" Type="http://schemas.openxmlformats.org/officeDocument/2006/relationships/image" Target="../media/image26.png"/><Relationship Id="rId6" Type="http://schemas.openxmlformats.org/officeDocument/2006/relationships/image" Target="../media/image27.emf"/><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4" Type="http://schemas.openxmlformats.org/officeDocument/2006/relationships/image" Target="../media/image29.png"/><Relationship Id="rId5" Type="http://schemas.openxmlformats.org/officeDocument/2006/relationships/image" Target="../media/image30.png"/><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image" Target="../media/image31.jpeg"/><Relationship Id="rId4" Type="http://schemas.openxmlformats.org/officeDocument/2006/relationships/image" Target="../media/image32.jpeg"/><Relationship Id="rId5" Type="http://schemas.openxmlformats.org/officeDocument/2006/relationships/image" Target="../media/image33.png"/><Relationship Id="rId6" Type="http://schemas.openxmlformats.org/officeDocument/2006/relationships/hyperlink" Target="file://localhost/Users/kfoglia/Desktop/watsoncrick.pdf" TargetMode="External"/><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image" Target="../media/image34.jpeg"/><Relationship Id="rId4" Type="http://schemas.openxmlformats.org/officeDocument/2006/relationships/image" Target="../media/image35.jpeg"/><Relationship Id="rId5" Type="http://schemas.openxmlformats.org/officeDocument/2006/relationships/image" Target="../media/image36.jpeg"/><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audio" Target="../media/audio2.bin"/><Relationship Id="rId4" Type="http://schemas.openxmlformats.org/officeDocument/2006/relationships/image" Target="../media/image37.png"/><Relationship Id="rId5" Type="http://schemas.openxmlformats.org/officeDocument/2006/relationships/image" Target="../media/image38.png"/><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audio" Target="../media/audio1.bin"/><Relationship Id="rId4" Type="http://schemas.openxmlformats.org/officeDocument/2006/relationships/image" Target="../media/image39.emf"/><Relationship Id="rId5" Type="http://schemas.openxmlformats.org/officeDocument/2006/relationships/image" Target="../media/image40.png"/><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audio" Target="../media/audio1.bin"/><Relationship Id="rId4" Type="http://schemas.openxmlformats.org/officeDocument/2006/relationships/image" Target="../media/image41.png"/><Relationship Id="rId5" Type="http://schemas.openxmlformats.org/officeDocument/2006/relationships/image" Target="../media/image20.emf"/><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audio" Target="../media/audio4.bin"/><Relationship Id="rId4" Type="http://schemas.openxmlformats.org/officeDocument/2006/relationships/audio" Target="../media/audio5.bin"/><Relationship Id="rId5" Type="http://schemas.openxmlformats.org/officeDocument/2006/relationships/image" Target="../media/image42.png"/><Relationship Id="rId1" Type="http://schemas.openxmlformats.org/officeDocument/2006/relationships/slideLayout" Target="../slideLayouts/slideLayout2.xml"/><Relationship Id="rId2" Type="http://schemas.openxmlformats.org/officeDocument/2006/relationships/audio" Target="../media/audio3.bin"/></Relationships>
</file>

<file path=ppt/slides/_rels/slide21.xml.rels><?xml version="1.0" encoding="UTF-8" standalone="yes"?>
<Relationships xmlns="http://schemas.openxmlformats.org/package/2006/relationships"><Relationship Id="rId3" Type="http://schemas.openxmlformats.org/officeDocument/2006/relationships/audio" Target="../media/audio3.bin"/><Relationship Id="rId4" Type="http://schemas.openxmlformats.org/officeDocument/2006/relationships/image" Target="../media/image43.png"/><Relationship Id="rId5" Type="http://schemas.openxmlformats.org/officeDocument/2006/relationships/image" Target="../media/image44.png"/><Relationship Id="rId6" Type="http://schemas.openxmlformats.org/officeDocument/2006/relationships/image" Target="../media/image45.png"/><Relationship Id="rId7" Type="http://schemas.openxmlformats.org/officeDocument/2006/relationships/image" Target="../media/image46.png"/><Relationship Id="rId8" Type="http://schemas.openxmlformats.org/officeDocument/2006/relationships/image" Target="../media/image47.png"/><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3.xml.rels><?xml version="1.0" encoding="UTF-8" standalone="yes"?>
<Relationships xmlns="http://schemas.openxmlformats.org/package/2006/relationships"><Relationship Id="rId3" Type="http://schemas.openxmlformats.org/officeDocument/2006/relationships/audio" Target="../media/audio6.bin"/><Relationship Id="rId4" Type="http://schemas.openxmlformats.org/officeDocument/2006/relationships/audio" Target="../media/audio2.bin"/><Relationship Id="rId5" Type="http://schemas.openxmlformats.org/officeDocument/2006/relationships/audio" Target="../media/audio3.bin"/><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3.xml"/><Relationship Id="rId4" Type="http://schemas.openxmlformats.org/officeDocument/2006/relationships/hyperlink" Target="..%5C..%5C..%5C..%5CProgram%20Files%5CTurningPoint%5C2003%5CQuestions.html" TargetMode="External"/><Relationship Id="rId1" Type="http://schemas.openxmlformats.org/officeDocument/2006/relationships/tags" Target="../tags/tag1.xml"/><Relationship Id="rId2"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6.xml"/><Relationship Id="rId3" Type="http://schemas.openxmlformats.org/officeDocument/2006/relationships/image" Target="../media/image48.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8.xml"/><Relationship Id="rId4" Type="http://schemas.openxmlformats.org/officeDocument/2006/relationships/image" Target="../media/image49.png"/><Relationship Id="rId1" Type="http://schemas.openxmlformats.org/officeDocument/2006/relationships/tags" Target="../tags/tag2.xml"/><Relationship Id="rId2"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png"/><Relationship Id="rId5" Type="http://schemas.openxmlformats.org/officeDocument/2006/relationships/image" Target="../media/image4.jpe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2.jpe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7.jpe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image" Target="../media/image6.jpeg"/><Relationship Id="rId5" Type="http://schemas.openxmlformats.org/officeDocument/2006/relationships/image" Target="../media/image9.jpeg"/><Relationship Id="rId6" Type="http://schemas.openxmlformats.org/officeDocument/2006/relationships/image" Target="../media/image10.jpe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audio" Target="../media/audio1.bin"/><Relationship Id="rId4" Type="http://schemas.openxmlformats.org/officeDocument/2006/relationships/image" Target="../media/image8.jpeg"/><Relationship Id="rId5" Type="http://schemas.openxmlformats.org/officeDocument/2006/relationships/image" Target="../media/image11.emf"/><Relationship Id="rId6"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5" Type="http://schemas.openxmlformats.org/officeDocument/2006/relationships/image" Target="../media/image15.png"/><Relationship Id="rId6" Type="http://schemas.openxmlformats.org/officeDocument/2006/relationships/image" Target="../media/image16.png"/><Relationship Id="rId7" Type="http://schemas.openxmlformats.org/officeDocument/2006/relationships/image" Target="../media/image17.pn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audio" Target="../media/audio1.bin"/><Relationship Id="rId4" Type="http://schemas.openxmlformats.org/officeDocument/2006/relationships/image" Target="../media/image18.jpeg"/><Relationship Id="rId5" Type="http://schemas.openxmlformats.org/officeDocument/2006/relationships/image" Target="../media/image19.png"/><Relationship Id="rId6" Type="http://schemas.openxmlformats.org/officeDocument/2006/relationships/image" Target="../media/image20.emf"/><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9667" name="Rectangle 3"/>
          <p:cNvSpPr>
            <a:spLocks noChangeArrowheads="1"/>
          </p:cNvSpPr>
          <p:nvPr/>
        </p:nvSpPr>
        <p:spPr bwMode="auto">
          <a:xfrm>
            <a:off x="1389276" y="1514386"/>
            <a:ext cx="1059530" cy="1200329"/>
          </a:xfrm>
          <a:prstGeom prst="rect">
            <a:avLst/>
          </a:prstGeom>
          <a:noFill/>
          <a:ln w="9525">
            <a:noFill/>
            <a:miter lim="800000"/>
            <a:headEnd/>
            <a:tailEnd/>
          </a:ln>
          <a:effectLst/>
        </p:spPr>
        <p:txBody>
          <a:bodyPr wrap="none" anchor="ctr">
            <a:prstTxWarp prst="textNoShape">
              <a:avLst/>
            </a:prstTxWarp>
            <a:spAutoFit/>
          </a:bodyPr>
          <a:lstStyle/>
          <a:p>
            <a:r>
              <a:rPr lang="en-US" sz="3600" b="1" dirty="0" smtClean="0">
                <a:solidFill>
                  <a:schemeClr val="tx2"/>
                </a:solidFill>
              </a:rPr>
              <a:t>DNA</a:t>
            </a:r>
          </a:p>
          <a:p>
            <a:r>
              <a:rPr lang="en-US" sz="3600" b="1" dirty="0" smtClean="0">
                <a:solidFill>
                  <a:schemeClr val="tx2"/>
                </a:solidFill>
              </a:rPr>
              <a:t> </a:t>
            </a:r>
            <a:endParaRPr lang="en-US" sz="3600" b="1" dirty="0">
              <a:solidFill>
                <a:schemeClr val="tx2"/>
              </a:solidFill>
            </a:endParaRPr>
          </a:p>
        </p:txBody>
      </p:sp>
      <p:pic>
        <p:nvPicPr>
          <p:cNvPr id="15362" name="Picture 2"/>
          <p:cNvPicPr>
            <a:picLocks noChangeAspect="1" noChangeArrowheads="1"/>
          </p:cNvPicPr>
          <p:nvPr/>
        </p:nvPicPr>
        <p:blipFill>
          <a:blip r:embed="rId3"/>
          <a:srcRect/>
          <a:stretch>
            <a:fillRect/>
          </a:stretch>
        </p:blipFill>
        <p:spPr bwMode="auto">
          <a:xfrm>
            <a:off x="3644900" y="-470028"/>
            <a:ext cx="5499100" cy="7618413"/>
          </a:xfrm>
          <a:prstGeom prst="rect">
            <a:avLst/>
          </a:prstGeom>
          <a:noFill/>
          <a:ln w="9525">
            <a:noFill/>
            <a:miter lim="800000"/>
            <a:headEnd/>
            <a:tailEnd/>
          </a:ln>
          <a:effectLst/>
        </p:spPr>
      </p:pic>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8101" name="Picture 1029" descr="14_05"/>
          <p:cNvPicPr>
            <a:picLocks noChangeAspect="1" noChangeArrowheads="1"/>
          </p:cNvPicPr>
          <p:nvPr/>
        </p:nvPicPr>
        <p:blipFill>
          <a:blip r:embed="rId3"/>
          <a:srcRect l="5624" r="7875"/>
          <a:stretch>
            <a:fillRect/>
          </a:stretch>
        </p:blipFill>
        <p:spPr bwMode="auto">
          <a:xfrm>
            <a:off x="1755775" y="433388"/>
            <a:ext cx="7275513" cy="6307137"/>
          </a:xfrm>
          <a:prstGeom prst="rect">
            <a:avLst/>
          </a:prstGeom>
          <a:noFill/>
          <a:ln w="9525">
            <a:noFill/>
            <a:miter lim="800000"/>
            <a:headEnd/>
            <a:tailEnd/>
          </a:ln>
          <a:effectLst/>
        </p:spPr>
      </p:pic>
      <p:sp>
        <p:nvSpPr>
          <p:cNvPr id="388114" name="Rectangle 1042"/>
          <p:cNvSpPr>
            <a:spLocks noChangeArrowheads="1"/>
          </p:cNvSpPr>
          <p:nvPr/>
        </p:nvSpPr>
        <p:spPr bwMode="auto">
          <a:xfrm>
            <a:off x="3887788" y="1066800"/>
            <a:ext cx="3505200" cy="1752600"/>
          </a:xfrm>
          <a:prstGeom prst="rect">
            <a:avLst/>
          </a:prstGeom>
          <a:solidFill>
            <a:schemeClr val="bg1"/>
          </a:solidFill>
          <a:ln w="9525">
            <a:noFill/>
            <a:miter lim="800000"/>
            <a:headEnd/>
            <a:tailEnd/>
          </a:ln>
          <a:effectLst/>
        </p:spPr>
        <p:txBody>
          <a:bodyPr wrap="none" anchor="ctr">
            <a:prstTxWarp prst="textNoShape">
              <a:avLst/>
            </a:prstTxWarp>
          </a:bodyPr>
          <a:lstStyle/>
          <a:p>
            <a:endParaRPr lang="en-US"/>
          </a:p>
        </p:txBody>
      </p:sp>
      <p:sp>
        <p:nvSpPr>
          <p:cNvPr id="388113" name="Rectangle 1041"/>
          <p:cNvSpPr>
            <a:spLocks noChangeArrowheads="1"/>
          </p:cNvSpPr>
          <p:nvPr/>
        </p:nvSpPr>
        <p:spPr bwMode="auto">
          <a:xfrm>
            <a:off x="3506788" y="4176713"/>
            <a:ext cx="4038600" cy="685800"/>
          </a:xfrm>
          <a:prstGeom prst="rect">
            <a:avLst/>
          </a:prstGeom>
          <a:solidFill>
            <a:schemeClr val="bg1"/>
          </a:solidFill>
          <a:ln w="9525">
            <a:noFill/>
            <a:miter lim="800000"/>
            <a:headEnd/>
            <a:tailEnd/>
          </a:ln>
          <a:effectLst/>
        </p:spPr>
        <p:txBody>
          <a:bodyPr wrap="none" anchor="ctr">
            <a:prstTxWarp prst="textNoShape">
              <a:avLst/>
            </a:prstTxWarp>
          </a:bodyPr>
          <a:lstStyle/>
          <a:p>
            <a:endParaRPr lang="en-US"/>
          </a:p>
        </p:txBody>
      </p:sp>
      <p:sp>
        <p:nvSpPr>
          <p:cNvPr id="388102" name="Line 1030"/>
          <p:cNvSpPr>
            <a:spLocks noChangeShapeType="1"/>
          </p:cNvSpPr>
          <p:nvPr/>
        </p:nvSpPr>
        <p:spPr bwMode="auto">
          <a:xfrm>
            <a:off x="7346950" y="828675"/>
            <a:ext cx="365125" cy="457200"/>
          </a:xfrm>
          <a:prstGeom prst="line">
            <a:avLst/>
          </a:prstGeom>
          <a:noFill/>
          <a:ln w="12700">
            <a:solidFill>
              <a:srgbClr val="000000"/>
            </a:solidFill>
            <a:round/>
            <a:headEnd/>
            <a:tailEnd/>
          </a:ln>
        </p:spPr>
        <p:txBody>
          <a:bodyPr>
            <a:prstTxWarp prst="textNoShape">
              <a:avLst/>
            </a:prstTxWarp>
          </a:bodyPr>
          <a:lstStyle/>
          <a:p>
            <a:endParaRPr lang="en-US"/>
          </a:p>
        </p:txBody>
      </p:sp>
      <p:sp>
        <p:nvSpPr>
          <p:cNvPr id="388103" name="Line 1031"/>
          <p:cNvSpPr>
            <a:spLocks noChangeShapeType="1"/>
          </p:cNvSpPr>
          <p:nvPr/>
        </p:nvSpPr>
        <p:spPr bwMode="auto">
          <a:xfrm>
            <a:off x="3059113" y="998538"/>
            <a:ext cx="169862" cy="222250"/>
          </a:xfrm>
          <a:prstGeom prst="line">
            <a:avLst/>
          </a:prstGeom>
          <a:noFill/>
          <a:ln w="12700">
            <a:solidFill>
              <a:srgbClr val="000000"/>
            </a:solidFill>
            <a:round/>
            <a:headEnd/>
            <a:tailEnd/>
          </a:ln>
        </p:spPr>
        <p:txBody>
          <a:bodyPr>
            <a:prstTxWarp prst="textNoShape">
              <a:avLst/>
            </a:prstTxWarp>
          </a:bodyPr>
          <a:lstStyle/>
          <a:p>
            <a:endParaRPr lang="en-US"/>
          </a:p>
        </p:txBody>
      </p:sp>
      <p:sp>
        <p:nvSpPr>
          <p:cNvPr id="388104" name="Rectangle 1032"/>
          <p:cNvSpPr>
            <a:spLocks noChangeArrowheads="1"/>
          </p:cNvSpPr>
          <p:nvPr/>
        </p:nvSpPr>
        <p:spPr bwMode="auto">
          <a:xfrm>
            <a:off x="2190750" y="493713"/>
            <a:ext cx="2171700" cy="466725"/>
          </a:xfrm>
          <a:prstGeom prst="rect">
            <a:avLst/>
          </a:prstGeom>
          <a:noFill/>
          <a:ln w="9525">
            <a:noFill/>
            <a:miter lim="800000"/>
            <a:headEnd/>
            <a:tailEnd/>
          </a:ln>
        </p:spPr>
        <p:txBody>
          <a:bodyPr wrap="none" lIns="0" tIns="0" rIns="0" bIns="0">
            <a:prstTxWarp prst="textNoShape">
              <a:avLst/>
            </a:prstTxWarp>
            <a:spAutoFit/>
          </a:bodyPr>
          <a:lstStyle/>
          <a:p>
            <a:pPr eaLnBrk="1" hangingPunct="1">
              <a:lnSpc>
                <a:spcPct val="85000"/>
              </a:lnSpc>
            </a:pPr>
            <a:r>
              <a:rPr lang="en-US" sz="1800" b="1">
                <a:solidFill>
                  <a:srgbClr val="000000"/>
                </a:solidFill>
              </a:rPr>
              <a:t>Protein coat labeled</a:t>
            </a:r>
          </a:p>
          <a:p>
            <a:pPr eaLnBrk="1" hangingPunct="1">
              <a:lnSpc>
                <a:spcPct val="85000"/>
              </a:lnSpc>
            </a:pPr>
            <a:r>
              <a:rPr lang="en-US" sz="1800" b="1">
                <a:solidFill>
                  <a:srgbClr val="000000"/>
                </a:solidFill>
              </a:rPr>
              <a:t>with </a:t>
            </a:r>
            <a:r>
              <a:rPr lang="en-US" sz="1800" b="1" baseline="30000">
                <a:solidFill>
                  <a:srgbClr val="000000"/>
                </a:solidFill>
              </a:rPr>
              <a:t>35</a:t>
            </a:r>
            <a:r>
              <a:rPr lang="en-US" sz="1800" b="1">
                <a:solidFill>
                  <a:srgbClr val="000000"/>
                </a:solidFill>
              </a:rPr>
              <a:t>S</a:t>
            </a:r>
            <a:endParaRPr lang="en-US" sz="1800" b="1"/>
          </a:p>
        </p:txBody>
      </p:sp>
      <p:sp>
        <p:nvSpPr>
          <p:cNvPr id="388105" name="Rectangle 1033"/>
          <p:cNvSpPr>
            <a:spLocks noChangeArrowheads="1"/>
          </p:cNvSpPr>
          <p:nvPr/>
        </p:nvSpPr>
        <p:spPr bwMode="auto">
          <a:xfrm>
            <a:off x="5930900" y="577850"/>
            <a:ext cx="2252663" cy="233363"/>
          </a:xfrm>
          <a:prstGeom prst="rect">
            <a:avLst/>
          </a:prstGeom>
          <a:noFill/>
          <a:ln w="9525">
            <a:noFill/>
            <a:miter lim="800000"/>
            <a:headEnd/>
            <a:tailEnd/>
          </a:ln>
        </p:spPr>
        <p:txBody>
          <a:bodyPr wrap="none" lIns="0" tIns="0" rIns="0" bIns="0">
            <a:prstTxWarp prst="textNoShape">
              <a:avLst/>
            </a:prstTxWarp>
            <a:spAutoFit/>
          </a:bodyPr>
          <a:lstStyle/>
          <a:p>
            <a:pPr eaLnBrk="1" hangingPunct="1">
              <a:lnSpc>
                <a:spcPct val="85000"/>
              </a:lnSpc>
            </a:pPr>
            <a:r>
              <a:rPr lang="en-US" sz="1800" b="1">
                <a:solidFill>
                  <a:srgbClr val="000000"/>
                </a:solidFill>
              </a:rPr>
              <a:t>DNA labeled with </a:t>
            </a:r>
            <a:r>
              <a:rPr lang="en-US" sz="1800" b="1" baseline="30000">
                <a:solidFill>
                  <a:srgbClr val="000000"/>
                </a:solidFill>
              </a:rPr>
              <a:t>32</a:t>
            </a:r>
            <a:r>
              <a:rPr lang="en-US" sz="1800" b="1">
                <a:solidFill>
                  <a:srgbClr val="000000"/>
                </a:solidFill>
              </a:rPr>
              <a:t>P</a:t>
            </a:r>
            <a:endParaRPr lang="en-US" sz="1800" b="1"/>
          </a:p>
        </p:txBody>
      </p:sp>
      <p:sp>
        <p:nvSpPr>
          <p:cNvPr id="388106" name="Rectangle 1034"/>
          <p:cNvSpPr>
            <a:spLocks noChangeArrowheads="1"/>
          </p:cNvSpPr>
          <p:nvPr/>
        </p:nvSpPr>
        <p:spPr bwMode="auto">
          <a:xfrm>
            <a:off x="4492625" y="2428875"/>
            <a:ext cx="2362200" cy="466725"/>
          </a:xfrm>
          <a:prstGeom prst="rect">
            <a:avLst/>
          </a:prstGeom>
          <a:noFill/>
          <a:ln w="9525">
            <a:noFill/>
            <a:miter lim="800000"/>
            <a:headEnd/>
            <a:tailEnd/>
          </a:ln>
        </p:spPr>
        <p:txBody>
          <a:bodyPr wrap="none" lIns="0" tIns="0" rIns="0" bIns="0">
            <a:prstTxWarp prst="textNoShape">
              <a:avLst/>
            </a:prstTxWarp>
            <a:spAutoFit/>
          </a:bodyPr>
          <a:lstStyle/>
          <a:p>
            <a:pPr eaLnBrk="1" hangingPunct="1">
              <a:lnSpc>
                <a:spcPct val="85000"/>
              </a:lnSpc>
            </a:pPr>
            <a:r>
              <a:rPr lang="en-US" sz="1800" b="1">
                <a:solidFill>
                  <a:srgbClr val="0F116A"/>
                </a:solidFill>
              </a:rPr>
              <a:t>bacteriophages infect</a:t>
            </a:r>
          </a:p>
          <a:p>
            <a:pPr eaLnBrk="1" hangingPunct="1">
              <a:lnSpc>
                <a:spcPct val="85000"/>
              </a:lnSpc>
            </a:pPr>
            <a:r>
              <a:rPr lang="en-US" sz="1800" b="1">
                <a:solidFill>
                  <a:srgbClr val="0F116A"/>
                </a:solidFill>
              </a:rPr>
              <a:t>bacterial cells</a:t>
            </a:r>
          </a:p>
        </p:txBody>
      </p:sp>
      <p:sp>
        <p:nvSpPr>
          <p:cNvPr id="388107" name="Rectangle 1035"/>
          <p:cNvSpPr>
            <a:spLocks noChangeArrowheads="1"/>
          </p:cNvSpPr>
          <p:nvPr/>
        </p:nvSpPr>
        <p:spPr bwMode="auto">
          <a:xfrm>
            <a:off x="4387850" y="1066800"/>
            <a:ext cx="2209800" cy="933450"/>
          </a:xfrm>
          <a:prstGeom prst="rect">
            <a:avLst/>
          </a:prstGeom>
          <a:noFill/>
          <a:ln w="9525">
            <a:noFill/>
            <a:miter lim="800000"/>
            <a:headEnd/>
            <a:tailEnd/>
          </a:ln>
        </p:spPr>
        <p:txBody>
          <a:bodyPr wrap="none" lIns="0" tIns="0" rIns="0" bIns="0">
            <a:prstTxWarp prst="textNoShape">
              <a:avLst/>
            </a:prstTxWarp>
            <a:spAutoFit/>
          </a:bodyPr>
          <a:lstStyle/>
          <a:p>
            <a:pPr eaLnBrk="1" hangingPunct="1">
              <a:lnSpc>
                <a:spcPct val="85000"/>
              </a:lnSpc>
            </a:pPr>
            <a:r>
              <a:rPr lang="en-US" sz="1800" b="1">
                <a:solidFill>
                  <a:srgbClr val="0F116A"/>
                </a:solidFill>
              </a:rPr>
              <a:t>T2 bacteriophages</a:t>
            </a:r>
          </a:p>
          <a:p>
            <a:pPr eaLnBrk="1" hangingPunct="1">
              <a:lnSpc>
                <a:spcPct val="85000"/>
              </a:lnSpc>
            </a:pPr>
            <a:r>
              <a:rPr lang="en-US" sz="1800" b="1">
                <a:solidFill>
                  <a:srgbClr val="0F116A"/>
                </a:solidFill>
              </a:rPr>
              <a:t>are labeled with</a:t>
            </a:r>
          </a:p>
          <a:p>
            <a:pPr eaLnBrk="1" hangingPunct="1">
              <a:lnSpc>
                <a:spcPct val="85000"/>
              </a:lnSpc>
            </a:pPr>
            <a:r>
              <a:rPr lang="en-US" sz="1800" b="1">
                <a:solidFill>
                  <a:srgbClr val="0F116A"/>
                </a:solidFill>
              </a:rPr>
              <a:t>radioactive isotopes</a:t>
            </a:r>
            <a:endParaRPr lang="en-US" sz="1800" b="1">
              <a:solidFill>
                <a:srgbClr val="000000"/>
              </a:solidFill>
            </a:endParaRPr>
          </a:p>
          <a:p>
            <a:pPr eaLnBrk="1" hangingPunct="1">
              <a:lnSpc>
                <a:spcPct val="85000"/>
              </a:lnSpc>
            </a:pPr>
            <a:r>
              <a:rPr lang="en-US" sz="1800" b="1">
                <a:solidFill>
                  <a:srgbClr val="CC0000"/>
                </a:solidFill>
              </a:rPr>
              <a:t>S vs. P</a:t>
            </a:r>
            <a:endParaRPr lang="en-US" sz="1800" b="1"/>
          </a:p>
        </p:txBody>
      </p:sp>
      <p:sp>
        <p:nvSpPr>
          <p:cNvPr id="388108" name="Rectangle 1036"/>
          <p:cNvSpPr>
            <a:spLocks noChangeArrowheads="1"/>
          </p:cNvSpPr>
          <p:nvPr/>
        </p:nvSpPr>
        <p:spPr bwMode="auto">
          <a:xfrm>
            <a:off x="4024313" y="4217988"/>
            <a:ext cx="3125787" cy="466725"/>
          </a:xfrm>
          <a:prstGeom prst="rect">
            <a:avLst/>
          </a:prstGeom>
          <a:noFill/>
          <a:ln w="9525">
            <a:noFill/>
            <a:miter lim="800000"/>
            <a:headEnd/>
            <a:tailEnd/>
          </a:ln>
        </p:spPr>
        <p:txBody>
          <a:bodyPr wrap="none" lIns="0" tIns="0" rIns="0" bIns="0">
            <a:prstTxWarp prst="textNoShape">
              <a:avLst/>
            </a:prstTxWarp>
            <a:spAutoFit/>
          </a:bodyPr>
          <a:lstStyle/>
          <a:p>
            <a:pPr eaLnBrk="1" hangingPunct="1">
              <a:lnSpc>
                <a:spcPct val="85000"/>
              </a:lnSpc>
            </a:pPr>
            <a:r>
              <a:rPr lang="en-US" sz="1800" b="1">
                <a:solidFill>
                  <a:srgbClr val="0F116A"/>
                </a:solidFill>
              </a:rPr>
              <a:t>bacterial cells are agitated</a:t>
            </a:r>
          </a:p>
          <a:p>
            <a:pPr eaLnBrk="1" hangingPunct="1">
              <a:lnSpc>
                <a:spcPct val="85000"/>
              </a:lnSpc>
            </a:pPr>
            <a:r>
              <a:rPr lang="en-US" sz="1800" b="1">
                <a:solidFill>
                  <a:srgbClr val="0F116A"/>
                </a:solidFill>
              </a:rPr>
              <a:t>to remove viral protein coats</a:t>
            </a:r>
          </a:p>
        </p:txBody>
      </p:sp>
      <p:sp>
        <p:nvSpPr>
          <p:cNvPr id="388109" name="Rectangle 1037"/>
          <p:cNvSpPr>
            <a:spLocks noChangeArrowheads="1"/>
          </p:cNvSpPr>
          <p:nvPr/>
        </p:nvSpPr>
        <p:spPr bwMode="auto">
          <a:xfrm>
            <a:off x="2859088" y="6264275"/>
            <a:ext cx="2247900" cy="466725"/>
          </a:xfrm>
          <a:prstGeom prst="rect">
            <a:avLst/>
          </a:prstGeom>
          <a:noFill/>
          <a:ln w="9525">
            <a:noFill/>
            <a:miter lim="800000"/>
            <a:headEnd/>
            <a:tailEnd/>
          </a:ln>
        </p:spPr>
        <p:txBody>
          <a:bodyPr wrap="none" lIns="0" tIns="0" rIns="0" bIns="0">
            <a:prstTxWarp prst="textNoShape">
              <a:avLst/>
            </a:prstTxWarp>
            <a:spAutoFit/>
          </a:bodyPr>
          <a:lstStyle/>
          <a:p>
            <a:pPr algn="l" eaLnBrk="1" hangingPunct="1">
              <a:lnSpc>
                <a:spcPct val="85000"/>
              </a:lnSpc>
            </a:pPr>
            <a:r>
              <a:rPr lang="en-US" sz="1800" b="1" baseline="30000">
                <a:solidFill>
                  <a:srgbClr val="0F116A"/>
                </a:solidFill>
              </a:rPr>
              <a:t>35</a:t>
            </a:r>
            <a:r>
              <a:rPr lang="en-US" sz="1800" b="1">
                <a:solidFill>
                  <a:srgbClr val="0F116A"/>
                </a:solidFill>
              </a:rPr>
              <a:t>S radioactivity</a:t>
            </a:r>
          </a:p>
          <a:p>
            <a:pPr algn="l" eaLnBrk="1" hangingPunct="1">
              <a:lnSpc>
                <a:spcPct val="85000"/>
              </a:lnSpc>
            </a:pPr>
            <a:r>
              <a:rPr lang="en-US" sz="1800" b="1">
                <a:solidFill>
                  <a:srgbClr val="0F116A"/>
                </a:solidFill>
              </a:rPr>
              <a:t>found in the medium</a:t>
            </a:r>
          </a:p>
        </p:txBody>
      </p:sp>
      <p:sp>
        <p:nvSpPr>
          <p:cNvPr id="388110" name="Rectangle 1038"/>
          <p:cNvSpPr>
            <a:spLocks noChangeArrowheads="1"/>
          </p:cNvSpPr>
          <p:nvPr/>
        </p:nvSpPr>
        <p:spPr bwMode="auto">
          <a:xfrm>
            <a:off x="5800725" y="6254750"/>
            <a:ext cx="2430463" cy="466725"/>
          </a:xfrm>
          <a:prstGeom prst="rect">
            <a:avLst/>
          </a:prstGeom>
          <a:noFill/>
          <a:ln w="9525">
            <a:noFill/>
            <a:miter lim="800000"/>
            <a:headEnd/>
            <a:tailEnd/>
          </a:ln>
        </p:spPr>
        <p:txBody>
          <a:bodyPr wrap="none" lIns="0" tIns="0" rIns="0" bIns="0">
            <a:prstTxWarp prst="textNoShape">
              <a:avLst/>
            </a:prstTxWarp>
            <a:spAutoFit/>
          </a:bodyPr>
          <a:lstStyle/>
          <a:p>
            <a:pPr algn="l" eaLnBrk="1" hangingPunct="1">
              <a:lnSpc>
                <a:spcPct val="85000"/>
              </a:lnSpc>
            </a:pPr>
            <a:r>
              <a:rPr lang="en-US" sz="1800" b="1" baseline="30000">
                <a:solidFill>
                  <a:srgbClr val="0F116A"/>
                </a:solidFill>
              </a:rPr>
              <a:t>32</a:t>
            </a:r>
            <a:r>
              <a:rPr lang="en-US" sz="1800" b="1">
                <a:solidFill>
                  <a:srgbClr val="0F116A"/>
                </a:solidFill>
              </a:rPr>
              <a:t>P radioactivity found</a:t>
            </a:r>
            <a:br>
              <a:rPr lang="en-US" sz="1800" b="1">
                <a:solidFill>
                  <a:srgbClr val="0F116A"/>
                </a:solidFill>
              </a:rPr>
            </a:br>
            <a:r>
              <a:rPr lang="en-US" sz="1800" b="1">
                <a:solidFill>
                  <a:srgbClr val="0F116A"/>
                </a:solidFill>
              </a:rPr>
              <a:t>in the bacterial cells</a:t>
            </a:r>
          </a:p>
        </p:txBody>
      </p:sp>
      <p:sp>
        <p:nvSpPr>
          <p:cNvPr id="388115" name="Rectangle 1043"/>
          <p:cNvSpPr>
            <a:spLocks noChangeArrowheads="1"/>
          </p:cNvSpPr>
          <p:nvPr/>
        </p:nvSpPr>
        <p:spPr bwMode="auto">
          <a:xfrm>
            <a:off x="76200" y="4419600"/>
            <a:ext cx="2209800" cy="1219200"/>
          </a:xfrm>
          <a:prstGeom prst="rect">
            <a:avLst/>
          </a:prstGeom>
          <a:solidFill>
            <a:srgbClr val="FFCC18"/>
          </a:solidFill>
          <a:ln w="9525">
            <a:noFill/>
            <a:miter lim="800000"/>
            <a:headEnd/>
            <a:tailEnd/>
          </a:ln>
        </p:spPr>
        <p:txBody>
          <a:bodyPr tIns="91440" bIns="91440">
            <a:prstTxWarp prst="textNoShape">
              <a:avLst/>
            </a:prstTxWarp>
            <a:spAutoFit/>
          </a:bodyPr>
          <a:lstStyle/>
          <a:p>
            <a:pPr algn="l" eaLnBrk="1" hangingPunct="1">
              <a:lnSpc>
                <a:spcPct val="85000"/>
              </a:lnSpc>
            </a:pPr>
            <a:r>
              <a:rPr lang="en-US" sz="2000" b="1">
                <a:solidFill>
                  <a:srgbClr val="CC0000"/>
                </a:solidFill>
              </a:rPr>
              <a:t>Which radioactive marker is found inside the cell?</a:t>
            </a:r>
            <a:endParaRPr lang="en-US" sz="2000" b="1">
              <a:solidFill>
                <a:srgbClr val="0F116A"/>
              </a:solidFill>
            </a:endParaRPr>
          </a:p>
        </p:txBody>
      </p:sp>
      <p:sp>
        <p:nvSpPr>
          <p:cNvPr id="388116" name="Rectangle 1044"/>
          <p:cNvSpPr>
            <a:spLocks noChangeArrowheads="1"/>
          </p:cNvSpPr>
          <p:nvPr/>
        </p:nvSpPr>
        <p:spPr bwMode="auto">
          <a:xfrm>
            <a:off x="76200" y="5745163"/>
            <a:ext cx="2209800" cy="960437"/>
          </a:xfrm>
          <a:prstGeom prst="rect">
            <a:avLst/>
          </a:prstGeom>
          <a:solidFill>
            <a:schemeClr val="bg2"/>
          </a:solidFill>
          <a:ln w="9525">
            <a:noFill/>
            <a:miter lim="800000"/>
            <a:headEnd/>
            <a:tailEnd/>
          </a:ln>
        </p:spPr>
        <p:txBody>
          <a:bodyPr tIns="91440" bIns="91440">
            <a:prstTxWarp prst="textNoShape">
              <a:avLst/>
            </a:prstTxWarp>
            <a:spAutoFit/>
          </a:bodyPr>
          <a:lstStyle/>
          <a:p>
            <a:pPr algn="l" eaLnBrk="1" hangingPunct="1">
              <a:lnSpc>
                <a:spcPct val="85000"/>
              </a:lnSpc>
            </a:pPr>
            <a:r>
              <a:rPr lang="en-US" sz="2000" b="1">
                <a:solidFill>
                  <a:srgbClr val="0F116A"/>
                </a:solidFill>
              </a:rPr>
              <a:t>Which molecule carries viral genetic info?</a:t>
            </a:r>
          </a:p>
        </p:txBody>
      </p:sp>
      <p:sp>
        <p:nvSpPr>
          <p:cNvPr id="388117" name="Rectangle 1045"/>
          <p:cNvSpPr>
            <a:spLocks noGrp="1" noChangeArrowheads="1"/>
          </p:cNvSpPr>
          <p:nvPr>
            <p:ph type="title"/>
          </p:nvPr>
        </p:nvSpPr>
        <p:spPr>
          <a:xfrm>
            <a:off x="152400" y="1143000"/>
            <a:ext cx="2286000" cy="1752600"/>
          </a:xfrm>
          <a:solidFill>
            <a:schemeClr val="bg1"/>
          </a:solidFill>
          <a:ln/>
        </p:spPr>
        <p:txBody>
          <a:bodyPr/>
          <a:lstStyle/>
          <a:p>
            <a:r>
              <a:rPr lang="en-US" dirty="0"/>
              <a:t>Hershey &amp; Chase</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88115"/>
                                        </p:tgtEl>
                                        <p:attrNameLst>
                                          <p:attrName>style.visibility</p:attrName>
                                        </p:attrNameLst>
                                      </p:cBhvr>
                                      <p:to>
                                        <p:strVal val="visible"/>
                                      </p:to>
                                    </p:set>
                                    <p:anim calcmode="lin" valueType="num">
                                      <p:cBhvr additive="base">
                                        <p:cTn id="7" dur="500" fill="hold"/>
                                        <p:tgtEl>
                                          <p:spTgt spid="388115"/>
                                        </p:tgtEl>
                                        <p:attrNameLst>
                                          <p:attrName>ppt_x</p:attrName>
                                        </p:attrNameLst>
                                      </p:cBhvr>
                                      <p:tavLst>
                                        <p:tav tm="0">
                                          <p:val>
                                            <p:strVal val="0-#ppt_w/2"/>
                                          </p:val>
                                        </p:tav>
                                        <p:tav tm="100000">
                                          <p:val>
                                            <p:strVal val="#ppt_x"/>
                                          </p:val>
                                        </p:tav>
                                      </p:tavLst>
                                    </p:anim>
                                    <p:anim calcmode="lin" valueType="num">
                                      <p:cBhvr additive="base">
                                        <p:cTn id="8" dur="500" fill="hold"/>
                                        <p:tgtEl>
                                          <p:spTgt spid="38811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88116"/>
                                        </p:tgtEl>
                                        <p:attrNameLst>
                                          <p:attrName>style.visibility</p:attrName>
                                        </p:attrNameLst>
                                      </p:cBhvr>
                                      <p:to>
                                        <p:strVal val="visible"/>
                                      </p:to>
                                    </p:set>
                                    <p:anim calcmode="lin" valueType="num">
                                      <p:cBhvr additive="base">
                                        <p:cTn id="13" dur="500" fill="hold"/>
                                        <p:tgtEl>
                                          <p:spTgt spid="388116"/>
                                        </p:tgtEl>
                                        <p:attrNameLst>
                                          <p:attrName>ppt_x</p:attrName>
                                        </p:attrNameLst>
                                      </p:cBhvr>
                                      <p:tavLst>
                                        <p:tav tm="0">
                                          <p:val>
                                            <p:strVal val="0-#ppt_w/2"/>
                                          </p:val>
                                        </p:tav>
                                        <p:tav tm="100000">
                                          <p:val>
                                            <p:strVal val="#ppt_x"/>
                                          </p:val>
                                        </p:tav>
                                      </p:tavLst>
                                    </p:anim>
                                    <p:anim calcmode="lin" valueType="num">
                                      <p:cBhvr additive="base">
                                        <p:cTn id="14" dur="500" fill="hold"/>
                                        <p:tgtEl>
                                          <p:spTgt spid="3881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8115" grpId="0" animBg="1" autoUpdateAnimBg="0"/>
      <p:bldP spid="388116" grpId="0" animBg="1"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2194" name="Rectangle 2"/>
          <p:cNvSpPr>
            <a:spLocks noGrp="1" noChangeArrowheads="1"/>
          </p:cNvSpPr>
          <p:nvPr>
            <p:ph type="title"/>
          </p:nvPr>
        </p:nvSpPr>
        <p:spPr/>
        <p:txBody>
          <a:bodyPr/>
          <a:lstStyle/>
          <a:p>
            <a:r>
              <a:rPr lang="en-US"/>
              <a:t>Blender experiment</a:t>
            </a:r>
          </a:p>
        </p:txBody>
      </p:sp>
      <p:sp>
        <p:nvSpPr>
          <p:cNvPr id="392195" name="Rectangle 3" descr="Rectangle: Click to edit Master text styles&#10;Second level&#10;Third level&#10;Fourth level&#10;Fifth level"/>
          <p:cNvSpPr>
            <a:spLocks noGrp="1" noChangeArrowheads="1"/>
          </p:cNvSpPr>
          <p:nvPr>
            <p:ph type="body" idx="1"/>
          </p:nvPr>
        </p:nvSpPr>
        <p:spPr>
          <a:xfrm>
            <a:off x="838200" y="1371600"/>
            <a:ext cx="7924800" cy="4162425"/>
          </a:xfrm>
        </p:spPr>
        <p:txBody>
          <a:bodyPr/>
          <a:lstStyle/>
          <a:p>
            <a:r>
              <a:rPr lang="en-US"/>
              <a:t>Radioactive phage &amp; bacteria in blender</a:t>
            </a:r>
          </a:p>
          <a:p>
            <a:pPr lvl="1"/>
            <a:r>
              <a:rPr lang="en-US" baseline="30000">
                <a:solidFill>
                  <a:srgbClr val="CC0000"/>
                </a:solidFill>
              </a:rPr>
              <a:t>35</a:t>
            </a:r>
            <a:r>
              <a:rPr lang="en-US">
                <a:solidFill>
                  <a:srgbClr val="CC0000"/>
                </a:solidFill>
              </a:rPr>
              <a:t>S phage</a:t>
            </a:r>
            <a:endParaRPr lang="en-US"/>
          </a:p>
          <a:p>
            <a:pPr lvl="2"/>
            <a:r>
              <a:rPr lang="en-US"/>
              <a:t>radioactive proteins stayed in supernatant</a:t>
            </a:r>
          </a:p>
          <a:p>
            <a:pPr lvl="2"/>
            <a:r>
              <a:rPr lang="en-US"/>
              <a:t>therefore viral protein </a:t>
            </a:r>
            <a:r>
              <a:rPr lang="en-US" u="sng">
                <a:solidFill>
                  <a:srgbClr val="CC0000"/>
                </a:solidFill>
              </a:rPr>
              <a:t>did NOT</a:t>
            </a:r>
            <a:r>
              <a:rPr lang="en-US"/>
              <a:t> enter bacteria</a:t>
            </a:r>
          </a:p>
          <a:p>
            <a:pPr lvl="1"/>
            <a:r>
              <a:rPr lang="en-US" baseline="30000">
                <a:solidFill>
                  <a:srgbClr val="CC0000"/>
                </a:solidFill>
              </a:rPr>
              <a:t>32</a:t>
            </a:r>
            <a:r>
              <a:rPr lang="en-US">
                <a:solidFill>
                  <a:srgbClr val="CC0000"/>
                </a:solidFill>
              </a:rPr>
              <a:t>P phage</a:t>
            </a:r>
            <a:endParaRPr lang="en-US"/>
          </a:p>
          <a:p>
            <a:pPr lvl="2"/>
            <a:r>
              <a:rPr lang="en-US"/>
              <a:t>radioactive DNA stayed in pellet</a:t>
            </a:r>
          </a:p>
          <a:p>
            <a:pPr lvl="2"/>
            <a:r>
              <a:rPr lang="en-US"/>
              <a:t>therefore viral DNA </a:t>
            </a:r>
            <a:r>
              <a:rPr lang="en-US" u="sng">
                <a:solidFill>
                  <a:srgbClr val="CC0000"/>
                </a:solidFill>
              </a:rPr>
              <a:t>did</a:t>
            </a:r>
            <a:r>
              <a:rPr lang="en-US"/>
              <a:t> enter bacteria</a:t>
            </a:r>
          </a:p>
          <a:p>
            <a:pPr lvl="1"/>
            <a:r>
              <a:rPr lang="en-US" u="sng">
                <a:solidFill>
                  <a:srgbClr val="CC0000"/>
                </a:solidFill>
              </a:rPr>
              <a:t>Confirmed DNA is “transforming factor”</a:t>
            </a:r>
            <a:endParaRPr lang="en-US">
              <a:solidFill>
                <a:srgbClr val="CC0000"/>
              </a:solidFill>
            </a:endParaRPr>
          </a:p>
        </p:txBody>
      </p:sp>
      <p:pic>
        <p:nvPicPr>
          <p:cNvPr id="392200" name="Picture 8" descr="penguinL"/>
          <p:cNvPicPr>
            <a:picLocks noChangeAspect="1" noChangeArrowheads="1"/>
          </p:cNvPicPr>
          <p:nvPr/>
        </p:nvPicPr>
        <p:blipFill>
          <a:blip r:embed="rId4"/>
          <a:srcRect/>
          <a:stretch>
            <a:fillRect/>
          </a:stretch>
        </p:blipFill>
        <p:spPr bwMode="auto">
          <a:xfrm flipH="1">
            <a:off x="114300" y="5562600"/>
            <a:ext cx="1274763" cy="1295400"/>
          </a:xfrm>
          <a:prstGeom prst="rect">
            <a:avLst/>
          </a:prstGeom>
          <a:noFill/>
        </p:spPr>
      </p:pic>
      <p:sp>
        <p:nvSpPr>
          <p:cNvPr id="392201" name="AutoShape 9"/>
          <p:cNvSpPr>
            <a:spLocks noChangeArrowheads="1"/>
          </p:cNvSpPr>
          <p:nvPr/>
        </p:nvSpPr>
        <p:spPr bwMode="auto">
          <a:xfrm flipH="1">
            <a:off x="2151063" y="5586413"/>
            <a:ext cx="2243137" cy="1017587"/>
          </a:xfrm>
          <a:prstGeom prst="wedgeEllipseCallout">
            <a:avLst>
              <a:gd name="adj1" fmla="val 98194"/>
              <a:gd name="adj2" fmla="val -18176"/>
            </a:avLst>
          </a:prstGeom>
          <a:solidFill>
            <a:srgbClr val="FFEA18"/>
          </a:solidFill>
          <a:ln w="38100">
            <a:solidFill>
              <a:srgbClr val="CC0000"/>
            </a:solidFill>
            <a:miter lim="800000"/>
            <a:headEnd/>
            <a:tailEnd/>
          </a:ln>
          <a:effectLst/>
        </p:spPr>
        <p:txBody>
          <a:bodyPr wrap="none" lIns="0" tIns="0" rIns="0" bIns="0" anchor="ctr">
            <a:prstTxWarp prst="textNoShape">
              <a:avLst/>
            </a:prstTxWarp>
          </a:bodyPr>
          <a:lstStyle/>
          <a:p>
            <a:r>
              <a:rPr lang="en-US" sz="2000" b="1">
                <a:solidFill>
                  <a:srgbClr val="0F116A"/>
                </a:solidFill>
                <a:latin typeface="Comic Sans MS" charset="0"/>
                <a:ea typeface="ＭＳ Ｐゴシック" charset="-128"/>
                <a:cs typeface="ＭＳ Ｐゴシック" charset="-128"/>
              </a:rPr>
              <a:t>Taaa-Daaa</a:t>
            </a:r>
            <a:r>
              <a:rPr lang="en-US" sz="2000" b="1" i="1">
                <a:solidFill>
                  <a:srgbClr val="0F116A"/>
                </a:solidFill>
                <a:latin typeface="Comic Sans MS" charset="0"/>
                <a:ea typeface="ＭＳ Ｐゴシック" charset="-128"/>
                <a:cs typeface="ＭＳ Ｐゴシック" charset="-128"/>
              </a:rPr>
              <a:t>!</a:t>
            </a:r>
            <a:endParaRPr lang="en-US" sz="2000" b="1">
              <a:solidFill>
                <a:srgbClr val="0F116A"/>
              </a:solidFill>
              <a:latin typeface="Comic Sans MS" charset="0"/>
              <a:ea typeface="ＭＳ Ｐゴシック" charset="-128"/>
              <a:cs typeface="ＭＳ Ｐゴシック" charset="-128"/>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92200"/>
                                        </p:tgtEl>
                                        <p:attrNameLst>
                                          <p:attrName>style.visibility</p:attrName>
                                        </p:attrNameLst>
                                      </p:cBhvr>
                                      <p:to>
                                        <p:strVal val="visible"/>
                                      </p:to>
                                    </p:set>
                                    <p:animEffect transition="in" filter="wipe(left)">
                                      <p:cBhvr>
                                        <p:cTn id="7" dur="500"/>
                                        <p:tgtEl>
                                          <p:spTgt spid="39220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92201"/>
                                        </p:tgtEl>
                                        <p:attrNameLst>
                                          <p:attrName>style.visibility</p:attrName>
                                        </p:attrNameLst>
                                      </p:cBhvr>
                                      <p:to>
                                        <p:strVal val="visible"/>
                                      </p:to>
                                    </p:set>
                                    <p:animEffect transition="in" filter="wipe(left)">
                                      <p:cBhvr>
                                        <p:cTn id="11" dur="500"/>
                                        <p:tgtEl>
                                          <p:spTgt spid="392201"/>
                                        </p:tgtEl>
                                      </p:cBhvr>
                                    </p:animEffect>
                                  </p:childTnLst>
                                  <p:subTnLst>
                                    <p:audio>
                                      <p:cMediaNode>
                                        <p:cTn display="0" masterRel="sameClick">
                                          <p:stCondLst>
                                            <p:cond evt="begin" delay="0">
                                              <p:tn val="9"/>
                                            </p:cond>
                                          </p:stCondLst>
                                          <p:endCondLst>
                                            <p:cond evt="onStopAudio" delay="0">
                                              <p:tgtEl>
                                                <p:sldTgt/>
                                              </p:tgtEl>
                                            </p:cond>
                                          </p:endCondLst>
                                        </p:cTn>
                                        <p:tgtEl>
                                          <p:sndTgt r:embed="rId3" name="Quack"/>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2201" grpId="0" animBg="1"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6050" name="Rectangle 2"/>
          <p:cNvSpPr>
            <a:spLocks noGrp="1" noChangeArrowheads="1"/>
          </p:cNvSpPr>
          <p:nvPr>
            <p:ph type="title"/>
          </p:nvPr>
        </p:nvSpPr>
        <p:spPr/>
        <p:txBody>
          <a:bodyPr/>
          <a:lstStyle/>
          <a:p>
            <a:r>
              <a:rPr lang="en-US"/>
              <a:t>Hershey &amp; Chase</a:t>
            </a:r>
          </a:p>
        </p:txBody>
      </p:sp>
      <p:sp>
        <p:nvSpPr>
          <p:cNvPr id="386052" name="Rectangle 4"/>
          <p:cNvSpPr>
            <a:spLocks noChangeArrowheads="1"/>
          </p:cNvSpPr>
          <p:nvPr/>
        </p:nvSpPr>
        <p:spPr bwMode="auto">
          <a:xfrm>
            <a:off x="4724400" y="6308725"/>
            <a:ext cx="2894013" cy="549275"/>
          </a:xfrm>
          <a:prstGeom prst="rect">
            <a:avLst/>
          </a:prstGeom>
          <a:solidFill>
            <a:schemeClr val="bg1"/>
          </a:solidFill>
          <a:ln w="9525">
            <a:noFill/>
            <a:miter lim="800000"/>
            <a:headEnd/>
            <a:tailEnd/>
          </a:ln>
          <a:effectLst/>
        </p:spPr>
        <p:txBody>
          <a:bodyPr wrap="none" anchor="ctr">
            <a:prstTxWarp prst="textNoShape">
              <a:avLst/>
            </a:prstTxWarp>
            <a:spAutoFit/>
          </a:bodyPr>
          <a:lstStyle/>
          <a:p>
            <a:r>
              <a:rPr lang="en-US" sz="3000" b="1">
                <a:solidFill>
                  <a:srgbClr val="0F116A"/>
                </a:solidFill>
              </a:rPr>
              <a:t>Alfred Hershey</a:t>
            </a:r>
          </a:p>
        </p:txBody>
      </p:sp>
      <p:sp>
        <p:nvSpPr>
          <p:cNvPr id="386053" name="Rectangle 5"/>
          <p:cNvSpPr>
            <a:spLocks noChangeArrowheads="1"/>
          </p:cNvSpPr>
          <p:nvPr/>
        </p:nvSpPr>
        <p:spPr bwMode="auto">
          <a:xfrm>
            <a:off x="1752600" y="6308725"/>
            <a:ext cx="2682875" cy="549275"/>
          </a:xfrm>
          <a:prstGeom prst="rect">
            <a:avLst/>
          </a:prstGeom>
          <a:solidFill>
            <a:schemeClr val="bg1"/>
          </a:solidFill>
          <a:ln w="9525">
            <a:noFill/>
            <a:miter lim="800000"/>
            <a:headEnd/>
            <a:tailEnd/>
          </a:ln>
          <a:effectLst/>
        </p:spPr>
        <p:txBody>
          <a:bodyPr wrap="none" anchor="ctr">
            <a:prstTxWarp prst="textNoShape">
              <a:avLst/>
            </a:prstTxWarp>
            <a:spAutoFit/>
          </a:bodyPr>
          <a:lstStyle/>
          <a:p>
            <a:r>
              <a:rPr lang="en-US" sz="3000" b="1">
                <a:solidFill>
                  <a:srgbClr val="0F116A"/>
                </a:solidFill>
              </a:rPr>
              <a:t>Martha Chase</a:t>
            </a:r>
          </a:p>
        </p:txBody>
      </p:sp>
      <p:pic>
        <p:nvPicPr>
          <p:cNvPr id="386051" name="Picture 3"/>
          <p:cNvPicPr>
            <a:picLocks noChangeAspect="1" noChangeArrowheads="1"/>
          </p:cNvPicPr>
          <p:nvPr/>
        </p:nvPicPr>
        <p:blipFill>
          <a:blip r:embed="rId3"/>
          <a:srcRect t="4547" r="1199"/>
          <a:stretch>
            <a:fillRect/>
          </a:stretch>
        </p:blipFill>
        <p:spPr bwMode="auto">
          <a:xfrm>
            <a:off x="1295400" y="1300163"/>
            <a:ext cx="6624638" cy="5067300"/>
          </a:xfrm>
          <a:prstGeom prst="rect">
            <a:avLst/>
          </a:prstGeom>
          <a:noFill/>
          <a:ln w="9525">
            <a:noFill/>
            <a:miter lim="800000"/>
            <a:headEnd/>
            <a:tailEnd/>
          </a:ln>
          <a:effectLst>
            <a:outerShdw blurRad="63500" dist="35921" dir="2700000" algn="ctr" rotWithShape="0">
              <a:srgbClr val="000000">
                <a:alpha val="74001"/>
              </a:srgbClr>
            </a:outerShdw>
          </a:effectLst>
        </p:spPr>
      </p:pic>
      <p:sp>
        <p:nvSpPr>
          <p:cNvPr id="386055" name="Rectangle 7"/>
          <p:cNvSpPr>
            <a:spLocks noChangeArrowheads="1"/>
          </p:cNvSpPr>
          <p:nvPr/>
        </p:nvSpPr>
        <p:spPr bwMode="auto">
          <a:xfrm>
            <a:off x="6713538" y="381000"/>
            <a:ext cx="2466975" cy="774700"/>
          </a:xfrm>
          <a:prstGeom prst="rect">
            <a:avLst/>
          </a:prstGeom>
          <a:noFill/>
          <a:ln w="9525">
            <a:noFill/>
            <a:miter lim="800000"/>
            <a:headEnd/>
            <a:tailEnd/>
          </a:ln>
          <a:effectLst/>
        </p:spPr>
        <p:txBody>
          <a:bodyPr wrap="none">
            <a:prstTxWarp prst="textNoShape">
              <a:avLst/>
            </a:prstTxWarp>
            <a:spAutoFit/>
          </a:bodyPr>
          <a:lstStyle/>
          <a:p>
            <a:pPr algn="r">
              <a:lnSpc>
                <a:spcPct val="80000"/>
              </a:lnSpc>
            </a:pPr>
            <a:r>
              <a:rPr lang="en-US" sz="3400" b="1">
                <a:solidFill>
                  <a:srgbClr val="0F116A"/>
                </a:solidFill>
              </a:rPr>
              <a:t>1952 </a:t>
            </a:r>
            <a:r>
              <a:rPr lang="en-US" sz="3400" b="1">
                <a:solidFill>
                  <a:srgbClr val="000005"/>
                </a:solidFill>
              </a:rPr>
              <a:t>| </a:t>
            </a:r>
            <a:r>
              <a:rPr lang="en-US" sz="3400" b="1">
                <a:solidFill>
                  <a:srgbClr val="CC0000"/>
                </a:solidFill>
              </a:rPr>
              <a:t>1969</a:t>
            </a:r>
          </a:p>
          <a:p>
            <a:pPr algn="r">
              <a:lnSpc>
                <a:spcPct val="80000"/>
              </a:lnSpc>
            </a:pPr>
            <a:r>
              <a:rPr lang="en-US" sz="2200" b="1">
                <a:solidFill>
                  <a:srgbClr val="CC0000"/>
                </a:solidFill>
              </a:rPr>
              <a:t>Hershey</a:t>
            </a:r>
            <a:endParaRPr lang="en-US" sz="3000" b="1">
              <a:solidFill>
                <a:srgbClr val="0F116A"/>
              </a:solidFill>
            </a:endParaRPr>
          </a:p>
        </p:txBody>
      </p:sp>
      <p:pic>
        <p:nvPicPr>
          <p:cNvPr id="40962" name="Picture 2"/>
          <p:cNvPicPr>
            <a:picLocks noChangeAspect="1" noChangeArrowheads="1"/>
          </p:cNvPicPr>
          <p:nvPr/>
        </p:nvPicPr>
        <p:blipFill>
          <a:blip r:embed="rId4"/>
          <a:srcRect/>
          <a:stretch>
            <a:fillRect/>
          </a:stretch>
        </p:blipFill>
        <p:spPr bwMode="auto">
          <a:xfrm>
            <a:off x="1960691" y="1625600"/>
            <a:ext cx="5429122" cy="4298950"/>
          </a:xfrm>
          <a:prstGeom prst="rect">
            <a:avLst/>
          </a:prstGeom>
          <a:noFill/>
          <a:ln w="9525">
            <a:noFill/>
            <a:miter lim="800000"/>
            <a:headEnd/>
            <a:tailEnd/>
          </a:ln>
          <a:effectLst/>
        </p:spPr>
      </p:pic>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4242" name="Rectangle 2"/>
          <p:cNvSpPr>
            <a:spLocks noGrp="1" noChangeArrowheads="1"/>
          </p:cNvSpPr>
          <p:nvPr>
            <p:ph type="title"/>
          </p:nvPr>
        </p:nvSpPr>
        <p:spPr>
          <a:xfrm>
            <a:off x="0" y="0"/>
            <a:ext cx="6324600" cy="1143000"/>
          </a:xfrm>
        </p:spPr>
        <p:txBody>
          <a:bodyPr/>
          <a:lstStyle/>
          <a:p>
            <a:r>
              <a:rPr lang="en-US" dirty="0" smtClean="0"/>
              <a:t>Erwin Chargaff</a:t>
            </a:r>
            <a:endParaRPr lang="en-US" dirty="0"/>
          </a:p>
        </p:txBody>
      </p:sp>
      <p:sp>
        <p:nvSpPr>
          <p:cNvPr id="394243" name="Rectangle 3" descr="Rectangle: Click to edit Master text styles&#10;Second level&#10;Third level&#10;Fourth level&#10;Fifth level"/>
          <p:cNvSpPr>
            <a:spLocks noGrp="1" noChangeArrowheads="1"/>
          </p:cNvSpPr>
          <p:nvPr>
            <p:ph type="body" idx="1"/>
          </p:nvPr>
        </p:nvSpPr>
        <p:spPr/>
        <p:txBody>
          <a:bodyPr/>
          <a:lstStyle/>
          <a:p>
            <a:pPr>
              <a:tabLst>
                <a:tab pos="3321050" algn="dec"/>
              </a:tabLst>
            </a:pPr>
            <a:r>
              <a:rPr lang="en-US"/>
              <a:t>DNA composition: “</a:t>
            </a:r>
            <a:r>
              <a:rPr lang="en-US" u="sng">
                <a:solidFill>
                  <a:srgbClr val="CC0000"/>
                </a:solidFill>
              </a:rPr>
              <a:t>Chargaff’s rules</a:t>
            </a:r>
            <a:r>
              <a:rPr lang="en-US"/>
              <a:t>”</a:t>
            </a:r>
          </a:p>
          <a:p>
            <a:pPr lvl="1">
              <a:tabLst>
                <a:tab pos="3321050" algn="dec"/>
              </a:tabLst>
            </a:pPr>
            <a:r>
              <a:rPr lang="en-US"/>
              <a:t>varies from species to species</a:t>
            </a:r>
          </a:p>
          <a:p>
            <a:pPr lvl="1">
              <a:tabLst>
                <a:tab pos="3321050" algn="dec"/>
              </a:tabLst>
            </a:pPr>
            <a:r>
              <a:rPr lang="en-US"/>
              <a:t>all 4 bases not in equal quantity</a:t>
            </a:r>
          </a:p>
          <a:p>
            <a:pPr lvl="1">
              <a:tabLst>
                <a:tab pos="3321050" algn="dec"/>
              </a:tabLst>
            </a:pPr>
            <a:r>
              <a:rPr lang="en-US"/>
              <a:t>bases present in characteristic ratio</a:t>
            </a:r>
          </a:p>
          <a:p>
            <a:pPr marL="1085850" lvl="2">
              <a:tabLst>
                <a:tab pos="3321050" algn="dec"/>
              </a:tabLst>
            </a:pPr>
            <a:r>
              <a:rPr lang="en-US"/>
              <a:t>humans:</a:t>
            </a:r>
          </a:p>
          <a:p>
            <a:pPr marL="1085850" lvl="2">
              <a:buFont typeface="Wingdings" charset="2"/>
              <a:buNone/>
              <a:tabLst>
                <a:tab pos="3321050" algn="dec"/>
              </a:tabLst>
            </a:pPr>
            <a:r>
              <a:rPr lang="en-US"/>
              <a:t>		A = 30.9%</a:t>
            </a:r>
          </a:p>
          <a:p>
            <a:pPr marL="1085850" lvl="2">
              <a:buFontTx/>
              <a:buNone/>
              <a:tabLst>
                <a:tab pos="3321050" algn="dec"/>
              </a:tabLst>
            </a:pPr>
            <a:r>
              <a:rPr lang="en-US"/>
              <a:t> 		T = 29.4%</a:t>
            </a:r>
          </a:p>
          <a:p>
            <a:pPr marL="1085850" lvl="2">
              <a:buFontTx/>
              <a:buNone/>
              <a:tabLst>
                <a:tab pos="3321050" algn="dec"/>
              </a:tabLst>
            </a:pPr>
            <a:r>
              <a:rPr lang="en-US"/>
              <a:t> 		G = 19.9%</a:t>
            </a:r>
          </a:p>
          <a:p>
            <a:pPr marL="1085850" lvl="2">
              <a:buFontTx/>
              <a:buNone/>
              <a:tabLst>
                <a:tab pos="3321050" algn="dec"/>
              </a:tabLst>
            </a:pPr>
            <a:r>
              <a:rPr lang="en-US"/>
              <a:t> 		C = 19.8%</a:t>
            </a:r>
          </a:p>
        </p:txBody>
      </p:sp>
      <p:pic>
        <p:nvPicPr>
          <p:cNvPr id="394244" name="Picture 4"/>
          <p:cNvPicPr>
            <a:picLocks noChangeAspect="1" noChangeArrowheads="1"/>
          </p:cNvPicPr>
          <p:nvPr/>
        </p:nvPicPr>
        <p:blipFill>
          <a:blip r:embed="rId4"/>
          <a:srcRect/>
          <a:stretch>
            <a:fillRect/>
          </a:stretch>
        </p:blipFill>
        <p:spPr bwMode="auto">
          <a:xfrm>
            <a:off x="6837363" y="3429000"/>
            <a:ext cx="2306637" cy="3429000"/>
          </a:xfrm>
          <a:prstGeom prst="rect">
            <a:avLst/>
          </a:prstGeom>
          <a:noFill/>
          <a:ln w="9525">
            <a:noFill/>
            <a:miter lim="800000"/>
            <a:headEnd/>
            <a:tailEnd/>
          </a:ln>
          <a:effectLst/>
        </p:spPr>
      </p:pic>
      <p:pic>
        <p:nvPicPr>
          <p:cNvPr id="394245" name="Picture 5"/>
          <p:cNvPicPr>
            <a:picLocks noChangeAspect="1" noChangeArrowheads="1"/>
          </p:cNvPicPr>
          <p:nvPr/>
        </p:nvPicPr>
        <p:blipFill>
          <a:blip r:embed="rId5"/>
          <a:srcRect b="12721"/>
          <a:stretch>
            <a:fillRect/>
          </a:stretch>
        </p:blipFill>
        <p:spPr bwMode="auto">
          <a:xfrm>
            <a:off x="0" y="3886200"/>
            <a:ext cx="1936750" cy="2971800"/>
          </a:xfrm>
          <a:prstGeom prst="rect">
            <a:avLst/>
          </a:prstGeom>
          <a:noFill/>
          <a:ln w="9525">
            <a:noFill/>
            <a:miter lim="800000"/>
            <a:headEnd/>
            <a:tailEnd/>
          </a:ln>
          <a:effectLst/>
        </p:spPr>
      </p:pic>
      <p:sp>
        <p:nvSpPr>
          <p:cNvPr id="394246" name="Rectangle 6"/>
          <p:cNvSpPr>
            <a:spLocks noChangeArrowheads="1"/>
          </p:cNvSpPr>
          <p:nvPr/>
        </p:nvSpPr>
        <p:spPr bwMode="auto">
          <a:xfrm>
            <a:off x="7923213" y="381000"/>
            <a:ext cx="1144587" cy="609600"/>
          </a:xfrm>
          <a:prstGeom prst="rect">
            <a:avLst/>
          </a:prstGeom>
          <a:noFill/>
          <a:ln w="9525">
            <a:noFill/>
            <a:miter lim="800000"/>
            <a:headEnd/>
            <a:tailEnd/>
          </a:ln>
          <a:effectLst/>
        </p:spPr>
        <p:txBody>
          <a:bodyPr wrap="none" anchor="ctr">
            <a:prstTxWarp prst="textNoShape">
              <a:avLst/>
            </a:prstTxWarp>
            <a:spAutoFit/>
          </a:bodyPr>
          <a:lstStyle/>
          <a:p>
            <a:pPr algn="r"/>
            <a:r>
              <a:rPr lang="en-US" sz="3400" b="1">
                <a:solidFill>
                  <a:srgbClr val="0F116A"/>
                </a:solidFill>
              </a:rPr>
              <a:t>1947</a:t>
            </a:r>
            <a:endParaRPr lang="en-US" sz="3000" b="1">
              <a:solidFill>
                <a:srgbClr val="0F116A"/>
              </a:solidFill>
            </a:endParaRPr>
          </a:p>
        </p:txBody>
      </p:sp>
      <p:pic>
        <p:nvPicPr>
          <p:cNvPr id="394251" name="Picture 11" descr="penguinL"/>
          <p:cNvPicPr>
            <a:picLocks noChangeAspect="1" noChangeArrowheads="1"/>
          </p:cNvPicPr>
          <p:nvPr/>
        </p:nvPicPr>
        <p:blipFill>
          <a:blip r:embed="rId6"/>
          <a:srcRect/>
          <a:stretch>
            <a:fillRect/>
          </a:stretch>
        </p:blipFill>
        <p:spPr bwMode="auto">
          <a:xfrm>
            <a:off x="5472113" y="5562600"/>
            <a:ext cx="1274762" cy="1295400"/>
          </a:xfrm>
          <a:prstGeom prst="rect">
            <a:avLst/>
          </a:prstGeom>
          <a:noFill/>
        </p:spPr>
      </p:pic>
      <p:sp>
        <p:nvSpPr>
          <p:cNvPr id="394252" name="AutoShape 12"/>
          <p:cNvSpPr>
            <a:spLocks noChangeArrowheads="1"/>
          </p:cNvSpPr>
          <p:nvPr/>
        </p:nvSpPr>
        <p:spPr bwMode="auto">
          <a:xfrm>
            <a:off x="2185988" y="5753100"/>
            <a:ext cx="3051175" cy="1033463"/>
          </a:xfrm>
          <a:prstGeom prst="wedgeEllipseCallout">
            <a:avLst>
              <a:gd name="adj1" fmla="val 66389"/>
              <a:gd name="adj2" fmla="val -35560"/>
            </a:avLst>
          </a:prstGeom>
          <a:solidFill>
            <a:srgbClr val="FFEA18"/>
          </a:solidFill>
          <a:ln w="38100">
            <a:solidFill>
              <a:srgbClr val="CC0000"/>
            </a:solidFill>
            <a:miter lim="800000"/>
            <a:headEnd/>
            <a:tailEnd/>
          </a:ln>
          <a:effectLst/>
        </p:spPr>
        <p:txBody>
          <a:bodyPr wrap="none" lIns="0" tIns="0" rIns="0" bIns="0" anchor="ctr">
            <a:prstTxWarp prst="textNoShape">
              <a:avLst/>
            </a:prstTxWarp>
          </a:bodyPr>
          <a:lstStyle/>
          <a:p>
            <a:r>
              <a:rPr lang="en-US" sz="1800" b="1">
                <a:solidFill>
                  <a:srgbClr val="0F116A"/>
                </a:solidFill>
                <a:latin typeface="Comic Sans MS" charset="0"/>
                <a:ea typeface="ＭＳ Ｐゴシック" charset="-128"/>
                <a:cs typeface="ＭＳ Ｐゴシック" charset="-128"/>
              </a:rPr>
              <a:t>That’s interesting</a:t>
            </a:r>
            <a:r>
              <a:rPr lang="en-US" sz="1800" b="1" i="1">
                <a:solidFill>
                  <a:srgbClr val="0F116A"/>
                </a:solidFill>
                <a:latin typeface="Comic Sans MS" charset="0"/>
                <a:ea typeface="ＭＳ Ｐゴシック" charset="-128"/>
                <a:cs typeface="ＭＳ Ｐゴシック" charset="-128"/>
              </a:rPr>
              <a:t>!</a:t>
            </a:r>
            <a:br>
              <a:rPr lang="en-US" sz="1800" b="1" i="1">
                <a:solidFill>
                  <a:srgbClr val="0F116A"/>
                </a:solidFill>
                <a:latin typeface="Comic Sans MS" charset="0"/>
                <a:ea typeface="ＭＳ Ｐゴシック" charset="-128"/>
                <a:cs typeface="ＭＳ Ｐゴシック" charset="-128"/>
              </a:rPr>
            </a:br>
            <a:r>
              <a:rPr lang="en-US" sz="1800" b="1" i="1">
                <a:solidFill>
                  <a:srgbClr val="0F116A"/>
                </a:solidFill>
                <a:latin typeface="Comic Sans MS" charset="0"/>
                <a:ea typeface="ＭＳ Ｐゴシック" charset="-128"/>
                <a:cs typeface="ＭＳ Ｐゴシック" charset="-128"/>
              </a:rPr>
              <a:t>What do you notice?</a:t>
            </a:r>
            <a:endParaRPr lang="en-US" sz="1800" b="1">
              <a:solidFill>
                <a:srgbClr val="0F116A"/>
              </a:solidFill>
              <a:latin typeface="Comic Sans MS" charset="0"/>
              <a:ea typeface="ＭＳ Ｐゴシック" charset="-128"/>
              <a:cs typeface="ＭＳ Ｐゴシック" charset="-128"/>
            </a:endParaRPr>
          </a:p>
        </p:txBody>
      </p:sp>
      <p:sp>
        <p:nvSpPr>
          <p:cNvPr id="394253" name="AutoShape 13"/>
          <p:cNvSpPr>
            <a:spLocks noChangeArrowheads="1"/>
          </p:cNvSpPr>
          <p:nvPr/>
        </p:nvSpPr>
        <p:spPr bwMode="auto">
          <a:xfrm>
            <a:off x="5021263" y="3843338"/>
            <a:ext cx="1119187" cy="1033462"/>
          </a:xfrm>
          <a:prstGeom prst="wedgeEllipseCallout">
            <a:avLst>
              <a:gd name="adj1" fmla="val 17236"/>
              <a:gd name="adj2" fmla="val 134486"/>
            </a:avLst>
          </a:prstGeom>
          <a:solidFill>
            <a:srgbClr val="FFEA18"/>
          </a:solidFill>
          <a:ln w="38100">
            <a:solidFill>
              <a:srgbClr val="CC0000"/>
            </a:solidFill>
            <a:miter lim="800000"/>
            <a:headEnd/>
            <a:tailEnd/>
          </a:ln>
          <a:effectLst/>
        </p:spPr>
        <p:txBody>
          <a:bodyPr wrap="none" lIns="0" tIns="0" rIns="0" bIns="0" anchor="ctr">
            <a:prstTxWarp prst="textNoShape">
              <a:avLst/>
            </a:prstTxWarp>
          </a:bodyPr>
          <a:lstStyle/>
          <a:p>
            <a:r>
              <a:rPr lang="en-US" sz="1800" b="1">
                <a:solidFill>
                  <a:srgbClr val="0F116A"/>
                </a:solidFill>
                <a:latin typeface="Comic Sans MS" charset="0"/>
                <a:ea typeface="ＭＳ Ｐゴシック" charset="-128"/>
                <a:cs typeface="ＭＳ Ｐゴシック" charset="-128"/>
              </a:rPr>
              <a:t>Rules</a:t>
            </a:r>
            <a:br>
              <a:rPr lang="en-US" sz="1800" b="1">
                <a:solidFill>
                  <a:srgbClr val="0F116A"/>
                </a:solidFill>
                <a:latin typeface="Comic Sans MS" charset="0"/>
                <a:ea typeface="ＭＳ Ｐゴシック" charset="-128"/>
                <a:cs typeface="ＭＳ Ｐゴシック" charset="-128"/>
              </a:rPr>
            </a:br>
            <a:r>
              <a:rPr lang="en-US" sz="1800" b="1">
                <a:solidFill>
                  <a:srgbClr val="0F116A"/>
                </a:solidFill>
                <a:latin typeface="Comic Sans MS" charset="0"/>
                <a:ea typeface="ＭＳ Ｐゴシック" charset="-128"/>
                <a:cs typeface="ＭＳ Ｐゴシック" charset="-128"/>
              </a:rPr>
              <a:t>A = T</a:t>
            </a:r>
          </a:p>
          <a:p>
            <a:r>
              <a:rPr lang="en-US" sz="1800" b="1">
                <a:solidFill>
                  <a:srgbClr val="0F116A"/>
                </a:solidFill>
                <a:latin typeface="Comic Sans MS" charset="0"/>
                <a:ea typeface="ＭＳ Ｐゴシック" charset="-128"/>
                <a:cs typeface="ＭＳ Ｐゴシック" charset="-128"/>
              </a:rPr>
              <a:t>C = G</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394251"/>
                                        </p:tgtEl>
                                        <p:attrNameLst>
                                          <p:attrName>style.visibility</p:attrName>
                                        </p:attrNameLst>
                                      </p:cBhvr>
                                      <p:to>
                                        <p:strVal val="visible"/>
                                      </p:to>
                                    </p:set>
                                    <p:animEffect transition="in" filter="wipe(right)">
                                      <p:cBhvr>
                                        <p:cTn id="7" dur="500"/>
                                        <p:tgtEl>
                                          <p:spTgt spid="394251"/>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94252"/>
                                        </p:tgtEl>
                                        <p:attrNameLst>
                                          <p:attrName>style.visibility</p:attrName>
                                        </p:attrNameLst>
                                      </p:cBhvr>
                                      <p:to>
                                        <p:strVal val="visible"/>
                                      </p:to>
                                    </p:set>
                                    <p:animEffect transition="in" filter="wipe(right)">
                                      <p:cBhvr>
                                        <p:cTn id="11" dur="500"/>
                                        <p:tgtEl>
                                          <p:spTgt spid="394252"/>
                                        </p:tgtEl>
                                      </p:cBhvr>
                                    </p:animEffect>
                                  </p:childTnLst>
                                  <p:subTnLst>
                                    <p:audio>
                                      <p:cMediaNode>
                                        <p:cTn display="0" masterRel="sameClick">
                                          <p:stCondLst>
                                            <p:cond evt="begin" delay="0">
                                              <p:tn val="9"/>
                                            </p:cond>
                                          </p:stCondLst>
                                          <p:endCondLst>
                                            <p:cond evt="onStopAudio" delay="0">
                                              <p:tgtEl>
                                                <p:sldTgt/>
                                              </p:tgtEl>
                                            </p:cond>
                                          </p:endCondLst>
                                        </p:cTn>
                                        <p:tgtEl>
                                          <p:sndTgt r:embed="rId3" name="Quack"/>
                                        </p:tgtEl>
                                      </p:cMediaNode>
                                    </p:audio>
                                  </p:sub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394253"/>
                                        </p:tgtEl>
                                        <p:attrNameLst>
                                          <p:attrName>style.visibility</p:attrName>
                                        </p:attrNameLst>
                                      </p:cBhvr>
                                      <p:to>
                                        <p:strVal val="visible"/>
                                      </p:to>
                                    </p:set>
                                    <p:animEffect transition="in" filter="wipe(down)">
                                      <p:cBhvr>
                                        <p:cTn id="15" dur="500"/>
                                        <p:tgtEl>
                                          <p:spTgt spid="394253"/>
                                        </p:tgtEl>
                                      </p:cBhvr>
                                    </p:animEffect>
                                  </p:childTnLst>
                                  <p:subTnLst>
                                    <p:audio>
                                      <p:cMediaNode>
                                        <p:cTn display="0" masterRel="sameClick">
                                          <p:stCondLst>
                                            <p:cond evt="begin" delay="0">
                                              <p:tn val="13"/>
                                            </p:cond>
                                          </p:stCondLst>
                                          <p:endCondLst>
                                            <p:cond evt="onStopAudio" delay="0">
                                              <p:tgtEl>
                                                <p:sldTgt/>
                                              </p:tgtEl>
                                            </p:cond>
                                          </p:endCondLst>
                                        </p:cTn>
                                        <p:tgtEl>
                                          <p:sndTgt r:embed="rId3" name="Quack"/>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4252" grpId="0" animBg="1" autoUpdateAnimBg="0"/>
      <p:bldP spid="394253" grpId="0" animBg="1"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5058" name="Picture 2"/>
          <p:cNvPicPr>
            <a:picLocks noChangeAspect="1" noChangeArrowheads="1"/>
          </p:cNvPicPr>
          <p:nvPr/>
        </p:nvPicPr>
        <p:blipFill>
          <a:blip r:embed="rId3"/>
          <a:srcRect/>
          <a:stretch>
            <a:fillRect/>
          </a:stretch>
        </p:blipFill>
        <p:spPr bwMode="auto">
          <a:xfrm>
            <a:off x="996950" y="3942544"/>
            <a:ext cx="2063750" cy="2915456"/>
          </a:xfrm>
          <a:prstGeom prst="rect">
            <a:avLst/>
          </a:prstGeom>
          <a:noFill/>
          <a:ln w="9525">
            <a:noFill/>
            <a:miter lim="800000"/>
            <a:headEnd/>
            <a:tailEnd/>
          </a:ln>
          <a:effectLst/>
        </p:spPr>
      </p:pic>
      <p:pic>
        <p:nvPicPr>
          <p:cNvPr id="45059" name="Picture 3"/>
          <p:cNvPicPr>
            <a:picLocks noChangeAspect="1" noChangeArrowheads="1"/>
          </p:cNvPicPr>
          <p:nvPr/>
        </p:nvPicPr>
        <p:blipFill>
          <a:blip r:embed="rId4"/>
          <a:srcRect/>
          <a:stretch>
            <a:fillRect/>
          </a:stretch>
        </p:blipFill>
        <p:spPr bwMode="auto">
          <a:xfrm>
            <a:off x="3619500" y="3975100"/>
            <a:ext cx="2057400" cy="2882900"/>
          </a:xfrm>
          <a:prstGeom prst="rect">
            <a:avLst/>
          </a:prstGeom>
          <a:noFill/>
          <a:ln w="9525">
            <a:noFill/>
            <a:miter lim="800000"/>
            <a:headEnd/>
            <a:tailEnd/>
          </a:ln>
          <a:effectLst/>
        </p:spPr>
      </p:pic>
      <p:pic>
        <p:nvPicPr>
          <p:cNvPr id="45060" name="Picture 4"/>
          <p:cNvPicPr>
            <a:picLocks noChangeAspect="1" noChangeArrowheads="1"/>
          </p:cNvPicPr>
          <p:nvPr/>
        </p:nvPicPr>
        <p:blipFill>
          <a:blip r:embed="rId5"/>
          <a:srcRect/>
          <a:stretch>
            <a:fillRect/>
          </a:stretch>
        </p:blipFill>
        <p:spPr bwMode="auto">
          <a:xfrm>
            <a:off x="6692900" y="4126864"/>
            <a:ext cx="1778000" cy="2733683"/>
          </a:xfrm>
          <a:prstGeom prst="rect">
            <a:avLst/>
          </a:prstGeom>
          <a:noFill/>
          <a:ln w="9525">
            <a:noFill/>
            <a:miter lim="800000"/>
            <a:headEnd/>
            <a:tailEnd/>
          </a:ln>
          <a:effectLst/>
        </p:spPr>
      </p:pic>
      <p:sp>
        <p:nvSpPr>
          <p:cNvPr id="396290" name="Rectangle 2"/>
          <p:cNvSpPr>
            <a:spLocks noGrp="1" noChangeArrowheads="1"/>
          </p:cNvSpPr>
          <p:nvPr>
            <p:ph type="title"/>
          </p:nvPr>
        </p:nvSpPr>
        <p:spPr/>
        <p:txBody>
          <a:bodyPr/>
          <a:lstStyle/>
          <a:p>
            <a:r>
              <a:rPr lang="en-US" dirty="0"/>
              <a:t>Structure of DNA</a:t>
            </a:r>
          </a:p>
        </p:txBody>
      </p:sp>
      <p:sp>
        <p:nvSpPr>
          <p:cNvPr id="396291" name="Rectangle 3" descr="Rectangle: Click to edit Master text styles&#10;Second level&#10;Third level&#10;Fourth level&#10;Fifth level"/>
          <p:cNvSpPr>
            <a:spLocks noGrp="1" noChangeArrowheads="1"/>
          </p:cNvSpPr>
          <p:nvPr>
            <p:ph type="body" idx="1"/>
          </p:nvPr>
        </p:nvSpPr>
        <p:spPr>
          <a:xfrm>
            <a:off x="215900" y="1155064"/>
            <a:ext cx="7924800" cy="2971800"/>
          </a:xfrm>
        </p:spPr>
        <p:txBody>
          <a:bodyPr/>
          <a:lstStyle/>
          <a:p>
            <a:r>
              <a:rPr lang="en-US" dirty="0"/>
              <a:t>Watson &amp; Crick</a:t>
            </a:r>
          </a:p>
          <a:p>
            <a:pPr lvl="1"/>
            <a:r>
              <a:rPr lang="en-US" u="sng" dirty="0">
                <a:solidFill>
                  <a:srgbClr val="CC0000"/>
                </a:solidFill>
              </a:rPr>
              <a:t>developed double helix model of DNA</a:t>
            </a:r>
            <a:endParaRPr lang="en-US" dirty="0"/>
          </a:p>
          <a:p>
            <a:pPr marL="1085850" lvl="2"/>
            <a:r>
              <a:rPr lang="en-US" dirty="0"/>
              <a:t>other leading scientists working on question:</a:t>
            </a:r>
          </a:p>
          <a:p>
            <a:pPr marL="1428750" lvl="3"/>
            <a:r>
              <a:rPr lang="en-US" dirty="0"/>
              <a:t>Rosalind Franklin</a:t>
            </a:r>
          </a:p>
          <a:p>
            <a:pPr marL="1428750" lvl="3"/>
            <a:r>
              <a:rPr lang="en-US" dirty="0"/>
              <a:t>Maurice Wilkins</a:t>
            </a:r>
          </a:p>
          <a:p>
            <a:pPr marL="1428750" lvl="3"/>
            <a:r>
              <a:rPr lang="en-US" dirty="0" err="1"/>
              <a:t>Linus</a:t>
            </a:r>
            <a:r>
              <a:rPr lang="en-US" dirty="0"/>
              <a:t> Pauling</a:t>
            </a:r>
            <a:r>
              <a:rPr lang="en-US" b="0" dirty="0"/>
              <a:t> </a:t>
            </a:r>
          </a:p>
        </p:txBody>
      </p:sp>
      <p:sp>
        <p:nvSpPr>
          <p:cNvPr id="396292" name="Rectangle 4"/>
          <p:cNvSpPr>
            <a:spLocks noChangeArrowheads="1"/>
          </p:cNvSpPr>
          <p:nvPr/>
        </p:nvSpPr>
        <p:spPr bwMode="auto">
          <a:xfrm>
            <a:off x="6605588" y="381000"/>
            <a:ext cx="2465387" cy="609600"/>
          </a:xfrm>
          <a:prstGeom prst="rect">
            <a:avLst/>
          </a:prstGeom>
          <a:noFill/>
          <a:ln w="9525">
            <a:noFill/>
            <a:miter lim="800000"/>
            <a:headEnd/>
            <a:tailEnd/>
          </a:ln>
          <a:effectLst/>
        </p:spPr>
        <p:txBody>
          <a:bodyPr wrap="none" anchor="ctr">
            <a:prstTxWarp prst="textNoShape">
              <a:avLst/>
            </a:prstTxWarp>
            <a:spAutoFit/>
          </a:bodyPr>
          <a:lstStyle/>
          <a:p>
            <a:pPr algn="r"/>
            <a:r>
              <a:rPr lang="en-US" sz="3400" b="1">
                <a:solidFill>
                  <a:srgbClr val="0F116A"/>
                </a:solidFill>
              </a:rPr>
              <a:t>1953 </a:t>
            </a:r>
            <a:r>
              <a:rPr lang="en-US" sz="3400" b="1">
                <a:solidFill>
                  <a:srgbClr val="000005"/>
                </a:solidFill>
              </a:rPr>
              <a:t>| </a:t>
            </a:r>
            <a:r>
              <a:rPr lang="en-US" sz="3400" b="1">
                <a:solidFill>
                  <a:srgbClr val="CC0000"/>
                </a:solidFill>
              </a:rPr>
              <a:t>1962</a:t>
            </a:r>
            <a:endParaRPr lang="en-US" sz="3000" b="1">
              <a:solidFill>
                <a:srgbClr val="0F116A"/>
              </a:solidFill>
            </a:endParaRPr>
          </a:p>
        </p:txBody>
      </p:sp>
      <p:sp>
        <p:nvSpPr>
          <p:cNvPr id="396296" name="Rectangle 8"/>
          <p:cNvSpPr>
            <a:spLocks noChangeArrowheads="1"/>
          </p:cNvSpPr>
          <p:nvPr/>
        </p:nvSpPr>
        <p:spPr bwMode="auto">
          <a:xfrm>
            <a:off x="1858963" y="6443663"/>
            <a:ext cx="1271587" cy="427037"/>
          </a:xfrm>
          <a:prstGeom prst="rect">
            <a:avLst/>
          </a:prstGeom>
          <a:noFill/>
          <a:ln w="9525">
            <a:noFill/>
            <a:miter lim="800000"/>
            <a:headEnd/>
            <a:tailEnd/>
          </a:ln>
          <a:effectLst/>
        </p:spPr>
        <p:txBody>
          <a:bodyPr wrap="none" anchor="ctr">
            <a:prstTxWarp prst="textNoShape">
              <a:avLst/>
            </a:prstTxWarp>
            <a:spAutoFit/>
          </a:bodyPr>
          <a:lstStyle/>
          <a:p>
            <a:pPr algn="r"/>
            <a:r>
              <a:rPr lang="en-US" sz="2200" b="1">
                <a:solidFill>
                  <a:schemeClr val="bg1"/>
                </a:solidFill>
              </a:rPr>
              <a:t>Franklin</a:t>
            </a:r>
            <a:endParaRPr lang="en-US" sz="2200" b="1">
              <a:solidFill>
                <a:srgbClr val="FFEA18"/>
              </a:solidFill>
            </a:endParaRPr>
          </a:p>
        </p:txBody>
      </p:sp>
      <p:sp>
        <p:nvSpPr>
          <p:cNvPr id="396297" name="Rectangle 9"/>
          <p:cNvSpPr>
            <a:spLocks noChangeArrowheads="1"/>
          </p:cNvSpPr>
          <p:nvPr/>
        </p:nvSpPr>
        <p:spPr bwMode="auto">
          <a:xfrm>
            <a:off x="4611688" y="6430963"/>
            <a:ext cx="1162050" cy="427037"/>
          </a:xfrm>
          <a:prstGeom prst="rect">
            <a:avLst/>
          </a:prstGeom>
          <a:noFill/>
          <a:ln w="9525">
            <a:noFill/>
            <a:miter lim="800000"/>
            <a:headEnd/>
            <a:tailEnd/>
          </a:ln>
          <a:effectLst/>
        </p:spPr>
        <p:txBody>
          <a:bodyPr wrap="none" anchor="ctr">
            <a:prstTxWarp prst="textNoShape">
              <a:avLst/>
            </a:prstTxWarp>
            <a:spAutoFit/>
          </a:bodyPr>
          <a:lstStyle/>
          <a:p>
            <a:pPr algn="r"/>
            <a:r>
              <a:rPr lang="en-US" sz="2200" b="1">
                <a:solidFill>
                  <a:schemeClr val="bg1"/>
                </a:solidFill>
              </a:rPr>
              <a:t>Wilkins</a:t>
            </a:r>
            <a:endParaRPr lang="en-US" sz="2200" b="1">
              <a:solidFill>
                <a:srgbClr val="FFEA18"/>
              </a:solidFill>
            </a:endParaRPr>
          </a:p>
        </p:txBody>
      </p:sp>
      <p:sp>
        <p:nvSpPr>
          <p:cNvPr id="396298" name="Rectangle 10"/>
          <p:cNvSpPr>
            <a:spLocks noChangeArrowheads="1"/>
          </p:cNvSpPr>
          <p:nvPr/>
        </p:nvSpPr>
        <p:spPr bwMode="auto">
          <a:xfrm>
            <a:off x="7461250" y="6430963"/>
            <a:ext cx="1193800" cy="427037"/>
          </a:xfrm>
          <a:prstGeom prst="rect">
            <a:avLst/>
          </a:prstGeom>
          <a:noFill/>
          <a:ln w="9525">
            <a:noFill/>
            <a:miter lim="800000"/>
            <a:headEnd/>
            <a:tailEnd/>
          </a:ln>
          <a:effectLst/>
        </p:spPr>
        <p:txBody>
          <a:bodyPr wrap="none" anchor="ctr">
            <a:prstTxWarp prst="textNoShape">
              <a:avLst/>
            </a:prstTxWarp>
            <a:spAutoFit/>
          </a:bodyPr>
          <a:lstStyle/>
          <a:p>
            <a:pPr algn="r"/>
            <a:r>
              <a:rPr lang="en-US" sz="2200" b="1">
                <a:solidFill>
                  <a:schemeClr val="bg1"/>
                </a:solidFill>
              </a:rPr>
              <a:t>Pauling</a:t>
            </a:r>
            <a:endParaRPr lang="en-US" sz="2200" b="1">
              <a:solidFill>
                <a:srgbClr val="FFEA18"/>
              </a:solidFill>
            </a:endParaRPr>
          </a:p>
        </p:txBody>
      </p:sp>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0386" name="Picture 2"/>
          <p:cNvPicPr>
            <a:picLocks noChangeAspect="1" noChangeArrowheads="1"/>
          </p:cNvPicPr>
          <p:nvPr/>
        </p:nvPicPr>
        <p:blipFill>
          <a:blip r:embed="rId3"/>
          <a:srcRect/>
          <a:stretch>
            <a:fillRect/>
          </a:stretch>
        </p:blipFill>
        <p:spPr bwMode="auto">
          <a:xfrm>
            <a:off x="673100" y="1295400"/>
            <a:ext cx="5346700" cy="5410200"/>
          </a:xfrm>
          <a:prstGeom prst="rect">
            <a:avLst/>
          </a:prstGeom>
          <a:noFill/>
        </p:spPr>
      </p:pic>
      <p:pic>
        <p:nvPicPr>
          <p:cNvPr id="400387" name="Picture 3"/>
          <p:cNvPicPr>
            <a:picLocks noChangeAspect="1" noChangeArrowheads="1"/>
          </p:cNvPicPr>
          <p:nvPr/>
        </p:nvPicPr>
        <p:blipFill>
          <a:blip r:embed="rId4"/>
          <a:srcRect/>
          <a:stretch>
            <a:fillRect/>
          </a:stretch>
        </p:blipFill>
        <p:spPr bwMode="auto">
          <a:xfrm>
            <a:off x="6172200" y="1295400"/>
            <a:ext cx="2765425" cy="2765425"/>
          </a:xfrm>
          <a:prstGeom prst="rect">
            <a:avLst/>
          </a:prstGeom>
          <a:noFill/>
        </p:spPr>
      </p:pic>
      <p:pic>
        <p:nvPicPr>
          <p:cNvPr id="400388" name="Picture 4"/>
          <p:cNvPicPr>
            <a:picLocks noChangeAspect="1" noChangeArrowheads="1"/>
          </p:cNvPicPr>
          <p:nvPr/>
        </p:nvPicPr>
        <p:blipFill>
          <a:blip r:embed="rId5"/>
          <a:srcRect r="34030" b="13091"/>
          <a:stretch>
            <a:fillRect/>
          </a:stretch>
        </p:blipFill>
        <p:spPr bwMode="auto">
          <a:xfrm>
            <a:off x="6172200" y="4213225"/>
            <a:ext cx="2765425" cy="2492375"/>
          </a:xfrm>
          <a:prstGeom prst="rect">
            <a:avLst/>
          </a:prstGeom>
          <a:noFill/>
          <a:ln w="9525">
            <a:noFill/>
            <a:miter lim="800000"/>
            <a:headEnd/>
            <a:tailEnd/>
          </a:ln>
          <a:effectLst/>
        </p:spPr>
      </p:pic>
      <p:sp>
        <p:nvSpPr>
          <p:cNvPr id="400389" name="Rectangle 5"/>
          <p:cNvSpPr>
            <a:spLocks noChangeArrowheads="1"/>
          </p:cNvSpPr>
          <p:nvPr/>
        </p:nvSpPr>
        <p:spPr bwMode="auto">
          <a:xfrm>
            <a:off x="609600" y="654050"/>
            <a:ext cx="4044950" cy="641350"/>
          </a:xfrm>
          <a:prstGeom prst="rect">
            <a:avLst/>
          </a:prstGeom>
          <a:noFill/>
          <a:ln w="9525">
            <a:noFill/>
            <a:miter lim="800000"/>
            <a:headEnd/>
            <a:tailEnd/>
          </a:ln>
          <a:effectLst/>
        </p:spPr>
        <p:txBody>
          <a:bodyPr wrap="none" anchor="ctr">
            <a:prstTxWarp prst="textNoShape">
              <a:avLst/>
            </a:prstTxWarp>
            <a:spAutoFit/>
          </a:bodyPr>
          <a:lstStyle/>
          <a:p>
            <a:r>
              <a:rPr lang="en-US" sz="3600" b="1">
                <a:solidFill>
                  <a:schemeClr val="tx2"/>
                </a:solidFill>
              </a:rPr>
              <a:t>Watson and Crick</a:t>
            </a:r>
          </a:p>
        </p:txBody>
      </p:sp>
      <p:sp>
        <p:nvSpPr>
          <p:cNvPr id="400390" name="Rectangle 6"/>
          <p:cNvSpPr>
            <a:spLocks noChangeArrowheads="1"/>
          </p:cNvSpPr>
          <p:nvPr/>
        </p:nvSpPr>
        <p:spPr bwMode="auto">
          <a:xfrm>
            <a:off x="5976938" y="533400"/>
            <a:ext cx="3251200" cy="457200"/>
          </a:xfrm>
          <a:prstGeom prst="rect">
            <a:avLst/>
          </a:prstGeom>
          <a:noFill/>
          <a:ln w="9525">
            <a:noFill/>
            <a:miter lim="800000"/>
            <a:headEnd/>
            <a:tailEnd/>
          </a:ln>
          <a:effectLst/>
        </p:spPr>
        <p:txBody>
          <a:bodyPr wrap="none" anchor="ctr">
            <a:prstTxWarp prst="textNoShape">
              <a:avLst/>
            </a:prstTxWarp>
            <a:spAutoFit/>
          </a:bodyPr>
          <a:lstStyle/>
          <a:p>
            <a:pPr algn="r"/>
            <a:r>
              <a:rPr lang="en-US" b="1" dirty="0">
                <a:solidFill>
                  <a:srgbClr val="0F116A"/>
                </a:solidFill>
                <a:hlinkClick r:id="rId6" action="ppaction://hlinkfile"/>
              </a:rPr>
              <a:t>1953 article in Nature</a:t>
            </a:r>
            <a:endParaRPr lang="en-US" sz="3600" b="1" dirty="0">
              <a:solidFill>
                <a:srgbClr val="0F116A"/>
              </a:solidFill>
            </a:endParaRPr>
          </a:p>
        </p:txBody>
      </p:sp>
      <p:sp>
        <p:nvSpPr>
          <p:cNvPr id="400391" name="Rectangle 7"/>
          <p:cNvSpPr>
            <a:spLocks noChangeArrowheads="1"/>
          </p:cNvSpPr>
          <p:nvPr/>
        </p:nvSpPr>
        <p:spPr bwMode="auto">
          <a:xfrm>
            <a:off x="4657725" y="6303963"/>
            <a:ext cx="882650" cy="427037"/>
          </a:xfrm>
          <a:prstGeom prst="rect">
            <a:avLst/>
          </a:prstGeom>
          <a:noFill/>
          <a:ln w="9525">
            <a:noFill/>
            <a:miter lim="800000"/>
            <a:headEnd/>
            <a:tailEnd/>
          </a:ln>
          <a:effectLst/>
        </p:spPr>
        <p:txBody>
          <a:bodyPr wrap="none" anchor="ctr">
            <a:prstTxWarp prst="textNoShape">
              <a:avLst/>
            </a:prstTxWarp>
            <a:spAutoFit/>
          </a:bodyPr>
          <a:lstStyle/>
          <a:p>
            <a:pPr algn="r"/>
            <a:r>
              <a:rPr lang="en-US" sz="2200" b="1">
                <a:solidFill>
                  <a:schemeClr val="bg1"/>
                </a:solidFill>
              </a:rPr>
              <a:t>Crick</a:t>
            </a:r>
            <a:endParaRPr lang="en-US" sz="2200" b="1">
              <a:solidFill>
                <a:srgbClr val="FFEA18"/>
              </a:solidFill>
            </a:endParaRPr>
          </a:p>
        </p:txBody>
      </p:sp>
      <p:sp>
        <p:nvSpPr>
          <p:cNvPr id="400392" name="Rectangle 8"/>
          <p:cNvSpPr>
            <a:spLocks noChangeArrowheads="1"/>
          </p:cNvSpPr>
          <p:nvPr/>
        </p:nvSpPr>
        <p:spPr bwMode="auto">
          <a:xfrm>
            <a:off x="668338" y="6303963"/>
            <a:ext cx="1193800" cy="427037"/>
          </a:xfrm>
          <a:prstGeom prst="rect">
            <a:avLst/>
          </a:prstGeom>
          <a:noFill/>
          <a:ln w="9525">
            <a:noFill/>
            <a:miter lim="800000"/>
            <a:headEnd/>
            <a:tailEnd/>
          </a:ln>
          <a:effectLst/>
        </p:spPr>
        <p:txBody>
          <a:bodyPr wrap="none" anchor="ctr">
            <a:prstTxWarp prst="textNoShape">
              <a:avLst/>
            </a:prstTxWarp>
            <a:spAutoFit/>
          </a:bodyPr>
          <a:lstStyle/>
          <a:p>
            <a:pPr algn="r"/>
            <a:r>
              <a:rPr lang="en-US" sz="2200" b="1">
                <a:solidFill>
                  <a:schemeClr val="bg1"/>
                </a:solidFill>
              </a:rPr>
              <a:t>Watson</a:t>
            </a:r>
            <a:endParaRPr lang="en-US" sz="2200" b="1">
              <a:solidFill>
                <a:srgbClr val="FFEA18"/>
              </a:solidFill>
            </a:endParaRPr>
          </a:p>
        </p:txBody>
      </p:sp>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8343" name="Picture 7" descr="f14-09ct_rosalind_frank_cb"/>
          <p:cNvPicPr>
            <a:picLocks noChangeAspect="1" noChangeArrowheads="1"/>
          </p:cNvPicPr>
          <p:nvPr/>
        </p:nvPicPr>
        <p:blipFill>
          <a:blip r:embed="rId3"/>
          <a:srcRect l="33749" t="6000" r="33749"/>
          <a:stretch>
            <a:fillRect/>
          </a:stretch>
        </p:blipFill>
        <p:spPr bwMode="auto">
          <a:xfrm>
            <a:off x="7196138" y="415925"/>
            <a:ext cx="1598612" cy="3470275"/>
          </a:xfrm>
          <a:prstGeom prst="rect">
            <a:avLst/>
          </a:prstGeom>
          <a:noFill/>
          <a:ln w="9525">
            <a:noFill/>
            <a:miter lim="800000"/>
            <a:headEnd/>
            <a:tailEnd/>
          </a:ln>
        </p:spPr>
      </p:pic>
      <p:pic>
        <p:nvPicPr>
          <p:cNvPr id="398338" name="Picture 2"/>
          <p:cNvPicPr>
            <a:picLocks noChangeAspect="1" noChangeArrowheads="1"/>
          </p:cNvPicPr>
          <p:nvPr/>
        </p:nvPicPr>
        <p:blipFill>
          <a:blip r:embed="rId4"/>
          <a:srcRect b="3429"/>
          <a:stretch>
            <a:fillRect/>
          </a:stretch>
        </p:blipFill>
        <p:spPr bwMode="auto">
          <a:xfrm>
            <a:off x="5638800" y="3905250"/>
            <a:ext cx="3429000" cy="2952750"/>
          </a:xfrm>
          <a:prstGeom prst="rect">
            <a:avLst/>
          </a:prstGeom>
          <a:noFill/>
        </p:spPr>
      </p:pic>
      <p:sp>
        <p:nvSpPr>
          <p:cNvPr id="398339" name="Rectangle 3"/>
          <p:cNvSpPr>
            <a:spLocks noGrp="1" noChangeArrowheads="1"/>
          </p:cNvSpPr>
          <p:nvPr>
            <p:ph type="title"/>
          </p:nvPr>
        </p:nvSpPr>
        <p:spPr/>
        <p:txBody>
          <a:bodyPr/>
          <a:lstStyle/>
          <a:p>
            <a:r>
              <a:rPr lang="en-US"/>
              <a:t>Rosalind Franklin (1920-1958)</a:t>
            </a:r>
          </a:p>
        </p:txBody>
      </p:sp>
      <p:pic>
        <p:nvPicPr>
          <p:cNvPr id="398340" name="Picture 4"/>
          <p:cNvPicPr>
            <a:picLocks noChangeAspect="1" noChangeArrowheads="1"/>
          </p:cNvPicPr>
          <p:nvPr/>
        </p:nvPicPr>
        <p:blipFill>
          <a:blip r:embed="rId5"/>
          <a:srcRect/>
          <a:stretch>
            <a:fillRect/>
          </a:stretch>
        </p:blipFill>
        <p:spPr bwMode="auto">
          <a:xfrm>
            <a:off x="762000" y="1371600"/>
            <a:ext cx="5086350" cy="5257800"/>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10626" name="Picture 2"/>
          <p:cNvPicPr>
            <a:picLocks noChangeAspect="1" noChangeArrowheads="1"/>
          </p:cNvPicPr>
          <p:nvPr/>
        </p:nvPicPr>
        <p:blipFill>
          <a:blip r:embed="rId4"/>
          <a:srcRect r="3906" b="3600"/>
          <a:stretch>
            <a:fillRect/>
          </a:stretch>
        </p:blipFill>
        <p:spPr bwMode="auto">
          <a:xfrm>
            <a:off x="4321175" y="381000"/>
            <a:ext cx="4760913" cy="5181600"/>
          </a:xfrm>
          <a:prstGeom prst="rect">
            <a:avLst/>
          </a:prstGeom>
          <a:noFill/>
          <a:ln w="9525">
            <a:noFill/>
            <a:miter lim="800000"/>
            <a:headEnd/>
            <a:tailEnd/>
          </a:ln>
        </p:spPr>
      </p:pic>
      <p:sp>
        <p:nvSpPr>
          <p:cNvPr id="410627" name="Rectangle 3"/>
          <p:cNvSpPr>
            <a:spLocks noGrp="1" noChangeArrowheads="1"/>
          </p:cNvSpPr>
          <p:nvPr>
            <p:ph type="title"/>
          </p:nvPr>
        </p:nvSpPr>
        <p:spPr/>
        <p:txBody>
          <a:bodyPr/>
          <a:lstStyle/>
          <a:p>
            <a:r>
              <a:rPr lang="en-US"/>
              <a:t>But how is DNA copied?</a:t>
            </a:r>
          </a:p>
        </p:txBody>
      </p:sp>
      <p:sp>
        <p:nvSpPr>
          <p:cNvPr id="410628" name="Rectangle 4" descr="Rectangle: Click to edit Master text styles&#10;Second level&#10;Third level&#10;Fourth level&#10;Fifth level"/>
          <p:cNvSpPr>
            <a:spLocks noGrp="1" noChangeArrowheads="1"/>
          </p:cNvSpPr>
          <p:nvPr>
            <p:ph type="body" idx="1"/>
          </p:nvPr>
        </p:nvSpPr>
        <p:spPr>
          <a:xfrm>
            <a:off x="679450" y="1371600"/>
            <a:ext cx="5167313" cy="3903663"/>
          </a:xfrm>
        </p:spPr>
        <p:txBody>
          <a:bodyPr/>
          <a:lstStyle/>
          <a:p>
            <a:r>
              <a:rPr lang="en-US"/>
              <a:t>Replication of DNA</a:t>
            </a:r>
          </a:p>
          <a:p>
            <a:pPr lvl="1"/>
            <a:r>
              <a:rPr lang="en-US"/>
              <a:t>base pairing suggests that it will allow each side to serve as a </a:t>
            </a:r>
            <a:r>
              <a:rPr lang="en-US" u="sng">
                <a:solidFill>
                  <a:srgbClr val="CC0000"/>
                </a:solidFill>
              </a:rPr>
              <a:t>template</a:t>
            </a:r>
            <a:r>
              <a:rPr lang="en-US"/>
              <a:t> for a new strand</a:t>
            </a:r>
          </a:p>
        </p:txBody>
      </p:sp>
      <p:pic>
        <p:nvPicPr>
          <p:cNvPr id="410629" name="Picture 5" descr="16-07-DNAReplication-L4"/>
          <p:cNvPicPr>
            <a:picLocks noChangeAspect="1" noChangeArrowheads="1"/>
          </p:cNvPicPr>
          <p:nvPr/>
        </p:nvPicPr>
        <p:blipFill>
          <a:blip r:embed="rId5"/>
          <a:srcRect b="50824"/>
          <a:stretch>
            <a:fillRect/>
          </a:stretch>
        </p:blipFill>
        <p:spPr bwMode="auto">
          <a:xfrm>
            <a:off x="25400" y="4716463"/>
            <a:ext cx="4970463" cy="1042987"/>
          </a:xfrm>
          <a:prstGeom prst="rect">
            <a:avLst/>
          </a:prstGeom>
          <a:noFill/>
          <a:ln w="9525">
            <a:noFill/>
            <a:miter lim="800000"/>
            <a:headEnd/>
            <a:tailEnd/>
          </a:ln>
        </p:spPr>
      </p:pic>
      <p:sp>
        <p:nvSpPr>
          <p:cNvPr id="410631" name="Rectangle 7"/>
          <p:cNvSpPr>
            <a:spLocks noChangeArrowheads="1"/>
          </p:cNvSpPr>
          <p:nvPr/>
        </p:nvSpPr>
        <p:spPr bwMode="auto">
          <a:xfrm>
            <a:off x="0" y="5834063"/>
            <a:ext cx="9144000" cy="1006475"/>
          </a:xfrm>
          <a:prstGeom prst="rect">
            <a:avLst/>
          </a:prstGeom>
          <a:solidFill>
            <a:srgbClr val="FFEA18"/>
          </a:solidFill>
          <a:ln w="9525">
            <a:noFill/>
            <a:miter lim="800000"/>
            <a:headEnd/>
            <a:tailEnd/>
          </a:ln>
          <a:effectLst/>
        </p:spPr>
        <p:txBody>
          <a:bodyPr rIns="45720" anchor="ctr">
            <a:prstTxWarp prst="textNoShape">
              <a:avLst/>
            </a:prstTxWarp>
            <a:spAutoFit/>
          </a:bodyPr>
          <a:lstStyle/>
          <a:p>
            <a:pPr algn="l">
              <a:tabLst>
                <a:tab pos="8691563" algn="r"/>
              </a:tabLst>
            </a:pPr>
            <a:r>
              <a:rPr lang="en-US" sz="2000" b="1" i="1">
                <a:solidFill>
                  <a:schemeClr val="tx2"/>
                </a:solidFill>
              </a:rPr>
              <a:t>“It has not escaped our notice that the specific pairing we have postulated immediately suggests a possible copying mechanism for the genetic material.”	</a:t>
            </a:r>
            <a:r>
              <a:rPr lang="en-US" sz="2000" b="1" i="1">
                <a:solidFill>
                  <a:srgbClr val="0F116A"/>
                </a:solidFill>
              </a:rPr>
              <a:t>—</a:t>
            </a:r>
            <a:r>
              <a:rPr lang="en-US" sz="2000" b="1" i="1">
                <a:solidFill>
                  <a:schemeClr val="tx2"/>
                </a:solidFill>
              </a:rPr>
              <a:t> </a:t>
            </a:r>
            <a:r>
              <a:rPr lang="en-US" sz="2000" b="1" i="1">
                <a:solidFill>
                  <a:srgbClr val="0F116A"/>
                </a:solidFill>
              </a:rPr>
              <a:t>Watson &amp; Crick</a:t>
            </a:r>
            <a:endParaRPr lang="en-US" sz="2000" b="1" i="1">
              <a:solidFill>
                <a:schemeClr val="tx2"/>
              </a:solidFill>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10631"/>
                                        </p:tgtEl>
                                        <p:attrNameLst>
                                          <p:attrName>style.visibility</p:attrName>
                                        </p:attrNameLst>
                                      </p:cBhvr>
                                      <p:to>
                                        <p:strVal val="visible"/>
                                      </p:to>
                                    </p:set>
                                    <p:anim calcmode="lin" valueType="num">
                                      <p:cBhvr additive="base">
                                        <p:cTn id="7" dur="500" fill="hold"/>
                                        <p:tgtEl>
                                          <p:spTgt spid="410631"/>
                                        </p:tgtEl>
                                        <p:attrNameLst>
                                          <p:attrName>ppt_x</p:attrName>
                                        </p:attrNameLst>
                                      </p:cBhvr>
                                      <p:tavLst>
                                        <p:tav tm="0">
                                          <p:val>
                                            <p:strVal val="0-#ppt_w/2"/>
                                          </p:val>
                                        </p:tav>
                                        <p:tav tm="100000">
                                          <p:val>
                                            <p:strVal val="#ppt_x"/>
                                          </p:val>
                                        </p:tav>
                                      </p:tavLst>
                                    </p:anim>
                                    <p:anim calcmode="lin" valueType="num">
                                      <p:cBhvr additive="base">
                                        <p:cTn id="8" dur="500" fill="hold"/>
                                        <p:tgtEl>
                                          <p:spTgt spid="410631"/>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631" grpId="0" animBg="1"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2674" name="Rectangle 2"/>
          <p:cNvSpPr>
            <a:spLocks noGrp="1" noChangeArrowheads="1"/>
          </p:cNvSpPr>
          <p:nvPr>
            <p:ph type="title"/>
          </p:nvPr>
        </p:nvSpPr>
        <p:spPr/>
        <p:txBody>
          <a:bodyPr/>
          <a:lstStyle/>
          <a:p>
            <a:r>
              <a:rPr lang="en-US"/>
              <a:t>Models of DNA Replication</a:t>
            </a:r>
          </a:p>
        </p:txBody>
      </p:sp>
      <p:sp>
        <p:nvSpPr>
          <p:cNvPr id="412675" name="Rectangle 3" descr="Rectangle: Click to edit Master text styles&#10;Second level&#10;Third level&#10;Fourth level&#10;Fifth level"/>
          <p:cNvSpPr>
            <a:spLocks noGrp="1" noChangeArrowheads="1"/>
          </p:cNvSpPr>
          <p:nvPr>
            <p:ph type="body" idx="1"/>
          </p:nvPr>
        </p:nvSpPr>
        <p:spPr>
          <a:xfrm>
            <a:off x="792163" y="1279525"/>
            <a:ext cx="5943600" cy="914400"/>
          </a:xfrm>
        </p:spPr>
        <p:txBody>
          <a:bodyPr>
            <a:normAutofit lnSpcReduction="10000"/>
          </a:bodyPr>
          <a:lstStyle/>
          <a:p>
            <a:pPr>
              <a:lnSpc>
                <a:spcPct val="90000"/>
              </a:lnSpc>
            </a:pPr>
            <a:r>
              <a:rPr lang="en-US"/>
              <a:t>Alternative models</a:t>
            </a:r>
          </a:p>
          <a:p>
            <a:pPr lvl="1">
              <a:lnSpc>
                <a:spcPct val="90000"/>
              </a:lnSpc>
            </a:pPr>
            <a:r>
              <a:rPr lang="en-US" sz="2400"/>
              <a:t>become experimental predictions</a:t>
            </a:r>
          </a:p>
        </p:txBody>
      </p:sp>
      <p:sp>
        <p:nvSpPr>
          <p:cNvPr id="412684" name="Rectangle 12"/>
          <p:cNvSpPr>
            <a:spLocks noChangeArrowheads="1"/>
          </p:cNvSpPr>
          <p:nvPr/>
        </p:nvSpPr>
        <p:spPr bwMode="auto">
          <a:xfrm>
            <a:off x="746125" y="2498725"/>
            <a:ext cx="1736725" cy="304800"/>
          </a:xfrm>
          <a:prstGeom prst="rect">
            <a:avLst/>
          </a:prstGeom>
          <a:solidFill>
            <a:srgbClr val="FFCC18"/>
          </a:solidFill>
          <a:ln w="9525">
            <a:noFill/>
            <a:miter lim="800000"/>
            <a:headEnd/>
            <a:tailEnd/>
          </a:ln>
          <a:effectLst/>
        </p:spPr>
        <p:txBody>
          <a:bodyPr wrap="none" tIns="0" bIns="0">
            <a:prstTxWarp prst="textNoShape">
              <a:avLst/>
            </a:prstTxWarp>
            <a:spAutoFit/>
          </a:bodyPr>
          <a:lstStyle/>
          <a:p>
            <a:r>
              <a:rPr lang="en-US" sz="2000" b="1">
                <a:solidFill>
                  <a:srgbClr val="CC0000"/>
                </a:solidFill>
              </a:rPr>
              <a:t>conservative</a:t>
            </a:r>
          </a:p>
        </p:txBody>
      </p:sp>
      <p:sp>
        <p:nvSpPr>
          <p:cNvPr id="412685" name="Rectangle 13"/>
          <p:cNvSpPr>
            <a:spLocks noChangeArrowheads="1"/>
          </p:cNvSpPr>
          <p:nvPr/>
        </p:nvSpPr>
        <p:spPr bwMode="auto">
          <a:xfrm>
            <a:off x="3268663" y="2498725"/>
            <a:ext cx="2316162" cy="304800"/>
          </a:xfrm>
          <a:prstGeom prst="rect">
            <a:avLst/>
          </a:prstGeom>
          <a:solidFill>
            <a:srgbClr val="FFCC18"/>
          </a:solidFill>
          <a:ln w="9525">
            <a:noFill/>
            <a:miter lim="800000"/>
            <a:headEnd/>
            <a:tailEnd/>
          </a:ln>
          <a:effectLst/>
        </p:spPr>
        <p:txBody>
          <a:bodyPr wrap="none" tIns="0" bIns="0">
            <a:prstTxWarp prst="textNoShape">
              <a:avLst/>
            </a:prstTxWarp>
            <a:spAutoFit/>
          </a:bodyPr>
          <a:lstStyle/>
          <a:p>
            <a:r>
              <a:rPr lang="en-US" sz="2000" b="1">
                <a:solidFill>
                  <a:srgbClr val="CC0000"/>
                </a:solidFill>
              </a:rPr>
              <a:t>semiconservative</a:t>
            </a:r>
          </a:p>
        </p:txBody>
      </p:sp>
      <p:sp>
        <p:nvSpPr>
          <p:cNvPr id="412688" name="AutoShape 16"/>
          <p:cNvSpPr>
            <a:spLocks noChangeArrowheads="1"/>
          </p:cNvSpPr>
          <p:nvPr/>
        </p:nvSpPr>
        <p:spPr bwMode="auto">
          <a:xfrm flipH="1">
            <a:off x="6524625" y="101600"/>
            <a:ext cx="2227263" cy="1096963"/>
          </a:xfrm>
          <a:prstGeom prst="wedgeEllipseCallout">
            <a:avLst>
              <a:gd name="adj1" fmla="val -24843"/>
              <a:gd name="adj2" fmla="val 84296"/>
            </a:avLst>
          </a:prstGeom>
          <a:solidFill>
            <a:srgbClr val="FFEA18"/>
          </a:solidFill>
          <a:ln w="38100">
            <a:solidFill>
              <a:srgbClr val="CC0000"/>
            </a:solidFill>
            <a:miter lim="800000"/>
            <a:headEnd/>
            <a:tailEnd/>
          </a:ln>
          <a:effectLst/>
        </p:spPr>
        <p:txBody>
          <a:bodyPr wrap="none" lIns="0" tIns="0" rIns="0" bIns="0" anchor="ctr">
            <a:prstTxWarp prst="textNoShape">
              <a:avLst/>
            </a:prstTxWarp>
          </a:bodyPr>
          <a:lstStyle/>
          <a:p>
            <a:r>
              <a:rPr lang="en-US" sz="1800" b="1">
                <a:solidFill>
                  <a:srgbClr val="0F116A"/>
                </a:solidFill>
                <a:latin typeface="Comic Sans MS" charset="0"/>
                <a:ea typeface="ＭＳ Ｐゴシック" charset="-128"/>
                <a:cs typeface="ＭＳ Ｐゴシック" charset="-128"/>
              </a:rPr>
              <a:t>Can you design</a:t>
            </a:r>
            <a:br>
              <a:rPr lang="en-US" sz="1800" b="1">
                <a:solidFill>
                  <a:srgbClr val="0F116A"/>
                </a:solidFill>
                <a:latin typeface="Comic Sans MS" charset="0"/>
                <a:ea typeface="ＭＳ Ｐゴシック" charset="-128"/>
                <a:cs typeface="ＭＳ Ｐゴシック" charset="-128"/>
              </a:rPr>
            </a:br>
            <a:r>
              <a:rPr lang="en-US" sz="1800" b="1">
                <a:solidFill>
                  <a:srgbClr val="0F116A"/>
                </a:solidFill>
                <a:latin typeface="Comic Sans MS" charset="0"/>
                <a:ea typeface="ＭＳ Ｐゴシック" charset="-128"/>
                <a:cs typeface="ＭＳ Ｐゴシック" charset="-128"/>
              </a:rPr>
              <a:t>a nifty experiment</a:t>
            </a:r>
            <a:br>
              <a:rPr lang="en-US" sz="1800" b="1">
                <a:solidFill>
                  <a:srgbClr val="0F116A"/>
                </a:solidFill>
                <a:latin typeface="Comic Sans MS" charset="0"/>
                <a:ea typeface="ＭＳ Ｐゴシック" charset="-128"/>
                <a:cs typeface="ＭＳ Ｐゴシック" charset="-128"/>
              </a:rPr>
            </a:br>
            <a:r>
              <a:rPr lang="en-US" sz="1800" b="1">
                <a:solidFill>
                  <a:srgbClr val="0F116A"/>
                </a:solidFill>
                <a:latin typeface="Comic Sans MS" charset="0"/>
                <a:ea typeface="ＭＳ Ｐゴシック" charset="-128"/>
                <a:cs typeface="ＭＳ Ｐゴシック" charset="-128"/>
              </a:rPr>
              <a:t>to verify?</a:t>
            </a:r>
          </a:p>
        </p:txBody>
      </p:sp>
      <p:pic>
        <p:nvPicPr>
          <p:cNvPr id="412687" name="Picture 15" descr="penguinL"/>
          <p:cNvPicPr>
            <a:picLocks noChangeAspect="1" noChangeArrowheads="1"/>
          </p:cNvPicPr>
          <p:nvPr/>
        </p:nvPicPr>
        <p:blipFill>
          <a:blip r:embed="rId4"/>
          <a:srcRect/>
          <a:stretch>
            <a:fillRect/>
          </a:stretch>
        </p:blipFill>
        <p:spPr bwMode="auto">
          <a:xfrm>
            <a:off x="7869238" y="1363663"/>
            <a:ext cx="1274762" cy="1295400"/>
          </a:xfrm>
          <a:prstGeom prst="rect">
            <a:avLst/>
          </a:prstGeom>
          <a:noFill/>
        </p:spPr>
      </p:pic>
      <p:sp>
        <p:nvSpPr>
          <p:cNvPr id="412686" name="Rectangle 14"/>
          <p:cNvSpPr>
            <a:spLocks noChangeArrowheads="1"/>
          </p:cNvSpPr>
          <p:nvPr/>
        </p:nvSpPr>
        <p:spPr bwMode="auto">
          <a:xfrm>
            <a:off x="6551613" y="2498725"/>
            <a:ext cx="1441450" cy="304800"/>
          </a:xfrm>
          <a:prstGeom prst="rect">
            <a:avLst/>
          </a:prstGeom>
          <a:solidFill>
            <a:srgbClr val="FFCC18"/>
          </a:solidFill>
          <a:ln w="9525">
            <a:noFill/>
            <a:miter lim="800000"/>
            <a:headEnd/>
            <a:tailEnd/>
          </a:ln>
          <a:effectLst/>
        </p:spPr>
        <p:txBody>
          <a:bodyPr wrap="none" tIns="0" bIns="0">
            <a:prstTxWarp prst="textNoShape">
              <a:avLst/>
            </a:prstTxWarp>
            <a:spAutoFit/>
          </a:bodyPr>
          <a:lstStyle/>
          <a:p>
            <a:r>
              <a:rPr lang="en-US" sz="2000" b="1">
                <a:solidFill>
                  <a:srgbClr val="CC0000"/>
                </a:solidFill>
              </a:rPr>
              <a:t>dispersive</a:t>
            </a:r>
          </a:p>
        </p:txBody>
      </p:sp>
      <p:pic>
        <p:nvPicPr>
          <p:cNvPr id="412690" name="Picture 18" descr="16-08-ReplicationModels-L"/>
          <p:cNvPicPr>
            <a:picLocks noChangeAspect="1" noChangeArrowheads="1"/>
          </p:cNvPicPr>
          <p:nvPr/>
        </p:nvPicPr>
        <p:blipFill>
          <a:blip r:embed="rId5"/>
          <a:srcRect l="13499" t="42673" b="31305"/>
          <a:stretch>
            <a:fillRect/>
          </a:stretch>
        </p:blipFill>
        <p:spPr bwMode="auto">
          <a:xfrm>
            <a:off x="201613" y="5303838"/>
            <a:ext cx="8547100" cy="1393825"/>
          </a:xfrm>
          <a:prstGeom prst="rect">
            <a:avLst/>
          </a:prstGeom>
          <a:noFill/>
          <a:ln w="9525">
            <a:noFill/>
            <a:miter lim="800000"/>
            <a:headEnd/>
            <a:tailEnd/>
          </a:ln>
        </p:spPr>
      </p:pic>
      <p:pic>
        <p:nvPicPr>
          <p:cNvPr id="412691" name="Picture 19" descr="16-08-ReplicationModels-L"/>
          <p:cNvPicPr>
            <a:picLocks noChangeAspect="1" noChangeArrowheads="1"/>
          </p:cNvPicPr>
          <p:nvPr/>
        </p:nvPicPr>
        <p:blipFill>
          <a:blip r:embed="rId5"/>
          <a:srcRect l="13499" t="19771" b="56842"/>
          <a:stretch>
            <a:fillRect/>
          </a:stretch>
        </p:blipFill>
        <p:spPr bwMode="auto">
          <a:xfrm>
            <a:off x="201613" y="3937000"/>
            <a:ext cx="8547100" cy="1260475"/>
          </a:xfrm>
          <a:prstGeom prst="rect">
            <a:avLst/>
          </a:prstGeom>
          <a:noFill/>
          <a:ln w="9525">
            <a:noFill/>
            <a:miter lim="800000"/>
            <a:headEnd/>
            <a:tailEnd/>
          </a:ln>
        </p:spPr>
      </p:pic>
      <p:sp>
        <p:nvSpPr>
          <p:cNvPr id="412693" name="Rectangle 21"/>
          <p:cNvSpPr>
            <a:spLocks noChangeArrowheads="1"/>
          </p:cNvSpPr>
          <p:nvPr/>
        </p:nvSpPr>
        <p:spPr bwMode="auto">
          <a:xfrm>
            <a:off x="190500" y="4292600"/>
            <a:ext cx="395288" cy="549275"/>
          </a:xfrm>
          <a:prstGeom prst="rect">
            <a:avLst/>
          </a:prstGeom>
          <a:noFill/>
          <a:ln w="9525">
            <a:noFill/>
            <a:miter lim="800000"/>
            <a:headEnd/>
            <a:tailEnd/>
          </a:ln>
          <a:effectLst/>
        </p:spPr>
        <p:txBody>
          <a:bodyPr wrap="none" anchor="ctr">
            <a:prstTxWarp prst="textNoShape">
              <a:avLst/>
            </a:prstTxWarp>
            <a:spAutoFit/>
          </a:bodyPr>
          <a:lstStyle/>
          <a:p>
            <a:pPr algn="l"/>
            <a:r>
              <a:rPr lang="en-US" sz="3000" b="1">
                <a:solidFill>
                  <a:srgbClr val="0F116A"/>
                </a:solidFill>
              </a:rPr>
              <a:t>1</a:t>
            </a:r>
          </a:p>
        </p:txBody>
      </p:sp>
      <p:sp>
        <p:nvSpPr>
          <p:cNvPr id="412694" name="Rectangle 22"/>
          <p:cNvSpPr>
            <a:spLocks noChangeArrowheads="1"/>
          </p:cNvSpPr>
          <p:nvPr/>
        </p:nvSpPr>
        <p:spPr bwMode="auto">
          <a:xfrm>
            <a:off x="190500" y="5726113"/>
            <a:ext cx="395288" cy="549275"/>
          </a:xfrm>
          <a:prstGeom prst="rect">
            <a:avLst/>
          </a:prstGeom>
          <a:noFill/>
          <a:ln w="9525">
            <a:noFill/>
            <a:miter lim="800000"/>
            <a:headEnd/>
            <a:tailEnd/>
          </a:ln>
          <a:effectLst/>
        </p:spPr>
        <p:txBody>
          <a:bodyPr wrap="none" anchor="ctr">
            <a:prstTxWarp prst="textNoShape">
              <a:avLst/>
            </a:prstTxWarp>
            <a:spAutoFit/>
          </a:bodyPr>
          <a:lstStyle/>
          <a:p>
            <a:pPr algn="l"/>
            <a:r>
              <a:rPr lang="en-US" sz="3000" b="1">
                <a:solidFill>
                  <a:srgbClr val="0F116A"/>
                </a:solidFill>
              </a:rPr>
              <a:t>2</a:t>
            </a:r>
          </a:p>
        </p:txBody>
      </p:sp>
      <p:pic>
        <p:nvPicPr>
          <p:cNvPr id="412689" name="Picture 17" descr="16-08-ReplicationModels-L"/>
          <p:cNvPicPr>
            <a:picLocks noChangeAspect="1" noChangeArrowheads="1"/>
          </p:cNvPicPr>
          <p:nvPr/>
        </p:nvPicPr>
        <p:blipFill>
          <a:blip r:embed="rId5">
            <a:clrChange>
              <a:clrFrom>
                <a:srgbClr val="FFFFFF"/>
              </a:clrFrom>
              <a:clrTo>
                <a:srgbClr val="FFFFFF">
                  <a:alpha val="0"/>
                </a:srgbClr>
              </a:clrTo>
            </a:clrChange>
          </a:blip>
          <a:srcRect l="13499" b="79744"/>
          <a:stretch>
            <a:fillRect/>
          </a:stretch>
        </p:blipFill>
        <p:spPr bwMode="auto">
          <a:xfrm>
            <a:off x="215900" y="2752725"/>
            <a:ext cx="8547100" cy="1092200"/>
          </a:xfrm>
          <a:prstGeom prst="rect">
            <a:avLst/>
          </a:prstGeom>
          <a:noFill/>
          <a:ln w="9525">
            <a:noFill/>
            <a:miter lim="800000"/>
            <a:headEnd/>
            <a:tailEnd/>
          </a:ln>
        </p:spPr>
      </p:pic>
      <p:sp>
        <p:nvSpPr>
          <p:cNvPr id="412692" name="Rectangle 20"/>
          <p:cNvSpPr>
            <a:spLocks noChangeArrowheads="1"/>
          </p:cNvSpPr>
          <p:nvPr/>
        </p:nvSpPr>
        <p:spPr bwMode="auto">
          <a:xfrm>
            <a:off x="190500" y="3024188"/>
            <a:ext cx="438150" cy="549275"/>
          </a:xfrm>
          <a:prstGeom prst="rect">
            <a:avLst/>
          </a:prstGeom>
          <a:noFill/>
          <a:ln w="9525">
            <a:noFill/>
            <a:miter lim="800000"/>
            <a:headEnd/>
            <a:tailEnd/>
          </a:ln>
          <a:effectLst/>
        </p:spPr>
        <p:txBody>
          <a:bodyPr wrap="none" anchor="ctr">
            <a:prstTxWarp prst="textNoShape">
              <a:avLst/>
            </a:prstTxWarp>
            <a:spAutoFit/>
          </a:bodyPr>
          <a:lstStyle/>
          <a:p>
            <a:pPr algn="l"/>
            <a:r>
              <a:rPr lang="en-US" sz="3000" b="1">
                <a:solidFill>
                  <a:srgbClr val="0F116A"/>
                </a:solidFill>
              </a:rPr>
              <a:t>P</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412687"/>
                                        </p:tgtEl>
                                        <p:attrNameLst>
                                          <p:attrName>style.visibility</p:attrName>
                                        </p:attrNameLst>
                                      </p:cBhvr>
                                      <p:to>
                                        <p:strVal val="visible"/>
                                      </p:to>
                                    </p:set>
                                  </p:childTnLst>
                                </p:cTn>
                              </p:par>
                            </p:childTnLst>
                          </p:cTn>
                        </p:par>
                        <p:par>
                          <p:cTn id="7" fill="hold">
                            <p:stCondLst>
                              <p:cond delay="500"/>
                            </p:stCondLst>
                            <p:childTnLst>
                              <p:par>
                                <p:cTn id="8" presetID="22" presetClass="entr" presetSubtype="4" fill="hold" grpId="0" nodeType="afterEffect">
                                  <p:stCondLst>
                                    <p:cond delay="0"/>
                                  </p:stCondLst>
                                  <p:childTnLst>
                                    <p:set>
                                      <p:cBhvr>
                                        <p:cTn id="9" dur="1" fill="hold">
                                          <p:stCondLst>
                                            <p:cond delay="0"/>
                                          </p:stCondLst>
                                        </p:cTn>
                                        <p:tgtEl>
                                          <p:spTgt spid="412688"/>
                                        </p:tgtEl>
                                        <p:attrNameLst>
                                          <p:attrName>style.visibility</p:attrName>
                                        </p:attrNameLst>
                                      </p:cBhvr>
                                      <p:to>
                                        <p:strVal val="visible"/>
                                      </p:to>
                                    </p:set>
                                    <p:animEffect transition="in" filter="wipe(down)">
                                      <p:cBhvr>
                                        <p:cTn id="10" dur="500"/>
                                        <p:tgtEl>
                                          <p:spTgt spid="412688"/>
                                        </p:tgtEl>
                                      </p:cBhvr>
                                    </p:animEffect>
                                  </p:childTnLst>
                                  <p:subTnLst>
                                    <p:audio>
                                      <p:cMediaNode>
                                        <p:cTn display="0" masterRel="sameClick">
                                          <p:stCondLst>
                                            <p:cond evt="begin" delay="0">
                                              <p:tn val="8"/>
                                            </p:cond>
                                          </p:stCondLst>
                                          <p:endCondLst>
                                            <p:cond evt="onStopAudio" delay="0">
                                              <p:tgtEl>
                                                <p:sldTgt/>
                                              </p:tgtEl>
                                            </p:cond>
                                          </p:endCondLst>
                                        </p:cTn>
                                        <p:tgtEl>
                                          <p:sndTgt r:embed="rId3" name="Quack"/>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2688" grpId="0" animBg="1"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4744" name="Rectangle 24"/>
          <p:cNvSpPr>
            <a:spLocks noChangeArrowheads="1"/>
          </p:cNvSpPr>
          <p:nvPr/>
        </p:nvSpPr>
        <p:spPr bwMode="auto">
          <a:xfrm>
            <a:off x="0" y="5821363"/>
            <a:ext cx="1838325" cy="1036637"/>
          </a:xfrm>
          <a:prstGeom prst="rect">
            <a:avLst/>
          </a:prstGeom>
          <a:solidFill>
            <a:schemeClr val="bg1"/>
          </a:solidFill>
          <a:ln w="9525">
            <a:noFill/>
            <a:miter lim="800000"/>
            <a:headEnd/>
            <a:tailEnd/>
          </a:ln>
          <a:effectLst/>
        </p:spPr>
        <p:txBody>
          <a:bodyPr wrap="none" anchor="ctr">
            <a:prstTxWarp prst="textNoShape">
              <a:avLst/>
            </a:prstTxWarp>
          </a:bodyPr>
          <a:lstStyle/>
          <a:p>
            <a:endParaRPr lang="en-US"/>
          </a:p>
        </p:txBody>
      </p:sp>
      <p:sp>
        <p:nvSpPr>
          <p:cNvPr id="414729" name="Rectangle 9"/>
          <p:cNvSpPr>
            <a:spLocks noChangeArrowheads="1"/>
          </p:cNvSpPr>
          <p:nvPr/>
        </p:nvSpPr>
        <p:spPr bwMode="auto">
          <a:xfrm>
            <a:off x="0" y="5562600"/>
            <a:ext cx="990600" cy="1295400"/>
          </a:xfrm>
          <a:prstGeom prst="rect">
            <a:avLst/>
          </a:prstGeom>
          <a:solidFill>
            <a:schemeClr val="bg1"/>
          </a:solidFill>
          <a:ln w="9525">
            <a:noFill/>
            <a:miter lim="800000"/>
            <a:headEnd/>
            <a:tailEnd/>
          </a:ln>
          <a:effectLst/>
        </p:spPr>
        <p:txBody>
          <a:bodyPr wrap="none" anchor="ctr">
            <a:prstTxWarp prst="textNoShape">
              <a:avLst/>
            </a:prstTxWarp>
          </a:bodyPr>
          <a:lstStyle/>
          <a:p>
            <a:endParaRPr lang="en-US"/>
          </a:p>
        </p:txBody>
      </p:sp>
      <p:pic>
        <p:nvPicPr>
          <p:cNvPr id="414722" name="Picture 2" descr="16-09-MeselsonStahlExp-L4"/>
          <p:cNvPicPr>
            <a:picLocks noChangeAspect="1" noChangeArrowheads="1"/>
          </p:cNvPicPr>
          <p:nvPr/>
        </p:nvPicPr>
        <p:blipFill>
          <a:blip r:embed="rId4"/>
          <a:srcRect r="50400" b="6708"/>
          <a:stretch>
            <a:fillRect/>
          </a:stretch>
        </p:blipFill>
        <p:spPr bwMode="auto">
          <a:xfrm>
            <a:off x="3268663" y="2586038"/>
            <a:ext cx="5643562" cy="4271962"/>
          </a:xfrm>
          <a:prstGeom prst="rect">
            <a:avLst/>
          </a:prstGeom>
          <a:noFill/>
          <a:ln w="9525">
            <a:solidFill>
              <a:srgbClr val="4F81BD"/>
            </a:solidFill>
            <a:miter lim="800000"/>
            <a:headEnd/>
            <a:tailEnd/>
          </a:ln>
          <a:effectLst>
            <a:outerShdw blurRad="50800" dist="38100" dir="2700000" algn="br">
              <a:srgbClr val="000000">
                <a:alpha val="43000"/>
              </a:srgbClr>
            </a:outerShdw>
          </a:effectLst>
        </p:spPr>
      </p:pic>
      <p:sp>
        <p:nvSpPr>
          <p:cNvPr id="414723" name="Rectangle 3"/>
          <p:cNvSpPr>
            <a:spLocks noGrp="1" noChangeArrowheads="1"/>
          </p:cNvSpPr>
          <p:nvPr>
            <p:ph type="title"/>
          </p:nvPr>
        </p:nvSpPr>
        <p:spPr/>
        <p:txBody>
          <a:bodyPr/>
          <a:lstStyle/>
          <a:p>
            <a:r>
              <a:rPr lang="en-US"/>
              <a:t>Semiconservative replication</a:t>
            </a:r>
          </a:p>
        </p:txBody>
      </p:sp>
      <p:sp>
        <p:nvSpPr>
          <p:cNvPr id="414724" name="Rectangle 4" descr="Rectangle: Click to edit Master text styles&#10;Second level&#10;Third level&#10;Fourth level&#10;Fifth level"/>
          <p:cNvSpPr>
            <a:spLocks noGrp="1" noChangeArrowheads="1"/>
          </p:cNvSpPr>
          <p:nvPr>
            <p:ph type="body" idx="1"/>
          </p:nvPr>
        </p:nvSpPr>
        <p:spPr>
          <a:xfrm>
            <a:off x="203200" y="1015258"/>
            <a:ext cx="8001000" cy="1905000"/>
          </a:xfrm>
        </p:spPr>
        <p:txBody>
          <a:bodyPr/>
          <a:lstStyle/>
          <a:p>
            <a:pPr>
              <a:lnSpc>
                <a:spcPct val="90000"/>
              </a:lnSpc>
            </a:pPr>
            <a:r>
              <a:rPr lang="en-US" sz="2600" dirty="0" err="1"/>
              <a:t>Meselson</a:t>
            </a:r>
            <a:r>
              <a:rPr lang="en-US" sz="2600" dirty="0"/>
              <a:t> &amp; Stahl</a:t>
            </a:r>
          </a:p>
          <a:p>
            <a:pPr lvl="1">
              <a:lnSpc>
                <a:spcPct val="90000"/>
              </a:lnSpc>
            </a:pPr>
            <a:r>
              <a:rPr lang="en-US" sz="2400" dirty="0"/>
              <a:t>label “parent” nucleotides in DNA strands with </a:t>
            </a:r>
            <a:br>
              <a:rPr lang="en-US" sz="2400" dirty="0"/>
            </a:br>
            <a:r>
              <a:rPr lang="en-US" sz="2400" u="sng" dirty="0">
                <a:solidFill>
                  <a:srgbClr val="CC0000"/>
                </a:solidFill>
              </a:rPr>
              <a:t>heavy nitrogen</a:t>
            </a:r>
            <a:r>
              <a:rPr lang="en-US" sz="2400" dirty="0"/>
              <a:t> =</a:t>
            </a:r>
            <a:r>
              <a:rPr lang="en-US" sz="2400" dirty="0">
                <a:solidFill>
                  <a:srgbClr val="000000"/>
                </a:solidFill>
              </a:rPr>
              <a:t> </a:t>
            </a:r>
            <a:r>
              <a:rPr lang="en-US" sz="2400" baseline="30000" dirty="0">
                <a:solidFill>
                  <a:srgbClr val="CC0000"/>
                </a:solidFill>
              </a:rPr>
              <a:t>15</a:t>
            </a:r>
            <a:r>
              <a:rPr lang="en-US" sz="2400" dirty="0">
                <a:solidFill>
                  <a:srgbClr val="CC0000"/>
                </a:solidFill>
              </a:rPr>
              <a:t>N</a:t>
            </a:r>
            <a:endParaRPr lang="en-US" sz="2400" dirty="0">
              <a:solidFill>
                <a:schemeClr val="tx2"/>
              </a:solidFill>
            </a:endParaRPr>
          </a:p>
          <a:p>
            <a:pPr lvl="1">
              <a:lnSpc>
                <a:spcPct val="90000"/>
              </a:lnSpc>
            </a:pPr>
            <a:r>
              <a:rPr lang="en-US" sz="2400" dirty="0"/>
              <a:t>label new nucleotides with </a:t>
            </a:r>
            <a:r>
              <a:rPr lang="en-US" sz="2400" u="sng" dirty="0">
                <a:solidFill>
                  <a:srgbClr val="CC0000"/>
                </a:solidFill>
              </a:rPr>
              <a:t>lighter isotope</a:t>
            </a:r>
            <a:r>
              <a:rPr lang="en-US" sz="2400" dirty="0"/>
              <a:t> = </a:t>
            </a:r>
            <a:r>
              <a:rPr lang="en-US" sz="2400" baseline="30000" dirty="0">
                <a:solidFill>
                  <a:srgbClr val="CC0000"/>
                </a:solidFill>
              </a:rPr>
              <a:t>14</a:t>
            </a:r>
            <a:r>
              <a:rPr lang="en-US" sz="2400" dirty="0">
                <a:solidFill>
                  <a:srgbClr val="CC0000"/>
                </a:solidFill>
              </a:rPr>
              <a:t>N</a:t>
            </a:r>
          </a:p>
        </p:txBody>
      </p:sp>
      <p:sp>
        <p:nvSpPr>
          <p:cNvPr id="414725" name="Rectangle 5"/>
          <p:cNvSpPr>
            <a:spLocks noChangeArrowheads="1"/>
          </p:cNvSpPr>
          <p:nvPr/>
        </p:nvSpPr>
        <p:spPr bwMode="auto">
          <a:xfrm>
            <a:off x="3429000" y="3124200"/>
            <a:ext cx="5197475" cy="381000"/>
          </a:xfrm>
          <a:prstGeom prst="rect">
            <a:avLst/>
          </a:prstGeom>
          <a:solidFill>
            <a:srgbClr val="FFCC18"/>
          </a:solidFill>
          <a:ln w="9525">
            <a:noFill/>
            <a:miter lim="800000"/>
            <a:headEnd/>
            <a:tailEnd/>
          </a:ln>
          <a:effectLst/>
        </p:spPr>
        <p:txBody>
          <a:bodyPr wrap="none" anchor="ctr">
            <a:prstTxWarp prst="textNoShape">
              <a:avLst/>
            </a:prstTxWarp>
            <a:spAutoFit/>
          </a:bodyPr>
          <a:lstStyle/>
          <a:p>
            <a:r>
              <a:rPr lang="en-US" sz="1900" b="1">
                <a:solidFill>
                  <a:srgbClr val="CC0000"/>
                </a:solidFill>
              </a:rPr>
              <a:t>“</a:t>
            </a:r>
            <a:r>
              <a:rPr lang="en-US" sz="1900" b="1" i="1">
                <a:solidFill>
                  <a:srgbClr val="CC0000"/>
                </a:solidFill>
              </a:rPr>
              <a:t>The Most Beautiful Experiment in Biology</a:t>
            </a:r>
            <a:r>
              <a:rPr lang="en-US" sz="1900" b="1">
                <a:solidFill>
                  <a:srgbClr val="CC0000"/>
                </a:solidFill>
              </a:rPr>
              <a:t>”</a:t>
            </a:r>
            <a:endParaRPr lang="en-US" sz="1700" b="1">
              <a:solidFill>
                <a:srgbClr val="CC0000"/>
              </a:solidFill>
            </a:endParaRPr>
          </a:p>
        </p:txBody>
      </p:sp>
      <p:sp>
        <p:nvSpPr>
          <p:cNvPr id="414726" name="Rectangle 6"/>
          <p:cNvSpPr>
            <a:spLocks noChangeArrowheads="1"/>
          </p:cNvSpPr>
          <p:nvPr/>
        </p:nvSpPr>
        <p:spPr bwMode="auto">
          <a:xfrm>
            <a:off x="7923213" y="381000"/>
            <a:ext cx="1144587" cy="609600"/>
          </a:xfrm>
          <a:prstGeom prst="rect">
            <a:avLst/>
          </a:prstGeom>
          <a:noFill/>
          <a:ln w="9525">
            <a:noFill/>
            <a:miter lim="800000"/>
            <a:headEnd/>
            <a:tailEnd/>
          </a:ln>
          <a:effectLst/>
        </p:spPr>
        <p:txBody>
          <a:bodyPr wrap="none" anchor="ctr">
            <a:prstTxWarp prst="textNoShape">
              <a:avLst/>
            </a:prstTxWarp>
            <a:spAutoFit/>
          </a:bodyPr>
          <a:lstStyle/>
          <a:p>
            <a:r>
              <a:rPr lang="en-US" sz="3400" b="1">
                <a:solidFill>
                  <a:srgbClr val="0F116A"/>
                </a:solidFill>
              </a:rPr>
              <a:t>1958</a:t>
            </a:r>
            <a:endParaRPr lang="en-US" sz="3000" b="1">
              <a:solidFill>
                <a:srgbClr val="0F116A"/>
              </a:solidFill>
            </a:endParaRPr>
          </a:p>
        </p:txBody>
      </p:sp>
      <p:sp>
        <p:nvSpPr>
          <p:cNvPr id="414730" name="Rectangle 10"/>
          <p:cNvSpPr>
            <a:spLocks noChangeArrowheads="1"/>
          </p:cNvSpPr>
          <p:nvPr/>
        </p:nvSpPr>
        <p:spPr bwMode="auto">
          <a:xfrm>
            <a:off x="3352800" y="3886200"/>
            <a:ext cx="766763" cy="320675"/>
          </a:xfrm>
          <a:prstGeom prst="rect">
            <a:avLst/>
          </a:prstGeom>
          <a:solidFill>
            <a:schemeClr val="bg2"/>
          </a:solidFill>
          <a:ln w="9525">
            <a:noFill/>
            <a:miter lim="800000"/>
            <a:headEnd/>
            <a:tailEnd/>
          </a:ln>
          <a:effectLst/>
        </p:spPr>
        <p:txBody>
          <a:bodyPr wrap="none" anchor="ctr">
            <a:prstTxWarp prst="textNoShape">
              <a:avLst/>
            </a:prstTxWarp>
            <a:spAutoFit/>
          </a:bodyPr>
          <a:lstStyle/>
          <a:p>
            <a:r>
              <a:rPr lang="en-US" sz="1500" b="1">
                <a:solidFill>
                  <a:srgbClr val="0F116A"/>
                </a:solidFill>
              </a:rPr>
              <a:t>parent</a:t>
            </a:r>
          </a:p>
        </p:txBody>
      </p:sp>
      <p:sp>
        <p:nvSpPr>
          <p:cNvPr id="414731" name="Rectangle 11"/>
          <p:cNvSpPr>
            <a:spLocks noChangeArrowheads="1"/>
          </p:cNvSpPr>
          <p:nvPr/>
        </p:nvSpPr>
        <p:spPr bwMode="auto">
          <a:xfrm>
            <a:off x="4572000" y="3886200"/>
            <a:ext cx="1147763" cy="320675"/>
          </a:xfrm>
          <a:prstGeom prst="rect">
            <a:avLst/>
          </a:prstGeom>
          <a:solidFill>
            <a:schemeClr val="bg2"/>
          </a:solidFill>
          <a:ln w="9525">
            <a:noFill/>
            <a:miter lim="800000"/>
            <a:headEnd/>
            <a:tailEnd/>
          </a:ln>
          <a:effectLst/>
        </p:spPr>
        <p:txBody>
          <a:bodyPr wrap="none" anchor="ctr">
            <a:prstTxWarp prst="textNoShape">
              <a:avLst/>
            </a:prstTxWarp>
            <a:spAutoFit/>
          </a:bodyPr>
          <a:lstStyle/>
          <a:p>
            <a:r>
              <a:rPr lang="en-US" sz="1500" b="1">
                <a:solidFill>
                  <a:srgbClr val="0F116A"/>
                </a:solidFill>
              </a:rPr>
              <a:t>replication</a:t>
            </a:r>
          </a:p>
        </p:txBody>
      </p:sp>
      <p:sp>
        <p:nvSpPr>
          <p:cNvPr id="414734" name="AutoShape 14"/>
          <p:cNvSpPr>
            <a:spLocks noChangeArrowheads="1"/>
          </p:cNvSpPr>
          <p:nvPr/>
        </p:nvSpPr>
        <p:spPr bwMode="auto">
          <a:xfrm>
            <a:off x="165100" y="3749675"/>
            <a:ext cx="2227263" cy="906463"/>
          </a:xfrm>
          <a:prstGeom prst="wedgeEllipseCallout">
            <a:avLst>
              <a:gd name="adj1" fmla="val -9870"/>
              <a:gd name="adj2" fmla="val 163662"/>
            </a:avLst>
          </a:prstGeom>
          <a:solidFill>
            <a:srgbClr val="FFEA18"/>
          </a:solidFill>
          <a:ln w="38100">
            <a:solidFill>
              <a:srgbClr val="CC0000"/>
            </a:solidFill>
            <a:miter lim="800000"/>
            <a:headEnd/>
            <a:tailEnd/>
          </a:ln>
          <a:effectLst/>
        </p:spPr>
        <p:txBody>
          <a:bodyPr wrap="none" lIns="0" tIns="0" rIns="0" bIns="0" anchor="ctr">
            <a:prstTxWarp prst="textNoShape">
              <a:avLst/>
            </a:prstTxWarp>
          </a:bodyPr>
          <a:lstStyle/>
          <a:p>
            <a:r>
              <a:rPr lang="en-US" sz="1800" b="1">
                <a:solidFill>
                  <a:srgbClr val="0F116A"/>
                </a:solidFill>
                <a:latin typeface="Comic Sans MS" charset="0"/>
                <a:ea typeface="ＭＳ Ｐゴシック" charset="-128"/>
                <a:cs typeface="ＭＳ Ｐゴシック" charset="-128"/>
              </a:rPr>
              <a:t>Make predictions…</a:t>
            </a:r>
          </a:p>
        </p:txBody>
      </p:sp>
      <p:pic>
        <p:nvPicPr>
          <p:cNvPr id="414735" name="Picture 15" descr="penguinL"/>
          <p:cNvPicPr>
            <a:picLocks noChangeAspect="1" noChangeArrowheads="1"/>
          </p:cNvPicPr>
          <p:nvPr/>
        </p:nvPicPr>
        <p:blipFill>
          <a:blip r:embed="rId5"/>
          <a:srcRect/>
          <a:stretch>
            <a:fillRect/>
          </a:stretch>
        </p:blipFill>
        <p:spPr bwMode="auto">
          <a:xfrm flipH="1">
            <a:off x="0" y="5562600"/>
            <a:ext cx="1274763" cy="1295400"/>
          </a:xfrm>
          <a:prstGeom prst="rect">
            <a:avLst/>
          </a:prstGeom>
          <a:noFill/>
        </p:spPr>
      </p:pic>
      <p:grpSp>
        <p:nvGrpSpPr>
          <p:cNvPr id="2" name="Group 16"/>
          <p:cNvGrpSpPr>
            <a:grpSpLocks/>
          </p:cNvGrpSpPr>
          <p:nvPr/>
        </p:nvGrpSpPr>
        <p:grpSpPr bwMode="auto">
          <a:xfrm>
            <a:off x="1277938" y="3451225"/>
            <a:ext cx="700087" cy="2220913"/>
            <a:chOff x="767" y="1209"/>
            <a:chExt cx="441" cy="1399"/>
          </a:xfrm>
        </p:grpSpPr>
        <p:sp>
          <p:nvSpPr>
            <p:cNvPr id="414737" name="AutoShape 17"/>
            <p:cNvSpPr>
              <a:spLocks noChangeArrowheads="1"/>
            </p:cNvSpPr>
            <p:nvPr/>
          </p:nvSpPr>
          <p:spPr bwMode="auto">
            <a:xfrm>
              <a:off x="767" y="1258"/>
              <a:ext cx="441" cy="1225"/>
            </a:xfrm>
            <a:prstGeom prst="roundRect">
              <a:avLst>
                <a:gd name="adj" fmla="val 16667"/>
              </a:avLst>
            </a:prstGeom>
            <a:solidFill>
              <a:schemeClr val="bg2"/>
            </a:solidFill>
            <a:ln w="9525">
              <a:solidFill>
                <a:srgbClr val="203972"/>
              </a:solidFill>
              <a:round/>
              <a:headEnd/>
              <a:tailEnd/>
            </a:ln>
            <a:effectLst/>
          </p:spPr>
          <p:txBody>
            <a:bodyPr wrap="none" anchor="ctr">
              <a:prstTxWarp prst="textNoShape">
                <a:avLst/>
              </a:prstTxWarp>
            </a:bodyPr>
            <a:lstStyle/>
            <a:p>
              <a:endParaRPr lang="en-US"/>
            </a:p>
          </p:txBody>
        </p:sp>
        <p:sp>
          <p:nvSpPr>
            <p:cNvPr id="414738" name="Oval 18"/>
            <p:cNvSpPr>
              <a:spLocks noChangeArrowheads="1"/>
            </p:cNvSpPr>
            <p:nvPr/>
          </p:nvSpPr>
          <p:spPr bwMode="auto">
            <a:xfrm>
              <a:off x="767" y="2158"/>
              <a:ext cx="441" cy="450"/>
            </a:xfrm>
            <a:prstGeom prst="ellipse">
              <a:avLst/>
            </a:prstGeom>
            <a:solidFill>
              <a:schemeClr val="bg2"/>
            </a:solidFill>
            <a:ln w="9525">
              <a:solidFill>
                <a:srgbClr val="203972"/>
              </a:solidFill>
              <a:round/>
              <a:headEnd/>
              <a:tailEnd/>
            </a:ln>
            <a:effectLst/>
          </p:spPr>
          <p:txBody>
            <a:bodyPr wrap="none" anchor="ctr">
              <a:prstTxWarp prst="textNoShape">
                <a:avLst/>
              </a:prstTxWarp>
            </a:bodyPr>
            <a:lstStyle/>
            <a:p>
              <a:endParaRPr lang="en-US"/>
            </a:p>
          </p:txBody>
        </p:sp>
        <p:sp>
          <p:nvSpPr>
            <p:cNvPr id="414739" name="AutoShape 19"/>
            <p:cNvSpPr>
              <a:spLocks noChangeArrowheads="1"/>
            </p:cNvSpPr>
            <p:nvPr/>
          </p:nvSpPr>
          <p:spPr bwMode="auto">
            <a:xfrm>
              <a:off x="775" y="2115"/>
              <a:ext cx="432" cy="292"/>
            </a:xfrm>
            <a:prstGeom prst="roundRect">
              <a:avLst>
                <a:gd name="adj" fmla="val 16667"/>
              </a:avLst>
            </a:prstGeom>
            <a:solidFill>
              <a:schemeClr val="bg2"/>
            </a:solidFill>
            <a:ln w="9525">
              <a:noFill/>
              <a:round/>
              <a:headEnd/>
              <a:tailEnd/>
            </a:ln>
            <a:effectLst/>
          </p:spPr>
          <p:txBody>
            <a:bodyPr wrap="none" anchor="ctr">
              <a:prstTxWarp prst="textNoShape">
                <a:avLst/>
              </a:prstTxWarp>
            </a:bodyPr>
            <a:lstStyle/>
            <a:p>
              <a:endParaRPr lang="en-US"/>
            </a:p>
          </p:txBody>
        </p:sp>
        <p:sp>
          <p:nvSpPr>
            <p:cNvPr id="414740" name="Oval 20"/>
            <p:cNvSpPr>
              <a:spLocks noChangeArrowheads="1"/>
            </p:cNvSpPr>
            <p:nvPr/>
          </p:nvSpPr>
          <p:spPr bwMode="auto">
            <a:xfrm>
              <a:off x="767" y="1209"/>
              <a:ext cx="441" cy="200"/>
            </a:xfrm>
            <a:prstGeom prst="ellipse">
              <a:avLst/>
            </a:prstGeom>
            <a:solidFill>
              <a:schemeClr val="bg2"/>
            </a:solidFill>
            <a:ln w="9525">
              <a:solidFill>
                <a:srgbClr val="203972"/>
              </a:solidFill>
              <a:round/>
              <a:headEnd/>
              <a:tailEnd/>
            </a:ln>
            <a:effectLst/>
          </p:spPr>
          <p:txBody>
            <a:bodyPr wrap="none" anchor="ctr">
              <a:prstTxWarp prst="textNoShape">
                <a:avLst/>
              </a:prstTxWarp>
            </a:bodyPr>
            <a:lstStyle/>
            <a:p>
              <a:endParaRPr lang="en-US"/>
            </a:p>
          </p:txBody>
        </p:sp>
      </p:grpSp>
      <p:sp>
        <p:nvSpPr>
          <p:cNvPr id="414741" name="Rectangle 21"/>
          <p:cNvSpPr>
            <a:spLocks noChangeArrowheads="1"/>
          </p:cNvSpPr>
          <p:nvPr/>
        </p:nvSpPr>
        <p:spPr bwMode="auto">
          <a:xfrm>
            <a:off x="700088" y="5694363"/>
            <a:ext cx="1855787" cy="885825"/>
          </a:xfrm>
          <a:prstGeom prst="rect">
            <a:avLst/>
          </a:prstGeom>
          <a:noFill/>
          <a:ln w="9525">
            <a:noFill/>
            <a:miter lim="800000"/>
            <a:headEnd/>
            <a:tailEnd/>
          </a:ln>
          <a:effectLst/>
        </p:spPr>
        <p:txBody>
          <a:bodyPr wrap="none" anchor="ctr">
            <a:prstTxWarp prst="textNoShape">
              <a:avLst/>
            </a:prstTxWarp>
            <a:spAutoFit/>
          </a:bodyPr>
          <a:lstStyle/>
          <a:p>
            <a:r>
              <a:rPr lang="en-US" sz="2600" b="1" baseline="30000">
                <a:solidFill>
                  <a:srgbClr val="CC0000"/>
                </a:solidFill>
              </a:rPr>
              <a:t>15</a:t>
            </a:r>
            <a:r>
              <a:rPr lang="en-US" sz="2600" b="1">
                <a:solidFill>
                  <a:srgbClr val="CC0000"/>
                </a:solidFill>
              </a:rPr>
              <a:t>N</a:t>
            </a:r>
            <a:r>
              <a:rPr lang="en-US" sz="2600" b="1">
                <a:solidFill>
                  <a:schemeClr val="tx2"/>
                </a:solidFill>
              </a:rPr>
              <a:t> parent </a:t>
            </a:r>
            <a:br>
              <a:rPr lang="en-US" sz="2600" b="1">
                <a:solidFill>
                  <a:schemeClr val="tx2"/>
                </a:solidFill>
              </a:rPr>
            </a:br>
            <a:r>
              <a:rPr lang="en-US" sz="2600" b="1">
                <a:solidFill>
                  <a:schemeClr val="tx2"/>
                </a:solidFill>
              </a:rPr>
              <a:t>strands</a:t>
            </a:r>
            <a:endParaRPr lang="en-US" sz="2600" b="1">
              <a:solidFill>
                <a:srgbClr val="0F116A"/>
              </a:solidFill>
            </a:endParaRPr>
          </a:p>
        </p:txBody>
      </p:sp>
      <p:sp>
        <p:nvSpPr>
          <p:cNvPr id="414742" name="AutoShape 22"/>
          <p:cNvSpPr>
            <a:spLocks noChangeArrowheads="1"/>
          </p:cNvSpPr>
          <p:nvPr/>
        </p:nvSpPr>
        <p:spPr bwMode="auto">
          <a:xfrm>
            <a:off x="1284288" y="4613275"/>
            <a:ext cx="703262" cy="212725"/>
          </a:xfrm>
          <a:prstGeom prst="can">
            <a:avLst>
              <a:gd name="adj" fmla="val 25000"/>
            </a:avLst>
          </a:prstGeom>
          <a:solidFill>
            <a:srgbClr val="CC0000"/>
          </a:solidFill>
          <a:ln w="9525">
            <a:solidFill>
              <a:schemeClr val="tx1"/>
            </a:solidFill>
            <a:round/>
            <a:headEnd/>
            <a:tailEnd/>
          </a:ln>
          <a:effectLst/>
        </p:spPr>
        <p:txBody>
          <a:bodyPr wrap="none" anchor="ctr">
            <a:prstTxWarp prst="textNoShape">
              <a:avLst/>
            </a:prstTxWarp>
          </a:bodyPr>
          <a:lstStyle/>
          <a:p>
            <a:endParaRPr lang="en-US"/>
          </a:p>
        </p:txBody>
      </p:sp>
      <p:sp>
        <p:nvSpPr>
          <p:cNvPr id="414743" name="Rectangle 23"/>
          <p:cNvSpPr>
            <a:spLocks noChangeArrowheads="1"/>
          </p:cNvSpPr>
          <p:nvPr/>
        </p:nvSpPr>
        <p:spPr bwMode="auto">
          <a:xfrm>
            <a:off x="1914525" y="4562475"/>
            <a:ext cx="989013" cy="396875"/>
          </a:xfrm>
          <a:prstGeom prst="rect">
            <a:avLst/>
          </a:prstGeom>
          <a:noFill/>
          <a:ln w="9525">
            <a:noFill/>
            <a:miter lim="800000"/>
            <a:headEnd/>
            <a:tailEnd/>
          </a:ln>
          <a:effectLst/>
        </p:spPr>
        <p:txBody>
          <a:bodyPr wrap="none" anchor="ctr">
            <a:prstTxWarp prst="textNoShape">
              <a:avLst/>
            </a:prstTxWarp>
            <a:spAutoFit/>
          </a:bodyPr>
          <a:lstStyle/>
          <a:p>
            <a:r>
              <a:rPr lang="en-US" sz="2000" b="1" baseline="30000">
                <a:solidFill>
                  <a:srgbClr val="CC0000"/>
                </a:solidFill>
              </a:rPr>
              <a:t>15</a:t>
            </a:r>
            <a:r>
              <a:rPr lang="en-US" sz="2000" b="1">
                <a:solidFill>
                  <a:srgbClr val="CC0000"/>
                </a:solidFill>
              </a:rPr>
              <a:t>N/</a:t>
            </a:r>
            <a:r>
              <a:rPr lang="en-US" sz="2000" b="1" baseline="30000">
                <a:solidFill>
                  <a:srgbClr val="CC0000"/>
                </a:solidFill>
              </a:rPr>
              <a:t>15</a:t>
            </a:r>
            <a:r>
              <a:rPr lang="en-US" sz="2000" b="1">
                <a:solidFill>
                  <a:srgbClr val="CC0000"/>
                </a:solidFill>
              </a:rPr>
              <a:t>N</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14735"/>
                                        </p:tgtEl>
                                        <p:attrNameLst>
                                          <p:attrName>style.visibility</p:attrName>
                                        </p:attrNameLst>
                                      </p:cBhvr>
                                      <p:to>
                                        <p:strVal val="visible"/>
                                      </p:to>
                                    </p:set>
                                    <p:animEffect transition="in" filter="wipe(left)">
                                      <p:cBhvr>
                                        <p:cTn id="7" dur="500"/>
                                        <p:tgtEl>
                                          <p:spTgt spid="41473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414734"/>
                                        </p:tgtEl>
                                        <p:attrNameLst>
                                          <p:attrName>style.visibility</p:attrName>
                                        </p:attrNameLst>
                                      </p:cBhvr>
                                      <p:to>
                                        <p:strVal val="visible"/>
                                      </p:to>
                                    </p:set>
                                    <p:animEffect transition="in" filter="wipe(down)">
                                      <p:cBhvr>
                                        <p:cTn id="11" dur="500"/>
                                        <p:tgtEl>
                                          <p:spTgt spid="414734"/>
                                        </p:tgtEl>
                                      </p:cBhvr>
                                    </p:animEffect>
                                  </p:childTnLst>
                                  <p:subTnLst>
                                    <p:audio>
                                      <p:cMediaNode>
                                        <p:cTn display="0" masterRel="sameClick">
                                          <p:stCondLst>
                                            <p:cond evt="begin" delay="0">
                                              <p:tn val="9"/>
                                            </p:cond>
                                          </p:stCondLst>
                                          <p:endCondLst>
                                            <p:cond evt="onStopAudio" delay="0">
                                              <p:tgtEl>
                                                <p:sldTgt/>
                                              </p:tgtEl>
                                            </p:cond>
                                          </p:endCondLst>
                                        </p:cTn>
                                        <p:tgtEl>
                                          <p:sndTgt r:embed="rId3" name="Quack"/>
                                        </p:tgtEl>
                                      </p:cMediaNode>
                                    </p:audio>
                                  </p:subTnLst>
                                </p:cTn>
                              </p:par>
                            </p:childTnLst>
                          </p:cTn>
                        </p:par>
                      </p:childTnLst>
                    </p:cTn>
                  </p:par>
                  <p:par>
                    <p:cTn id="12" fill="hold">
                      <p:stCondLst>
                        <p:cond delay="indefinite"/>
                      </p:stCondLst>
                      <p:childTnLst>
                        <p:par>
                          <p:cTn id="13" fill="hold">
                            <p:stCondLst>
                              <p:cond delay="0"/>
                            </p:stCondLst>
                            <p:childTnLst>
                              <p:par>
                                <p:cTn id="14" presetID="9" presetClass="exit" presetSubtype="0" fill="hold" nodeType="clickEffect">
                                  <p:stCondLst>
                                    <p:cond delay="0"/>
                                  </p:stCondLst>
                                  <p:childTnLst>
                                    <p:animEffect transition="out" filter="dissolve">
                                      <p:cBhvr>
                                        <p:cTn id="15" dur="500"/>
                                        <p:tgtEl>
                                          <p:spTgt spid="414735"/>
                                        </p:tgtEl>
                                      </p:cBhvr>
                                    </p:animEffect>
                                    <p:set>
                                      <p:cBhvr>
                                        <p:cTn id="16" dur="1" fill="hold">
                                          <p:stCondLst>
                                            <p:cond delay="499"/>
                                          </p:stCondLst>
                                        </p:cTn>
                                        <p:tgtEl>
                                          <p:spTgt spid="414735"/>
                                        </p:tgtEl>
                                        <p:attrNameLst>
                                          <p:attrName>style.visibility</p:attrName>
                                        </p:attrNameLst>
                                      </p:cBhvr>
                                      <p:to>
                                        <p:strVal val="hidden"/>
                                      </p:to>
                                    </p:set>
                                  </p:childTnLst>
                                </p:cTn>
                              </p:par>
                              <p:par>
                                <p:cTn id="17" presetID="9" presetClass="exit" presetSubtype="0" fill="hold" grpId="1" nodeType="withEffect">
                                  <p:stCondLst>
                                    <p:cond delay="0"/>
                                  </p:stCondLst>
                                  <p:childTnLst>
                                    <p:animEffect transition="out" filter="dissolve">
                                      <p:cBhvr>
                                        <p:cTn id="18" dur="500"/>
                                        <p:tgtEl>
                                          <p:spTgt spid="414734"/>
                                        </p:tgtEl>
                                      </p:cBhvr>
                                    </p:animEffect>
                                    <p:set>
                                      <p:cBhvr>
                                        <p:cTn id="19" dur="1" fill="hold">
                                          <p:stCondLst>
                                            <p:cond delay="499"/>
                                          </p:stCondLst>
                                        </p:cTn>
                                        <p:tgtEl>
                                          <p:spTgt spid="414734"/>
                                        </p:tgtEl>
                                        <p:attrNameLst>
                                          <p:attrName>style.visibility</p:attrName>
                                        </p:attrNameLst>
                                      </p:cBhvr>
                                      <p:to>
                                        <p:strVal val="hidden"/>
                                      </p:to>
                                    </p:set>
                                  </p:childTnLst>
                                </p:cTn>
                              </p:par>
                            </p:childTnLst>
                          </p:cTn>
                        </p:par>
                        <p:par>
                          <p:cTn id="20" fill="hold">
                            <p:stCondLst>
                              <p:cond delay="500"/>
                            </p:stCondLst>
                            <p:childTnLst>
                              <p:par>
                                <p:cTn id="21" presetID="22" presetClass="entr" presetSubtype="8" fill="hold" nodeType="after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wipe(left)">
                                      <p:cBhvr>
                                        <p:cTn id="23" dur="500"/>
                                        <p:tgtEl>
                                          <p:spTgt spid="2"/>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414741">
                                            <p:txEl>
                                              <p:pRg st="0" end="0"/>
                                            </p:txEl>
                                          </p:spTgt>
                                        </p:tgtEl>
                                        <p:attrNameLst>
                                          <p:attrName>style.visibility</p:attrName>
                                        </p:attrNameLst>
                                      </p:cBhvr>
                                      <p:to>
                                        <p:strVal val="visible"/>
                                      </p:to>
                                    </p:set>
                                    <p:animEffect transition="in" filter="wipe(left)">
                                      <p:cBhvr>
                                        <p:cTn id="28" dur="500"/>
                                        <p:tgtEl>
                                          <p:spTgt spid="414741">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414743">
                                            <p:txEl>
                                              <p:pRg st="0" end="0"/>
                                            </p:txEl>
                                          </p:spTgt>
                                        </p:tgtEl>
                                        <p:attrNameLst>
                                          <p:attrName>style.visibility</p:attrName>
                                        </p:attrNameLst>
                                      </p:cBhvr>
                                      <p:to>
                                        <p:strVal val="visible"/>
                                      </p:to>
                                    </p:set>
                                    <p:animEffect transition="in" filter="wipe(left)">
                                      <p:cBhvr>
                                        <p:cTn id="33" dur="500"/>
                                        <p:tgtEl>
                                          <p:spTgt spid="414743">
                                            <p:txEl>
                                              <p:pRg st="0" end="0"/>
                                            </p:txEl>
                                          </p:spTgt>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414742"/>
                                        </p:tgtEl>
                                        <p:attrNameLst>
                                          <p:attrName>style.visibility</p:attrName>
                                        </p:attrNameLst>
                                      </p:cBhvr>
                                      <p:to>
                                        <p:strVal val="visible"/>
                                      </p:to>
                                    </p:set>
                                    <p:animEffect transition="in" filter="wipe(left)">
                                      <p:cBhvr>
                                        <p:cTn id="36" dur="500"/>
                                        <p:tgtEl>
                                          <p:spTgt spid="4147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4734" grpId="0" animBg="1" autoUpdateAnimBg="0"/>
      <p:bldP spid="414734" grpId="1" animBg="1"/>
      <p:bldP spid="414741" grpId="0" build="p" autoUpdateAnimBg="0"/>
      <p:bldP spid="414742" grpId="0" animBg="1"/>
      <p:bldP spid="414743" grpId="0" build="p"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1714" name="Rectangle 2"/>
          <p:cNvSpPr>
            <a:spLocks noGrp="1" noChangeArrowheads="1"/>
          </p:cNvSpPr>
          <p:nvPr>
            <p:ph type="title"/>
          </p:nvPr>
        </p:nvSpPr>
        <p:spPr>
          <a:xfrm>
            <a:off x="774700" y="215900"/>
            <a:ext cx="7531100" cy="1143000"/>
          </a:xfrm>
        </p:spPr>
        <p:txBody>
          <a:bodyPr/>
          <a:lstStyle/>
          <a:p>
            <a:r>
              <a:rPr lang="en-US" dirty="0" smtClean="0"/>
              <a:t>Brief </a:t>
            </a:r>
            <a:r>
              <a:rPr lang="en-US" dirty="0"/>
              <a:t>History </a:t>
            </a:r>
          </a:p>
        </p:txBody>
      </p:sp>
      <p:sp>
        <p:nvSpPr>
          <p:cNvPr id="371715" name="Rectangle 3" descr="Rectangle: Click to edit Master text styles&#10;Second level&#10;Third level&#10;Fourth level&#10;Fifth level"/>
          <p:cNvSpPr>
            <a:spLocks noGrp="1" noChangeArrowheads="1"/>
          </p:cNvSpPr>
          <p:nvPr>
            <p:ph type="body" idx="1"/>
          </p:nvPr>
        </p:nvSpPr>
        <p:spPr>
          <a:xfrm>
            <a:off x="838200" y="1371600"/>
            <a:ext cx="7924800" cy="4953000"/>
          </a:xfrm>
        </p:spPr>
        <p:txBody>
          <a:bodyPr/>
          <a:lstStyle/>
          <a:p>
            <a:r>
              <a:rPr lang="en-US" dirty="0" smtClean="0"/>
              <a:t>Many people contributed to our understanding of DNA</a:t>
            </a:r>
          </a:p>
          <a:p>
            <a:pPr lvl="1"/>
            <a:r>
              <a:rPr lang="en-US" dirty="0"/>
              <a:t>T.H. Morgan (1908)</a:t>
            </a:r>
          </a:p>
          <a:p>
            <a:pPr lvl="1"/>
            <a:r>
              <a:rPr lang="en-US" dirty="0"/>
              <a:t>Frederick Griffith (1928)</a:t>
            </a:r>
          </a:p>
          <a:p>
            <a:pPr lvl="1"/>
            <a:r>
              <a:rPr lang="en-US" dirty="0"/>
              <a:t>Avery, McCarty &amp; MacLeod (1944)</a:t>
            </a:r>
          </a:p>
          <a:p>
            <a:pPr lvl="1"/>
            <a:r>
              <a:rPr lang="en-US" dirty="0"/>
              <a:t>Erwin Chargaff (1947)</a:t>
            </a:r>
          </a:p>
          <a:p>
            <a:pPr lvl="1"/>
            <a:r>
              <a:rPr lang="en-US" dirty="0"/>
              <a:t>Hershey &amp; Chase  (1952)</a:t>
            </a:r>
          </a:p>
          <a:p>
            <a:pPr lvl="1"/>
            <a:r>
              <a:rPr lang="en-US" dirty="0"/>
              <a:t>Watson &amp; Crick  (1953)</a:t>
            </a:r>
          </a:p>
          <a:p>
            <a:pPr lvl="1"/>
            <a:r>
              <a:rPr lang="en-US" dirty="0" err="1"/>
              <a:t>Meselson</a:t>
            </a:r>
            <a:r>
              <a:rPr lang="en-US" dirty="0"/>
              <a:t> &amp; Stahl  (1958)</a:t>
            </a:r>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2786" name="Rectangle 1026"/>
          <p:cNvSpPr>
            <a:spLocks noGrp="1" noChangeArrowheads="1"/>
          </p:cNvSpPr>
          <p:nvPr>
            <p:ph type="title"/>
          </p:nvPr>
        </p:nvSpPr>
        <p:spPr>
          <a:xfrm>
            <a:off x="1" y="0"/>
            <a:ext cx="2997200" cy="762000"/>
          </a:xfrm>
          <a:solidFill>
            <a:schemeClr val="bg1"/>
          </a:solidFill>
        </p:spPr>
        <p:txBody>
          <a:bodyPr/>
          <a:lstStyle/>
          <a:p>
            <a:r>
              <a:rPr lang="en-US" dirty="0"/>
              <a:t>Predictions</a:t>
            </a:r>
          </a:p>
        </p:txBody>
      </p:sp>
      <p:sp>
        <p:nvSpPr>
          <p:cNvPr id="502805" name="AutoShape 1045"/>
          <p:cNvSpPr>
            <a:spLocks noChangeArrowheads="1"/>
          </p:cNvSpPr>
          <p:nvPr/>
        </p:nvSpPr>
        <p:spPr bwMode="auto">
          <a:xfrm>
            <a:off x="76200" y="1362075"/>
            <a:ext cx="2112963" cy="901700"/>
          </a:xfrm>
          <a:prstGeom prst="roundRect">
            <a:avLst>
              <a:gd name="adj" fmla="val 16667"/>
            </a:avLst>
          </a:prstGeom>
          <a:solidFill>
            <a:srgbClr val="FFEA18"/>
          </a:solidFill>
          <a:ln w="9525">
            <a:noFill/>
            <a:round/>
            <a:headEnd/>
            <a:tailEnd/>
          </a:ln>
          <a:effectLst/>
        </p:spPr>
        <p:txBody>
          <a:bodyPr wrap="none" anchor="ctr">
            <a:prstTxWarp prst="textNoShape">
              <a:avLst/>
            </a:prstTxWarp>
            <a:spAutoFit/>
          </a:bodyPr>
          <a:lstStyle/>
          <a:p>
            <a:pPr algn="l"/>
            <a:r>
              <a:rPr lang="en-US" b="1">
                <a:solidFill>
                  <a:srgbClr val="000000"/>
                </a:solidFill>
              </a:rPr>
              <a:t>1st round of </a:t>
            </a:r>
            <a:br>
              <a:rPr lang="en-US" b="1">
                <a:solidFill>
                  <a:srgbClr val="000000"/>
                </a:solidFill>
              </a:rPr>
            </a:br>
            <a:r>
              <a:rPr lang="en-US" b="1">
                <a:solidFill>
                  <a:srgbClr val="000000"/>
                </a:solidFill>
              </a:rPr>
              <a:t>replication</a:t>
            </a:r>
          </a:p>
        </p:txBody>
      </p:sp>
      <p:grpSp>
        <p:nvGrpSpPr>
          <p:cNvPr id="2" name="Group 1037"/>
          <p:cNvGrpSpPr>
            <a:grpSpLocks/>
          </p:cNvGrpSpPr>
          <p:nvPr/>
        </p:nvGrpSpPr>
        <p:grpSpPr bwMode="auto">
          <a:xfrm>
            <a:off x="3097213" y="493713"/>
            <a:ext cx="700087" cy="2220912"/>
            <a:chOff x="767" y="1209"/>
            <a:chExt cx="441" cy="1399"/>
          </a:xfrm>
        </p:grpSpPr>
        <p:sp>
          <p:nvSpPr>
            <p:cNvPr id="502798" name="AutoShape 1038"/>
            <p:cNvSpPr>
              <a:spLocks noChangeArrowheads="1"/>
            </p:cNvSpPr>
            <p:nvPr/>
          </p:nvSpPr>
          <p:spPr bwMode="auto">
            <a:xfrm>
              <a:off x="767" y="1258"/>
              <a:ext cx="441" cy="1225"/>
            </a:xfrm>
            <a:prstGeom prst="roundRect">
              <a:avLst>
                <a:gd name="adj" fmla="val 16667"/>
              </a:avLst>
            </a:prstGeom>
            <a:solidFill>
              <a:schemeClr val="bg2"/>
            </a:solidFill>
            <a:ln w="9525">
              <a:solidFill>
                <a:srgbClr val="203972"/>
              </a:solidFill>
              <a:round/>
              <a:headEnd/>
              <a:tailEnd/>
            </a:ln>
            <a:effectLst/>
          </p:spPr>
          <p:txBody>
            <a:bodyPr wrap="none" anchor="ctr">
              <a:prstTxWarp prst="textNoShape">
                <a:avLst/>
              </a:prstTxWarp>
            </a:bodyPr>
            <a:lstStyle/>
            <a:p>
              <a:endParaRPr lang="en-US"/>
            </a:p>
          </p:txBody>
        </p:sp>
        <p:sp>
          <p:nvSpPr>
            <p:cNvPr id="502799" name="Oval 1039"/>
            <p:cNvSpPr>
              <a:spLocks noChangeArrowheads="1"/>
            </p:cNvSpPr>
            <p:nvPr/>
          </p:nvSpPr>
          <p:spPr bwMode="auto">
            <a:xfrm>
              <a:off x="767" y="2158"/>
              <a:ext cx="441" cy="450"/>
            </a:xfrm>
            <a:prstGeom prst="ellipse">
              <a:avLst/>
            </a:prstGeom>
            <a:solidFill>
              <a:schemeClr val="bg2"/>
            </a:solidFill>
            <a:ln w="9525">
              <a:solidFill>
                <a:srgbClr val="203972"/>
              </a:solidFill>
              <a:round/>
              <a:headEnd/>
              <a:tailEnd/>
            </a:ln>
            <a:effectLst/>
          </p:spPr>
          <p:txBody>
            <a:bodyPr wrap="none" anchor="ctr">
              <a:prstTxWarp prst="textNoShape">
                <a:avLst/>
              </a:prstTxWarp>
            </a:bodyPr>
            <a:lstStyle/>
            <a:p>
              <a:endParaRPr lang="en-US"/>
            </a:p>
          </p:txBody>
        </p:sp>
        <p:sp>
          <p:nvSpPr>
            <p:cNvPr id="502800" name="AutoShape 1040"/>
            <p:cNvSpPr>
              <a:spLocks noChangeArrowheads="1"/>
            </p:cNvSpPr>
            <p:nvPr/>
          </p:nvSpPr>
          <p:spPr bwMode="auto">
            <a:xfrm>
              <a:off x="775" y="2115"/>
              <a:ext cx="432" cy="292"/>
            </a:xfrm>
            <a:prstGeom prst="roundRect">
              <a:avLst>
                <a:gd name="adj" fmla="val 16667"/>
              </a:avLst>
            </a:prstGeom>
            <a:solidFill>
              <a:schemeClr val="bg2"/>
            </a:solidFill>
            <a:ln w="9525">
              <a:noFill/>
              <a:round/>
              <a:headEnd/>
              <a:tailEnd/>
            </a:ln>
            <a:effectLst/>
          </p:spPr>
          <p:txBody>
            <a:bodyPr wrap="none" anchor="ctr">
              <a:prstTxWarp prst="textNoShape">
                <a:avLst/>
              </a:prstTxWarp>
            </a:bodyPr>
            <a:lstStyle/>
            <a:p>
              <a:endParaRPr lang="en-US"/>
            </a:p>
          </p:txBody>
        </p:sp>
        <p:sp>
          <p:nvSpPr>
            <p:cNvPr id="502801" name="Oval 1041"/>
            <p:cNvSpPr>
              <a:spLocks noChangeArrowheads="1"/>
            </p:cNvSpPr>
            <p:nvPr/>
          </p:nvSpPr>
          <p:spPr bwMode="auto">
            <a:xfrm>
              <a:off x="767" y="1209"/>
              <a:ext cx="441" cy="200"/>
            </a:xfrm>
            <a:prstGeom prst="ellipse">
              <a:avLst/>
            </a:prstGeom>
            <a:solidFill>
              <a:schemeClr val="bg2"/>
            </a:solidFill>
            <a:ln w="9525">
              <a:solidFill>
                <a:srgbClr val="203972"/>
              </a:solidFill>
              <a:round/>
              <a:headEnd/>
              <a:tailEnd/>
            </a:ln>
            <a:effectLst/>
          </p:spPr>
          <p:txBody>
            <a:bodyPr wrap="none" anchor="ctr">
              <a:prstTxWarp prst="textNoShape">
                <a:avLst/>
              </a:prstTxWarp>
            </a:bodyPr>
            <a:lstStyle/>
            <a:p>
              <a:endParaRPr lang="en-US"/>
            </a:p>
          </p:txBody>
        </p:sp>
      </p:grpSp>
      <p:sp>
        <p:nvSpPr>
          <p:cNvPr id="502803" name="AutoShape 1043"/>
          <p:cNvSpPr>
            <a:spLocks noChangeArrowheads="1"/>
          </p:cNvSpPr>
          <p:nvPr/>
        </p:nvSpPr>
        <p:spPr bwMode="auto">
          <a:xfrm>
            <a:off x="3103563" y="1655763"/>
            <a:ext cx="703262" cy="212725"/>
          </a:xfrm>
          <a:prstGeom prst="can">
            <a:avLst>
              <a:gd name="adj" fmla="val 25000"/>
            </a:avLst>
          </a:prstGeom>
          <a:solidFill>
            <a:srgbClr val="CC0000"/>
          </a:solidFill>
          <a:ln w="9525">
            <a:solidFill>
              <a:schemeClr val="tx1"/>
            </a:solidFill>
            <a:round/>
            <a:headEnd/>
            <a:tailEnd/>
          </a:ln>
          <a:effectLst/>
        </p:spPr>
        <p:txBody>
          <a:bodyPr wrap="none" anchor="ctr">
            <a:prstTxWarp prst="textNoShape">
              <a:avLst/>
            </a:prstTxWarp>
          </a:bodyPr>
          <a:lstStyle/>
          <a:p>
            <a:endParaRPr lang="en-US"/>
          </a:p>
        </p:txBody>
      </p:sp>
      <p:sp>
        <p:nvSpPr>
          <p:cNvPr id="502806" name="Rectangle 1046"/>
          <p:cNvSpPr>
            <a:spLocks noChangeArrowheads="1"/>
          </p:cNvSpPr>
          <p:nvPr/>
        </p:nvSpPr>
        <p:spPr bwMode="auto">
          <a:xfrm>
            <a:off x="2327275" y="2795588"/>
            <a:ext cx="2203450" cy="488950"/>
          </a:xfrm>
          <a:prstGeom prst="rect">
            <a:avLst/>
          </a:prstGeom>
          <a:noFill/>
          <a:ln w="9525">
            <a:noFill/>
            <a:miter lim="800000"/>
            <a:headEnd/>
            <a:tailEnd/>
          </a:ln>
          <a:effectLst/>
        </p:spPr>
        <p:txBody>
          <a:bodyPr wrap="none" anchor="ctr">
            <a:prstTxWarp prst="textNoShape">
              <a:avLst/>
            </a:prstTxWarp>
            <a:spAutoFit/>
          </a:bodyPr>
          <a:lstStyle/>
          <a:p>
            <a:r>
              <a:rPr lang="en-US" sz="2600" b="1">
                <a:solidFill>
                  <a:srgbClr val="000000"/>
                </a:solidFill>
              </a:rPr>
              <a:t>conservative</a:t>
            </a:r>
          </a:p>
        </p:txBody>
      </p:sp>
      <p:sp>
        <p:nvSpPr>
          <p:cNvPr id="502807" name="Rectangle 1047"/>
          <p:cNvSpPr>
            <a:spLocks noChangeArrowheads="1"/>
          </p:cNvSpPr>
          <p:nvPr/>
        </p:nvSpPr>
        <p:spPr bwMode="auto">
          <a:xfrm>
            <a:off x="3763963" y="1604963"/>
            <a:ext cx="989012" cy="396875"/>
          </a:xfrm>
          <a:prstGeom prst="rect">
            <a:avLst/>
          </a:prstGeom>
          <a:noFill/>
          <a:ln w="9525">
            <a:noFill/>
            <a:miter lim="800000"/>
            <a:headEnd/>
            <a:tailEnd/>
          </a:ln>
          <a:effectLst/>
        </p:spPr>
        <p:txBody>
          <a:bodyPr wrap="none" anchor="ctr">
            <a:prstTxWarp prst="textNoShape">
              <a:avLst/>
            </a:prstTxWarp>
            <a:spAutoFit/>
          </a:bodyPr>
          <a:lstStyle/>
          <a:p>
            <a:r>
              <a:rPr lang="en-US" sz="2000" b="1" baseline="30000">
                <a:solidFill>
                  <a:srgbClr val="CC0000"/>
                </a:solidFill>
              </a:rPr>
              <a:t>15</a:t>
            </a:r>
            <a:r>
              <a:rPr lang="en-US" sz="2000" b="1">
                <a:solidFill>
                  <a:srgbClr val="CC0000"/>
                </a:solidFill>
              </a:rPr>
              <a:t>N/</a:t>
            </a:r>
            <a:r>
              <a:rPr lang="en-US" sz="2000" b="1" baseline="30000">
                <a:solidFill>
                  <a:srgbClr val="CC0000"/>
                </a:solidFill>
              </a:rPr>
              <a:t>15</a:t>
            </a:r>
            <a:r>
              <a:rPr lang="en-US" sz="2000" b="1">
                <a:solidFill>
                  <a:srgbClr val="CC0000"/>
                </a:solidFill>
              </a:rPr>
              <a:t>N</a:t>
            </a:r>
          </a:p>
        </p:txBody>
      </p:sp>
      <p:sp>
        <p:nvSpPr>
          <p:cNvPr id="502808" name="AutoShape 1048"/>
          <p:cNvSpPr>
            <a:spLocks noChangeArrowheads="1"/>
          </p:cNvSpPr>
          <p:nvPr/>
        </p:nvSpPr>
        <p:spPr bwMode="auto">
          <a:xfrm>
            <a:off x="3103563" y="1166813"/>
            <a:ext cx="703262" cy="212725"/>
          </a:xfrm>
          <a:prstGeom prst="can">
            <a:avLst>
              <a:gd name="adj" fmla="val 25000"/>
            </a:avLst>
          </a:prstGeom>
          <a:solidFill>
            <a:srgbClr val="0F116A"/>
          </a:solidFill>
          <a:ln w="9525">
            <a:solidFill>
              <a:schemeClr val="tx1"/>
            </a:solidFill>
            <a:round/>
            <a:headEnd/>
            <a:tailEnd/>
          </a:ln>
          <a:effectLst/>
        </p:spPr>
        <p:txBody>
          <a:bodyPr wrap="none" anchor="ctr">
            <a:prstTxWarp prst="textNoShape">
              <a:avLst/>
            </a:prstTxWarp>
          </a:bodyPr>
          <a:lstStyle/>
          <a:p>
            <a:endParaRPr lang="en-US"/>
          </a:p>
        </p:txBody>
      </p:sp>
      <p:sp>
        <p:nvSpPr>
          <p:cNvPr id="502809" name="Rectangle 1049"/>
          <p:cNvSpPr>
            <a:spLocks noChangeArrowheads="1"/>
          </p:cNvSpPr>
          <p:nvPr/>
        </p:nvSpPr>
        <p:spPr bwMode="auto">
          <a:xfrm>
            <a:off x="3763963" y="1116013"/>
            <a:ext cx="989012" cy="396875"/>
          </a:xfrm>
          <a:prstGeom prst="rect">
            <a:avLst/>
          </a:prstGeom>
          <a:noFill/>
          <a:ln w="9525">
            <a:noFill/>
            <a:miter lim="800000"/>
            <a:headEnd/>
            <a:tailEnd/>
          </a:ln>
          <a:effectLst/>
        </p:spPr>
        <p:txBody>
          <a:bodyPr wrap="none" anchor="ctr">
            <a:prstTxWarp prst="textNoShape">
              <a:avLst/>
            </a:prstTxWarp>
            <a:spAutoFit/>
          </a:bodyPr>
          <a:lstStyle/>
          <a:p>
            <a:r>
              <a:rPr lang="en-US" sz="2000" b="1" baseline="30000">
                <a:solidFill>
                  <a:srgbClr val="CC0000"/>
                </a:solidFill>
              </a:rPr>
              <a:t>14</a:t>
            </a:r>
            <a:r>
              <a:rPr lang="en-US" sz="2000" b="1">
                <a:solidFill>
                  <a:srgbClr val="CC0000"/>
                </a:solidFill>
              </a:rPr>
              <a:t>N/</a:t>
            </a:r>
            <a:r>
              <a:rPr lang="en-US" sz="2000" b="1" baseline="30000">
                <a:solidFill>
                  <a:srgbClr val="CC0000"/>
                </a:solidFill>
              </a:rPr>
              <a:t>14</a:t>
            </a:r>
            <a:r>
              <a:rPr lang="en-US" sz="2000" b="1">
                <a:solidFill>
                  <a:srgbClr val="CC0000"/>
                </a:solidFill>
              </a:rPr>
              <a:t>N</a:t>
            </a:r>
          </a:p>
        </p:txBody>
      </p:sp>
      <p:sp>
        <p:nvSpPr>
          <p:cNvPr id="502810" name="Rectangle 1050"/>
          <p:cNvSpPr>
            <a:spLocks noChangeArrowheads="1"/>
          </p:cNvSpPr>
          <p:nvPr/>
        </p:nvSpPr>
        <p:spPr bwMode="auto">
          <a:xfrm>
            <a:off x="4610100" y="2597150"/>
            <a:ext cx="2203450" cy="885825"/>
          </a:xfrm>
          <a:prstGeom prst="rect">
            <a:avLst/>
          </a:prstGeom>
          <a:noFill/>
          <a:ln w="9525">
            <a:noFill/>
            <a:miter lim="800000"/>
            <a:headEnd/>
            <a:tailEnd/>
          </a:ln>
          <a:effectLst/>
        </p:spPr>
        <p:txBody>
          <a:bodyPr wrap="none" anchor="ctr">
            <a:prstTxWarp prst="textNoShape">
              <a:avLst/>
            </a:prstTxWarp>
            <a:spAutoFit/>
          </a:bodyPr>
          <a:lstStyle/>
          <a:p>
            <a:r>
              <a:rPr lang="en-US" sz="2600" b="1">
                <a:solidFill>
                  <a:srgbClr val="000000"/>
                </a:solidFill>
              </a:rPr>
              <a:t>semi-</a:t>
            </a:r>
            <a:br>
              <a:rPr lang="en-US" sz="2600" b="1">
                <a:solidFill>
                  <a:srgbClr val="000000"/>
                </a:solidFill>
              </a:rPr>
            </a:br>
            <a:r>
              <a:rPr lang="en-US" sz="2600" b="1">
                <a:solidFill>
                  <a:srgbClr val="000000"/>
                </a:solidFill>
              </a:rPr>
              <a:t>conservative</a:t>
            </a:r>
          </a:p>
        </p:txBody>
      </p:sp>
      <p:grpSp>
        <p:nvGrpSpPr>
          <p:cNvPr id="3" name="Group 1051"/>
          <p:cNvGrpSpPr>
            <a:grpSpLocks/>
          </p:cNvGrpSpPr>
          <p:nvPr/>
        </p:nvGrpSpPr>
        <p:grpSpPr bwMode="auto">
          <a:xfrm>
            <a:off x="5243513" y="493713"/>
            <a:ext cx="700087" cy="2220912"/>
            <a:chOff x="767" y="1209"/>
            <a:chExt cx="441" cy="1399"/>
          </a:xfrm>
        </p:grpSpPr>
        <p:sp>
          <p:nvSpPr>
            <p:cNvPr id="502812" name="AutoShape 1052"/>
            <p:cNvSpPr>
              <a:spLocks noChangeArrowheads="1"/>
            </p:cNvSpPr>
            <p:nvPr/>
          </p:nvSpPr>
          <p:spPr bwMode="auto">
            <a:xfrm>
              <a:off x="767" y="1258"/>
              <a:ext cx="441" cy="1225"/>
            </a:xfrm>
            <a:prstGeom prst="roundRect">
              <a:avLst>
                <a:gd name="adj" fmla="val 16667"/>
              </a:avLst>
            </a:prstGeom>
            <a:solidFill>
              <a:schemeClr val="bg2"/>
            </a:solidFill>
            <a:ln w="9525">
              <a:solidFill>
                <a:srgbClr val="203972"/>
              </a:solidFill>
              <a:round/>
              <a:headEnd/>
              <a:tailEnd/>
            </a:ln>
            <a:effectLst/>
          </p:spPr>
          <p:txBody>
            <a:bodyPr wrap="none" anchor="ctr">
              <a:prstTxWarp prst="textNoShape">
                <a:avLst/>
              </a:prstTxWarp>
            </a:bodyPr>
            <a:lstStyle/>
            <a:p>
              <a:endParaRPr lang="en-US"/>
            </a:p>
          </p:txBody>
        </p:sp>
        <p:sp>
          <p:nvSpPr>
            <p:cNvPr id="502813" name="Oval 1053"/>
            <p:cNvSpPr>
              <a:spLocks noChangeArrowheads="1"/>
            </p:cNvSpPr>
            <p:nvPr/>
          </p:nvSpPr>
          <p:spPr bwMode="auto">
            <a:xfrm>
              <a:off x="767" y="2158"/>
              <a:ext cx="441" cy="450"/>
            </a:xfrm>
            <a:prstGeom prst="ellipse">
              <a:avLst/>
            </a:prstGeom>
            <a:solidFill>
              <a:schemeClr val="bg2"/>
            </a:solidFill>
            <a:ln w="9525">
              <a:solidFill>
                <a:srgbClr val="203972"/>
              </a:solidFill>
              <a:round/>
              <a:headEnd/>
              <a:tailEnd/>
            </a:ln>
            <a:effectLst/>
          </p:spPr>
          <p:txBody>
            <a:bodyPr wrap="none" anchor="ctr">
              <a:prstTxWarp prst="textNoShape">
                <a:avLst/>
              </a:prstTxWarp>
            </a:bodyPr>
            <a:lstStyle/>
            <a:p>
              <a:endParaRPr lang="en-US"/>
            </a:p>
          </p:txBody>
        </p:sp>
        <p:sp>
          <p:nvSpPr>
            <p:cNvPr id="502814" name="AutoShape 1054"/>
            <p:cNvSpPr>
              <a:spLocks noChangeArrowheads="1"/>
            </p:cNvSpPr>
            <p:nvPr/>
          </p:nvSpPr>
          <p:spPr bwMode="auto">
            <a:xfrm>
              <a:off x="775" y="2115"/>
              <a:ext cx="432" cy="292"/>
            </a:xfrm>
            <a:prstGeom prst="roundRect">
              <a:avLst>
                <a:gd name="adj" fmla="val 16667"/>
              </a:avLst>
            </a:prstGeom>
            <a:solidFill>
              <a:schemeClr val="bg2"/>
            </a:solidFill>
            <a:ln w="9525">
              <a:noFill/>
              <a:round/>
              <a:headEnd/>
              <a:tailEnd/>
            </a:ln>
            <a:effectLst/>
          </p:spPr>
          <p:txBody>
            <a:bodyPr wrap="none" anchor="ctr">
              <a:prstTxWarp prst="textNoShape">
                <a:avLst/>
              </a:prstTxWarp>
            </a:bodyPr>
            <a:lstStyle/>
            <a:p>
              <a:endParaRPr lang="en-US"/>
            </a:p>
          </p:txBody>
        </p:sp>
        <p:sp>
          <p:nvSpPr>
            <p:cNvPr id="502815" name="Oval 1055"/>
            <p:cNvSpPr>
              <a:spLocks noChangeArrowheads="1"/>
            </p:cNvSpPr>
            <p:nvPr/>
          </p:nvSpPr>
          <p:spPr bwMode="auto">
            <a:xfrm>
              <a:off x="767" y="1209"/>
              <a:ext cx="441" cy="200"/>
            </a:xfrm>
            <a:prstGeom prst="ellipse">
              <a:avLst/>
            </a:prstGeom>
            <a:solidFill>
              <a:schemeClr val="bg2"/>
            </a:solidFill>
            <a:ln w="9525">
              <a:solidFill>
                <a:srgbClr val="203972"/>
              </a:solidFill>
              <a:round/>
              <a:headEnd/>
              <a:tailEnd/>
            </a:ln>
            <a:effectLst/>
          </p:spPr>
          <p:txBody>
            <a:bodyPr wrap="none" anchor="ctr">
              <a:prstTxWarp prst="textNoShape">
                <a:avLst/>
              </a:prstTxWarp>
            </a:bodyPr>
            <a:lstStyle/>
            <a:p>
              <a:endParaRPr lang="en-US"/>
            </a:p>
          </p:txBody>
        </p:sp>
      </p:grpSp>
      <p:sp>
        <p:nvSpPr>
          <p:cNvPr id="502820" name="Rectangle 1060"/>
          <p:cNvSpPr>
            <a:spLocks noChangeArrowheads="1"/>
          </p:cNvSpPr>
          <p:nvPr/>
        </p:nvSpPr>
        <p:spPr bwMode="auto">
          <a:xfrm>
            <a:off x="5927725" y="1341438"/>
            <a:ext cx="989013" cy="396875"/>
          </a:xfrm>
          <a:prstGeom prst="rect">
            <a:avLst/>
          </a:prstGeom>
          <a:noFill/>
          <a:ln w="9525">
            <a:noFill/>
            <a:miter lim="800000"/>
            <a:headEnd/>
            <a:tailEnd/>
          </a:ln>
          <a:effectLst/>
        </p:spPr>
        <p:txBody>
          <a:bodyPr wrap="none" anchor="ctr">
            <a:prstTxWarp prst="textNoShape">
              <a:avLst/>
            </a:prstTxWarp>
            <a:spAutoFit/>
          </a:bodyPr>
          <a:lstStyle/>
          <a:p>
            <a:r>
              <a:rPr lang="en-US" sz="2000" b="1" baseline="30000">
                <a:solidFill>
                  <a:srgbClr val="CC0000"/>
                </a:solidFill>
              </a:rPr>
              <a:t>15</a:t>
            </a:r>
            <a:r>
              <a:rPr lang="en-US" sz="2000" b="1">
                <a:solidFill>
                  <a:srgbClr val="CC0000"/>
                </a:solidFill>
              </a:rPr>
              <a:t>N/</a:t>
            </a:r>
            <a:r>
              <a:rPr lang="en-US" sz="2000" b="1" baseline="30000">
                <a:solidFill>
                  <a:srgbClr val="CC0000"/>
                </a:solidFill>
              </a:rPr>
              <a:t>14</a:t>
            </a:r>
            <a:r>
              <a:rPr lang="en-US" sz="2000" b="1">
                <a:solidFill>
                  <a:srgbClr val="CC0000"/>
                </a:solidFill>
              </a:rPr>
              <a:t>N</a:t>
            </a:r>
          </a:p>
        </p:txBody>
      </p:sp>
      <p:sp>
        <p:nvSpPr>
          <p:cNvPr id="502821" name="AutoShape 1061"/>
          <p:cNvSpPr>
            <a:spLocks noChangeArrowheads="1"/>
          </p:cNvSpPr>
          <p:nvPr/>
        </p:nvSpPr>
        <p:spPr bwMode="auto">
          <a:xfrm>
            <a:off x="5241925" y="1417638"/>
            <a:ext cx="703263" cy="212725"/>
          </a:xfrm>
          <a:prstGeom prst="can">
            <a:avLst>
              <a:gd name="adj" fmla="val 25000"/>
            </a:avLst>
          </a:prstGeom>
          <a:solidFill>
            <a:schemeClr val="tx2"/>
          </a:solidFill>
          <a:ln w="9525">
            <a:solidFill>
              <a:schemeClr val="tx1"/>
            </a:solidFill>
            <a:round/>
            <a:headEnd/>
            <a:tailEnd/>
          </a:ln>
          <a:effectLst/>
        </p:spPr>
        <p:txBody>
          <a:bodyPr wrap="none" anchor="ctr">
            <a:prstTxWarp prst="textNoShape">
              <a:avLst/>
            </a:prstTxWarp>
          </a:bodyPr>
          <a:lstStyle/>
          <a:p>
            <a:endParaRPr lang="en-US"/>
          </a:p>
        </p:txBody>
      </p:sp>
      <p:sp>
        <p:nvSpPr>
          <p:cNvPr id="502822" name="Rectangle 1062"/>
          <p:cNvSpPr>
            <a:spLocks noChangeArrowheads="1"/>
          </p:cNvSpPr>
          <p:nvPr/>
        </p:nvSpPr>
        <p:spPr bwMode="auto">
          <a:xfrm>
            <a:off x="6886575" y="2795588"/>
            <a:ext cx="1817688" cy="488950"/>
          </a:xfrm>
          <a:prstGeom prst="rect">
            <a:avLst/>
          </a:prstGeom>
          <a:noFill/>
          <a:ln w="9525">
            <a:noFill/>
            <a:miter lim="800000"/>
            <a:headEnd/>
            <a:tailEnd/>
          </a:ln>
          <a:effectLst/>
        </p:spPr>
        <p:txBody>
          <a:bodyPr wrap="none" anchor="ctr">
            <a:prstTxWarp prst="textNoShape">
              <a:avLst/>
            </a:prstTxWarp>
            <a:spAutoFit/>
          </a:bodyPr>
          <a:lstStyle/>
          <a:p>
            <a:r>
              <a:rPr lang="en-US" sz="2600" b="1">
                <a:solidFill>
                  <a:srgbClr val="000000"/>
                </a:solidFill>
              </a:rPr>
              <a:t>dispersive</a:t>
            </a:r>
          </a:p>
        </p:txBody>
      </p:sp>
      <p:grpSp>
        <p:nvGrpSpPr>
          <p:cNvPr id="4" name="Group 1063"/>
          <p:cNvGrpSpPr>
            <a:grpSpLocks/>
          </p:cNvGrpSpPr>
          <p:nvPr/>
        </p:nvGrpSpPr>
        <p:grpSpPr bwMode="auto">
          <a:xfrm>
            <a:off x="7391400" y="493713"/>
            <a:ext cx="700088" cy="2220912"/>
            <a:chOff x="767" y="1209"/>
            <a:chExt cx="441" cy="1399"/>
          </a:xfrm>
        </p:grpSpPr>
        <p:sp>
          <p:nvSpPr>
            <p:cNvPr id="502824" name="AutoShape 1064"/>
            <p:cNvSpPr>
              <a:spLocks noChangeArrowheads="1"/>
            </p:cNvSpPr>
            <p:nvPr/>
          </p:nvSpPr>
          <p:spPr bwMode="auto">
            <a:xfrm>
              <a:off x="767" y="1258"/>
              <a:ext cx="441" cy="1225"/>
            </a:xfrm>
            <a:prstGeom prst="roundRect">
              <a:avLst>
                <a:gd name="adj" fmla="val 16667"/>
              </a:avLst>
            </a:prstGeom>
            <a:solidFill>
              <a:schemeClr val="bg2"/>
            </a:solidFill>
            <a:ln w="9525">
              <a:solidFill>
                <a:srgbClr val="203972"/>
              </a:solidFill>
              <a:round/>
              <a:headEnd/>
              <a:tailEnd/>
            </a:ln>
            <a:effectLst/>
          </p:spPr>
          <p:txBody>
            <a:bodyPr wrap="none" anchor="ctr">
              <a:prstTxWarp prst="textNoShape">
                <a:avLst/>
              </a:prstTxWarp>
            </a:bodyPr>
            <a:lstStyle/>
            <a:p>
              <a:endParaRPr lang="en-US"/>
            </a:p>
          </p:txBody>
        </p:sp>
        <p:sp>
          <p:nvSpPr>
            <p:cNvPr id="502825" name="Oval 1065"/>
            <p:cNvSpPr>
              <a:spLocks noChangeArrowheads="1"/>
            </p:cNvSpPr>
            <p:nvPr/>
          </p:nvSpPr>
          <p:spPr bwMode="auto">
            <a:xfrm>
              <a:off x="767" y="2158"/>
              <a:ext cx="441" cy="450"/>
            </a:xfrm>
            <a:prstGeom prst="ellipse">
              <a:avLst/>
            </a:prstGeom>
            <a:solidFill>
              <a:schemeClr val="bg2"/>
            </a:solidFill>
            <a:ln w="9525">
              <a:solidFill>
                <a:srgbClr val="203972"/>
              </a:solidFill>
              <a:round/>
              <a:headEnd/>
              <a:tailEnd/>
            </a:ln>
            <a:effectLst/>
          </p:spPr>
          <p:txBody>
            <a:bodyPr wrap="none" anchor="ctr">
              <a:prstTxWarp prst="textNoShape">
                <a:avLst/>
              </a:prstTxWarp>
            </a:bodyPr>
            <a:lstStyle/>
            <a:p>
              <a:endParaRPr lang="en-US"/>
            </a:p>
          </p:txBody>
        </p:sp>
        <p:sp>
          <p:nvSpPr>
            <p:cNvPr id="502826" name="AutoShape 1066"/>
            <p:cNvSpPr>
              <a:spLocks noChangeArrowheads="1"/>
            </p:cNvSpPr>
            <p:nvPr/>
          </p:nvSpPr>
          <p:spPr bwMode="auto">
            <a:xfrm>
              <a:off x="775" y="2115"/>
              <a:ext cx="432" cy="292"/>
            </a:xfrm>
            <a:prstGeom prst="roundRect">
              <a:avLst>
                <a:gd name="adj" fmla="val 16667"/>
              </a:avLst>
            </a:prstGeom>
            <a:solidFill>
              <a:schemeClr val="bg2"/>
            </a:solidFill>
            <a:ln w="9525">
              <a:noFill/>
              <a:round/>
              <a:headEnd/>
              <a:tailEnd/>
            </a:ln>
            <a:effectLst/>
          </p:spPr>
          <p:txBody>
            <a:bodyPr wrap="none" anchor="ctr">
              <a:prstTxWarp prst="textNoShape">
                <a:avLst/>
              </a:prstTxWarp>
            </a:bodyPr>
            <a:lstStyle/>
            <a:p>
              <a:endParaRPr lang="en-US"/>
            </a:p>
          </p:txBody>
        </p:sp>
        <p:sp>
          <p:nvSpPr>
            <p:cNvPr id="502827" name="Oval 1067"/>
            <p:cNvSpPr>
              <a:spLocks noChangeArrowheads="1"/>
            </p:cNvSpPr>
            <p:nvPr/>
          </p:nvSpPr>
          <p:spPr bwMode="auto">
            <a:xfrm>
              <a:off x="767" y="1209"/>
              <a:ext cx="441" cy="200"/>
            </a:xfrm>
            <a:prstGeom prst="ellipse">
              <a:avLst/>
            </a:prstGeom>
            <a:solidFill>
              <a:schemeClr val="bg2"/>
            </a:solidFill>
            <a:ln w="9525">
              <a:solidFill>
                <a:srgbClr val="203972"/>
              </a:solidFill>
              <a:round/>
              <a:headEnd/>
              <a:tailEnd/>
            </a:ln>
            <a:effectLst/>
          </p:spPr>
          <p:txBody>
            <a:bodyPr wrap="none" anchor="ctr">
              <a:prstTxWarp prst="textNoShape">
                <a:avLst/>
              </a:prstTxWarp>
            </a:bodyPr>
            <a:lstStyle/>
            <a:p>
              <a:endParaRPr lang="en-US"/>
            </a:p>
          </p:txBody>
        </p:sp>
      </p:grpSp>
      <p:sp>
        <p:nvSpPr>
          <p:cNvPr id="502828" name="Rectangle 1068"/>
          <p:cNvSpPr>
            <a:spLocks noChangeArrowheads="1"/>
          </p:cNvSpPr>
          <p:nvPr/>
        </p:nvSpPr>
        <p:spPr bwMode="auto">
          <a:xfrm>
            <a:off x="8058150" y="1341438"/>
            <a:ext cx="989013" cy="396875"/>
          </a:xfrm>
          <a:prstGeom prst="rect">
            <a:avLst/>
          </a:prstGeom>
          <a:noFill/>
          <a:ln w="9525">
            <a:noFill/>
            <a:miter lim="800000"/>
            <a:headEnd/>
            <a:tailEnd/>
          </a:ln>
          <a:effectLst/>
        </p:spPr>
        <p:txBody>
          <a:bodyPr wrap="none" anchor="ctr">
            <a:prstTxWarp prst="textNoShape">
              <a:avLst/>
            </a:prstTxWarp>
            <a:spAutoFit/>
          </a:bodyPr>
          <a:lstStyle/>
          <a:p>
            <a:r>
              <a:rPr lang="en-US" sz="2000" b="1" baseline="30000">
                <a:solidFill>
                  <a:srgbClr val="CC0000"/>
                </a:solidFill>
              </a:rPr>
              <a:t>15</a:t>
            </a:r>
            <a:r>
              <a:rPr lang="en-US" sz="2000" b="1">
                <a:solidFill>
                  <a:srgbClr val="CC0000"/>
                </a:solidFill>
              </a:rPr>
              <a:t>N/</a:t>
            </a:r>
            <a:r>
              <a:rPr lang="en-US" sz="2000" b="1" baseline="30000">
                <a:solidFill>
                  <a:srgbClr val="CC0000"/>
                </a:solidFill>
              </a:rPr>
              <a:t>14</a:t>
            </a:r>
            <a:r>
              <a:rPr lang="en-US" sz="2000" b="1">
                <a:solidFill>
                  <a:srgbClr val="CC0000"/>
                </a:solidFill>
              </a:rPr>
              <a:t>N</a:t>
            </a:r>
          </a:p>
        </p:txBody>
      </p:sp>
      <p:sp>
        <p:nvSpPr>
          <p:cNvPr id="502829" name="AutoShape 1069"/>
          <p:cNvSpPr>
            <a:spLocks noChangeArrowheads="1"/>
          </p:cNvSpPr>
          <p:nvPr/>
        </p:nvSpPr>
        <p:spPr bwMode="auto">
          <a:xfrm>
            <a:off x="7397750" y="1417638"/>
            <a:ext cx="703263" cy="212725"/>
          </a:xfrm>
          <a:prstGeom prst="can">
            <a:avLst>
              <a:gd name="adj" fmla="val 25000"/>
            </a:avLst>
          </a:prstGeom>
          <a:solidFill>
            <a:schemeClr val="tx2"/>
          </a:solidFill>
          <a:ln w="9525">
            <a:solidFill>
              <a:schemeClr val="tx1"/>
            </a:solidFill>
            <a:round/>
            <a:headEnd/>
            <a:tailEnd/>
          </a:ln>
          <a:effectLst/>
        </p:spPr>
        <p:txBody>
          <a:bodyPr wrap="none" anchor="ctr">
            <a:prstTxWarp prst="textNoShape">
              <a:avLst/>
            </a:prstTxWarp>
          </a:bodyPr>
          <a:lstStyle/>
          <a:p>
            <a:endParaRPr lang="en-US"/>
          </a:p>
        </p:txBody>
      </p:sp>
      <p:grpSp>
        <p:nvGrpSpPr>
          <p:cNvPr id="5" name="Group 1071"/>
          <p:cNvGrpSpPr>
            <a:grpSpLocks/>
          </p:cNvGrpSpPr>
          <p:nvPr/>
        </p:nvGrpSpPr>
        <p:grpSpPr bwMode="auto">
          <a:xfrm>
            <a:off x="3113088" y="3705225"/>
            <a:ext cx="700087" cy="2220913"/>
            <a:chOff x="767" y="1209"/>
            <a:chExt cx="441" cy="1399"/>
          </a:xfrm>
        </p:grpSpPr>
        <p:sp>
          <p:nvSpPr>
            <p:cNvPr id="502832" name="AutoShape 1072"/>
            <p:cNvSpPr>
              <a:spLocks noChangeArrowheads="1"/>
            </p:cNvSpPr>
            <p:nvPr/>
          </p:nvSpPr>
          <p:spPr bwMode="auto">
            <a:xfrm>
              <a:off x="767" y="1258"/>
              <a:ext cx="441" cy="1225"/>
            </a:xfrm>
            <a:prstGeom prst="roundRect">
              <a:avLst>
                <a:gd name="adj" fmla="val 16667"/>
              </a:avLst>
            </a:prstGeom>
            <a:solidFill>
              <a:schemeClr val="bg2"/>
            </a:solidFill>
            <a:ln w="9525">
              <a:solidFill>
                <a:srgbClr val="203972"/>
              </a:solidFill>
              <a:round/>
              <a:headEnd/>
              <a:tailEnd/>
            </a:ln>
            <a:effectLst/>
          </p:spPr>
          <p:txBody>
            <a:bodyPr wrap="none" anchor="ctr">
              <a:prstTxWarp prst="textNoShape">
                <a:avLst/>
              </a:prstTxWarp>
            </a:bodyPr>
            <a:lstStyle/>
            <a:p>
              <a:endParaRPr lang="en-US"/>
            </a:p>
          </p:txBody>
        </p:sp>
        <p:sp>
          <p:nvSpPr>
            <p:cNvPr id="502833" name="Oval 1073"/>
            <p:cNvSpPr>
              <a:spLocks noChangeArrowheads="1"/>
            </p:cNvSpPr>
            <p:nvPr/>
          </p:nvSpPr>
          <p:spPr bwMode="auto">
            <a:xfrm>
              <a:off x="767" y="2158"/>
              <a:ext cx="441" cy="450"/>
            </a:xfrm>
            <a:prstGeom prst="ellipse">
              <a:avLst/>
            </a:prstGeom>
            <a:solidFill>
              <a:schemeClr val="bg2"/>
            </a:solidFill>
            <a:ln w="9525">
              <a:solidFill>
                <a:srgbClr val="203972"/>
              </a:solidFill>
              <a:round/>
              <a:headEnd/>
              <a:tailEnd/>
            </a:ln>
            <a:effectLst/>
          </p:spPr>
          <p:txBody>
            <a:bodyPr wrap="none" anchor="ctr">
              <a:prstTxWarp prst="textNoShape">
                <a:avLst/>
              </a:prstTxWarp>
            </a:bodyPr>
            <a:lstStyle/>
            <a:p>
              <a:endParaRPr lang="en-US"/>
            </a:p>
          </p:txBody>
        </p:sp>
        <p:sp>
          <p:nvSpPr>
            <p:cNvPr id="502834" name="AutoShape 1074"/>
            <p:cNvSpPr>
              <a:spLocks noChangeArrowheads="1"/>
            </p:cNvSpPr>
            <p:nvPr/>
          </p:nvSpPr>
          <p:spPr bwMode="auto">
            <a:xfrm>
              <a:off x="775" y="2115"/>
              <a:ext cx="432" cy="292"/>
            </a:xfrm>
            <a:prstGeom prst="roundRect">
              <a:avLst>
                <a:gd name="adj" fmla="val 16667"/>
              </a:avLst>
            </a:prstGeom>
            <a:solidFill>
              <a:schemeClr val="bg2"/>
            </a:solidFill>
            <a:ln w="9525">
              <a:noFill/>
              <a:round/>
              <a:headEnd/>
              <a:tailEnd/>
            </a:ln>
            <a:effectLst/>
          </p:spPr>
          <p:txBody>
            <a:bodyPr wrap="none" anchor="ctr">
              <a:prstTxWarp prst="textNoShape">
                <a:avLst/>
              </a:prstTxWarp>
            </a:bodyPr>
            <a:lstStyle/>
            <a:p>
              <a:endParaRPr lang="en-US"/>
            </a:p>
          </p:txBody>
        </p:sp>
        <p:sp>
          <p:nvSpPr>
            <p:cNvPr id="502835" name="Oval 1075"/>
            <p:cNvSpPr>
              <a:spLocks noChangeArrowheads="1"/>
            </p:cNvSpPr>
            <p:nvPr/>
          </p:nvSpPr>
          <p:spPr bwMode="auto">
            <a:xfrm>
              <a:off x="767" y="1209"/>
              <a:ext cx="441" cy="200"/>
            </a:xfrm>
            <a:prstGeom prst="ellipse">
              <a:avLst/>
            </a:prstGeom>
            <a:solidFill>
              <a:schemeClr val="bg2"/>
            </a:solidFill>
            <a:ln w="9525">
              <a:solidFill>
                <a:srgbClr val="203972"/>
              </a:solidFill>
              <a:round/>
              <a:headEnd/>
              <a:tailEnd/>
            </a:ln>
            <a:effectLst/>
          </p:spPr>
          <p:txBody>
            <a:bodyPr wrap="none" anchor="ctr">
              <a:prstTxWarp prst="textNoShape">
                <a:avLst/>
              </a:prstTxWarp>
            </a:bodyPr>
            <a:lstStyle/>
            <a:p>
              <a:endParaRPr lang="en-US"/>
            </a:p>
          </p:txBody>
        </p:sp>
      </p:grpSp>
      <p:sp>
        <p:nvSpPr>
          <p:cNvPr id="502836" name="AutoShape 1076"/>
          <p:cNvSpPr>
            <a:spLocks noChangeArrowheads="1"/>
          </p:cNvSpPr>
          <p:nvPr/>
        </p:nvSpPr>
        <p:spPr bwMode="auto">
          <a:xfrm>
            <a:off x="3119438" y="4867275"/>
            <a:ext cx="703262" cy="212725"/>
          </a:xfrm>
          <a:prstGeom prst="can">
            <a:avLst>
              <a:gd name="adj" fmla="val 25000"/>
            </a:avLst>
          </a:prstGeom>
          <a:solidFill>
            <a:srgbClr val="CC0000"/>
          </a:solidFill>
          <a:ln w="9525">
            <a:solidFill>
              <a:schemeClr val="tx1"/>
            </a:solidFill>
            <a:round/>
            <a:headEnd/>
            <a:tailEnd/>
          </a:ln>
          <a:effectLst/>
        </p:spPr>
        <p:txBody>
          <a:bodyPr wrap="none" anchor="ctr">
            <a:prstTxWarp prst="textNoShape">
              <a:avLst/>
            </a:prstTxWarp>
          </a:bodyPr>
          <a:lstStyle/>
          <a:p>
            <a:endParaRPr lang="en-US"/>
          </a:p>
        </p:txBody>
      </p:sp>
      <p:sp>
        <p:nvSpPr>
          <p:cNvPr id="502837" name="Rectangle 1077"/>
          <p:cNvSpPr>
            <a:spLocks noChangeArrowheads="1"/>
          </p:cNvSpPr>
          <p:nvPr/>
        </p:nvSpPr>
        <p:spPr bwMode="auto">
          <a:xfrm>
            <a:off x="2343150" y="6007100"/>
            <a:ext cx="2203450" cy="488950"/>
          </a:xfrm>
          <a:prstGeom prst="rect">
            <a:avLst/>
          </a:prstGeom>
          <a:noFill/>
          <a:ln w="9525">
            <a:noFill/>
            <a:miter lim="800000"/>
            <a:headEnd/>
            <a:tailEnd/>
          </a:ln>
          <a:effectLst/>
        </p:spPr>
        <p:txBody>
          <a:bodyPr wrap="none" anchor="ctr">
            <a:prstTxWarp prst="textNoShape">
              <a:avLst/>
            </a:prstTxWarp>
            <a:spAutoFit/>
          </a:bodyPr>
          <a:lstStyle/>
          <a:p>
            <a:r>
              <a:rPr lang="en-US" sz="2600" b="1">
                <a:solidFill>
                  <a:srgbClr val="000000"/>
                </a:solidFill>
              </a:rPr>
              <a:t>conservative</a:t>
            </a:r>
          </a:p>
        </p:txBody>
      </p:sp>
      <p:sp>
        <p:nvSpPr>
          <p:cNvPr id="502838" name="Rectangle 1078"/>
          <p:cNvSpPr>
            <a:spLocks noChangeArrowheads="1"/>
          </p:cNvSpPr>
          <p:nvPr/>
        </p:nvSpPr>
        <p:spPr bwMode="auto">
          <a:xfrm>
            <a:off x="3779838" y="4816475"/>
            <a:ext cx="989012" cy="396875"/>
          </a:xfrm>
          <a:prstGeom prst="rect">
            <a:avLst/>
          </a:prstGeom>
          <a:noFill/>
          <a:ln w="9525">
            <a:noFill/>
            <a:miter lim="800000"/>
            <a:headEnd/>
            <a:tailEnd/>
          </a:ln>
          <a:effectLst/>
        </p:spPr>
        <p:txBody>
          <a:bodyPr wrap="none" anchor="ctr">
            <a:prstTxWarp prst="textNoShape">
              <a:avLst/>
            </a:prstTxWarp>
            <a:spAutoFit/>
          </a:bodyPr>
          <a:lstStyle/>
          <a:p>
            <a:r>
              <a:rPr lang="en-US" sz="2000" b="1" baseline="30000">
                <a:solidFill>
                  <a:srgbClr val="CC0000"/>
                </a:solidFill>
              </a:rPr>
              <a:t>15</a:t>
            </a:r>
            <a:r>
              <a:rPr lang="en-US" sz="2000" b="1">
                <a:solidFill>
                  <a:srgbClr val="CC0000"/>
                </a:solidFill>
              </a:rPr>
              <a:t>N/</a:t>
            </a:r>
            <a:r>
              <a:rPr lang="en-US" sz="2000" b="1" baseline="30000">
                <a:solidFill>
                  <a:srgbClr val="CC0000"/>
                </a:solidFill>
              </a:rPr>
              <a:t>15</a:t>
            </a:r>
            <a:r>
              <a:rPr lang="en-US" sz="2000" b="1">
                <a:solidFill>
                  <a:srgbClr val="CC0000"/>
                </a:solidFill>
              </a:rPr>
              <a:t>N</a:t>
            </a:r>
          </a:p>
        </p:txBody>
      </p:sp>
      <p:sp>
        <p:nvSpPr>
          <p:cNvPr id="502839" name="AutoShape 1079"/>
          <p:cNvSpPr>
            <a:spLocks noChangeArrowheads="1"/>
          </p:cNvSpPr>
          <p:nvPr/>
        </p:nvSpPr>
        <p:spPr bwMode="auto">
          <a:xfrm>
            <a:off x="3119438" y="4378325"/>
            <a:ext cx="703262" cy="212725"/>
          </a:xfrm>
          <a:prstGeom prst="can">
            <a:avLst>
              <a:gd name="adj" fmla="val 25000"/>
            </a:avLst>
          </a:prstGeom>
          <a:solidFill>
            <a:srgbClr val="0F116A"/>
          </a:solidFill>
          <a:ln w="9525">
            <a:solidFill>
              <a:schemeClr val="tx1"/>
            </a:solidFill>
            <a:round/>
            <a:headEnd/>
            <a:tailEnd/>
          </a:ln>
          <a:effectLst/>
        </p:spPr>
        <p:txBody>
          <a:bodyPr wrap="none" anchor="ctr">
            <a:prstTxWarp prst="textNoShape">
              <a:avLst/>
            </a:prstTxWarp>
          </a:bodyPr>
          <a:lstStyle/>
          <a:p>
            <a:endParaRPr lang="en-US"/>
          </a:p>
        </p:txBody>
      </p:sp>
      <p:sp>
        <p:nvSpPr>
          <p:cNvPr id="502840" name="Rectangle 1080"/>
          <p:cNvSpPr>
            <a:spLocks noChangeArrowheads="1"/>
          </p:cNvSpPr>
          <p:nvPr/>
        </p:nvSpPr>
        <p:spPr bwMode="auto">
          <a:xfrm>
            <a:off x="3779838" y="4327525"/>
            <a:ext cx="989012" cy="396875"/>
          </a:xfrm>
          <a:prstGeom prst="rect">
            <a:avLst/>
          </a:prstGeom>
          <a:noFill/>
          <a:ln w="9525">
            <a:noFill/>
            <a:miter lim="800000"/>
            <a:headEnd/>
            <a:tailEnd/>
          </a:ln>
          <a:effectLst/>
        </p:spPr>
        <p:txBody>
          <a:bodyPr wrap="none" anchor="ctr">
            <a:prstTxWarp prst="textNoShape">
              <a:avLst/>
            </a:prstTxWarp>
            <a:spAutoFit/>
          </a:bodyPr>
          <a:lstStyle/>
          <a:p>
            <a:r>
              <a:rPr lang="en-US" sz="2000" b="1" baseline="30000">
                <a:solidFill>
                  <a:srgbClr val="CC0000"/>
                </a:solidFill>
              </a:rPr>
              <a:t>14</a:t>
            </a:r>
            <a:r>
              <a:rPr lang="en-US" sz="2000" b="1">
                <a:solidFill>
                  <a:srgbClr val="CC0000"/>
                </a:solidFill>
              </a:rPr>
              <a:t>N/</a:t>
            </a:r>
            <a:r>
              <a:rPr lang="en-US" sz="2000" b="1" baseline="30000">
                <a:solidFill>
                  <a:srgbClr val="CC0000"/>
                </a:solidFill>
              </a:rPr>
              <a:t>14</a:t>
            </a:r>
            <a:r>
              <a:rPr lang="en-US" sz="2000" b="1">
                <a:solidFill>
                  <a:srgbClr val="CC0000"/>
                </a:solidFill>
              </a:rPr>
              <a:t>N</a:t>
            </a:r>
          </a:p>
        </p:txBody>
      </p:sp>
      <p:sp>
        <p:nvSpPr>
          <p:cNvPr id="502841" name="Rectangle 1081"/>
          <p:cNvSpPr>
            <a:spLocks noChangeArrowheads="1"/>
          </p:cNvSpPr>
          <p:nvPr/>
        </p:nvSpPr>
        <p:spPr bwMode="auto">
          <a:xfrm>
            <a:off x="4625975" y="5808663"/>
            <a:ext cx="2203450" cy="885825"/>
          </a:xfrm>
          <a:prstGeom prst="rect">
            <a:avLst/>
          </a:prstGeom>
          <a:noFill/>
          <a:ln w="9525">
            <a:noFill/>
            <a:miter lim="800000"/>
            <a:headEnd/>
            <a:tailEnd/>
          </a:ln>
          <a:effectLst/>
        </p:spPr>
        <p:txBody>
          <a:bodyPr wrap="none" anchor="ctr">
            <a:prstTxWarp prst="textNoShape">
              <a:avLst/>
            </a:prstTxWarp>
            <a:spAutoFit/>
          </a:bodyPr>
          <a:lstStyle/>
          <a:p>
            <a:r>
              <a:rPr lang="en-US" sz="2600" b="1">
                <a:solidFill>
                  <a:srgbClr val="000000"/>
                </a:solidFill>
              </a:rPr>
              <a:t>semi-</a:t>
            </a:r>
            <a:br>
              <a:rPr lang="en-US" sz="2600" b="1">
                <a:solidFill>
                  <a:srgbClr val="000000"/>
                </a:solidFill>
              </a:rPr>
            </a:br>
            <a:r>
              <a:rPr lang="en-US" sz="2600" b="1">
                <a:solidFill>
                  <a:srgbClr val="000000"/>
                </a:solidFill>
              </a:rPr>
              <a:t>conservative</a:t>
            </a:r>
          </a:p>
        </p:txBody>
      </p:sp>
      <p:grpSp>
        <p:nvGrpSpPr>
          <p:cNvPr id="6" name="Group 1082"/>
          <p:cNvGrpSpPr>
            <a:grpSpLocks/>
          </p:cNvGrpSpPr>
          <p:nvPr/>
        </p:nvGrpSpPr>
        <p:grpSpPr bwMode="auto">
          <a:xfrm>
            <a:off x="5259388" y="3705225"/>
            <a:ext cx="700087" cy="2220913"/>
            <a:chOff x="767" y="1209"/>
            <a:chExt cx="441" cy="1399"/>
          </a:xfrm>
        </p:grpSpPr>
        <p:sp>
          <p:nvSpPr>
            <p:cNvPr id="502843" name="AutoShape 1083"/>
            <p:cNvSpPr>
              <a:spLocks noChangeArrowheads="1"/>
            </p:cNvSpPr>
            <p:nvPr/>
          </p:nvSpPr>
          <p:spPr bwMode="auto">
            <a:xfrm>
              <a:off x="767" y="1258"/>
              <a:ext cx="441" cy="1225"/>
            </a:xfrm>
            <a:prstGeom prst="roundRect">
              <a:avLst>
                <a:gd name="adj" fmla="val 16667"/>
              </a:avLst>
            </a:prstGeom>
            <a:solidFill>
              <a:schemeClr val="bg2"/>
            </a:solidFill>
            <a:ln w="9525">
              <a:solidFill>
                <a:srgbClr val="203972"/>
              </a:solidFill>
              <a:round/>
              <a:headEnd/>
              <a:tailEnd/>
            </a:ln>
            <a:effectLst/>
          </p:spPr>
          <p:txBody>
            <a:bodyPr wrap="none" anchor="ctr">
              <a:prstTxWarp prst="textNoShape">
                <a:avLst/>
              </a:prstTxWarp>
            </a:bodyPr>
            <a:lstStyle/>
            <a:p>
              <a:endParaRPr lang="en-US"/>
            </a:p>
          </p:txBody>
        </p:sp>
        <p:sp>
          <p:nvSpPr>
            <p:cNvPr id="502844" name="Oval 1084"/>
            <p:cNvSpPr>
              <a:spLocks noChangeArrowheads="1"/>
            </p:cNvSpPr>
            <p:nvPr/>
          </p:nvSpPr>
          <p:spPr bwMode="auto">
            <a:xfrm>
              <a:off x="767" y="2158"/>
              <a:ext cx="441" cy="450"/>
            </a:xfrm>
            <a:prstGeom prst="ellipse">
              <a:avLst/>
            </a:prstGeom>
            <a:solidFill>
              <a:schemeClr val="bg2"/>
            </a:solidFill>
            <a:ln w="9525">
              <a:solidFill>
                <a:srgbClr val="203972"/>
              </a:solidFill>
              <a:round/>
              <a:headEnd/>
              <a:tailEnd/>
            </a:ln>
            <a:effectLst/>
          </p:spPr>
          <p:txBody>
            <a:bodyPr wrap="none" anchor="ctr">
              <a:prstTxWarp prst="textNoShape">
                <a:avLst/>
              </a:prstTxWarp>
            </a:bodyPr>
            <a:lstStyle/>
            <a:p>
              <a:endParaRPr lang="en-US"/>
            </a:p>
          </p:txBody>
        </p:sp>
        <p:sp>
          <p:nvSpPr>
            <p:cNvPr id="502845" name="AutoShape 1085"/>
            <p:cNvSpPr>
              <a:spLocks noChangeArrowheads="1"/>
            </p:cNvSpPr>
            <p:nvPr/>
          </p:nvSpPr>
          <p:spPr bwMode="auto">
            <a:xfrm>
              <a:off x="775" y="2115"/>
              <a:ext cx="432" cy="292"/>
            </a:xfrm>
            <a:prstGeom prst="roundRect">
              <a:avLst>
                <a:gd name="adj" fmla="val 16667"/>
              </a:avLst>
            </a:prstGeom>
            <a:solidFill>
              <a:schemeClr val="bg2"/>
            </a:solidFill>
            <a:ln w="9525">
              <a:noFill/>
              <a:round/>
              <a:headEnd/>
              <a:tailEnd/>
            </a:ln>
            <a:effectLst/>
          </p:spPr>
          <p:txBody>
            <a:bodyPr wrap="none" anchor="ctr">
              <a:prstTxWarp prst="textNoShape">
                <a:avLst/>
              </a:prstTxWarp>
            </a:bodyPr>
            <a:lstStyle/>
            <a:p>
              <a:endParaRPr lang="en-US"/>
            </a:p>
          </p:txBody>
        </p:sp>
        <p:sp>
          <p:nvSpPr>
            <p:cNvPr id="502846" name="Oval 1086"/>
            <p:cNvSpPr>
              <a:spLocks noChangeArrowheads="1"/>
            </p:cNvSpPr>
            <p:nvPr/>
          </p:nvSpPr>
          <p:spPr bwMode="auto">
            <a:xfrm>
              <a:off x="767" y="1209"/>
              <a:ext cx="441" cy="200"/>
            </a:xfrm>
            <a:prstGeom prst="ellipse">
              <a:avLst/>
            </a:prstGeom>
            <a:solidFill>
              <a:schemeClr val="bg2"/>
            </a:solidFill>
            <a:ln w="9525">
              <a:solidFill>
                <a:srgbClr val="203972"/>
              </a:solidFill>
              <a:round/>
              <a:headEnd/>
              <a:tailEnd/>
            </a:ln>
            <a:effectLst/>
          </p:spPr>
          <p:txBody>
            <a:bodyPr wrap="none" anchor="ctr">
              <a:prstTxWarp prst="textNoShape">
                <a:avLst/>
              </a:prstTxWarp>
            </a:bodyPr>
            <a:lstStyle/>
            <a:p>
              <a:endParaRPr lang="en-US"/>
            </a:p>
          </p:txBody>
        </p:sp>
      </p:grpSp>
      <p:sp>
        <p:nvSpPr>
          <p:cNvPr id="502847" name="Rectangle 1087"/>
          <p:cNvSpPr>
            <a:spLocks noChangeArrowheads="1"/>
          </p:cNvSpPr>
          <p:nvPr/>
        </p:nvSpPr>
        <p:spPr bwMode="auto">
          <a:xfrm>
            <a:off x="5943600" y="4552950"/>
            <a:ext cx="989013" cy="396875"/>
          </a:xfrm>
          <a:prstGeom prst="rect">
            <a:avLst/>
          </a:prstGeom>
          <a:noFill/>
          <a:ln w="9525">
            <a:noFill/>
            <a:miter lim="800000"/>
            <a:headEnd/>
            <a:tailEnd/>
          </a:ln>
          <a:effectLst/>
        </p:spPr>
        <p:txBody>
          <a:bodyPr wrap="none" anchor="ctr">
            <a:prstTxWarp prst="textNoShape">
              <a:avLst/>
            </a:prstTxWarp>
            <a:spAutoFit/>
          </a:bodyPr>
          <a:lstStyle/>
          <a:p>
            <a:r>
              <a:rPr lang="en-US" sz="2000" b="1" baseline="30000">
                <a:solidFill>
                  <a:srgbClr val="CC0000"/>
                </a:solidFill>
              </a:rPr>
              <a:t>15</a:t>
            </a:r>
            <a:r>
              <a:rPr lang="en-US" sz="2000" b="1">
                <a:solidFill>
                  <a:srgbClr val="CC0000"/>
                </a:solidFill>
              </a:rPr>
              <a:t>N/</a:t>
            </a:r>
            <a:r>
              <a:rPr lang="en-US" sz="2000" b="1" baseline="30000">
                <a:solidFill>
                  <a:srgbClr val="CC0000"/>
                </a:solidFill>
              </a:rPr>
              <a:t>14</a:t>
            </a:r>
            <a:r>
              <a:rPr lang="en-US" sz="2000" b="1">
                <a:solidFill>
                  <a:srgbClr val="CC0000"/>
                </a:solidFill>
              </a:rPr>
              <a:t>N</a:t>
            </a:r>
          </a:p>
        </p:txBody>
      </p:sp>
      <p:sp>
        <p:nvSpPr>
          <p:cNvPr id="502848" name="AutoShape 1088"/>
          <p:cNvSpPr>
            <a:spLocks noChangeArrowheads="1"/>
          </p:cNvSpPr>
          <p:nvPr/>
        </p:nvSpPr>
        <p:spPr bwMode="auto">
          <a:xfrm>
            <a:off x="5257800" y="4629150"/>
            <a:ext cx="703263" cy="212725"/>
          </a:xfrm>
          <a:prstGeom prst="can">
            <a:avLst>
              <a:gd name="adj" fmla="val 25000"/>
            </a:avLst>
          </a:prstGeom>
          <a:solidFill>
            <a:schemeClr val="tx2"/>
          </a:solidFill>
          <a:ln w="9525">
            <a:solidFill>
              <a:schemeClr val="tx1"/>
            </a:solidFill>
            <a:round/>
            <a:headEnd/>
            <a:tailEnd/>
          </a:ln>
          <a:effectLst/>
        </p:spPr>
        <p:txBody>
          <a:bodyPr wrap="none" anchor="ctr">
            <a:prstTxWarp prst="textNoShape">
              <a:avLst/>
            </a:prstTxWarp>
          </a:bodyPr>
          <a:lstStyle/>
          <a:p>
            <a:endParaRPr lang="en-US"/>
          </a:p>
        </p:txBody>
      </p:sp>
      <p:sp>
        <p:nvSpPr>
          <p:cNvPr id="502849" name="Rectangle 1089"/>
          <p:cNvSpPr>
            <a:spLocks noChangeArrowheads="1"/>
          </p:cNvSpPr>
          <p:nvPr/>
        </p:nvSpPr>
        <p:spPr bwMode="auto">
          <a:xfrm>
            <a:off x="6902450" y="6007100"/>
            <a:ext cx="1817688" cy="488950"/>
          </a:xfrm>
          <a:prstGeom prst="rect">
            <a:avLst/>
          </a:prstGeom>
          <a:noFill/>
          <a:ln w="9525">
            <a:noFill/>
            <a:miter lim="800000"/>
            <a:headEnd/>
            <a:tailEnd/>
          </a:ln>
          <a:effectLst/>
        </p:spPr>
        <p:txBody>
          <a:bodyPr wrap="none" anchor="ctr">
            <a:prstTxWarp prst="textNoShape">
              <a:avLst/>
            </a:prstTxWarp>
            <a:spAutoFit/>
          </a:bodyPr>
          <a:lstStyle/>
          <a:p>
            <a:r>
              <a:rPr lang="en-US" sz="2600" b="1">
                <a:solidFill>
                  <a:srgbClr val="000000"/>
                </a:solidFill>
              </a:rPr>
              <a:t>dispersive</a:t>
            </a:r>
          </a:p>
        </p:txBody>
      </p:sp>
      <p:grpSp>
        <p:nvGrpSpPr>
          <p:cNvPr id="7" name="Group 1090"/>
          <p:cNvGrpSpPr>
            <a:grpSpLocks/>
          </p:cNvGrpSpPr>
          <p:nvPr/>
        </p:nvGrpSpPr>
        <p:grpSpPr bwMode="auto">
          <a:xfrm>
            <a:off x="7407275" y="3705225"/>
            <a:ext cx="700088" cy="2220913"/>
            <a:chOff x="767" y="1209"/>
            <a:chExt cx="441" cy="1399"/>
          </a:xfrm>
        </p:grpSpPr>
        <p:sp>
          <p:nvSpPr>
            <p:cNvPr id="502851" name="AutoShape 1091"/>
            <p:cNvSpPr>
              <a:spLocks noChangeArrowheads="1"/>
            </p:cNvSpPr>
            <p:nvPr/>
          </p:nvSpPr>
          <p:spPr bwMode="auto">
            <a:xfrm>
              <a:off x="767" y="1258"/>
              <a:ext cx="441" cy="1225"/>
            </a:xfrm>
            <a:prstGeom prst="roundRect">
              <a:avLst>
                <a:gd name="adj" fmla="val 16667"/>
              </a:avLst>
            </a:prstGeom>
            <a:solidFill>
              <a:schemeClr val="bg2"/>
            </a:solidFill>
            <a:ln w="9525">
              <a:solidFill>
                <a:srgbClr val="203972"/>
              </a:solidFill>
              <a:round/>
              <a:headEnd/>
              <a:tailEnd/>
            </a:ln>
            <a:effectLst/>
          </p:spPr>
          <p:txBody>
            <a:bodyPr wrap="none" anchor="ctr">
              <a:prstTxWarp prst="textNoShape">
                <a:avLst/>
              </a:prstTxWarp>
            </a:bodyPr>
            <a:lstStyle/>
            <a:p>
              <a:endParaRPr lang="en-US"/>
            </a:p>
          </p:txBody>
        </p:sp>
        <p:sp>
          <p:nvSpPr>
            <p:cNvPr id="502852" name="Oval 1092"/>
            <p:cNvSpPr>
              <a:spLocks noChangeArrowheads="1"/>
            </p:cNvSpPr>
            <p:nvPr/>
          </p:nvSpPr>
          <p:spPr bwMode="auto">
            <a:xfrm>
              <a:off x="767" y="2158"/>
              <a:ext cx="441" cy="450"/>
            </a:xfrm>
            <a:prstGeom prst="ellipse">
              <a:avLst/>
            </a:prstGeom>
            <a:solidFill>
              <a:schemeClr val="bg2"/>
            </a:solidFill>
            <a:ln w="9525">
              <a:solidFill>
                <a:srgbClr val="203972"/>
              </a:solidFill>
              <a:round/>
              <a:headEnd/>
              <a:tailEnd/>
            </a:ln>
            <a:effectLst/>
          </p:spPr>
          <p:txBody>
            <a:bodyPr wrap="none" anchor="ctr">
              <a:prstTxWarp prst="textNoShape">
                <a:avLst/>
              </a:prstTxWarp>
            </a:bodyPr>
            <a:lstStyle/>
            <a:p>
              <a:endParaRPr lang="en-US"/>
            </a:p>
          </p:txBody>
        </p:sp>
        <p:sp>
          <p:nvSpPr>
            <p:cNvPr id="502853" name="AutoShape 1093"/>
            <p:cNvSpPr>
              <a:spLocks noChangeArrowheads="1"/>
            </p:cNvSpPr>
            <p:nvPr/>
          </p:nvSpPr>
          <p:spPr bwMode="auto">
            <a:xfrm>
              <a:off x="775" y="2115"/>
              <a:ext cx="432" cy="292"/>
            </a:xfrm>
            <a:prstGeom prst="roundRect">
              <a:avLst>
                <a:gd name="adj" fmla="val 16667"/>
              </a:avLst>
            </a:prstGeom>
            <a:solidFill>
              <a:schemeClr val="bg2"/>
            </a:solidFill>
            <a:ln w="9525">
              <a:noFill/>
              <a:round/>
              <a:headEnd/>
              <a:tailEnd/>
            </a:ln>
            <a:effectLst/>
          </p:spPr>
          <p:txBody>
            <a:bodyPr wrap="none" anchor="ctr">
              <a:prstTxWarp prst="textNoShape">
                <a:avLst/>
              </a:prstTxWarp>
            </a:bodyPr>
            <a:lstStyle/>
            <a:p>
              <a:endParaRPr lang="en-US"/>
            </a:p>
          </p:txBody>
        </p:sp>
        <p:sp>
          <p:nvSpPr>
            <p:cNvPr id="502854" name="Oval 1094"/>
            <p:cNvSpPr>
              <a:spLocks noChangeArrowheads="1"/>
            </p:cNvSpPr>
            <p:nvPr/>
          </p:nvSpPr>
          <p:spPr bwMode="auto">
            <a:xfrm>
              <a:off x="767" y="1209"/>
              <a:ext cx="441" cy="200"/>
            </a:xfrm>
            <a:prstGeom prst="ellipse">
              <a:avLst/>
            </a:prstGeom>
            <a:solidFill>
              <a:schemeClr val="bg2"/>
            </a:solidFill>
            <a:ln w="9525">
              <a:solidFill>
                <a:srgbClr val="203972"/>
              </a:solidFill>
              <a:round/>
              <a:headEnd/>
              <a:tailEnd/>
            </a:ln>
            <a:effectLst/>
          </p:spPr>
          <p:txBody>
            <a:bodyPr wrap="none" anchor="ctr">
              <a:prstTxWarp prst="textNoShape">
                <a:avLst/>
              </a:prstTxWarp>
            </a:bodyPr>
            <a:lstStyle/>
            <a:p>
              <a:endParaRPr lang="en-US"/>
            </a:p>
          </p:txBody>
        </p:sp>
      </p:grpSp>
      <p:sp>
        <p:nvSpPr>
          <p:cNvPr id="502855" name="Rectangle 1095"/>
          <p:cNvSpPr>
            <a:spLocks noChangeArrowheads="1"/>
          </p:cNvSpPr>
          <p:nvPr/>
        </p:nvSpPr>
        <p:spPr bwMode="auto">
          <a:xfrm>
            <a:off x="8074025" y="4552950"/>
            <a:ext cx="989013" cy="396875"/>
          </a:xfrm>
          <a:prstGeom prst="rect">
            <a:avLst/>
          </a:prstGeom>
          <a:noFill/>
          <a:ln w="9525">
            <a:noFill/>
            <a:miter lim="800000"/>
            <a:headEnd/>
            <a:tailEnd/>
          </a:ln>
          <a:effectLst/>
        </p:spPr>
        <p:txBody>
          <a:bodyPr wrap="none" anchor="ctr">
            <a:prstTxWarp prst="textNoShape">
              <a:avLst/>
            </a:prstTxWarp>
            <a:spAutoFit/>
          </a:bodyPr>
          <a:lstStyle/>
          <a:p>
            <a:r>
              <a:rPr lang="en-US" sz="2000" b="1" baseline="30000">
                <a:solidFill>
                  <a:srgbClr val="CC0000"/>
                </a:solidFill>
              </a:rPr>
              <a:t>15</a:t>
            </a:r>
            <a:r>
              <a:rPr lang="en-US" sz="2000" b="1">
                <a:solidFill>
                  <a:srgbClr val="CC0000"/>
                </a:solidFill>
              </a:rPr>
              <a:t>N/</a:t>
            </a:r>
            <a:r>
              <a:rPr lang="en-US" sz="2000" b="1" baseline="30000">
                <a:solidFill>
                  <a:srgbClr val="CC0000"/>
                </a:solidFill>
              </a:rPr>
              <a:t>14</a:t>
            </a:r>
            <a:r>
              <a:rPr lang="en-US" sz="2000" b="1">
                <a:solidFill>
                  <a:srgbClr val="CC0000"/>
                </a:solidFill>
              </a:rPr>
              <a:t>N</a:t>
            </a:r>
          </a:p>
        </p:txBody>
      </p:sp>
      <p:sp>
        <p:nvSpPr>
          <p:cNvPr id="502856" name="AutoShape 1096"/>
          <p:cNvSpPr>
            <a:spLocks noChangeArrowheads="1"/>
          </p:cNvSpPr>
          <p:nvPr/>
        </p:nvSpPr>
        <p:spPr bwMode="auto">
          <a:xfrm>
            <a:off x="7413625" y="4629150"/>
            <a:ext cx="703263" cy="212725"/>
          </a:xfrm>
          <a:prstGeom prst="can">
            <a:avLst>
              <a:gd name="adj" fmla="val 25000"/>
            </a:avLst>
          </a:prstGeom>
          <a:solidFill>
            <a:schemeClr val="tx2"/>
          </a:solidFill>
          <a:ln w="9525">
            <a:solidFill>
              <a:schemeClr val="tx1"/>
            </a:solidFill>
            <a:round/>
            <a:headEnd/>
            <a:tailEnd/>
          </a:ln>
          <a:effectLst/>
        </p:spPr>
        <p:txBody>
          <a:bodyPr wrap="none" anchor="ctr">
            <a:prstTxWarp prst="textNoShape">
              <a:avLst/>
            </a:prstTxWarp>
          </a:bodyPr>
          <a:lstStyle/>
          <a:p>
            <a:endParaRPr lang="en-US"/>
          </a:p>
        </p:txBody>
      </p:sp>
      <p:sp>
        <p:nvSpPr>
          <p:cNvPr id="502858" name="AutoShape 1098"/>
          <p:cNvSpPr>
            <a:spLocks noChangeArrowheads="1"/>
          </p:cNvSpPr>
          <p:nvPr/>
        </p:nvSpPr>
        <p:spPr bwMode="auto">
          <a:xfrm>
            <a:off x="76200" y="3290888"/>
            <a:ext cx="2212975" cy="901700"/>
          </a:xfrm>
          <a:prstGeom prst="roundRect">
            <a:avLst>
              <a:gd name="adj" fmla="val 16667"/>
            </a:avLst>
          </a:prstGeom>
          <a:solidFill>
            <a:srgbClr val="FFEA18"/>
          </a:solidFill>
          <a:ln w="9525">
            <a:noFill/>
            <a:round/>
            <a:headEnd/>
            <a:tailEnd/>
          </a:ln>
          <a:effectLst/>
        </p:spPr>
        <p:txBody>
          <a:bodyPr wrap="none" anchor="ctr">
            <a:prstTxWarp prst="textNoShape">
              <a:avLst/>
            </a:prstTxWarp>
            <a:spAutoFit/>
          </a:bodyPr>
          <a:lstStyle/>
          <a:p>
            <a:pPr algn="l"/>
            <a:r>
              <a:rPr lang="en-US" b="1">
                <a:solidFill>
                  <a:srgbClr val="000000"/>
                </a:solidFill>
              </a:rPr>
              <a:t>2nd round of </a:t>
            </a:r>
            <a:br>
              <a:rPr lang="en-US" b="1">
                <a:solidFill>
                  <a:srgbClr val="000000"/>
                </a:solidFill>
              </a:rPr>
            </a:br>
            <a:r>
              <a:rPr lang="en-US" b="1">
                <a:solidFill>
                  <a:srgbClr val="000000"/>
                </a:solidFill>
              </a:rPr>
              <a:t>replication</a:t>
            </a:r>
          </a:p>
        </p:txBody>
      </p:sp>
      <p:sp>
        <p:nvSpPr>
          <p:cNvPr id="502859" name="AutoShape 1099"/>
          <p:cNvSpPr>
            <a:spLocks noChangeArrowheads="1"/>
          </p:cNvSpPr>
          <p:nvPr/>
        </p:nvSpPr>
        <p:spPr bwMode="auto">
          <a:xfrm>
            <a:off x="5262563" y="4378325"/>
            <a:ext cx="703262" cy="212725"/>
          </a:xfrm>
          <a:prstGeom prst="can">
            <a:avLst>
              <a:gd name="adj" fmla="val 25000"/>
            </a:avLst>
          </a:prstGeom>
          <a:solidFill>
            <a:srgbClr val="0F116A"/>
          </a:solidFill>
          <a:ln w="9525">
            <a:solidFill>
              <a:schemeClr val="tx1"/>
            </a:solidFill>
            <a:round/>
            <a:headEnd/>
            <a:tailEnd/>
          </a:ln>
          <a:effectLst/>
        </p:spPr>
        <p:txBody>
          <a:bodyPr wrap="none" anchor="ctr">
            <a:prstTxWarp prst="textNoShape">
              <a:avLst/>
            </a:prstTxWarp>
          </a:bodyPr>
          <a:lstStyle/>
          <a:p>
            <a:endParaRPr lang="en-US"/>
          </a:p>
        </p:txBody>
      </p:sp>
      <p:sp>
        <p:nvSpPr>
          <p:cNvPr id="502860" name="Rectangle 1100"/>
          <p:cNvSpPr>
            <a:spLocks noChangeArrowheads="1"/>
          </p:cNvSpPr>
          <p:nvPr/>
        </p:nvSpPr>
        <p:spPr bwMode="auto">
          <a:xfrm>
            <a:off x="5922963" y="4327525"/>
            <a:ext cx="989012" cy="396875"/>
          </a:xfrm>
          <a:prstGeom prst="rect">
            <a:avLst/>
          </a:prstGeom>
          <a:noFill/>
          <a:ln w="9525">
            <a:noFill/>
            <a:miter lim="800000"/>
            <a:headEnd/>
            <a:tailEnd/>
          </a:ln>
          <a:effectLst/>
        </p:spPr>
        <p:txBody>
          <a:bodyPr wrap="none" anchor="ctr">
            <a:prstTxWarp prst="textNoShape">
              <a:avLst/>
            </a:prstTxWarp>
            <a:spAutoFit/>
          </a:bodyPr>
          <a:lstStyle/>
          <a:p>
            <a:r>
              <a:rPr lang="en-US" sz="2000" b="1" baseline="30000">
                <a:solidFill>
                  <a:srgbClr val="CC0000"/>
                </a:solidFill>
              </a:rPr>
              <a:t>14</a:t>
            </a:r>
            <a:r>
              <a:rPr lang="en-US" sz="2000" b="1">
                <a:solidFill>
                  <a:srgbClr val="CC0000"/>
                </a:solidFill>
              </a:rPr>
              <a:t>N/</a:t>
            </a:r>
            <a:r>
              <a:rPr lang="en-US" sz="2000" b="1" baseline="30000">
                <a:solidFill>
                  <a:srgbClr val="CC0000"/>
                </a:solidFill>
              </a:rPr>
              <a:t>14</a:t>
            </a:r>
            <a:r>
              <a:rPr lang="en-US" sz="2000" b="1">
                <a:solidFill>
                  <a:srgbClr val="CC0000"/>
                </a:solidFill>
              </a:rPr>
              <a:t>N</a:t>
            </a:r>
          </a:p>
        </p:txBody>
      </p:sp>
      <p:grpSp>
        <p:nvGrpSpPr>
          <p:cNvPr id="8" name="Group 1111"/>
          <p:cNvGrpSpPr>
            <a:grpSpLocks/>
          </p:cNvGrpSpPr>
          <p:nvPr/>
        </p:nvGrpSpPr>
        <p:grpSpPr bwMode="auto">
          <a:xfrm>
            <a:off x="0" y="4733925"/>
            <a:ext cx="2147888" cy="2124075"/>
            <a:chOff x="0" y="2982"/>
            <a:chExt cx="1353" cy="1338"/>
          </a:xfrm>
        </p:grpSpPr>
        <p:sp>
          <p:nvSpPr>
            <p:cNvPr id="502870" name="Rectangle 1110"/>
            <p:cNvSpPr>
              <a:spLocks noChangeArrowheads="1"/>
            </p:cNvSpPr>
            <p:nvPr/>
          </p:nvSpPr>
          <p:spPr bwMode="auto">
            <a:xfrm>
              <a:off x="0" y="3792"/>
              <a:ext cx="1308" cy="528"/>
            </a:xfrm>
            <a:prstGeom prst="rect">
              <a:avLst/>
            </a:prstGeom>
            <a:solidFill>
              <a:schemeClr val="bg1"/>
            </a:solidFill>
            <a:ln w="9525">
              <a:noFill/>
              <a:miter lim="800000"/>
              <a:headEnd/>
              <a:tailEnd/>
            </a:ln>
            <a:effectLst/>
          </p:spPr>
          <p:txBody>
            <a:bodyPr wrap="none" anchor="ctr">
              <a:prstTxWarp prst="textNoShape">
                <a:avLst/>
              </a:prstTxWarp>
            </a:bodyPr>
            <a:lstStyle/>
            <a:p>
              <a:endParaRPr lang="en-US"/>
            </a:p>
          </p:txBody>
        </p:sp>
        <p:grpSp>
          <p:nvGrpSpPr>
            <p:cNvPr id="9" name="Group 1101"/>
            <p:cNvGrpSpPr>
              <a:grpSpLocks/>
            </p:cNvGrpSpPr>
            <p:nvPr/>
          </p:nvGrpSpPr>
          <p:grpSpPr bwMode="auto">
            <a:xfrm>
              <a:off x="466" y="2982"/>
              <a:ext cx="287" cy="908"/>
              <a:chOff x="767" y="1209"/>
              <a:chExt cx="441" cy="1399"/>
            </a:xfrm>
          </p:grpSpPr>
          <p:sp>
            <p:nvSpPr>
              <p:cNvPr id="502862" name="AutoShape 1102"/>
              <p:cNvSpPr>
                <a:spLocks noChangeArrowheads="1"/>
              </p:cNvSpPr>
              <p:nvPr/>
            </p:nvSpPr>
            <p:spPr bwMode="auto">
              <a:xfrm>
                <a:off x="767" y="1258"/>
                <a:ext cx="441" cy="1225"/>
              </a:xfrm>
              <a:prstGeom prst="roundRect">
                <a:avLst>
                  <a:gd name="adj" fmla="val 16667"/>
                </a:avLst>
              </a:prstGeom>
              <a:solidFill>
                <a:schemeClr val="bg2"/>
              </a:solidFill>
              <a:ln w="9525">
                <a:solidFill>
                  <a:srgbClr val="203972"/>
                </a:solidFill>
                <a:round/>
                <a:headEnd/>
                <a:tailEnd/>
              </a:ln>
              <a:effectLst/>
            </p:spPr>
            <p:txBody>
              <a:bodyPr wrap="none" anchor="ctr">
                <a:prstTxWarp prst="textNoShape">
                  <a:avLst/>
                </a:prstTxWarp>
              </a:bodyPr>
              <a:lstStyle/>
              <a:p>
                <a:endParaRPr lang="en-US"/>
              </a:p>
            </p:txBody>
          </p:sp>
          <p:sp>
            <p:nvSpPr>
              <p:cNvPr id="502863" name="Oval 1103"/>
              <p:cNvSpPr>
                <a:spLocks noChangeArrowheads="1"/>
              </p:cNvSpPr>
              <p:nvPr/>
            </p:nvSpPr>
            <p:spPr bwMode="auto">
              <a:xfrm>
                <a:off x="767" y="2158"/>
                <a:ext cx="441" cy="450"/>
              </a:xfrm>
              <a:prstGeom prst="ellipse">
                <a:avLst/>
              </a:prstGeom>
              <a:solidFill>
                <a:schemeClr val="bg2"/>
              </a:solidFill>
              <a:ln w="9525">
                <a:solidFill>
                  <a:srgbClr val="203972"/>
                </a:solidFill>
                <a:round/>
                <a:headEnd/>
                <a:tailEnd/>
              </a:ln>
              <a:effectLst/>
            </p:spPr>
            <p:txBody>
              <a:bodyPr wrap="none" anchor="ctr">
                <a:prstTxWarp prst="textNoShape">
                  <a:avLst/>
                </a:prstTxWarp>
              </a:bodyPr>
              <a:lstStyle/>
              <a:p>
                <a:endParaRPr lang="en-US"/>
              </a:p>
            </p:txBody>
          </p:sp>
          <p:sp>
            <p:nvSpPr>
              <p:cNvPr id="502864" name="AutoShape 1104"/>
              <p:cNvSpPr>
                <a:spLocks noChangeArrowheads="1"/>
              </p:cNvSpPr>
              <p:nvPr/>
            </p:nvSpPr>
            <p:spPr bwMode="auto">
              <a:xfrm>
                <a:off x="775" y="2115"/>
                <a:ext cx="432" cy="292"/>
              </a:xfrm>
              <a:prstGeom prst="roundRect">
                <a:avLst>
                  <a:gd name="adj" fmla="val 16667"/>
                </a:avLst>
              </a:prstGeom>
              <a:solidFill>
                <a:schemeClr val="bg2"/>
              </a:solidFill>
              <a:ln w="9525">
                <a:noFill/>
                <a:round/>
                <a:headEnd/>
                <a:tailEnd/>
              </a:ln>
              <a:effectLst/>
            </p:spPr>
            <p:txBody>
              <a:bodyPr wrap="none" anchor="ctr">
                <a:prstTxWarp prst="textNoShape">
                  <a:avLst/>
                </a:prstTxWarp>
              </a:bodyPr>
              <a:lstStyle/>
              <a:p>
                <a:endParaRPr lang="en-US"/>
              </a:p>
            </p:txBody>
          </p:sp>
          <p:sp>
            <p:nvSpPr>
              <p:cNvPr id="502865" name="Oval 1105"/>
              <p:cNvSpPr>
                <a:spLocks noChangeArrowheads="1"/>
              </p:cNvSpPr>
              <p:nvPr/>
            </p:nvSpPr>
            <p:spPr bwMode="auto">
              <a:xfrm>
                <a:off x="767" y="1209"/>
                <a:ext cx="441" cy="200"/>
              </a:xfrm>
              <a:prstGeom prst="ellipse">
                <a:avLst/>
              </a:prstGeom>
              <a:solidFill>
                <a:schemeClr val="bg2"/>
              </a:solidFill>
              <a:ln w="9525">
                <a:solidFill>
                  <a:srgbClr val="203972"/>
                </a:solidFill>
                <a:round/>
                <a:headEnd/>
                <a:tailEnd/>
              </a:ln>
              <a:effectLst/>
            </p:spPr>
            <p:txBody>
              <a:bodyPr wrap="none" anchor="ctr">
                <a:prstTxWarp prst="textNoShape">
                  <a:avLst/>
                </a:prstTxWarp>
              </a:bodyPr>
              <a:lstStyle/>
              <a:p>
                <a:endParaRPr lang="en-US"/>
              </a:p>
            </p:txBody>
          </p:sp>
        </p:grpSp>
        <p:sp>
          <p:nvSpPr>
            <p:cNvPr id="502866" name="Rectangle 1106"/>
            <p:cNvSpPr>
              <a:spLocks noChangeArrowheads="1"/>
            </p:cNvSpPr>
            <p:nvPr/>
          </p:nvSpPr>
          <p:spPr bwMode="auto">
            <a:xfrm>
              <a:off x="104" y="3840"/>
              <a:ext cx="1012" cy="480"/>
            </a:xfrm>
            <a:prstGeom prst="rect">
              <a:avLst/>
            </a:prstGeom>
            <a:noFill/>
            <a:ln w="9525">
              <a:noFill/>
              <a:miter lim="800000"/>
              <a:headEnd/>
              <a:tailEnd/>
            </a:ln>
            <a:effectLst/>
          </p:spPr>
          <p:txBody>
            <a:bodyPr wrap="none" anchor="ctr">
              <a:prstTxWarp prst="textNoShape">
                <a:avLst/>
              </a:prstTxWarp>
              <a:spAutoFit/>
            </a:bodyPr>
            <a:lstStyle/>
            <a:p>
              <a:r>
                <a:rPr lang="en-US" sz="2200" b="1" baseline="30000">
                  <a:solidFill>
                    <a:srgbClr val="CC0000"/>
                  </a:solidFill>
                </a:rPr>
                <a:t>15</a:t>
              </a:r>
              <a:r>
                <a:rPr lang="en-US" sz="2200" b="1">
                  <a:solidFill>
                    <a:srgbClr val="CC0000"/>
                  </a:solidFill>
                </a:rPr>
                <a:t>N</a:t>
              </a:r>
              <a:r>
                <a:rPr lang="en-US" sz="2200" b="1">
                  <a:solidFill>
                    <a:schemeClr val="tx2"/>
                  </a:solidFill>
                </a:rPr>
                <a:t> parent </a:t>
              </a:r>
              <a:br>
                <a:rPr lang="en-US" sz="2200" b="1">
                  <a:solidFill>
                    <a:schemeClr val="tx2"/>
                  </a:solidFill>
                </a:rPr>
              </a:br>
              <a:r>
                <a:rPr lang="en-US" sz="2200" b="1">
                  <a:solidFill>
                    <a:schemeClr val="tx2"/>
                  </a:solidFill>
                </a:rPr>
                <a:t>strands</a:t>
              </a:r>
              <a:endParaRPr lang="en-US" sz="2600" b="1">
                <a:solidFill>
                  <a:srgbClr val="0F116A"/>
                </a:solidFill>
              </a:endParaRPr>
            </a:p>
          </p:txBody>
        </p:sp>
        <p:sp>
          <p:nvSpPr>
            <p:cNvPr id="502867" name="AutoShape 1107"/>
            <p:cNvSpPr>
              <a:spLocks noChangeArrowheads="1"/>
            </p:cNvSpPr>
            <p:nvPr/>
          </p:nvSpPr>
          <p:spPr bwMode="auto">
            <a:xfrm>
              <a:off x="469" y="3457"/>
              <a:ext cx="288" cy="87"/>
            </a:xfrm>
            <a:prstGeom prst="can">
              <a:avLst>
                <a:gd name="adj" fmla="val 25000"/>
              </a:avLst>
            </a:prstGeom>
            <a:solidFill>
              <a:srgbClr val="CC0000"/>
            </a:solidFill>
            <a:ln w="9525">
              <a:solidFill>
                <a:schemeClr val="tx1"/>
              </a:solidFill>
              <a:round/>
              <a:headEnd/>
              <a:tailEnd/>
            </a:ln>
            <a:effectLst/>
          </p:spPr>
          <p:txBody>
            <a:bodyPr wrap="none" anchor="ctr">
              <a:prstTxWarp prst="textNoShape">
                <a:avLst/>
              </a:prstTxWarp>
            </a:bodyPr>
            <a:lstStyle/>
            <a:p>
              <a:endParaRPr lang="en-US"/>
            </a:p>
          </p:txBody>
        </p:sp>
        <p:sp>
          <p:nvSpPr>
            <p:cNvPr id="502868" name="Rectangle 1108"/>
            <p:cNvSpPr>
              <a:spLocks noChangeArrowheads="1"/>
            </p:cNvSpPr>
            <p:nvPr/>
          </p:nvSpPr>
          <p:spPr bwMode="auto">
            <a:xfrm>
              <a:off x="730" y="3392"/>
              <a:ext cx="623" cy="250"/>
            </a:xfrm>
            <a:prstGeom prst="rect">
              <a:avLst/>
            </a:prstGeom>
            <a:noFill/>
            <a:ln w="9525">
              <a:noFill/>
              <a:miter lim="800000"/>
              <a:headEnd/>
              <a:tailEnd/>
            </a:ln>
            <a:effectLst/>
          </p:spPr>
          <p:txBody>
            <a:bodyPr wrap="none" anchor="ctr">
              <a:prstTxWarp prst="textNoShape">
                <a:avLst/>
              </a:prstTxWarp>
              <a:spAutoFit/>
            </a:bodyPr>
            <a:lstStyle/>
            <a:p>
              <a:r>
                <a:rPr lang="en-US" sz="2000" b="1" baseline="30000">
                  <a:solidFill>
                    <a:srgbClr val="CC0000"/>
                  </a:solidFill>
                </a:rPr>
                <a:t>15</a:t>
              </a:r>
              <a:r>
                <a:rPr lang="en-US" sz="2000" b="1">
                  <a:solidFill>
                    <a:srgbClr val="CC0000"/>
                  </a:solidFill>
                </a:rPr>
                <a:t>N/</a:t>
              </a:r>
              <a:r>
                <a:rPr lang="en-US" sz="2000" b="1" baseline="30000">
                  <a:solidFill>
                    <a:srgbClr val="CC0000"/>
                  </a:solidFill>
                </a:rPr>
                <a:t>15</a:t>
              </a:r>
              <a:r>
                <a:rPr lang="en-US" sz="2000" b="1">
                  <a:solidFill>
                    <a:srgbClr val="CC0000"/>
                  </a:solidFill>
                </a:rPr>
                <a:t>N</a:t>
              </a:r>
            </a:p>
          </p:txBody>
        </p:sp>
      </p:grpSp>
      <p:pic>
        <p:nvPicPr>
          <p:cNvPr id="502872" name="Picture 1112"/>
          <p:cNvPicPr>
            <a:picLocks noChangeAspect="1" noChangeArrowheads="1"/>
          </p:cNvPicPr>
          <p:nvPr/>
        </p:nvPicPr>
        <p:blipFill>
          <a:blip r:embed="rId5"/>
          <a:srcRect t="6729"/>
          <a:stretch>
            <a:fillRect/>
          </a:stretch>
        </p:blipFill>
        <p:spPr bwMode="auto">
          <a:xfrm>
            <a:off x="134938" y="4164013"/>
            <a:ext cx="1819275" cy="2670175"/>
          </a:xfrm>
          <a:prstGeom prst="rect">
            <a:avLst/>
          </a:prstGeom>
          <a:noFill/>
          <a:ln w="9525">
            <a:noFill/>
            <a:miter lim="800000"/>
            <a:headEnd/>
            <a:tailEnd/>
          </a:ln>
          <a:effectLst/>
        </p:spPr>
      </p:pic>
      <p:sp>
        <p:nvSpPr>
          <p:cNvPr id="502873" name="Text Box 1113"/>
          <p:cNvSpPr txBox="1">
            <a:spLocks noChangeArrowheads="1"/>
          </p:cNvSpPr>
          <p:nvPr/>
        </p:nvSpPr>
        <p:spPr bwMode="auto">
          <a:xfrm>
            <a:off x="2759075" y="495300"/>
            <a:ext cx="1404938" cy="2255838"/>
          </a:xfrm>
          <a:prstGeom prst="rect">
            <a:avLst/>
          </a:prstGeom>
          <a:noFill/>
          <a:ln w="9525">
            <a:noFill/>
            <a:miter lim="800000"/>
            <a:headEnd/>
            <a:tailEnd/>
          </a:ln>
          <a:effectLst/>
        </p:spPr>
        <p:txBody>
          <a:bodyPr wrap="none" anchor="ctr">
            <a:prstTxWarp prst="textNoShape">
              <a:avLst/>
            </a:prstTxWarp>
            <a:spAutoFit/>
          </a:bodyPr>
          <a:lstStyle/>
          <a:p>
            <a:r>
              <a:rPr lang="en-US" sz="14200" dirty="0" err="1">
                <a:solidFill>
                  <a:srgbClr val="000000"/>
                </a:solidFill>
                <a:sym typeface="Zapf Dingbats" charset="2"/>
              </a:rPr>
              <a:t></a:t>
            </a:r>
            <a:endParaRPr lang="en-US" sz="14200" dirty="0">
              <a:solidFill>
                <a:srgbClr val="000000"/>
              </a:solidFill>
            </a:endParaRPr>
          </a:p>
        </p:txBody>
      </p:sp>
      <p:sp>
        <p:nvSpPr>
          <p:cNvPr id="502876" name="Text Box 1116"/>
          <p:cNvSpPr txBox="1">
            <a:spLocks noChangeArrowheads="1"/>
          </p:cNvSpPr>
          <p:nvPr/>
        </p:nvSpPr>
        <p:spPr bwMode="auto">
          <a:xfrm>
            <a:off x="2759075" y="3697288"/>
            <a:ext cx="1404938" cy="2255837"/>
          </a:xfrm>
          <a:prstGeom prst="rect">
            <a:avLst/>
          </a:prstGeom>
          <a:noFill/>
          <a:ln w="9525">
            <a:noFill/>
            <a:miter lim="800000"/>
            <a:headEnd/>
            <a:tailEnd/>
          </a:ln>
          <a:effectLst/>
        </p:spPr>
        <p:txBody>
          <a:bodyPr wrap="none" anchor="ctr">
            <a:prstTxWarp prst="textNoShape">
              <a:avLst/>
            </a:prstTxWarp>
            <a:spAutoFit/>
          </a:bodyPr>
          <a:lstStyle/>
          <a:p>
            <a:r>
              <a:rPr lang="en-US" sz="14200" dirty="0" err="1">
                <a:solidFill>
                  <a:srgbClr val="000000"/>
                </a:solidFill>
                <a:sym typeface="Zapf Dingbats" charset="2"/>
              </a:rPr>
              <a:t></a:t>
            </a:r>
            <a:endParaRPr lang="en-US" sz="14200" dirty="0">
              <a:solidFill>
                <a:srgbClr val="000000"/>
              </a:solidFill>
            </a:endParaRPr>
          </a:p>
        </p:txBody>
      </p:sp>
      <p:sp>
        <p:nvSpPr>
          <p:cNvPr id="502877" name="Text Box 1117"/>
          <p:cNvSpPr txBox="1">
            <a:spLocks noChangeArrowheads="1"/>
          </p:cNvSpPr>
          <p:nvPr/>
        </p:nvSpPr>
        <p:spPr bwMode="auto">
          <a:xfrm>
            <a:off x="7045325" y="3697288"/>
            <a:ext cx="1404938" cy="2255837"/>
          </a:xfrm>
          <a:prstGeom prst="rect">
            <a:avLst/>
          </a:prstGeom>
          <a:noFill/>
          <a:ln w="9525">
            <a:noFill/>
            <a:miter lim="800000"/>
            <a:headEnd/>
            <a:tailEnd/>
          </a:ln>
          <a:effectLst/>
        </p:spPr>
        <p:txBody>
          <a:bodyPr wrap="none" anchor="ctr">
            <a:prstTxWarp prst="textNoShape">
              <a:avLst/>
            </a:prstTxWarp>
            <a:spAutoFit/>
          </a:bodyPr>
          <a:lstStyle/>
          <a:p>
            <a:r>
              <a:rPr lang="en-US" sz="14200">
                <a:solidFill>
                  <a:srgbClr val="000000"/>
                </a:solidFill>
                <a:sym typeface="Zapf Dingbats" charset="2"/>
              </a:rPr>
              <a:t></a:t>
            </a:r>
            <a:endParaRPr lang="en-US" sz="14200">
              <a:solidFill>
                <a:srgbClr val="000000"/>
              </a:solidFill>
            </a:endParaRPr>
          </a:p>
        </p:txBody>
      </p:sp>
      <p:sp>
        <p:nvSpPr>
          <p:cNvPr id="502878" name="Text Box 1118"/>
          <p:cNvSpPr txBox="1">
            <a:spLocks noChangeArrowheads="1"/>
          </p:cNvSpPr>
          <p:nvPr/>
        </p:nvSpPr>
        <p:spPr bwMode="auto">
          <a:xfrm>
            <a:off x="4970463" y="3968750"/>
            <a:ext cx="1323975" cy="1708150"/>
          </a:xfrm>
          <a:prstGeom prst="rect">
            <a:avLst/>
          </a:prstGeom>
          <a:noFill/>
          <a:ln w="9525">
            <a:noFill/>
            <a:miter lim="800000"/>
            <a:headEnd/>
            <a:tailEnd/>
          </a:ln>
          <a:effectLst/>
        </p:spPr>
        <p:txBody>
          <a:bodyPr wrap="none" anchor="ctr">
            <a:prstTxWarp prst="textNoShape">
              <a:avLst/>
            </a:prstTxWarp>
            <a:spAutoFit/>
          </a:bodyPr>
          <a:lstStyle/>
          <a:p>
            <a:r>
              <a:rPr lang="en-US" sz="10600">
                <a:solidFill>
                  <a:srgbClr val="008040"/>
                </a:solidFill>
                <a:sym typeface="Zapf Dingbats" charset="2"/>
              </a:rPr>
              <a:t></a:t>
            </a:r>
            <a:endParaRPr lang="en-US" sz="14200">
              <a:solidFill>
                <a:srgbClr val="000000"/>
              </a:solidFill>
            </a:endParaRPr>
          </a:p>
        </p:txBody>
      </p:sp>
      <p:sp>
        <p:nvSpPr>
          <p:cNvPr id="502879" name="Rectangle 1119"/>
          <p:cNvSpPr>
            <a:spLocks noChangeArrowheads="1"/>
          </p:cNvSpPr>
          <p:nvPr/>
        </p:nvSpPr>
        <p:spPr bwMode="auto">
          <a:xfrm>
            <a:off x="68263" y="5310188"/>
            <a:ext cx="155575" cy="334962"/>
          </a:xfrm>
          <a:prstGeom prst="rect">
            <a:avLst/>
          </a:prstGeom>
          <a:solidFill>
            <a:schemeClr val="bg1"/>
          </a:solidFill>
          <a:ln w="9525">
            <a:noFill/>
            <a:miter lim="800000"/>
            <a:headEnd/>
            <a:tailEnd/>
          </a:ln>
          <a:effectLst/>
        </p:spPr>
        <p:txBody>
          <a:bodyPr wrap="none" lIns="0" tIns="0" rIns="0" bIns="0" anchor="ctr">
            <a:prstTxWarp prst="textNoShape">
              <a:avLst/>
            </a:prstTxWarp>
            <a:spAutoFit/>
          </a:bodyPr>
          <a:lstStyle/>
          <a:p>
            <a:pPr algn="l"/>
            <a:r>
              <a:rPr lang="en-US" sz="2200" b="1">
                <a:solidFill>
                  <a:srgbClr val="0F116A"/>
                </a:solidFill>
              </a:rPr>
              <a:t>1</a:t>
            </a:r>
          </a:p>
        </p:txBody>
      </p:sp>
      <p:sp>
        <p:nvSpPr>
          <p:cNvPr id="502880" name="Rectangle 1120"/>
          <p:cNvSpPr>
            <a:spLocks noChangeArrowheads="1"/>
          </p:cNvSpPr>
          <p:nvPr/>
        </p:nvSpPr>
        <p:spPr bwMode="auto">
          <a:xfrm>
            <a:off x="68263" y="6075363"/>
            <a:ext cx="174625" cy="334962"/>
          </a:xfrm>
          <a:prstGeom prst="rect">
            <a:avLst/>
          </a:prstGeom>
          <a:solidFill>
            <a:schemeClr val="bg1"/>
          </a:solidFill>
          <a:ln w="9525">
            <a:noFill/>
            <a:miter lim="800000"/>
            <a:headEnd/>
            <a:tailEnd/>
          </a:ln>
          <a:effectLst/>
        </p:spPr>
        <p:txBody>
          <a:bodyPr lIns="0" tIns="0" rIns="0" bIns="0" anchor="ctr">
            <a:prstTxWarp prst="textNoShape">
              <a:avLst/>
            </a:prstTxWarp>
            <a:spAutoFit/>
          </a:bodyPr>
          <a:lstStyle/>
          <a:p>
            <a:pPr algn="l"/>
            <a:r>
              <a:rPr lang="en-US" sz="2200" b="1">
                <a:solidFill>
                  <a:srgbClr val="0F116A"/>
                </a:solidFill>
              </a:rPr>
              <a:t>2</a:t>
            </a:r>
          </a:p>
        </p:txBody>
      </p:sp>
      <p:sp>
        <p:nvSpPr>
          <p:cNvPr id="502881" name="Rectangle 1121"/>
          <p:cNvSpPr>
            <a:spLocks noChangeArrowheads="1"/>
          </p:cNvSpPr>
          <p:nvPr/>
        </p:nvSpPr>
        <p:spPr bwMode="auto">
          <a:xfrm>
            <a:off x="68263" y="4441825"/>
            <a:ext cx="185737" cy="334963"/>
          </a:xfrm>
          <a:prstGeom prst="rect">
            <a:avLst/>
          </a:prstGeom>
          <a:solidFill>
            <a:schemeClr val="bg1"/>
          </a:solidFill>
          <a:ln w="9525">
            <a:noFill/>
            <a:miter lim="800000"/>
            <a:headEnd/>
            <a:tailEnd/>
          </a:ln>
          <a:effectLst/>
        </p:spPr>
        <p:txBody>
          <a:bodyPr wrap="none" lIns="0" tIns="0" rIns="0" bIns="0" anchor="ctr">
            <a:prstTxWarp prst="textNoShape">
              <a:avLst/>
            </a:prstTxWarp>
            <a:spAutoFit/>
          </a:bodyPr>
          <a:lstStyle/>
          <a:p>
            <a:pPr algn="l"/>
            <a:r>
              <a:rPr lang="en-US" sz="2200" b="1">
                <a:solidFill>
                  <a:srgbClr val="0F116A"/>
                </a:solidFill>
              </a:rPr>
              <a:t>P</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02806">
                                            <p:txEl>
                                              <p:pRg st="0" end="0"/>
                                            </p:txEl>
                                          </p:spTgt>
                                        </p:tgtEl>
                                        <p:attrNameLst>
                                          <p:attrName>style.visibility</p:attrName>
                                        </p:attrNameLst>
                                      </p:cBhvr>
                                      <p:to>
                                        <p:strVal val="visible"/>
                                      </p:to>
                                    </p:set>
                                    <p:animEffect transition="in" filter="wipe(left)">
                                      <p:cBhvr>
                                        <p:cTn id="12" dur="500"/>
                                        <p:tgtEl>
                                          <p:spTgt spid="50280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02807">
                                            <p:txEl>
                                              <p:pRg st="0" end="0"/>
                                            </p:txEl>
                                          </p:spTgt>
                                        </p:tgtEl>
                                        <p:attrNameLst>
                                          <p:attrName>style.visibility</p:attrName>
                                        </p:attrNameLst>
                                      </p:cBhvr>
                                      <p:to>
                                        <p:strVal val="visible"/>
                                      </p:to>
                                    </p:set>
                                    <p:animEffect transition="in" filter="wipe(left)">
                                      <p:cBhvr>
                                        <p:cTn id="17" dur="500"/>
                                        <p:tgtEl>
                                          <p:spTgt spid="502807">
                                            <p:txEl>
                                              <p:pRg st="0" end="0"/>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2" name="Pencil Check"/>
                                        </p:tgtEl>
                                      </p:cMediaNode>
                                    </p:audio>
                                  </p:sub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02803"/>
                                        </p:tgtEl>
                                        <p:attrNameLst>
                                          <p:attrName>style.visibility</p:attrName>
                                        </p:attrNameLst>
                                      </p:cBhvr>
                                      <p:to>
                                        <p:strVal val="visible"/>
                                      </p:to>
                                    </p:set>
                                    <p:animEffect transition="in" filter="wipe(left)">
                                      <p:cBhvr>
                                        <p:cTn id="22" dur="500"/>
                                        <p:tgtEl>
                                          <p:spTgt spid="50280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502809">
                                            <p:txEl>
                                              <p:pRg st="0" end="0"/>
                                            </p:txEl>
                                          </p:spTgt>
                                        </p:tgtEl>
                                        <p:attrNameLst>
                                          <p:attrName>style.visibility</p:attrName>
                                        </p:attrNameLst>
                                      </p:cBhvr>
                                      <p:to>
                                        <p:strVal val="visible"/>
                                      </p:to>
                                    </p:set>
                                    <p:animEffect transition="in" filter="wipe(left)">
                                      <p:cBhvr>
                                        <p:cTn id="27" dur="500"/>
                                        <p:tgtEl>
                                          <p:spTgt spid="502809">
                                            <p:txEl>
                                              <p:pRg st="0" end="0"/>
                                            </p:txEl>
                                          </p:spTgt>
                                        </p:tgtEl>
                                      </p:cBhvr>
                                    </p:animEffect>
                                  </p:childTnLst>
                                  <p:subTnLst>
                                    <p:audio>
                                      <p:cMediaNode>
                                        <p:cTn display="0" masterRel="sameClick">
                                          <p:stCondLst>
                                            <p:cond evt="begin" delay="0">
                                              <p:tn val="25"/>
                                            </p:cond>
                                          </p:stCondLst>
                                          <p:endCondLst>
                                            <p:cond evt="onStopAudio" delay="0">
                                              <p:tgtEl>
                                                <p:sldTgt/>
                                              </p:tgtEl>
                                            </p:cond>
                                          </p:endCondLst>
                                        </p:cTn>
                                        <p:tgtEl>
                                          <p:sndTgt r:embed="rId2" name="Pencil Check"/>
                                        </p:tgtEl>
                                      </p:cMediaNode>
                                    </p:audio>
                                  </p:sub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502808"/>
                                        </p:tgtEl>
                                        <p:attrNameLst>
                                          <p:attrName>style.visibility</p:attrName>
                                        </p:attrNameLst>
                                      </p:cBhvr>
                                      <p:to>
                                        <p:strVal val="visible"/>
                                      </p:to>
                                    </p:set>
                                    <p:animEffect transition="in" filter="wipe(left)">
                                      <p:cBhvr>
                                        <p:cTn id="32" dur="500"/>
                                        <p:tgtEl>
                                          <p:spTgt spid="502808"/>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502810">
                                            <p:txEl>
                                              <p:pRg st="0" end="0"/>
                                            </p:txEl>
                                          </p:spTgt>
                                        </p:tgtEl>
                                        <p:attrNameLst>
                                          <p:attrName>style.visibility</p:attrName>
                                        </p:attrNameLst>
                                      </p:cBhvr>
                                      <p:to>
                                        <p:strVal val="visible"/>
                                      </p:to>
                                    </p:set>
                                    <p:animEffect transition="in" filter="wipe(left)">
                                      <p:cBhvr>
                                        <p:cTn id="37" dur="500"/>
                                        <p:tgtEl>
                                          <p:spTgt spid="502810">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502820">
                                            <p:txEl>
                                              <p:pRg st="0" end="0"/>
                                            </p:txEl>
                                          </p:spTgt>
                                        </p:tgtEl>
                                        <p:attrNameLst>
                                          <p:attrName>style.visibility</p:attrName>
                                        </p:attrNameLst>
                                      </p:cBhvr>
                                      <p:to>
                                        <p:strVal val="visible"/>
                                      </p:to>
                                    </p:set>
                                    <p:animEffect transition="in" filter="wipe(left)">
                                      <p:cBhvr>
                                        <p:cTn id="42" dur="500"/>
                                        <p:tgtEl>
                                          <p:spTgt spid="502820">
                                            <p:txEl>
                                              <p:pRg st="0" end="0"/>
                                            </p:txEl>
                                          </p:spTgt>
                                        </p:tgtEl>
                                      </p:cBhvr>
                                    </p:animEffect>
                                  </p:childTnLst>
                                  <p:subTnLst>
                                    <p:audio>
                                      <p:cMediaNode>
                                        <p:cTn display="0" masterRel="sameClick">
                                          <p:stCondLst>
                                            <p:cond evt="begin" delay="0">
                                              <p:tn val="40"/>
                                            </p:cond>
                                          </p:stCondLst>
                                          <p:endCondLst>
                                            <p:cond evt="onStopAudio" delay="0">
                                              <p:tgtEl>
                                                <p:sldTgt/>
                                              </p:tgtEl>
                                            </p:cond>
                                          </p:endCondLst>
                                        </p:cTn>
                                        <p:tgtEl>
                                          <p:sndTgt r:embed="rId2" name="Pencil Check"/>
                                        </p:tgtEl>
                                      </p:cMediaNode>
                                    </p:audio>
                                  </p:sub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502821"/>
                                        </p:tgtEl>
                                        <p:attrNameLst>
                                          <p:attrName>style.visibility</p:attrName>
                                        </p:attrNameLst>
                                      </p:cBhvr>
                                      <p:to>
                                        <p:strVal val="visible"/>
                                      </p:to>
                                    </p:set>
                                    <p:animEffect transition="in" filter="wipe(left)">
                                      <p:cBhvr>
                                        <p:cTn id="47" dur="500"/>
                                        <p:tgtEl>
                                          <p:spTgt spid="502821"/>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502822">
                                            <p:txEl>
                                              <p:pRg st="0" end="0"/>
                                            </p:txEl>
                                          </p:spTgt>
                                        </p:tgtEl>
                                        <p:attrNameLst>
                                          <p:attrName>style.visibility</p:attrName>
                                        </p:attrNameLst>
                                      </p:cBhvr>
                                      <p:to>
                                        <p:strVal val="visible"/>
                                      </p:to>
                                    </p:set>
                                    <p:animEffect transition="in" filter="wipe(left)">
                                      <p:cBhvr>
                                        <p:cTn id="52" dur="500"/>
                                        <p:tgtEl>
                                          <p:spTgt spid="502822">
                                            <p:txEl>
                                              <p:pRg st="0" end="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502828">
                                            <p:txEl>
                                              <p:pRg st="0" end="0"/>
                                            </p:txEl>
                                          </p:spTgt>
                                        </p:tgtEl>
                                        <p:attrNameLst>
                                          <p:attrName>style.visibility</p:attrName>
                                        </p:attrNameLst>
                                      </p:cBhvr>
                                      <p:to>
                                        <p:strVal val="visible"/>
                                      </p:to>
                                    </p:set>
                                    <p:animEffect transition="in" filter="wipe(left)">
                                      <p:cBhvr>
                                        <p:cTn id="57" dur="500"/>
                                        <p:tgtEl>
                                          <p:spTgt spid="502828">
                                            <p:txEl>
                                              <p:pRg st="0" end="0"/>
                                            </p:txEl>
                                          </p:spTgt>
                                        </p:tgtEl>
                                      </p:cBhvr>
                                    </p:animEffect>
                                  </p:childTnLst>
                                  <p:subTnLst>
                                    <p:audio>
                                      <p:cMediaNode>
                                        <p:cTn display="0" masterRel="sameClick">
                                          <p:stCondLst>
                                            <p:cond evt="begin" delay="0">
                                              <p:tn val="55"/>
                                            </p:cond>
                                          </p:stCondLst>
                                          <p:endCondLst>
                                            <p:cond evt="onStopAudio" delay="0">
                                              <p:tgtEl>
                                                <p:sldTgt/>
                                              </p:tgtEl>
                                            </p:cond>
                                          </p:endCondLst>
                                        </p:cTn>
                                        <p:tgtEl>
                                          <p:sndTgt r:embed="rId2" name="Pencil Check"/>
                                        </p:tgtEl>
                                      </p:cMediaNode>
                                    </p:audio>
                                  </p:sub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502829"/>
                                        </p:tgtEl>
                                        <p:attrNameLst>
                                          <p:attrName>style.visibility</p:attrName>
                                        </p:attrNameLst>
                                      </p:cBhvr>
                                      <p:to>
                                        <p:strVal val="visible"/>
                                      </p:to>
                                    </p:set>
                                    <p:animEffect transition="in" filter="wipe(left)">
                                      <p:cBhvr>
                                        <p:cTn id="62" dur="500"/>
                                        <p:tgtEl>
                                          <p:spTgt spid="502829"/>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502837">
                                            <p:txEl>
                                              <p:pRg st="0" end="0"/>
                                            </p:txEl>
                                          </p:spTgt>
                                        </p:tgtEl>
                                        <p:attrNameLst>
                                          <p:attrName>style.visibility</p:attrName>
                                        </p:attrNameLst>
                                      </p:cBhvr>
                                      <p:to>
                                        <p:strVal val="visible"/>
                                      </p:to>
                                    </p:set>
                                    <p:animEffect transition="in" filter="wipe(left)">
                                      <p:cBhvr>
                                        <p:cTn id="67" dur="500"/>
                                        <p:tgtEl>
                                          <p:spTgt spid="502837">
                                            <p:txEl>
                                              <p:pRg st="0" end="0"/>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grpId="0" nodeType="clickEffect">
                                  <p:stCondLst>
                                    <p:cond delay="0"/>
                                  </p:stCondLst>
                                  <p:childTnLst>
                                    <p:set>
                                      <p:cBhvr>
                                        <p:cTn id="71" dur="1" fill="hold">
                                          <p:stCondLst>
                                            <p:cond delay="0"/>
                                          </p:stCondLst>
                                        </p:cTn>
                                        <p:tgtEl>
                                          <p:spTgt spid="502838">
                                            <p:txEl>
                                              <p:pRg st="0" end="0"/>
                                            </p:txEl>
                                          </p:spTgt>
                                        </p:tgtEl>
                                        <p:attrNameLst>
                                          <p:attrName>style.visibility</p:attrName>
                                        </p:attrNameLst>
                                      </p:cBhvr>
                                      <p:to>
                                        <p:strVal val="visible"/>
                                      </p:to>
                                    </p:set>
                                    <p:animEffect transition="in" filter="wipe(left)">
                                      <p:cBhvr>
                                        <p:cTn id="72" dur="500"/>
                                        <p:tgtEl>
                                          <p:spTgt spid="502838">
                                            <p:txEl>
                                              <p:pRg st="0" end="0"/>
                                            </p:txEl>
                                          </p:spTgt>
                                        </p:tgtEl>
                                      </p:cBhvr>
                                    </p:animEffect>
                                  </p:childTnLst>
                                  <p:subTnLst>
                                    <p:audio>
                                      <p:cMediaNode>
                                        <p:cTn display="0" masterRel="sameClick">
                                          <p:stCondLst>
                                            <p:cond evt="begin" delay="0">
                                              <p:tn val="70"/>
                                            </p:cond>
                                          </p:stCondLst>
                                          <p:endCondLst>
                                            <p:cond evt="onStopAudio" delay="0">
                                              <p:tgtEl>
                                                <p:sldTgt/>
                                              </p:tgtEl>
                                            </p:cond>
                                          </p:endCondLst>
                                        </p:cTn>
                                        <p:tgtEl>
                                          <p:sndTgt r:embed="rId2" name="Pencil Check"/>
                                        </p:tgtEl>
                                      </p:cMediaNode>
                                    </p:audio>
                                  </p:subTnLst>
                                </p:cTn>
                              </p:par>
                            </p:childTnLst>
                          </p:cTn>
                        </p:par>
                      </p:childTnLst>
                    </p:cTn>
                  </p:par>
                  <p:par>
                    <p:cTn id="73" fill="hold">
                      <p:stCondLst>
                        <p:cond delay="indefinite"/>
                      </p:stCondLst>
                      <p:childTnLst>
                        <p:par>
                          <p:cTn id="74" fill="hold">
                            <p:stCondLst>
                              <p:cond delay="0"/>
                            </p:stCondLst>
                            <p:childTnLst>
                              <p:par>
                                <p:cTn id="75" presetID="22" presetClass="entr" presetSubtype="8" fill="hold" grpId="0" nodeType="clickEffect">
                                  <p:stCondLst>
                                    <p:cond delay="0"/>
                                  </p:stCondLst>
                                  <p:childTnLst>
                                    <p:set>
                                      <p:cBhvr>
                                        <p:cTn id="76" dur="1" fill="hold">
                                          <p:stCondLst>
                                            <p:cond delay="0"/>
                                          </p:stCondLst>
                                        </p:cTn>
                                        <p:tgtEl>
                                          <p:spTgt spid="502836"/>
                                        </p:tgtEl>
                                        <p:attrNameLst>
                                          <p:attrName>style.visibility</p:attrName>
                                        </p:attrNameLst>
                                      </p:cBhvr>
                                      <p:to>
                                        <p:strVal val="visible"/>
                                      </p:to>
                                    </p:set>
                                    <p:animEffect transition="in" filter="wipe(left)">
                                      <p:cBhvr>
                                        <p:cTn id="77" dur="500"/>
                                        <p:tgtEl>
                                          <p:spTgt spid="502836"/>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grpId="0" nodeType="clickEffect">
                                  <p:stCondLst>
                                    <p:cond delay="0"/>
                                  </p:stCondLst>
                                  <p:childTnLst>
                                    <p:set>
                                      <p:cBhvr>
                                        <p:cTn id="81" dur="1" fill="hold">
                                          <p:stCondLst>
                                            <p:cond delay="0"/>
                                          </p:stCondLst>
                                        </p:cTn>
                                        <p:tgtEl>
                                          <p:spTgt spid="502840">
                                            <p:txEl>
                                              <p:pRg st="0" end="0"/>
                                            </p:txEl>
                                          </p:spTgt>
                                        </p:tgtEl>
                                        <p:attrNameLst>
                                          <p:attrName>style.visibility</p:attrName>
                                        </p:attrNameLst>
                                      </p:cBhvr>
                                      <p:to>
                                        <p:strVal val="visible"/>
                                      </p:to>
                                    </p:set>
                                    <p:animEffect transition="in" filter="wipe(left)">
                                      <p:cBhvr>
                                        <p:cTn id="82" dur="500"/>
                                        <p:tgtEl>
                                          <p:spTgt spid="502840">
                                            <p:txEl>
                                              <p:pRg st="0" end="0"/>
                                            </p:txEl>
                                          </p:spTgt>
                                        </p:tgtEl>
                                      </p:cBhvr>
                                    </p:animEffect>
                                  </p:childTnLst>
                                  <p:subTnLst>
                                    <p:audio>
                                      <p:cMediaNode>
                                        <p:cTn display="0" masterRel="sameClick">
                                          <p:stCondLst>
                                            <p:cond evt="begin" delay="0">
                                              <p:tn val="80"/>
                                            </p:cond>
                                          </p:stCondLst>
                                          <p:endCondLst>
                                            <p:cond evt="onStopAudio" delay="0">
                                              <p:tgtEl>
                                                <p:sldTgt/>
                                              </p:tgtEl>
                                            </p:cond>
                                          </p:endCondLst>
                                        </p:cTn>
                                        <p:tgtEl>
                                          <p:sndTgt r:embed="rId2" name="Pencil Check"/>
                                        </p:tgtEl>
                                      </p:cMediaNode>
                                    </p:audio>
                                  </p:subTnLst>
                                </p:cTn>
                              </p:par>
                            </p:childTnLst>
                          </p:cTn>
                        </p:par>
                      </p:childTnLst>
                    </p:cTn>
                  </p:par>
                  <p:par>
                    <p:cTn id="83" fill="hold">
                      <p:stCondLst>
                        <p:cond delay="indefinite"/>
                      </p:stCondLst>
                      <p:childTnLst>
                        <p:par>
                          <p:cTn id="84" fill="hold">
                            <p:stCondLst>
                              <p:cond delay="0"/>
                            </p:stCondLst>
                            <p:childTnLst>
                              <p:par>
                                <p:cTn id="85" presetID="22" presetClass="entr" presetSubtype="8" fill="hold" grpId="0" nodeType="clickEffect">
                                  <p:stCondLst>
                                    <p:cond delay="0"/>
                                  </p:stCondLst>
                                  <p:childTnLst>
                                    <p:set>
                                      <p:cBhvr>
                                        <p:cTn id="86" dur="1" fill="hold">
                                          <p:stCondLst>
                                            <p:cond delay="0"/>
                                          </p:stCondLst>
                                        </p:cTn>
                                        <p:tgtEl>
                                          <p:spTgt spid="502839"/>
                                        </p:tgtEl>
                                        <p:attrNameLst>
                                          <p:attrName>style.visibility</p:attrName>
                                        </p:attrNameLst>
                                      </p:cBhvr>
                                      <p:to>
                                        <p:strVal val="visible"/>
                                      </p:to>
                                    </p:set>
                                    <p:animEffect transition="in" filter="wipe(left)">
                                      <p:cBhvr>
                                        <p:cTn id="87" dur="500"/>
                                        <p:tgtEl>
                                          <p:spTgt spid="502839"/>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8" fill="hold" grpId="0" nodeType="clickEffect">
                                  <p:stCondLst>
                                    <p:cond delay="0"/>
                                  </p:stCondLst>
                                  <p:childTnLst>
                                    <p:set>
                                      <p:cBhvr>
                                        <p:cTn id="91" dur="1" fill="hold">
                                          <p:stCondLst>
                                            <p:cond delay="0"/>
                                          </p:stCondLst>
                                        </p:cTn>
                                        <p:tgtEl>
                                          <p:spTgt spid="502841">
                                            <p:txEl>
                                              <p:pRg st="0" end="0"/>
                                            </p:txEl>
                                          </p:spTgt>
                                        </p:tgtEl>
                                        <p:attrNameLst>
                                          <p:attrName>style.visibility</p:attrName>
                                        </p:attrNameLst>
                                      </p:cBhvr>
                                      <p:to>
                                        <p:strVal val="visible"/>
                                      </p:to>
                                    </p:set>
                                    <p:animEffect transition="in" filter="wipe(left)">
                                      <p:cBhvr>
                                        <p:cTn id="92" dur="500"/>
                                        <p:tgtEl>
                                          <p:spTgt spid="502841">
                                            <p:txEl>
                                              <p:pRg st="0" end="0"/>
                                            </p:txEl>
                                          </p:spTgt>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8" fill="hold" grpId="0" nodeType="clickEffect">
                                  <p:stCondLst>
                                    <p:cond delay="0"/>
                                  </p:stCondLst>
                                  <p:childTnLst>
                                    <p:set>
                                      <p:cBhvr>
                                        <p:cTn id="96" dur="1" fill="hold">
                                          <p:stCondLst>
                                            <p:cond delay="0"/>
                                          </p:stCondLst>
                                        </p:cTn>
                                        <p:tgtEl>
                                          <p:spTgt spid="502847">
                                            <p:txEl>
                                              <p:pRg st="0" end="0"/>
                                            </p:txEl>
                                          </p:spTgt>
                                        </p:tgtEl>
                                        <p:attrNameLst>
                                          <p:attrName>style.visibility</p:attrName>
                                        </p:attrNameLst>
                                      </p:cBhvr>
                                      <p:to>
                                        <p:strVal val="visible"/>
                                      </p:to>
                                    </p:set>
                                    <p:animEffect transition="in" filter="wipe(left)">
                                      <p:cBhvr>
                                        <p:cTn id="97" dur="500"/>
                                        <p:tgtEl>
                                          <p:spTgt spid="502847">
                                            <p:txEl>
                                              <p:pRg st="0" end="0"/>
                                            </p:txEl>
                                          </p:spTgt>
                                        </p:tgtEl>
                                      </p:cBhvr>
                                    </p:animEffect>
                                  </p:childTnLst>
                                  <p:subTnLst>
                                    <p:audio>
                                      <p:cMediaNode>
                                        <p:cTn display="0" masterRel="sameClick">
                                          <p:stCondLst>
                                            <p:cond evt="begin" delay="0">
                                              <p:tn val="95"/>
                                            </p:cond>
                                          </p:stCondLst>
                                          <p:endCondLst>
                                            <p:cond evt="onStopAudio" delay="0">
                                              <p:tgtEl>
                                                <p:sldTgt/>
                                              </p:tgtEl>
                                            </p:cond>
                                          </p:endCondLst>
                                        </p:cTn>
                                        <p:tgtEl>
                                          <p:sndTgt r:embed="rId2" name="Pencil Check"/>
                                        </p:tgtEl>
                                      </p:cMediaNode>
                                    </p:audio>
                                  </p:subTnLst>
                                </p:cTn>
                              </p:par>
                            </p:childTnLst>
                          </p:cTn>
                        </p:par>
                      </p:childTnLst>
                    </p:cTn>
                  </p:par>
                  <p:par>
                    <p:cTn id="98" fill="hold">
                      <p:stCondLst>
                        <p:cond delay="indefinite"/>
                      </p:stCondLst>
                      <p:childTnLst>
                        <p:par>
                          <p:cTn id="99" fill="hold">
                            <p:stCondLst>
                              <p:cond delay="0"/>
                            </p:stCondLst>
                            <p:childTnLst>
                              <p:par>
                                <p:cTn id="100" presetID="22" presetClass="entr" presetSubtype="8" fill="hold" grpId="0" nodeType="clickEffect">
                                  <p:stCondLst>
                                    <p:cond delay="0"/>
                                  </p:stCondLst>
                                  <p:childTnLst>
                                    <p:set>
                                      <p:cBhvr>
                                        <p:cTn id="101" dur="1" fill="hold">
                                          <p:stCondLst>
                                            <p:cond delay="0"/>
                                          </p:stCondLst>
                                        </p:cTn>
                                        <p:tgtEl>
                                          <p:spTgt spid="502848"/>
                                        </p:tgtEl>
                                        <p:attrNameLst>
                                          <p:attrName>style.visibility</p:attrName>
                                        </p:attrNameLst>
                                      </p:cBhvr>
                                      <p:to>
                                        <p:strVal val="visible"/>
                                      </p:to>
                                    </p:set>
                                    <p:animEffect transition="in" filter="wipe(left)">
                                      <p:cBhvr>
                                        <p:cTn id="102" dur="500"/>
                                        <p:tgtEl>
                                          <p:spTgt spid="502848"/>
                                        </p:tgtEl>
                                      </p:cBhvr>
                                    </p:animEffect>
                                  </p:childTnLst>
                                </p:cTn>
                              </p:par>
                            </p:childTnLst>
                          </p:cTn>
                        </p:par>
                      </p:childTnLst>
                    </p:cTn>
                  </p:par>
                  <p:par>
                    <p:cTn id="103" fill="hold">
                      <p:stCondLst>
                        <p:cond delay="indefinite"/>
                      </p:stCondLst>
                      <p:childTnLst>
                        <p:par>
                          <p:cTn id="104" fill="hold">
                            <p:stCondLst>
                              <p:cond delay="0"/>
                            </p:stCondLst>
                            <p:childTnLst>
                              <p:par>
                                <p:cTn id="105" presetID="22" presetClass="entr" presetSubtype="8" fill="hold" grpId="0" nodeType="clickEffect">
                                  <p:stCondLst>
                                    <p:cond delay="0"/>
                                  </p:stCondLst>
                                  <p:childTnLst>
                                    <p:set>
                                      <p:cBhvr>
                                        <p:cTn id="106" dur="1" fill="hold">
                                          <p:stCondLst>
                                            <p:cond delay="0"/>
                                          </p:stCondLst>
                                        </p:cTn>
                                        <p:tgtEl>
                                          <p:spTgt spid="502860">
                                            <p:txEl>
                                              <p:pRg st="0" end="0"/>
                                            </p:txEl>
                                          </p:spTgt>
                                        </p:tgtEl>
                                        <p:attrNameLst>
                                          <p:attrName>style.visibility</p:attrName>
                                        </p:attrNameLst>
                                      </p:cBhvr>
                                      <p:to>
                                        <p:strVal val="visible"/>
                                      </p:to>
                                    </p:set>
                                    <p:animEffect transition="in" filter="wipe(left)">
                                      <p:cBhvr>
                                        <p:cTn id="107" dur="500"/>
                                        <p:tgtEl>
                                          <p:spTgt spid="502860">
                                            <p:txEl>
                                              <p:pRg st="0" end="0"/>
                                            </p:txEl>
                                          </p:spTgt>
                                        </p:tgtEl>
                                      </p:cBhvr>
                                    </p:animEffect>
                                  </p:childTnLst>
                                  <p:subTnLst>
                                    <p:audio>
                                      <p:cMediaNode>
                                        <p:cTn display="0" masterRel="sameClick">
                                          <p:stCondLst>
                                            <p:cond evt="begin" delay="0">
                                              <p:tn val="105"/>
                                            </p:cond>
                                          </p:stCondLst>
                                          <p:endCondLst>
                                            <p:cond evt="onStopAudio" delay="0">
                                              <p:tgtEl>
                                                <p:sldTgt/>
                                              </p:tgtEl>
                                            </p:cond>
                                          </p:endCondLst>
                                        </p:cTn>
                                        <p:tgtEl>
                                          <p:sndTgt r:embed="rId2" name="Pencil Check"/>
                                        </p:tgtEl>
                                      </p:cMediaNode>
                                    </p:audio>
                                  </p:subTnLst>
                                </p:cTn>
                              </p:par>
                            </p:childTnLst>
                          </p:cTn>
                        </p:par>
                      </p:childTnLst>
                    </p:cTn>
                  </p:par>
                  <p:par>
                    <p:cTn id="108" fill="hold">
                      <p:stCondLst>
                        <p:cond delay="indefinite"/>
                      </p:stCondLst>
                      <p:childTnLst>
                        <p:par>
                          <p:cTn id="109" fill="hold">
                            <p:stCondLst>
                              <p:cond delay="0"/>
                            </p:stCondLst>
                            <p:childTnLst>
                              <p:par>
                                <p:cTn id="110" presetID="22" presetClass="entr" presetSubtype="8" fill="hold" grpId="0" nodeType="clickEffect">
                                  <p:stCondLst>
                                    <p:cond delay="0"/>
                                  </p:stCondLst>
                                  <p:childTnLst>
                                    <p:set>
                                      <p:cBhvr>
                                        <p:cTn id="111" dur="1" fill="hold">
                                          <p:stCondLst>
                                            <p:cond delay="0"/>
                                          </p:stCondLst>
                                        </p:cTn>
                                        <p:tgtEl>
                                          <p:spTgt spid="502859"/>
                                        </p:tgtEl>
                                        <p:attrNameLst>
                                          <p:attrName>style.visibility</p:attrName>
                                        </p:attrNameLst>
                                      </p:cBhvr>
                                      <p:to>
                                        <p:strVal val="visible"/>
                                      </p:to>
                                    </p:set>
                                    <p:animEffect transition="in" filter="wipe(left)">
                                      <p:cBhvr>
                                        <p:cTn id="112" dur="500"/>
                                        <p:tgtEl>
                                          <p:spTgt spid="502859"/>
                                        </p:tgtEl>
                                      </p:cBhvr>
                                    </p:animEffect>
                                  </p:childTnLst>
                                </p:cTn>
                              </p:par>
                            </p:childTnLst>
                          </p:cTn>
                        </p:par>
                      </p:childTnLst>
                    </p:cTn>
                  </p:par>
                  <p:par>
                    <p:cTn id="113" fill="hold">
                      <p:stCondLst>
                        <p:cond delay="indefinite"/>
                      </p:stCondLst>
                      <p:childTnLst>
                        <p:par>
                          <p:cTn id="114" fill="hold">
                            <p:stCondLst>
                              <p:cond delay="0"/>
                            </p:stCondLst>
                            <p:childTnLst>
                              <p:par>
                                <p:cTn id="115" presetID="22" presetClass="entr" presetSubtype="8" fill="hold" grpId="0" nodeType="clickEffect">
                                  <p:stCondLst>
                                    <p:cond delay="0"/>
                                  </p:stCondLst>
                                  <p:childTnLst>
                                    <p:set>
                                      <p:cBhvr>
                                        <p:cTn id="116" dur="1" fill="hold">
                                          <p:stCondLst>
                                            <p:cond delay="0"/>
                                          </p:stCondLst>
                                        </p:cTn>
                                        <p:tgtEl>
                                          <p:spTgt spid="502849">
                                            <p:txEl>
                                              <p:pRg st="0" end="0"/>
                                            </p:txEl>
                                          </p:spTgt>
                                        </p:tgtEl>
                                        <p:attrNameLst>
                                          <p:attrName>style.visibility</p:attrName>
                                        </p:attrNameLst>
                                      </p:cBhvr>
                                      <p:to>
                                        <p:strVal val="visible"/>
                                      </p:to>
                                    </p:set>
                                    <p:animEffect transition="in" filter="wipe(left)">
                                      <p:cBhvr>
                                        <p:cTn id="117" dur="500"/>
                                        <p:tgtEl>
                                          <p:spTgt spid="502849">
                                            <p:txEl>
                                              <p:pRg st="0" end="0"/>
                                            </p:txEl>
                                          </p:spTgt>
                                        </p:tgtEl>
                                      </p:cBhvr>
                                    </p:animEffect>
                                  </p:childTnLst>
                                </p:cTn>
                              </p:par>
                            </p:childTnLst>
                          </p:cTn>
                        </p:par>
                      </p:childTnLst>
                    </p:cTn>
                  </p:par>
                  <p:par>
                    <p:cTn id="118" fill="hold">
                      <p:stCondLst>
                        <p:cond delay="indefinite"/>
                      </p:stCondLst>
                      <p:childTnLst>
                        <p:par>
                          <p:cTn id="119" fill="hold">
                            <p:stCondLst>
                              <p:cond delay="0"/>
                            </p:stCondLst>
                            <p:childTnLst>
                              <p:par>
                                <p:cTn id="120" presetID="22" presetClass="entr" presetSubtype="8" fill="hold" grpId="0" nodeType="clickEffect">
                                  <p:stCondLst>
                                    <p:cond delay="0"/>
                                  </p:stCondLst>
                                  <p:childTnLst>
                                    <p:set>
                                      <p:cBhvr>
                                        <p:cTn id="121" dur="1" fill="hold">
                                          <p:stCondLst>
                                            <p:cond delay="0"/>
                                          </p:stCondLst>
                                        </p:cTn>
                                        <p:tgtEl>
                                          <p:spTgt spid="502855">
                                            <p:txEl>
                                              <p:pRg st="0" end="0"/>
                                            </p:txEl>
                                          </p:spTgt>
                                        </p:tgtEl>
                                        <p:attrNameLst>
                                          <p:attrName>style.visibility</p:attrName>
                                        </p:attrNameLst>
                                      </p:cBhvr>
                                      <p:to>
                                        <p:strVal val="visible"/>
                                      </p:to>
                                    </p:set>
                                    <p:animEffect transition="in" filter="wipe(left)">
                                      <p:cBhvr>
                                        <p:cTn id="122" dur="500"/>
                                        <p:tgtEl>
                                          <p:spTgt spid="502855">
                                            <p:txEl>
                                              <p:pRg st="0" end="0"/>
                                            </p:txEl>
                                          </p:spTgt>
                                        </p:tgtEl>
                                      </p:cBhvr>
                                    </p:animEffect>
                                  </p:childTnLst>
                                  <p:subTnLst>
                                    <p:audio>
                                      <p:cMediaNode>
                                        <p:cTn display="0" masterRel="sameClick">
                                          <p:stCondLst>
                                            <p:cond evt="begin" delay="0">
                                              <p:tn val="120"/>
                                            </p:cond>
                                          </p:stCondLst>
                                          <p:endCondLst>
                                            <p:cond evt="onStopAudio" delay="0">
                                              <p:tgtEl>
                                                <p:sldTgt/>
                                              </p:tgtEl>
                                            </p:cond>
                                          </p:endCondLst>
                                        </p:cTn>
                                        <p:tgtEl>
                                          <p:sndTgt r:embed="rId2" name="Pencil Check"/>
                                        </p:tgtEl>
                                      </p:cMediaNode>
                                    </p:audio>
                                  </p:subTnLst>
                                </p:cTn>
                              </p:par>
                            </p:childTnLst>
                          </p:cTn>
                        </p:par>
                      </p:childTnLst>
                    </p:cTn>
                  </p:par>
                  <p:par>
                    <p:cTn id="123" fill="hold">
                      <p:stCondLst>
                        <p:cond delay="indefinite"/>
                      </p:stCondLst>
                      <p:childTnLst>
                        <p:par>
                          <p:cTn id="124" fill="hold">
                            <p:stCondLst>
                              <p:cond delay="0"/>
                            </p:stCondLst>
                            <p:childTnLst>
                              <p:par>
                                <p:cTn id="125" presetID="22" presetClass="entr" presetSubtype="8" fill="hold" grpId="0" nodeType="clickEffect">
                                  <p:stCondLst>
                                    <p:cond delay="0"/>
                                  </p:stCondLst>
                                  <p:childTnLst>
                                    <p:set>
                                      <p:cBhvr>
                                        <p:cTn id="126" dur="1" fill="hold">
                                          <p:stCondLst>
                                            <p:cond delay="0"/>
                                          </p:stCondLst>
                                        </p:cTn>
                                        <p:tgtEl>
                                          <p:spTgt spid="502856"/>
                                        </p:tgtEl>
                                        <p:attrNameLst>
                                          <p:attrName>style.visibility</p:attrName>
                                        </p:attrNameLst>
                                      </p:cBhvr>
                                      <p:to>
                                        <p:strVal val="visible"/>
                                      </p:to>
                                    </p:set>
                                    <p:animEffect transition="in" filter="wipe(left)">
                                      <p:cBhvr>
                                        <p:cTn id="127" dur="500"/>
                                        <p:tgtEl>
                                          <p:spTgt spid="502856"/>
                                        </p:tgtEl>
                                      </p:cBhvr>
                                    </p:animEffect>
                                  </p:childTnLst>
                                </p:cTn>
                              </p:par>
                            </p:childTnLst>
                          </p:cTn>
                        </p:par>
                      </p:childTnLst>
                    </p:cTn>
                  </p:par>
                  <p:par>
                    <p:cTn id="128" fill="hold">
                      <p:stCondLst>
                        <p:cond delay="indefinite"/>
                      </p:stCondLst>
                      <p:childTnLst>
                        <p:par>
                          <p:cTn id="129" fill="hold">
                            <p:stCondLst>
                              <p:cond delay="0"/>
                            </p:stCondLst>
                            <p:childTnLst>
                              <p:par>
                                <p:cTn id="130" presetID="22" presetClass="entr" presetSubtype="8" fill="hold" nodeType="clickEffect">
                                  <p:stCondLst>
                                    <p:cond delay="0"/>
                                  </p:stCondLst>
                                  <p:childTnLst>
                                    <p:set>
                                      <p:cBhvr>
                                        <p:cTn id="131" dur="1" fill="hold">
                                          <p:stCondLst>
                                            <p:cond delay="0"/>
                                          </p:stCondLst>
                                        </p:cTn>
                                        <p:tgtEl>
                                          <p:spTgt spid="502872"/>
                                        </p:tgtEl>
                                        <p:attrNameLst>
                                          <p:attrName>style.visibility</p:attrName>
                                        </p:attrNameLst>
                                      </p:cBhvr>
                                      <p:to>
                                        <p:strVal val="visible"/>
                                      </p:to>
                                    </p:set>
                                    <p:animEffect transition="in" filter="wipe(left)">
                                      <p:cBhvr>
                                        <p:cTn id="132" dur="500"/>
                                        <p:tgtEl>
                                          <p:spTgt spid="502872"/>
                                        </p:tgtEl>
                                      </p:cBhvr>
                                    </p:animEffect>
                                  </p:childTnLst>
                                </p:cTn>
                              </p:par>
                            </p:childTnLst>
                          </p:cTn>
                        </p:par>
                      </p:childTnLst>
                    </p:cTn>
                  </p:par>
                  <p:par>
                    <p:cTn id="133" fill="hold">
                      <p:stCondLst>
                        <p:cond delay="indefinite"/>
                      </p:stCondLst>
                      <p:childTnLst>
                        <p:par>
                          <p:cTn id="134" fill="hold">
                            <p:stCondLst>
                              <p:cond delay="0"/>
                            </p:stCondLst>
                            <p:childTnLst>
                              <p:par>
                                <p:cTn id="135" presetID="22" presetClass="entr" presetSubtype="8" fill="hold" grpId="0" nodeType="clickEffect">
                                  <p:stCondLst>
                                    <p:cond delay="0"/>
                                  </p:stCondLst>
                                  <p:childTnLst>
                                    <p:set>
                                      <p:cBhvr>
                                        <p:cTn id="136" dur="1" fill="hold">
                                          <p:stCondLst>
                                            <p:cond delay="0"/>
                                          </p:stCondLst>
                                        </p:cTn>
                                        <p:tgtEl>
                                          <p:spTgt spid="502881">
                                            <p:txEl>
                                              <p:pRg st="0" end="0"/>
                                            </p:txEl>
                                          </p:spTgt>
                                        </p:tgtEl>
                                        <p:attrNameLst>
                                          <p:attrName>style.visibility</p:attrName>
                                        </p:attrNameLst>
                                      </p:cBhvr>
                                      <p:to>
                                        <p:strVal val="visible"/>
                                      </p:to>
                                    </p:set>
                                    <p:animEffect transition="in" filter="wipe(left)">
                                      <p:cBhvr>
                                        <p:cTn id="137" dur="500"/>
                                        <p:tgtEl>
                                          <p:spTgt spid="502881">
                                            <p:txEl>
                                              <p:pRg st="0" end="0"/>
                                            </p:txEl>
                                          </p:spTgt>
                                        </p:tgtEl>
                                      </p:cBhvr>
                                    </p:animEffect>
                                  </p:childTnLst>
                                  <p:subTnLst>
                                    <p:audio>
                                      <p:cMediaNode>
                                        <p:cTn display="0" masterRel="sameClick">
                                          <p:stCondLst>
                                            <p:cond evt="begin" delay="0">
                                              <p:tn val="135"/>
                                            </p:cond>
                                          </p:stCondLst>
                                          <p:endCondLst>
                                            <p:cond evt="onStopAudio" delay="0">
                                              <p:tgtEl>
                                                <p:sldTgt/>
                                              </p:tgtEl>
                                            </p:cond>
                                          </p:endCondLst>
                                        </p:cTn>
                                        <p:tgtEl>
                                          <p:sndTgt r:embed="rId2" name="Pencil Check"/>
                                        </p:tgtEl>
                                      </p:cMediaNode>
                                    </p:audio>
                                  </p:subTnLst>
                                </p:cTn>
                              </p:par>
                            </p:childTnLst>
                          </p:cTn>
                        </p:par>
                      </p:childTnLst>
                    </p:cTn>
                  </p:par>
                  <p:par>
                    <p:cTn id="138" fill="hold">
                      <p:stCondLst>
                        <p:cond delay="indefinite"/>
                      </p:stCondLst>
                      <p:childTnLst>
                        <p:par>
                          <p:cTn id="139" fill="hold">
                            <p:stCondLst>
                              <p:cond delay="0"/>
                            </p:stCondLst>
                            <p:childTnLst>
                              <p:par>
                                <p:cTn id="140" presetID="22" presetClass="entr" presetSubtype="8" fill="hold" grpId="0" nodeType="clickEffect">
                                  <p:stCondLst>
                                    <p:cond delay="0"/>
                                  </p:stCondLst>
                                  <p:childTnLst>
                                    <p:set>
                                      <p:cBhvr>
                                        <p:cTn id="141" dur="1" fill="hold">
                                          <p:stCondLst>
                                            <p:cond delay="0"/>
                                          </p:stCondLst>
                                        </p:cTn>
                                        <p:tgtEl>
                                          <p:spTgt spid="502879">
                                            <p:txEl>
                                              <p:pRg st="0" end="0"/>
                                            </p:txEl>
                                          </p:spTgt>
                                        </p:tgtEl>
                                        <p:attrNameLst>
                                          <p:attrName>style.visibility</p:attrName>
                                        </p:attrNameLst>
                                      </p:cBhvr>
                                      <p:to>
                                        <p:strVal val="visible"/>
                                      </p:to>
                                    </p:set>
                                    <p:animEffect transition="in" filter="wipe(left)">
                                      <p:cBhvr>
                                        <p:cTn id="142" dur="500"/>
                                        <p:tgtEl>
                                          <p:spTgt spid="502879">
                                            <p:txEl>
                                              <p:pRg st="0" end="0"/>
                                            </p:txEl>
                                          </p:spTgt>
                                        </p:tgtEl>
                                      </p:cBhvr>
                                    </p:animEffect>
                                  </p:childTnLst>
                                  <p:subTnLst>
                                    <p:audio>
                                      <p:cMediaNode>
                                        <p:cTn display="0" masterRel="sameClick">
                                          <p:stCondLst>
                                            <p:cond evt="begin" delay="0">
                                              <p:tn val="140"/>
                                            </p:cond>
                                          </p:stCondLst>
                                          <p:endCondLst>
                                            <p:cond evt="onStopAudio" delay="0">
                                              <p:tgtEl>
                                                <p:sldTgt/>
                                              </p:tgtEl>
                                            </p:cond>
                                          </p:endCondLst>
                                        </p:cTn>
                                        <p:tgtEl>
                                          <p:sndTgt r:embed="rId2" name="Pencil Check"/>
                                        </p:tgtEl>
                                      </p:cMediaNode>
                                    </p:audio>
                                  </p:subTnLst>
                                </p:cTn>
                              </p:par>
                            </p:childTnLst>
                          </p:cTn>
                        </p:par>
                      </p:childTnLst>
                    </p:cTn>
                  </p:par>
                  <p:par>
                    <p:cTn id="143" fill="hold">
                      <p:stCondLst>
                        <p:cond delay="indefinite"/>
                      </p:stCondLst>
                      <p:childTnLst>
                        <p:par>
                          <p:cTn id="144" fill="hold">
                            <p:stCondLst>
                              <p:cond delay="0"/>
                            </p:stCondLst>
                            <p:childTnLst>
                              <p:par>
                                <p:cTn id="145" presetID="22" presetClass="entr" presetSubtype="8" fill="hold" grpId="0" nodeType="clickEffect">
                                  <p:stCondLst>
                                    <p:cond delay="0"/>
                                  </p:stCondLst>
                                  <p:childTnLst>
                                    <p:set>
                                      <p:cBhvr>
                                        <p:cTn id="146" dur="1" fill="hold">
                                          <p:stCondLst>
                                            <p:cond delay="0"/>
                                          </p:stCondLst>
                                        </p:cTn>
                                        <p:tgtEl>
                                          <p:spTgt spid="502873">
                                            <p:txEl>
                                              <p:pRg st="0" end="0"/>
                                            </p:txEl>
                                          </p:spTgt>
                                        </p:tgtEl>
                                        <p:attrNameLst>
                                          <p:attrName>style.visibility</p:attrName>
                                        </p:attrNameLst>
                                      </p:cBhvr>
                                      <p:to>
                                        <p:strVal val="visible"/>
                                      </p:to>
                                    </p:set>
                                    <p:animEffect transition="in" filter="wipe(left)">
                                      <p:cBhvr>
                                        <p:cTn id="147" dur="500"/>
                                        <p:tgtEl>
                                          <p:spTgt spid="502873">
                                            <p:txEl>
                                              <p:pRg st="0" end="0"/>
                                            </p:txEl>
                                          </p:spTgt>
                                        </p:tgtEl>
                                      </p:cBhvr>
                                    </p:animEffect>
                                  </p:childTnLst>
                                  <p:subTnLst>
                                    <p:audio>
                                      <p:cMediaNode>
                                        <p:cTn display="0" masterRel="sameClick">
                                          <p:stCondLst>
                                            <p:cond evt="begin" delay="0">
                                              <p:tn val="145"/>
                                            </p:cond>
                                          </p:stCondLst>
                                          <p:endCondLst>
                                            <p:cond evt="onStopAudio" delay="0">
                                              <p:tgtEl>
                                                <p:sldTgt/>
                                              </p:tgtEl>
                                            </p:cond>
                                          </p:endCondLst>
                                        </p:cTn>
                                        <p:tgtEl>
                                          <p:sndTgt r:embed="rId3" name="String"/>
                                        </p:tgtEl>
                                      </p:cMediaNode>
                                    </p:audio>
                                  </p:subTnLst>
                                </p:cTn>
                              </p:par>
                            </p:childTnLst>
                          </p:cTn>
                        </p:par>
                      </p:childTnLst>
                    </p:cTn>
                  </p:par>
                  <p:par>
                    <p:cTn id="148" fill="hold">
                      <p:stCondLst>
                        <p:cond delay="indefinite"/>
                      </p:stCondLst>
                      <p:childTnLst>
                        <p:par>
                          <p:cTn id="149" fill="hold">
                            <p:stCondLst>
                              <p:cond delay="0"/>
                            </p:stCondLst>
                            <p:childTnLst>
                              <p:par>
                                <p:cTn id="150" presetID="22" presetClass="entr" presetSubtype="8" fill="hold" grpId="0" nodeType="clickEffect">
                                  <p:stCondLst>
                                    <p:cond delay="0"/>
                                  </p:stCondLst>
                                  <p:childTnLst>
                                    <p:set>
                                      <p:cBhvr>
                                        <p:cTn id="151" dur="1" fill="hold">
                                          <p:stCondLst>
                                            <p:cond delay="0"/>
                                          </p:stCondLst>
                                        </p:cTn>
                                        <p:tgtEl>
                                          <p:spTgt spid="502880">
                                            <p:txEl>
                                              <p:pRg st="0" end="0"/>
                                            </p:txEl>
                                          </p:spTgt>
                                        </p:tgtEl>
                                        <p:attrNameLst>
                                          <p:attrName>style.visibility</p:attrName>
                                        </p:attrNameLst>
                                      </p:cBhvr>
                                      <p:to>
                                        <p:strVal val="visible"/>
                                      </p:to>
                                    </p:set>
                                    <p:animEffect transition="in" filter="wipe(left)">
                                      <p:cBhvr>
                                        <p:cTn id="152" dur="500"/>
                                        <p:tgtEl>
                                          <p:spTgt spid="502880">
                                            <p:txEl>
                                              <p:pRg st="0" end="0"/>
                                            </p:txEl>
                                          </p:spTgt>
                                        </p:tgtEl>
                                      </p:cBhvr>
                                    </p:animEffect>
                                  </p:childTnLst>
                                  <p:subTnLst>
                                    <p:audio>
                                      <p:cMediaNode>
                                        <p:cTn display="0" masterRel="sameClick">
                                          <p:stCondLst>
                                            <p:cond evt="begin" delay="0">
                                              <p:tn val="150"/>
                                            </p:cond>
                                          </p:stCondLst>
                                          <p:endCondLst>
                                            <p:cond evt="onStopAudio" delay="0">
                                              <p:tgtEl>
                                                <p:sldTgt/>
                                              </p:tgtEl>
                                            </p:cond>
                                          </p:endCondLst>
                                        </p:cTn>
                                        <p:tgtEl>
                                          <p:sndTgt r:embed="rId2" name="Pencil Check"/>
                                        </p:tgtEl>
                                      </p:cMediaNode>
                                    </p:audio>
                                  </p:subTnLst>
                                </p:cTn>
                              </p:par>
                            </p:childTnLst>
                          </p:cTn>
                        </p:par>
                      </p:childTnLst>
                    </p:cTn>
                  </p:par>
                  <p:par>
                    <p:cTn id="153" fill="hold">
                      <p:stCondLst>
                        <p:cond delay="indefinite"/>
                      </p:stCondLst>
                      <p:childTnLst>
                        <p:par>
                          <p:cTn id="154" fill="hold">
                            <p:stCondLst>
                              <p:cond delay="0"/>
                            </p:stCondLst>
                            <p:childTnLst>
                              <p:par>
                                <p:cTn id="155" presetID="22" presetClass="entr" presetSubtype="8" fill="hold" grpId="0" nodeType="clickEffect">
                                  <p:stCondLst>
                                    <p:cond delay="0"/>
                                  </p:stCondLst>
                                  <p:childTnLst>
                                    <p:set>
                                      <p:cBhvr>
                                        <p:cTn id="156" dur="1" fill="hold">
                                          <p:stCondLst>
                                            <p:cond delay="0"/>
                                          </p:stCondLst>
                                        </p:cTn>
                                        <p:tgtEl>
                                          <p:spTgt spid="502876">
                                            <p:txEl>
                                              <p:pRg st="0" end="0"/>
                                            </p:txEl>
                                          </p:spTgt>
                                        </p:tgtEl>
                                        <p:attrNameLst>
                                          <p:attrName>style.visibility</p:attrName>
                                        </p:attrNameLst>
                                      </p:cBhvr>
                                      <p:to>
                                        <p:strVal val="visible"/>
                                      </p:to>
                                    </p:set>
                                    <p:animEffect transition="in" filter="wipe(left)">
                                      <p:cBhvr>
                                        <p:cTn id="157" dur="500"/>
                                        <p:tgtEl>
                                          <p:spTgt spid="502876">
                                            <p:txEl>
                                              <p:pRg st="0" end="0"/>
                                            </p:txEl>
                                          </p:spTgt>
                                        </p:tgtEl>
                                      </p:cBhvr>
                                    </p:animEffect>
                                  </p:childTnLst>
                                  <p:subTnLst>
                                    <p:audio>
                                      <p:cMediaNode>
                                        <p:cTn display="0" masterRel="sameClick">
                                          <p:stCondLst>
                                            <p:cond evt="begin" delay="0">
                                              <p:tn val="155"/>
                                            </p:cond>
                                          </p:stCondLst>
                                          <p:endCondLst>
                                            <p:cond evt="onStopAudio" delay="0">
                                              <p:tgtEl>
                                                <p:sldTgt/>
                                              </p:tgtEl>
                                            </p:cond>
                                          </p:endCondLst>
                                        </p:cTn>
                                        <p:tgtEl>
                                          <p:sndTgt r:embed="rId3" name="String"/>
                                        </p:tgtEl>
                                      </p:cMediaNode>
                                    </p:audio>
                                  </p:subTnLst>
                                </p:cTn>
                              </p:par>
                            </p:childTnLst>
                          </p:cTn>
                        </p:par>
                      </p:childTnLst>
                    </p:cTn>
                  </p:par>
                  <p:par>
                    <p:cTn id="158" fill="hold">
                      <p:stCondLst>
                        <p:cond delay="indefinite"/>
                      </p:stCondLst>
                      <p:childTnLst>
                        <p:par>
                          <p:cTn id="159" fill="hold">
                            <p:stCondLst>
                              <p:cond delay="0"/>
                            </p:stCondLst>
                            <p:childTnLst>
                              <p:par>
                                <p:cTn id="160" presetID="22" presetClass="entr" presetSubtype="8" fill="hold" grpId="0" nodeType="clickEffect">
                                  <p:stCondLst>
                                    <p:cond delay="0"/>
                                  </p:stCondLst>
                                  <p:childTnLst>
                                    <p:set>
                                      <p:cBhvr>
                                        <p:cTn id="161" dur="1" fill="hold">
                                          <p:stCondLst>
                                            <p:cond delay="0"/>
                                          </p:stCondLst>
                                        </p:cTn>
                                        <p:tgtEl>
                                          <p:spTgt spid="502877">
                                            <p:txEl>
                                              <p:pRg st="0" end="0"/>
                                            </p:txEl>
                                          </p:spTgt>
                                        </p:tgtEl>
                                        <p:attrNameLst>
                                          <p:attrName>style.visibility</p:attrName>
                                        </p:attrNameLst>
                                      </p:cBhvr>
                                      <p:to>
                                        <p:strVal val="visible"/>
                                      </p:to>
                                    </p:set>
                                    <p:animEffect transition="in" filter="wipe(left)">
                                      <p:cBhvr>
                                        <p:cTn id="162" dur="500"/>
                                        <p:tgtEl>
                                          <p:spTgt spid="502877">
                                            <p:txEl>
                                              <p:pRg st="0" end="0"/>
                                            </p:txEl>
                                          </p:spTgt>
                                        </p:tgtEl>
                                      </p:cBhvr>
                                    </p:animEffect>
                                  </p:childTnLst>
                                  <p:subTnLst>
                                    <p:audio>
                                      <p:cMediaNode>
                                        <p:cTn display="0" masterRel="sameClick">
                                          <p:stCondLst>
                                            <p:cond evt="begin" delay="0">
                                              <p:tn val="160"/>
                                            </p:cond>
                                          </p:stCondLst>
                                          <p:endCondLst>
                                            <p:cond evt="onStopAudio" delay="0">
                                              <p:tgtEl>
                                                <p:sldTgt/>
                                              </p:tgtEl>
                                            </p:cond>
                                          </p:endCondLst>
                                        </p:cTn>
                                        <p:tgtEl>
                                          <p:sndTgt r:embed="rId3" name="String"/>
                                        </p:tgtEl>
                                      </p:cMediaNode>
                                    </p:audio>
                                  </p:subTnLst>
                                </p:cTn>
                              </p:par>
                            </p:childTnLst>
                          </p:cTn>
                        </p:par>
                      </p:childTnLst>
                    </p:cTn>
                  </p:par>
                  <p:par>
                    <p:cTn id="163" fill="hold">
                      <p:stCondLst>
                        <p:cond delay="indefinite"/>
                      </p:stCondLst>
                      <p:childTnLst>
                        <p:par>
                          <p:cTn id="164" fill="hold">
                            <p:stCondLst>
                              <p:cond delay="0"/>
                            </p:stCondLst>
                            <p:childTnLst>
                              <p:par>
                                <p:cTn id="165" presetID="22" presetClass="entr" presetSubtype="8" fill="hold" grpId="0" nodeType="clickEffect">
                                  <p:stCondLst>
                                    <p:cond delay="0"/>
                                  </p:stCondLst>
                                  <p:childTnLst>
                                    <p:set>
                                      <p:cBhvr>
                                        <p:cTn id="166" dur="1" fill="hold">
                                          <p:stCondLst>
                                            <p:cond delay="0"/>
                                          </p:stCondLst>
                                        </p:cTn>
                                        <p:tgtEl>
                                          <p:spTgt spid="502878">
                                            <p:txEl>
                                              <p:pRg st="0" end="0"/>
                                            </p:txEl>
                                          </p:spTgt>
                                        </p:tgtEl>
                                        <p:attrNameLst>
                                          <p:attrName>style.visibility</p:attrName>
                                        </p:attrNameLst>
                                      </p:cBhvr>
                                      <p:to>
                                        <p:strVal val="visible"/>
                                      </p:to>
                                    </p:set>
                                    <p:animEffect transition="in" filter="wipe(left)">
                                      <p:cBhvr>
                                        <p:cTn id="167" dur="500"/>
                                        <p:tgtEl>
                                          <p:spTgt spid="502878">
                                            <p:txEl>
                                              <p:pRg st="0" end="0"/>
                                            </p:txEl>
                                          </p:spTgt>
                                        </p:tgtEl>
                                      </p:cBhvr>
                                    </p:animEffect>
                                  </p:childTnLst>
                                  <p:subTnLst>
                                    <p:audio>
                                      <p:cMediaNode>
                                        <p:cTn display="0" masterRel="sameClick">
                                          <p:stCondLst>
                                            <p:cond evt="begin" delay="0">
                                              <p:tn val="165"/>
                                            </p:cond>
                                          </p:stCondLst>
                                          <p:endCondLst>
                                            <p:cond evt="onStopAudio" delay="0">
                                              <p:tgtEl>
                                                <p:sldTgt/>
                                              </p:tgtEl>
                                            </p:cond>
                                          </p:endCondLst>
                                        </p:cTn>
                                        <p:tgtEl>
                                          <p:sndTgt r:embed="rId4" name="Chimes"/>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2803" grpId="0" animBg="1"/>
      <p:bldP spid="502806" grpId="0" build="p" autoUpdateAnimBg="0"/>
      <p:bldP spid="502807" grpId="0" build="p" autoUpdateAnimBg="0"/>
      <p:bldP spid="502808" grpId="0" animBg="1"/>
      <p:bldP spid="502809" grpId="0" build="p" autoUpdateAnimBg="0"/>
      <p:bldP spid="502810" grpId="0" build="p" autoUpdateAnimBg="0"/>
      <p:bldP spid="502820" grpId="0" build="p" autoUpdateAnimBg="0"/>
      <p:bldP spid="502821" grpId="0" animBg="1"/>
      <p:bldP spid="502822" grpId="0" build="p" autoUpdateAnimBg="0"/>
      <p:bldP spid="502828" grpId="0" build="p" autoUpdateAnimBg="0"/>
      <p:bldP spid="502829" grpId="0" animBg="1"/>
      <p:bldP spid="502836" grpId="0" animBg="1"/>
      <p:bldP spid="502837" grpId="0" build="p" autoUpdateAnimBg="0"/>
      <p:bldP spid="502838" grpId="0" build="p" autoUpdateAnimBg="0"/>
      <p:bldP spid="502839" grpId="0" animBg="1"/>
      <p:bldP spid="502840" grpId="0" build="p" autoUpdateAnimBg="0"/>
      <p:bldP spid="502841" grpId="0" build="p" autoUpdateAnimBg="0"/>
      <p:bldP spid="502847" grpId="0" build="p" autoUpdateAnimBg="0"/>
      <p:bldP spid="502848" grpId="0" animBg="1"/>
      <p:bldP spid="502849" grpId="0" build="p" autoUpdateAnimBg="0"/>
      <p:bldP spid="502855" grpId="0" build="p" autoUpdateAnimBg="0"/>
      <p:bldP spid="502856" grpId="0" animBg="1"/>
      <p:bldP spid="502859" grpId="0" animBg="1"/>
      <p:bldP spid="502860" grpId="0" build="p" autoUpdateAnimBg="0"/>
      <p:bldP spid="502873" grpId="0" build="p" autoUpdateAnimBg="0"/>
      <p:bldP spid="502876" grpId="0" build="p" autoUpdateAnimBg="0"/>
      <p:bldP spid="502877" grpId="0" build="p" autoUpdateAnimBg="0"/>
      <p:bldP spid="502878" grpId="0" build="p" autoUpdateAnimBg="0"/>
      <p:bldP spid="502879" grpId="0" build="p" autoUpdateAnimBg="0"/>
      <p:bldP spid="502880" grpId="0" build="p" autoUpdateAnimBg="0"/>
      <p:bldP spid="502881" grpId="0" build="p"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5632" name="Rectangle 1040"/>
          <p:cNvSpPr>
            <a:spLocks noChangeArrowheads="1"/>
          </p:cNvSpPr>
          <p:nvPr/>
        </p:nvSpPr>
        <p:spPr bwMode="auto">
          <a:xfrm>
            <a:off x="7616825" y="2413000"/>
            <a:ext cx="1527175" cy="336550"/>
          </a:xfrm>
          <a:prstGeom prst="rect">
            <a:avLst/>
          </a:prstGeom>
          <a:solidFill>
            <a:schemeClr val="bg1"/>
          </a:solidFill>
          <a:ln w="9525">
            <a:noFill/>
            <a:miter lim="800000"/>
            <a:headEnd/>
            <a:tailEnd/>
          </a:ln>
          <a:effectLst/>
        </p:spPr>
        <p:txBody>
          <a:bodyPr wrap="none" anchor="ctr">
            <a:prstTxWarp prst="textNoShape">
              <a:avLst/>
            </a:prstTxWarp>
            <a:spAutoFit/>
          </a:bodyPr>
          <a:lstStyle/>
          <a:p>
            <a:r>
              <a:rPr lang="en-US" sz="1600" b="1">
                <a:solidFill>
                  <a:srgbClr val="000000"/>
                </a:solidFill>
              </a:rPr>
              <a:t>Franklin Stahl</a:t>
            </a:r>
          </a:p>
        </p:txBody>
      </p:sp>
      <p:sp>
        <p:nvSpPr>
          <p:cNvPr id="495631" name="Rectangle 1039"/>
          <p:cNvSpPr>
            <a:spLocks noChangeArrowheads="1"/>
          </p:cNvSpPr>
          <p:nvPr/>
        </p:nvSpPr>
        <p:spPr bwMode="auto">
          <a:xfrm>
            <a:off x="4257675" y="3751263"/>
            <a:ext cx="1979613" cy="336550"/>
          </a:xfrm>
          <a:prstGeom prst="rect">
            <a:avLst/>
          </a:prstGeom>
          <a:solidFill>
            <a:schemeClr val="bg1"/>
          </a:solidFill>
          <a:ln w="9525">
            <a:noFill/>
            <a:miter lim="800000"/>
            <a:headEnd/>
            <a:tailEnd/>
          </a:ln>
          <a:effectLst/>
        </p:spPr>
        <p:txBody>
          <a:bodyPr wrap="none" anchor="ctr">
            <a:prstTxWarp prst="textNoShape">
              <a:avLst/>
            </a:prstTxWarp>
            <a:spAutoFit/>
          </a:bodyPr>
          <a:lstStyle/>
          <a:p>
            <a:r>
              <a:rPr lang="en-US" sz="1600" b="1">
                <a:solidFill>
                  <a:srgbClr val="000000"/>
                </a:solidFill>
              </a:rPr>
              <a:t>Matthew Meselson</a:t>
            </a:r>
          </a:p>
        </p:txBody>
      </p:sp>
      <p:sp>
        <p:nvSpPr>
          <p:cNvPr id="495629" name="Rectangle 1037"/>
          <p:cNvSpPr>
            <a:spLocks noChangeArrowheads="1"/>
          </p:cNvSpPr>
          <p:nvPr/>
        </p:nvSpPr>
        <p:spPr bwMode="auto">
          <a:xfrm>
            <a:off x="158750" y="1431925"/>
            <a:ext cx="1979613" cy="336550"/>
          </a:xfrm>
          <a:prstGeom prst="rect">
            <a:avLst/>
          </a:prstGeom>
          <a:solidFill>
            <a:schemeClr val="bg1"/>
          </a:solidFill>
          <a:ln w="9525">
            <a:noFill/>
            <a:miter lim="800000"/>
            <a:headEnd/>
            <a:tailEnd/>
          </a:ln>
          <a:effectLst/>
        </p:spPr>
        <p:txBody>
          <a:bodyPr wrap="none" anchor="ctr">
            <a:prstTxWarp prst="textNoShape">
              <a:avLst/>
            </a:prstTxWarp>
            <a:spAutoFit/>
          </a:bodyPr>
          <a:lstStyle/>
          <a:p>
            <a:r>
              <a:rPr lang="en-US" sz="1600" b="1">
                <a:solidFill>
                  <a:srgbClr val="000000"/>
                </a:solidFill>
              </a:rPr>
              <a:t>Matthew Meselson</a:t>
            </a:r>
          </a:p>
        </p:txBody>
      </p:sp>
      <p:sp>
        <p:nvSpPr>
          <p:cNvPr id="495630" name="Rectangle 1038"/>
          <p:cNvSpPr>
            <a:spLocks noChangeArrowheads="1"/>
          </p:cNvSpPr>
          <p:nvPr/>
        </p:nvSpPr>
        <p:spPr bwMode="auto">
          <a:xfrm>
            <a:off x="2565400" y="1431925"/>
            <a:ext cx="1527175" cy="336550"/>
          </a:xfrm>
          <a:prstGeom prst="rect">
            <a:avLst/>
          </a:prstGeom>
          <a:solidFill>
            <a:schemeClr val="bg1"/>
          </a:solidFill>
          <a:ln w="9525">
            <a:noFill/>
            <a:miter lim="800000"/>
            <a:headEnd/>
            <a:tailEnd/>
          </a:ln>
          <a:effectLst/>
        </p:spPr>
        <p:txBody>
          <a:bodyPr wrap="none" anchor="ctr">
            <a:prstTxWarp prst="textNoShape">
              <a:avLst/>
            </a:prstTxWarp>
            <a:spAutoFit/>
          </a:bodyPr>
          <a:lstStyle/>
          <a:p>
            <a:r>
              <a:rPr lang="en-US" sz="1600" b="1">
                <a:solidFill>
                  <a:srgbClr val="000000"/>
                </a:solidFill>
              </a:rPr>
              <a:t>Franklin Stahl</a:t>
            </a:r>
          </a:p>
        </p:txBody>
      </p:sp>
      <p:sp>
        <p:nvSpPr>
          <p:cNvPr id="495621" name="Rectangle 1029"/>
          <p:cNvSpPr>
            <a:spLocks noGrp="1" noChangeArrowheads="1"/>
          </p:cNvSpPr>
          <p:nvPr>
            <p:ph type="title"/>
          </p:nvPr>
        </p:nvSpPr>
        <p:spPr>
          <a:noFill/>
          <a:ln/>
        </p:spPr>
        <p:txBody>
          <a:bodyPr/>
          <a:lstStyle/>
          <a:p>
            <a:r>
              <a:rPr lang="en-US"/>
              <a:t>Meselson &amp; Stahl</a:t>
            </a:r>
          </a:p>
        </p:txBody>
      </p:sp>
      <p:pic>
        <p:nvPicPr>
          <p:cNvPr id="495622" name="Picture 1030"/>
          <p:cNvPicPr>
            <a:picLocks noChangeAspect="1" noChangeArrowheads="1"/>
          </p:cNvPicPr>
          <p:nvPr/>
        </p:nvPicPr>
        <p:blipFill>
          <a:blip r:embed="rId4"/>
          <a:srcRect/>
          <a:stretch>
            <a:fillRect/>
          </a:stretch>
        </p:blipFill>
        <p:spPr bwMode="auto">
          <a:xfrm>
            <a:off x="4322763" y="1519238"/>
            <a:ext cx="3346450" cy="2246312"/>
          </a:xfrm>
          <a:prstGeom prst="rect">
            <a:avLst/>
          </a:prstGeom>
          <a:noFill/>
          <a:ln w="9525">
            <a:noFill/>
            <a:miter lim="800000"/>
            <a:headEnd/>
            <a:tailEnd/>
          </a:ln>
          <a:effectLst>
            <a:outerShdw blurRad="50800" dist="38100" dir="2700000" algn="br" rotWithShape="0">
              <a:srgbClr val="000000">
                <a:alpha val="43000"/>
              </a:srgbClr>
            </a:outerShdw>
          </a:effectLst>
        </p:spPr>
      </p:pic>
      <p:pic>
        <p:nvPicPr>
          <p:cNvPr id="495625" name="Picture 1033"/>
          <p:cNvPicPr>
            <a:picLocks noChangeAspect="1" noChangeArrowheads="1"/>
          </p:cNvPicPr>
          <p:nvPr/>
        </p:nvPicPr>
        <p:blipFill>
          <a:blip r:embed="rId5"/>
          <a:srcRect/>
          <a:stretch>
            <a:fillRect/>
          </a:stretch>
        </p:blipFill>
        <p:spPr bwMode="auto">
          <a:xfrm>
            <a:off x="6200775" y="3219450"/>
            <a:ext cx="2436813" cy="3487738"/>
          </a:xfrm>
          <a:prstGeom prst="rect">
            <a:avLst/>
          </a:prstGeom>
          <a:noFill/>
          <a:ln w="9525">
            <a:noFill/>
            <a:miter lim="800000"/>
            <a:headEnd/>
            <a:tailEnd/>
          </a:ln>
          <a:effectLst>
            <a:outerShdw blurRad="50800" dist="38100" dir="2700000" algn="br" rotWithShape="0">
              <a:srgbClr val="000000">
                <a:alpha val="43000"/>
              </a:srgbClr>
            </a:outerShdw>
          </a:effectLst>
        </p:spPr>
      </p:pic>
      <p:pic>
        <p:nvPicPr>
          <p:cNvPr id="495623" name="Picture 1031"/>
          <p:cNvPicPr>
            <a:picLocks noChangeAspect="1" noChangeArrowheads="1"/>
          </p:cNvPicPr>
          <p:nvPr/>
        </p:nvPicPr>
        <p:blipFill>
          <a:blip r:embed="rId6"/>
          <a:srcRect/>
          <a:stretch>
            <a:fillRect/>
          </a:stretch>
        </p:blipFill>
        <p:spPr bwMode="auto">
          <a:xfrm>
            <a:off x="303213" y="1697038"/>
            <a:ext cx="3751262" cy="3000375"/>
          </a:xfrm>
          <a:prstGeom prst="rect">
            <a:avLst/>
          </a:prstGeom>
          <a:noFill/>
          <a:ln w="9525">
            <a:noFill/>
            <a:miter lim="800000"/>
            <a:headEnd/>
            <a:tailEnd/>
          </a:ln>
          <a:effectLst>
            <a:outerShdw blurRad="50800" dist="38100" dir="2700000" algn="br" rotWithShape="0">
              <a:srgbClr val="000000">
                <a:alpha val="43000"/>
              </a:srgbClr>
            </a:outerShdw>
          </a:effectLst>
        </p:spPr>
      </p:pic>
      <p:pic>
        <p:nvPicPr>
          <p:cNvPr id="495626" name="Picture 1034"/>
          <p:cNvPicPr>
            <a:picLocks noChangeAspect="1" noChangeArrowheads="1"/>
          </p:cNvPicPr>
          <p:nvPr/>
        </p:nvPicPr>
        <p:blipFill>
          <a:blip r:embed="rId7"/>
          <a:srcRect b="4736"/>
          <a:stretch>
            <a:fillRect/>
          </a:stretch>
        </p:blipFill>
        <p:spPr bwMode="auto">
          <a:xfrm>
            <a:off x="1912938" y="4256088"/>
            <a:ext cx="3467100" cy="2509837"/>
          </a:xfrm>
          <a:prstGeom prst="rect">
            <a:avLst/>
          </a:prstGeom>
          <a:noFill/>
          <a:ln w="9525">
            <a:noFill/>
            <a:miter lim="800000"/>
            <a:headEnd/>
            <a:tailEnd/>
          </a:ln>
          <a:effectLst>
            <a:outerShdw blurRad="50800" dist="38100" dir="2700000" algn="br" rotWithShape="0">
              <a:srgbClr val="000000">
                <a:alpha val="43000"/>
              </a:srgbClr>
            </a:outerShdw>
          </a:effectLst>
        </p:spPr>
      </p:pic>
      <p:pic>
        <p:nvPicPr>
          <p:cNvPr id="495627" name="Picture 1035"/>
          <p:cNvPicPr>
            <a:picLocks noChangeAspect="1" noChangeArrowheads="1"/>
          </p:cNvPicPr>
          <p:nvPr/>
        </p:nvPicPr>
        <p:blipFill>
          <a:blip r:embed="rId8"/>
          <a:srcRect b="4306"/>
          <a:stretch>
            <a:fillRect/>
          </a:stretch>
        </p:blipFill>
        <p:spPr bwMode="auto">
          <a:xfrm>
            <a:off x="6565900" y="384175"/>
            <a:ext cx="2403475" cy="2036763"/>
          </a:xfrm>
          <a:prstGeom prst="rect">
            <a:avLst/>
          </a:prstGeom>
          <a:noFill/>
          <a:ln w="9525">
            <a:noFill/>
            <a:miter lim="800000"/>
            <a:headEnd/>
            <a:tailEnd/>
          </a:ln>
          <a:effectLst>
            <a:outerShdw blurRad="50800" dist="38100" dir="2700000" algn="br" rotWithShape="0">
              <a:srgbClr val="000000">
                <a:alpha val="43000"/>
              </a:srgbClr>
            </a:outerShdw>
          </a:effectLst>
        </p:spPr>
      </p:pic>
      <p:sp>
        <p:nvSpPr>
          <p:cNvPr id="495633" name="Oval 1041"/>
          <p:cNvSpPr>
            <a:spLocks noChangeArrowheads="1"/>
          </p:cNvSpPr>
          <p:nvPr/>
        </p:nvSpPr>
        <p:spPr bwMode="auto">
          <a:xfrm>
            <a:off x="3832225" y="4941888"/>
            <a:ext cx="1657350" cy="1762125"/>
          </a:xfrm>
          <a:prstGeom prst="ellipse">
            <a:avLst/>
          </a:prstGeom>
          <a:noFill/>
          <a:ln w="57150">
            <a:solidFill>
              <a:srgbClr val="CC0000"/>
            </a:solidFill>
            <a:round/>
            <a:headEnd/>
            <a:tailEnd/>
          </a:ln>
          <a:effectLst/>
        </p:spPr>
        <p:txBody>
          <a:bodyPr wrap="none" anchor="ctr">
            <a:prstTxWarp prst="textNoShape">
              <a:avLst/>
            </a:prstTxWarp>
          </a:bodyPr>
          <a:lstStyle/>
          <a:p>
            <a:endParaRPr lang="en-US"/>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95633"/>
                                        </p:tgtEl>
                                        <p:attrNameLst>
                                          <p:attrName>style.visibility</p:attrName>
                                        </p:attrNameLst>
                                      </p:cBhvr>
                                      <p:to>
                                        <p:strVal val="visible"/>
                                      </p:to>
                                    </p:set>
                                    <p:animEffect transition="in" filter="wipe(left)">
                                      <p:cBhvr>
                                        <p:cTn id="7" dur="500"/>
                                        <p:tgtEl>
                                          <p:spTgt spid="495633"/>
                                        </p:tgtEl>
                                      </p:cBhvr>
                                    </p:animEffect>
                                  </p:childTnLst>
                                  <p:subTnLst>
                                    <p:audio>
                                      <p:cMediaNode>
                                        <p:cTn display="0" masterRel="sameClick">
                                          <p:stCondLst>
                                            <p:cond evt="begin" delay="0">
                                              <p:tn val="5"/>
                                            </p:cond>
                                          </p:stCondLst>
                                          <p:endCondLst>
                                            <p:cond evt="onStopAudio" delay="0">
                                              <p:tgtEl>
                                                <p:sldTgt/>
                                              </p:tgtEl>
                                            </p:cond>
                                          </p:endCondLst>
                                        </p:cTn>
                                        <p:tgtEl>
                                          <p:sndTgt r:embed="rId3" name="Pencil Check"/>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563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3026" name="Rectangle 2"/>
          <p:cNvSpPr>
            <a:spLocks noGrp="1" noChangeArrowheads="1"/>
          </p:cNvSpPr>
          <p:nvPr>
            <p:ph type="title"/>
          </p:nvPr>
        </p:nvSpPr>
        <p:spPr/>
        <p:txBody>
          <a:bodyPr/>
          <a:lstStyle/>
          <a:p>
            <a:r>
              <a:rPr lang="en-US"/>
              <a:t>Scientific History </a:t>
            </a:r>
          </a:p>
        </p:txBody>
      </p:sp>
      <p:sp>
        <p:nvSpPr>
          <p:cNvPr id="513027" name="Rectangle 3" descr="Rectangle: Click to edit Master text styles&#10;Second level&#10;Third level&#10;Fourth level&#10;Fifth level"/>
          <p:cNvSpPr>
            <a:spLocks noGrp="1" noChangeArrowheads="1"/>
          </p:cNvSpPr>
          <p:nvPr>
            <p:ph type="body" idx="1"/>
          </p:nvPr>
        </p:nvSpPr>
        <p:spPr>
          <a:xfrm>
            <a:off x="342900" y="952500"/>
            <a:ext cx="8305800" cy="5486400"/>
          </a:xfrm>
        </p:spPr>
        <p:txBody>
          <a:bodyPr/>
          <a:lstStyle/>
          <a:p>
            <a:r>
              <a:rPr lang="en-US" sz="2600" dirty="0"/>
              <a:t>March to understanding that DNA is the genetic material</a:t>
            </a:r>
          </a:p>
          <a:p>
            <a:pPr lvl="1">
              <a:buNone/>
            </a:pPr>
            <a:r>
              <a:rPr lang="en-US" sz="2600" dirty="0"/>
              <a:t>T.H. Morgan (1908</a:t>
            </a:r>
            <a:r>
              <a:rPr lang="en-US" sz="2600" dirty="0" smtClean="0"/>
              <a:t>):  </a:t>
            </a:r>
            <a:r>
              <a:rPr lang="en-US" sz="2600" u="sng" dirty="0" smtClean="0">
                <a:solidFill>
                  <a:srgbClr val="CC0000"/>
                </a:solidFill>
              </a:rPr>
              <a:t>genes </a:t>
            </a:r>
            <a:r>
              <a:rPr lang="en-US" sz="2600" u="sng" dirty="0">
                <a:solidFill>
                  <a:srgbClr val="CC0000"/>
                </a:solidFill>
              </a:rPr>
              <a:t>are on chromosomes</a:t>
            </a:r>
            <a:endParaRPr lang="en-US" sz="2600" dirty="0"/>
          </a:p>
          <a:p>
            <a:pPr lvl="1">
              <a:buNone/>
            </a:pPr>
            <a:r>
              <a:rPr lang="en-US" sz="2600" dirty="0"/>
              <a:t>Frederick Griffith (1928</a:t>
            </a:r>
            <a:r>
              <a:rPr lang="en-US" sz="2600" dirty="0" smtClean="0"/>
              <a:t>): </a:t>
            </a:r>
            <a:r>
              <a:rPr lang="en-US" sz="2600" u="sng" dirty="0" smtClean="0">
                <a:solidFill>
                  <a:srgbClr val="CC0000"/>
                </a:solidFill>
              </a:rPr>
              <a:t>a </a:t>
            </a:r>
            <a:r>
              <a:rPr lang="en-US" sz="2600" u="sng" dirty="0">
                <a:solidFill>
                  <a:srgbClr val="CC0000"/>
                </a:solidFill>
              </a:rPr>
              <a:t>transforming factor can change phenotype</a:t>
            </a:r>
            <a:endParaRPr lang="en-US" sz="2600" dirty="0"/>
          </a:p>
          <a:p>
            <a:pPr lvl="1">
              <a:buNone/>
            </a:pPr>
            <a:r>
              <a:rPr lang="en-US" sz="2600" dirty="0"/>
              <a:t>Avery, McCarty &amp; MacLeod (1944</a:t>
            </a:r>
            <a:r>
              <a:rPr lang="en-US" sz="2600" dirty="0" smtClean="0"/>
              <a:t>): </a:t>
            </a:r>
            <a:r>
              <a:rPr lang="en-US" sz="2600" u="sng" dirty="0" smtClean="0">
                <a:solidFill>
                  <a:srgbClr val="CC0000"/>
                </a:solidFill>
              </a:rPr>
              <a:t>transforming </a:t>
            </a:r>
            <a:r>
              <a:rPr lang="en-US" sz="2600" u="sng" dirty="0">
                <a:solidFill>
                  <a:srgbClr val="CC0000"/>
                </a:solidFill>
              </a:rPr>
              <a:t>factor is DNA</a:t>
            </a:r>
            <a:endParaRPr lang="en-US" sz="2600" dirty="0"/>
          </a:p>
          <a:p>
            <a:pPr lvl="1">
              <a:buNone/>
            </a:pPr>
            <a:r>
              <a:rPr lang="en-US" sz="2600" dirty="0"/>
              <a:t>Erwin Chargaff (1947</a:t>
            </a:r>
            <a:r>
              <a:rPr lang="en-US" sz="2600" dirty="0" smtClean="0"/>
              <a:t>): </a:t>
            </a:r>
            <a:r>
              <a:rPr lang="en-US" sz="2600" u="sng" dirty="0" smtClean="0">
                <a:solidFill>
                  <a:srgbClr val="CC0000"/>
                </a:solidFill>
              </a:rPr>
              <a:t>Chargaff </a:t>
            </a:r>
            <a:r>
              <a:rPr lang="en-US" sz="2600" u="sng" dirty="0">
                <a:solidFill>
                  <a:srgbClr val="CC0000"/>
                </a:solidFill>
              </a:rPr>
              <a:t>rules: A = T, C = G</a:t>
            </a:r>
            <a:endParaRPr lang="en-US" sz="2600" dirty="0"/>
          </a:p>
          <a:p>
            <a:pPr lvl="1">
              <a:buNone/>
            </a:pPr>
            <a:r>
              <a:rPr lang="en-US" sz="2600" dirty="0"/>
              <a:t>Hershey &amp; Chase  (1952</a:t>
            </a:r>
            <a:r>
              <a:rPr lang="en-US" sz="2600" dirty="0" smtClean="0"/>
              <a:t>): </a:t>
            </a:r>
            <a:r>
              <a:rPr lang="en-US" sz="2600" u="sng" dirty="0" smtClean="0">
                <a:solidFill>
                  <a:srgbClr val="CC0000"/>
                </a:solidFill>
              </a:rPr>
              <a:t>confirmation </a:t>
            </a:r>
            <a:r>
              <a:rPr lang="en-US" sz="2600" u="sng" dirty="0">
                <a:solidFill>
                  <a:srgbClr val="CC0000"/>
                </a:solidFill>
              </a:rPr>
              <a:t>that DNA is genetic material</a:t>
            </a:r>
            <a:endParaRPr lang="en-US" sz="2600" dirty="0"/>
          </a:p>
          <a:p>
            <a:pPr lvl="1">
              <a:buNone/>
            </a:pPr>
            <a:r>
              <a:rPr lang="en-US" sz="2600" dirty="0"/>
              <a:t>Watson &amp; Crick  (1953</a:t>
            </a:r>
            <a:r>
              <a:rPr lang="en-US" sz="2600" dirty="0" smtClean="0"/>
              <a:t>): </a:t>
            </a:r>
            <a:r>
              <a:rPr lang="en-US" sz="2600" u="sng" dirty="0" smtClean="0">
                <a:solidFill>
                  <a:srgbClr val="CC0000"/>
                </a:solidFill>
              </a:rPr>
              <a:t>determined </a:t>
            </a:r>
            <a:r>
              <a:rPr lang="en-US" sz="2600" u="sng" dirty="0">
                <a:solidFill>
                  <a:srgbClr val="CC0000"/>
                </a:solidFill>
              </a:rPr>
              <a:t>double helix structure of DNA</a:t>
            </a:r>
            <a:endParaRPr lang="en-US" sz="2600" dirty="0"/>
          </a:p>
          <a:p>
            <a:pPr lvl="1">
              <a:buNone/>
            </a:pPr>
            <a:r>
              <a:rPr lang="en-US" sz="2600" dirty="0" err="1"/>
              <a:t>Meselson</a:t>
            </a:r>
            <a:r>
              <a:rPr lang="en-US" sz="2600" dirty="0"/>
              <a:t> &amp; Stahl  (1958</a:t>
            </a:r>
            <a:r>
              <a:rPr lang="en-US" sz="2600" dirty="0" smtClean="0"/>
              <a:t>): </a:t>
            </a:r>
            <a:r>
              <a:rPr lang="en-US" sz="2600" u="sng" dirty="0" smtClean="0">
                <a:solidFill>
                  <a:srgbClr val="CC0000"/>
                </a:solidFill>
              </a:rPr>
              <a:t>semi</a:t>
            </a:r>
            <a:r>
              <a:rPr lang="en-US" sz="2600" u="sng" dirty="0">
                <a:solidFill>
                  <a:srgbClr val="CC0000"/>
                </a:solidFill>
              </a:rPr>
              <a:t>-conservative replication</a:t>
            </a:r>
            <a:endParaRPr lang="en-US" sz="2600" dirty="0"/>
          </a:p>
        </p:txBody>
      </p:sp>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7490" name="Rectangle 2"/>
          <p:cNvSpPr>
            <a:spLocks noChangeArrowheads="1"/>
          </p:cNvSpPr>
          <p:nvPr/>
        </p:nvSpPr>
        <p:spPr bwMode="auto">
          <a:xfrm>
            <a:off x="6989763" y="3168650"/>
            <a:ext cx="2078037" cy="762000"/>
          </a:xfrm>
          <a:prstGeom prst="rect">
            <a:avLst/>
          </a:prstGeom>
          <a:solidFill>
            <a:srgbClr val="FFEA18"/>
          </a:solidFill>
          <a:ln w="9525">
            <a:noFill/>
            <a:miter lim="800000"/>
            <a:headEnd/>
            <a:tailEnd/>
          </a:ln>
          <a:effectLst/>
        </p:spPr>
        <p:txBody>
          <a:bodyPr wrap="none" anchor="ctr">
            <a:prstTxWarp prst="textNoShape">
              <a:avLst/>
            </a:prstTxWarp>
            <a:spAutoFit/>
          </a:bodyPr>
          <a:lstStyle/>
          <a:p>
            <a:r>
              <a:rPr lang="en-US" sz="4400" b="1">
                <a:solidFill>
                  <a:srgbClr val="0F116A"/>
                </a:solidFill>
              </a:rPr>
              <a:t>protein</a:t>
            </a:r>
            <a:endParaRPr lang="en-US" sz="4000" b="1">
              <a:solidFill>
                <a:schemeClr val="tx2"/>
              </a:solidFill>
            </a:endParaRPr>
          </a:p>
        </p:txBody>
      </p:sp>
      <p:sp>
        <p:nvSpPr>
          <p:cNvPr id="447491" name="AutoShape 3"/>
          <p:cNvSpPr>
            <a:spLocks noChangeArrowheads="1"/>
          </p:cNvSpPr>
          <p:nvPr/>
        </p:nvSpPr>
        <p:spPr bwMode="auto">
          <a:xfrm>
            <a:off x="5334000" y="3505200"/>
            <a:ext cx="1579563" cy="304800"/>
          </a:xfrm>
          <a:prstGeom prst="rightArrow">
            <a:avLst>
              <a:gd name="adj1" fmla="val 50000"/>
              <a:gd name="adj2" fmla="val 129557"/>
            </a:avLst>
          </a:prstGeom>
          <a:solidFill>
            <a:srgbClr val="CC0000"/>
          </a:solidFill>
          <a:ln w="9525">
            <a:solidFill>
              <a:srgbClr val="CC0000"/>
            </a:solidFill>
            <a:miter lim="800000"/>
            <a:headEnd/>
            <a:tailEnd/>
          </a:ln>
          <a:effectLst/>
        </p:spPr>
        <p:txBody>
          <a:bodyPr wrap="none" anchor="ctr">
            <a:prstTxWarp prst="textNoShape">
              <a:avLst/>
            </a:prstTxWarp>
          </a:bodyPr>
          <a:lstStyle/>
          <a:p>
            <a:endParaRPr lang="en-US"/>
          </a:p>
        </p:txBody>
      </p:sp>
      <p:sp>
        <p:nvSpPr>
          <p:cNvPr id="447492" name="Rectangle 4"/>
          <p:cNvSpPr>
            <a:spLocks noChangeArrowheads="1"/>
          </p:cNvSpPr>
          <p:nvPr/>
        </p:nvSpPr>
        <p:spPr bwMode="auto">
          <a:xfrm>
            <a:off x="3886200" y="3168650"/>
            <a:ext cx="1395413" cy="762000"/>
          </a:xfrm>
          <a:prstGeom prst="rect">
            <a:avLst/>
          </a:prstGeom>
          <a:solidFill>
            <a:srgbClr val="FFEA18"/>
          </a:solidFill>
          <a:ln w="9525">
            <a:noFill/>
            <a:miter lim="800000"/>
            <a:headEnd/>
            <a:tailEnd/>
          </a:ln>
          <a:effectLst/>
        </p:spPr>
        <p:txBody>
          <a:bodyPr wrap="none" anchor="ctr">
            <a:prstTxWarp prst="textNoShape">
              <a:avLst/>
            </a:prstTxWarp>
            <a:spAutoFit/>
          </a:bodyPr>
          <a:lstStyle/>
          <a:p>
            <a:r>
              <a:rPr lang="en-US" sz="4400" b="1" dirty="0">
                <a:solidFill>
                  <a:srgbClr val="0F116A"/>
                </a:solidFill>
              </a:rPr>
              <a:t>RNA</a:t>
            </a:r>
            <a:endParaRPr lang="en-US" sz="4000" b="1" dirty="0">
              <a:solidFill>
                <a:schemeClr val="tx2"/>
              </a:solidFill>
            </a:endParaRPr>
          </a:p>
        </p:txBody>
      </p:sp>
      <p:sp>
        <p:nvSpPr>
          <p:cNvPr id="447493" name="Rectangle 5"/>
          <p:cNvSpPr>
            <a:spLocks noGrp="1" noChangeArrowheads="1"/>
          </p:cNvSpPr>
          <p:nvPr>
            <p:ph type="title"/>
          </p:nvPr>
        </p:nvSpPr>
        <p:spPr/>
        <p:txBody>
          <a:bodyPr/>
          <a:lstStyle/>
          <a:p>
            <a:r>
              <a:rPr lang="en-US"/>
              <a:t>The “Central Dogma”</a:t>
            </a:r>
          </a:p>
        </p:txBody>
      </p:sp>
      <p:sp>
        <p:nvSpPr>
          <p:cNvPr id="447494" name="Rectangle 6"/>
          <p:cNvSpPr>
            <a:spLocks noChangeArrowheads="1"/>
          </p:cNvSpPr>
          <p:nvPr/>
        </p:nvSpPr>
        <p:spPr bwMode="auto">
          <a:xfrm>
            <a:off x="609600" y="3168650"/>
            <a:ext cx="1395413" cy="762000"/>
          </a:xfrm>
          <a:prstGeom prst="rect">
            <a:avLst/>
          </a:prstGeom>
          <a:solidFill>
            <a:srgbClr val="FFEA18"/>
          </a:solidFill>
          <a:ln w="9525">
            <a:noFill/>
            <a:miter lim="800000"/>
            <a:headEnd/>
            <a:tailEnd/>
          </a:ln>
          <a:effectLst/>
        </p:spPr>
        <p:txBody>
          <a:bodyPr wrap="none" anchor="ctr">
            <a:prstTxWarp prst="textNoShape">
              <a:avLst/>
            </a:prstTxWarp>
            <a:spAutoFit/>
          </a:bodyPr>
          <a:lstStyle/>
          <a:p>
            <a:r>
              <a:rPr lang="en-US" sz="4400" b="1" dirty="0">
                <a:solidFill>
                  <a:srgbClr val="0F116A"/>
                </a:solidFill>
              </a:rPr>
              <a:t>DNA</a:t>
            </a:r>
            <a:endParaRPr lang="en-US" sz="4000" b="1" dirty="0">
              <a:solidFill>
                <a:schemeClr val="tx2"/>
              </a:solidFill>
            </a:endParaRPr>
          </a:p>
        </p:txBody>
      </p:sp>
      <p:sp>
        <p:nvSpPr>
          <p:cNvPr id="447495" name="AutoShape 7"/>
          <p:cNvSpPr>
            <a:spLocks noChangeArrowheads="1"/>
          </p:cNvSpPr>
          <p:nvPr/>
        </p:nvSpPr>
        <p:spPr bwMode="auto">
          <a:xfrm rot="10800000">
            <a:off x="1196975" y="3581400"/>
            <a:ext cx="1752600" cy="1752600"/>
          </a:xfrm>
          <a:custGeom>
            <a:avLst/>
            <a:gdLst>
              <a:gd name="G0" fmla="+- 0 0 0"/>
              <a:gd name="G1" fmla="+- 5905106 0 0"/>
              <a:gd name="G2" fmla="+- 0 0 5905106"/>
              <a:gd name="G3" fmla="+- 10800 0 0"/>
              <a:gd name="G4" fmla="+- 0 0 0"/>
              <a:gd name="T0" fmla="*/ 360 256 1"/>
              <a:gd name="T1" fmla="*/ 0 256 1"/>
              <a:gd name="G5" fmla="+- G2 T0 T1"/>
              <a:gd name="G6" fmla="?: G2 G2 G5"/>
              <a:gd name="G7" fmla="+- 0 0 G6"/>
              <a:gd name="G8" fmla="+- 8570 0 0"/>
              <a:gd name="G9" fmla="+- 0 0 5905106"/>
              <a:gd name="G10" fmla="+- 8570 0 2700"/>
              <a:gd name="G11" fmla="cos G10 0"/>
              <a:gd name="G12" fmla="sin G10 0"/>
              <a:gd name="G13" fmla="cos 13500 0"/>
              <a:gd name="G14" fmla="sin 13500 0"/>
              <a:gd name="G15" fmla="+- G11 10800 0"/>
              <a:gd name="G16" fmla="+- G12 10800 0"/>
              <a:gd name="G17" fmla="+- G13 10800 0"/>
              <a:gd name="G18" fmla="+- G14 10800 0"/>
              <a:gd name="G19" fmla="*/ 8570 1 2"/>
              <a:gd name="G20" fmla="+- G19 5400 0"/>
              <a:gd name="G21" fmla="cos G20 0"/>
              <a:gd name="G22" fmla="sin G20 0"/>
              <a:gd name="G23" fmla="+- G21 10800 0"/>
              <a:gd name="G24" fmla="+- G12 G23 G22"/>
              <a:gd name="G25" fmla="+- G22 G23 G11"/>
              <a:gd name="G26" fmla="cos 10800 0"/>
              <a:gd name="G27" fmla="sin 10800 0"/>
              <a:gd name="G28" fmla="cos 8570 0"/>
              <a:gd name="G29" fmla="sin 8570 0"/>
              <a:gd name="G30" fmla="+- G26 10800 0"/>
              <a:gd name="G31" fmla="+- G27 10800 0"/>
              <a:gd name="G32" fmla="+- G28 10800 0"/>
              <a:gd name="G33" fmla="+- G29 10800 0"/>
              <a:gd name="G34" fmla="+- G19 5400 0"/>
              <a:gd name="G35" fmla="cos G34 5905106"/>
              <a:gd name="G36" fmla="sin G34 5905106"/>
              <a:gd name="G37" fmla="+/ 5905106 0 2"/>
              <a:gd name="T2" fmla="*/ 180 256 1"/>
              <a:gd name="T3" fmla="*/ 0 256 1"/>
              <a:gd name="G38" fmla="+- G37 T2 T3"/>
              <a:gd name="G39" fmla="?: G2 G37 G38"/>
              <a:gd name="G40" fmla="cos 10800 G39"/>
              <a:gd name="G41" fmla="sin 10800 G39"/>
              <a:gd name="G42" fmla="cos 8570 G39"/>
              <a:gd name="G43" fmla="sin 8570 G39"/>
              <a:gd name="G44" fmla="+- G40 10800 0"/>
              <a:gd name="G45" fmla="+- G41 10800 0"/>
              <a:gd name="G46" fmla="+- G42 10800 0"/>
              <a:gd name="G47" fmla="+- G43 10800 0"/>
              <a:gd name="G48" fmla="+- G35 10800 0"/>
              <a:gd name="G49" fmla="+- G36 10800 0"/>
              <a:gd name="T4" fmla="*/ 3170 w 21600"/>
              <a:gd name="T5" fmla="*/ 3156 h 21600"/>
              <a:gd name="T6" fmla="*/ 10782 w 21600"/>
              <a:gd name="T7" fmla="*/ 20484 h 21600"/>
              <a:gd name="T8" fmla="*/ 4745 w 21600"/>
              <a:gd name="T9" fmla="*/ 4734 h 21600"/>
              <a:gd name="T10" fmla="*/ 24300 w 21600"/>
              <a:gd name="T11" fmla="*/ 10800 h 21600"/>
              <a:gd name="T12" fmla="*/ 20485 w 21600"/>
              <a:gd name="T13" fmla="*/ 14615 h 21600"/>
              <a:gd name="T14" fmla="*/ 16670 w 21600"/>
              <a:gd name="T15" fmla="*/ 10800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9370" y="10800"/>
                </a:moveTo>
                <a:cubicBezTo>
                  <a:pt x="19370" y="6066"/>
                  <a:pt x="15533" y="2230"/>
                  <a:pt x="10800" y="2230"/>
                </a:cubicBezTo>
                <a:cubicBezTo>
                  <a:pt x="6066" y="2230"/>
                  <a:pt x="2230" y="6066"/>
                  <a:pt x="2230" y="10800"/>
                </a:cubicBezTo>
                <a:cubicBezTo>
                  <a:pt x="2229" y="15526"/>
                  <a:pt x="6057" y="19361"/>
                  <a:pt x="10784" y="19369"/>
                </a:cubicBezTo>
                <a:lnTo>
                  <a:pt x="10780" y="21599"/>
                </a:lnTo>
                <a:cubicBezTo>
                  <a:pt x="4823" y="21589"/>
                  <a:pt x="0" y="16756"/>
                  <a:pt x="0" y="10800"/>
                </a:cubicBezTo>
                <a:cubicBezTo>
                  <a:pt x="0" y="4835"/>
                  <a:pt x="4835" y="0"/>
                  <a:pt x="10800" y="0"/>
                </a:cubicBezTo>
                <a:cubicBezTo>
                  <a:pt x="16764" y="0"/>
                  <a:pt x="21600" y="4835"/>
                  <a:pt x="21600" y="10800"/>
                </a:cubicBezTo>
                <a:lnTo>
                  <a:pt x="24300" y="10800"/>
                </a:lnTo>
                <a:lnTo>
                  <a:pt x="20485" y="14615"/>
                </a:lnTo>
                <a:lnTo>
                  <a:pt x="16670" y="10800"/>
                </a:lnTo>
                <a:lnTo>
                  <a:pt x="19370" y="10800"/>
                </a:lnTo>
                <a:close/>
              </a:path>
            </a:pathLst>
          </a:custGeom>
          <a:solidFill>
            <a:srgbClr val="CC0000"/>
          </a:solidFill>
          <a:ln w="9525">
            <a:solidFill>
              <a:srgbClr val="CC0000"/>
            </a:solidFill>
            <a:miter lim="800000"/>
            <a:headEnd/>
            <a:tailEnd/>
          </a:ln>
          <a:effectLst/>
        </p:spPr>
        <p:txBody>
          <a:bodyPr wrap="none" anchor="ctr">
            <a:prstTxWarp prst="textNoShape">
              <a:avLst/>
            </a:prstTxWarp>
          </a:bodyPr>
          <a:lstStyle/>
          <a:p>
            <a:endParaRPr lang="en-US"/>
          </a:p>
        </p:txBody>
      </p:sp>
      <p:sp>
        <p:nvSpPr>
          <p:cNvPr id="447496" name="AutoShape 8"/>
          <p:cNvSpPr>
            <a:spLocks noChangeArrowheads="1"/>
          </p:cNvSpPr>
          <p:nvPr/>
        </p:nvSpPr>
        <p:spPr bwMode="auto">
          <a:xfrm>
            <a:off x="2111375" y="3505200"/>
            <a:ext cx="1655763" cy="304800"/>
          </a:xfrm>
          <a:prstGeom prst="rightArrow">
            <a:avLst>
              <a:gd name="adj1" fmla="val 50000"/>
              <a:gd name="adj2" fmla="val 135807"/>
            </a:avLst>
          </a:prstGeom>
          <a:solidFill>
            <a:srgbClr val="CC0000"/>
          </a:solidFill>
          <a:ln w="9525">
            <a:solidFill>
              <a:srgbClr val="CC0000"/>
            </a:solidFill>
            <a:miter lim="800000"/>
            <a:headEnd/>
            <a:tailEnd/>
          </a:ln>
          <a:effectLst/>
        </p:spPr>
        <p:txBody>
          <a:bodyPr wrap="none" anchor="ctr">
            <a:prstTxWarp prst="textNoShape">
              <a:avLst/>
            </a:prstTxWarp>
          </a:bodyPr>
          <a:lstStyle/>
          <a:p>
            <a:endParaRPr lang="en-US"/>
          </a:p>
        </p:txBody>
      </p:sp>
      <p:sp>
        <p:nvSpPr>
          <p:cNvPr id="447497" name="AutoShape 9"/>
          <p:cNvSpPr>
            <a:spLocks noChangeArrowheads="1"/>
          </p:cNvSpPr>
          <p:nvPr/>
        </p:nvSpPr>
        <p:spPr bwMode="auto">
          <a:xfrm>
            <a:off x="1887538" y="2678113"/>
            <a:ext cx="2097087" cy="419100"/>
          </a:xfrm>
          <a:prstGeom prst="roundRect">
            <a:avLst>
              <a:gd name="adj" fmla="val 16667"/>
            </a:avLst>
          </a:prstGeom>
          <a:solidFill>
            <a:srgbClr val="CC0000"/>
          </a:solidFill>
          <a:ln w="12700">
            <a:solidFill>
              <a:srgbClr val="000000"/>
            </a:solidFill>
            <a:round/>
            <a:headEnd/>
            <a:tailEnd/>
          </a:ln>
          <a:effectLst/>
        </p:spPr>
        <p:txBody>
          <a:bodyPr wrap="none" tIns="0" bIns="0" anchor="ctr">
            <a:prstTxWarp prst="textNoShape">
              <a:avLst/>
            </a:prstTxWarp>
            <a:spAutoFit/>
          </a:bodyPr>
          <a:lstStyle/>
          <a:p>
            <a:r>
              <a:rPr lang="en-US" b="1" dirty="0">
                <a:solidFill>
                  <a:schemeClr val="bg1"/>
                </a:solidFill>
              </a:rPr>
              <a:t>transcription</a:t>
            </a:r>
            <a:endParaRPr lang="en-US" dirty="0">
              <a:solidFill>
                <a:schemeClr val="bg1"/>
              </a:solidFill>
            </a:endParaRPr>
          </a:p>
        </p:txBody>
      </p:sp>
      <p:sp>
        <p:nvSpPr>
          <p:cNvPr id="447498" name="AutoShape 10"/>
          <p:cNvSpPr>
            <a:spLocks noChangeArrowheads="1"/>
          </p:cNvSpPr>
          <p:nvPr/>
        </p:nvSpPr>
        <p:spPr bwMode="auto">
          <a:xfrm>
            <a:off x="5243513" y="2678113"/>
            <a:ext cx="1792287" cy="419100"/>
          </a:xfrm>
          <a:prstGeom prst="roundRect">
            <a:avLst>
              <a:gd name="adj" fmla="val 16667"/>
            </a:avLst>
          </a:prstGeom>
          <a:solidFill>
            <a:srgbClr val="CC0000"/>
          </a:solidFill>
          <a:ln w="12700">
            <a:solidFill>
              <a:srgbClr val="000000"/>
            </a:solidFill>
            <a:round/>
            <a:headEnd/>
            <a:tailEnd/>
          </a:ln>
          <a:effectLst/>
        </p:spPr>
        <p:txBody>
          <a:bodyPr wrap="none" tIns="0" bIns="0" anchor="ctr">
            <a:prstTxWarp prst="textNoShape">
              <a:avLst/>
            </a:prstTxWarp>
            <a:spAutoFit/>
          </a:bodyPr>
          <a:lstStyle/>
          <a:p>
            <a:r>
              <a:rPr lang="en-US" b="1">
                <a:solidFill>
                  <a:schemeClr val="bg1"/>
                </a:solidFill>
              </a:rPr>
              <a:t>translation</a:t>
            </a:r>
            <a:endParaRPr lang="en-US">
              <a:solidFill>
                <a:schemeClr val="bg1"/>
              </a:solidFill>
            </a:endParaRPr>
          </a:p>
        </p:txBody>
      </p:sp>
      <p:sp>
        <p:nvSpPr>
          <p:cNvPr id="447499" name="AutoShape 11"/>
          <p:cNvSpPr>
            <a:spLocks noChangeArrowheads="1"/>
          </p:cNvSpPr>
          <p:nvPr/>
        </p:nvSpPr>
        <p:spPr bwMode="auto">
          <a:xfrm>
            <a:off x="1176338" y="5413375"/>
            <a:ext cx="1776412" cy="419100"/>
          </a:xfrm>
          <a:prstGeom prst="roundRect">
            <a:avLst>
              <a:gd name="adj" fmla="val 16667"/>
            </a:avLst>
          </a:prstGeom>
          <a:solidFill>
            <a:srgbClr val="CC0000"/>
          </a:solidFill>
          <a:ln w="12700">
            <a:solidFill>
              <a:srgbClr val="000000"/>
            </a:solidFill>
            <a:round/>
            <a:headEnd/>
            <a:tailEnd/>
          </a:ln>
          <a:effectLst/>
        </p:spPr>
        <p:txBody>
          <a:bodyPr wrap="none" tIns="0" bIns="0" anchor="ctr">
            <a:prstTxWarp prst="textNoShape">
              <a:avLst/>
            </a:prstTxWarp>
            <a:spAutoFit/>
          </a:bodyPr>
          <a:lstStyle/>
          <a:p>
            <a:r>
              <a:rPr lang="en-US" b="1">
                <a:solidFill>
                  <a:schemeClr val="bg1"/>
                </a:solidFill>
              </a:rPr>
              <a:t>replication</a:t>
            </a:r>
            <a:endParaRPr lang="en-US">
              <a:solidFill>
                <a:schemeClr val="bg1"/>
              </a:solidFill>
            </a:endParaRPr>
          </a:p>
        </p:txBody>
      </p:sp>
      <p:sp>
        <p:nvSpPr>
          <p:cNvPr id="447500" name="Rectangle 12" descr="Rectangle: Click to edit Master text styles&#10;Second level&#10;Third level&#10;Fourth level&#10;Fifth level"/>
          <p:cNvSpPr>
            <a:spLocks noGrp="1" noChangeArrowheads="1"/>
          </p:cNvSpPr>
          <p:nvPr>
            <p:ph type="body" idx="1"/>
          </p:nvPr>
        </p:nvSpPr>
        <p:spPr>
          <a:xfrm>
            <a:off x="838200" y="1371600"/>
            <a:ext cx="7772400" cy="1066800"/>
          </a:xfrm>
          <a:noFill/>
          <a:ln/>
        </p:spPr>
        <p:txBody>
          <a:bodyPr/>
          <a:lstStyle/>
          <a:p>
            <a:r>
              <a:rPr lang="en-US" dirty="0"/>
              <a:t>Flow of genetic information in a cell</a:t>
            </a:r>
            <a:endParaRPr lang="en-US" b="0" dirty="0">
              <a:solidFill>
                <a:schemeClr val="tx1"/>
              </a:solidFill>
              <a:latin typeface="Times"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447495"/>
                                        </p:tgtEl>
                                        <p:attrNameLst>
                                          <p:attrName>style.visibility</p:attrName>
                                        </p:attrNameLst>
                                      </p:cBhvr>
                                      <p:to>
                                        <p:strVal val="visible"/>
                                      </p:to>
                                    </p:set>
                                    <p:anim calcmode="lin" valueType="num">
                                      <p:cBhvr>
                                        <p:cTn id="7" dur="500" fill="hold"/>
                                        <p:tgtEl>
                                          <p:spTgt spid="447495"/>
                                        </p:tgtEl>
                                        <p:attrNameLst>
                                          <p:attrName>ppt_w</p:attrName>
                                        </p:attrNameLst>
                                      </p:cBhvr>
                                      <p:tavLst>
                                        <p:tav tm="0">
                                          <p:val>
                                            <p:fltVal val="0"/>
                                          </p:val>
                                        </p:tav>
                                        <p:tav tm="100000">
                                          <p:val>
                                            <p:strVal val="#ppt_w"/>
                                          </p:val>
                                        </p:tav>
                                      </p:tavLst>
                                    </p:anim>
                                    <p:anim calcmode="lin" valueType="num">
                                      <p:cBhvr>
                                        <p:cTn id="8" dur="500" fill="hold"/>
                                        <p:tgtEl>
                                          <p:spTgt spid="447495"/>
                                        </p:tgtEl>
                                        <p:attrNameLst>
                                          <p:attrName>ppt_h</p:attrName>
                                        </p:attrNameLst>
                                      </p:cBhvr>
                                      <p:tavLst>
                                        <p:tav tm="0">
                                          <p:val>
                                            <p:fltVal val="0"/>
                                          </p:val>
                                        </p:tav>
                                        <p:tav tm="100000">
                                          <p:val>
                                            <p:strVal val="#ppt_h"/>
                                          </p:val>
                                        </p:tav>
                                      </p:tavLst>
                                    </p:anim>
                                    <p:anim calcmode="lin" valueType="num">
                                      <p:cBhvr>
                                        <p:cTn id="9" dur="500" fill="hold"/>
                                        <p:tgtEl>
                                          <p:spTgt spid="447495"/>
                                        </p:tgtEl>
                                        <p:attrNameLst>
                                          <p:attrName>style.rotation</p:attrName>
                                        </p:attrNameLst>
                                      </p:cBhvr>
                                      <p:tavLst>
                                        <p:tav tm="0">
                                          <p:val>
                                            <p:fltVal val="360"/>
                                          </p:val>
                                        </p:tav>
                                        <p:tav tm="100000">
                                          <p:val>
                                            <p:fltVal val="0"/>
                                          </p:val>
                                        </p:tav>
                                      </p:tavLst>
                                    </p:anim>
                                    <p:animEffect transition="in" filter="fade">
                                      <p:cBhvr>
                                        <p:cTn id="10" dur="500"/>
                                        <p:tgtEl>
                                          <p:spTgt spid="44749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447499"/>
                                        </p:tgtEl>
                                        <p:attrNameLst>
                                          <p:attrName>style.visibility</p:attrName>
                                        </p:attrNameLst>
                                      </p:cBhvr>
                                      <p:to>
                                        <p:strVal val="visible"/>
                                      </p:to>
                                    </p:set>
                                    <p:animEffect transition="in" filter="wipe(left)">
                                      <p:cBhvr>
                                        <p:cTn id="15" dur="500"/>
                                        <p:tgtEl>
                                          <p:spTgt spid="447499"/>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8" fill="hold" grpId="0" nodeType="clickEffect">
                                  <p:stCondLst>
                                    <p:cond delay="0"/>
                                  </p:stCondLst>
                                  <p:childTnLst>
                                    <p:set>
                                      <p:cBhvr>
                                        <p:cTn id="19" dur="1" fill="hold">
                                          <p:stCondLst>
                                            <p:cond delay="0"/>
                                          </p:stCondLst>
                                        </p:cTn>
                                        <p:tgtEl>
                                          <p:spTgt spid="447496"/>
                                        </p:tgtEl>
                                        <p:attrNameLst>
                                          <p:attrName>style.visibility</p:attrName>
                                        </p:attrNameLst>
                                      </p:cBhvr>
                                      <p:to>
                                        <p:strVal val="visible"/>
                                      </p:to>
                                    </p:set>
                                    <p:anim calcmode="lin" valueType="num">
                                      <p:cBhvr additive="base">
                                        <p:cTn id="20" dur="500" fill="hold"/>
                                        <p:tgtEl>
                                          <p:spTgt spid="447496"/>
                                        </p:tgtEl>
                                        <p:attrNameLst>
                                          <p:attrName>ppt_x</p:attrName>
                                        </p:attrNameLst>
                                      </p:cBhvr>
                                      <p:tavLst>
                                        <p:tav tm="0">
                                          <p:val>
                                            <p:strVal val="0-#ppt_w/2"/>
                                          </p:val>
                                        </p:tav>
                                        <p:tav tm="100000">
                                          <p:val>
                                            <p:strVal val="#ppt_x"/>
                                          </p:val>
                                        </p:tav>
                                      </p:tavLst>
                                    </p:anim>
                                    <p:anim calcmode="lin" valueType="num">
                                      <p:cBhvr additive="base">
                                        <p:cTn id="21" dur="500" fill="hold"/>
                                        <p:tgtEl>
                                          <p:spTgt spid="447496"/>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8"/>
                                            </p:cond>
                                          </p:stCondLst>
                                          <p:endCondLst>
                                            <p:cond evt="onStopAudio" delay="0">
                                              <p:tgtEl>
                                                <p:sldTgt/>
                                              </p:tgtEl>
                                            </p:cond>
                                          </p:endCondLst>
                                        </p:cTn>
                                        <p:tgtEl>
                                          <p:sndTgt r:embed="rId3" name="Arrow"/>
                                        </p:tgtEl>
                                      </p:cMediaNode>
                                    </p:audio>
                                  </p:subTnLst>
                                </p:cTn>
                              </p:par>
                            </p:childTnLst>
                          </p:cTn>
                        </p:par>
                        <p:par>
                          <p:cTn id="22" fill="hold">
                            <p:stCondLst>
                              <p:cond delay="500"/>
                            </p:stCondLst>
                            <p:childTnLst>
                              <p:par>
                                <p:cTn id="23" presetID="22" presetClass="entr" presetSubtype="8" fill="hold" grpId="0" nodeType="afterEffect">
                                  <p:stCondLst>
                                    <p:cond delay="0"/>
                                  </p:stCondLst>
                                  <p:childTnLst>
                                    <p:set>
                                      <p:cBhvr>
                                        <p:cTn id="24" dur="1" fill="hold">
                                          <p:stCondLst>
                                            <p:cond delay="0"/>
                                          </p:stCondLst>
                                        </p:cTn>
                                        <p:tgtEl>
                                          <p:spTgt spid="447492"/>
                                        </p:tgtEl>
                                        <p:attrNameLst>
                                          <p:attrName>style.visibility</p:attrName>
                                        </p:attrNameLst>
                                      </p:cBhvr>
                                      <p:to>
                                        <p:strVal val="visible"/>
                                      </p:to>
                                    </p:set>
                                    <p:animEffect transition="in" filter="wipe(left)">
                                      <p:cBhvr>
                                        <p:cTn id="25" dur="500"/>
                                        <p:tgtEl>
                                          <p:spTgt spid="447492"/>
                                        </p:tgtEl>
                                      </p:cBhvr>
                                    </p:animEffect>
                                  </p:childTnLst>
                                  <p:subTnLst>
                                    <p:audio>
                                      <p:cMediaNode>
                                        <p:cTn display="0" masterRel="sameClick">
                                          <p:stCondLst>
                                            <p:cond evt="begin" delay="0">
                                              <p:tn val="23"/>
                                            </p:cond>
                                          </p:stCondLst>
                                          <p:endCondLst>
                                            <p:cond evt="onStopAudio" delay="0">
                                              <p:tgtEl>
                                                <p:sldTgt/>
                                              </p:tgtEl>
                                            </p:cond>
                                          </p:endCondLst>
                                        </p:cTn>
                                        <p:tgtEl>
                                          <p:sndTgt r:embed="rId4" name="Whoosh"/>
                                        </p:tgtEl>
                                      </p:cMediaNode>
                                    </p:audio>
                                  </p:sub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447497"/>
                                        </p:tgtEl>
                                        <p:attrNameLst>
                                          <p:attrName>style.visibility</p:attrName>
                                        </p:attrNameLst>
                                      </p:cBhvr>
                                      <p:to>
                                        <p:strVal val="visible"/>
                                      </p:to>
                                    </p:set>
                                    <p:animEffect transition="in" filter="wipe(left)">
                                      <p:cBhvr>
                                        <p:cTn id="30" dur="500"/>
                                        <p:tgtEl>
                                          <p:spTgt spid="447497"/>
                                        </p:tgtEl>
                                      </p:cBhvr>
                                    </p:animEffect>
                                  </p:childTnLst>
                                  <p:subTnLst>
                                    <p:audio>
                                      <p:cMediaNode>
                                        <p:cTn display="0" masterRel="sameClick">
                                          <p:stCondLst>
                                            <p:cond evt="begin" delay="0">
                                              <p:tn val="28"/>
                                            </p:cond>
                                          </p:stCondLst>
                                          <p:endCondLst>
                                            <p:cond evt="onStopAudio" delay="0">
                                              <p:tgtEl>
                                                <p:sldTgt/>
                                              </p:tgtEl>
                                            </p:cond>
                                          </p:endCondLst>
                                        </p:cTn>
                                        <p:tgtEl>
                                          <p:sndTgt r:embed="rId5" name="Pencil Check"/>
                                        </p:tgtEl>
                                      </p:cMediaNode>
                                    </p:audio>
                                  </p:subTnLst>
                                </p:cTn>
                              </p:par>
                            </p:childTnLst>
                          </p:cTn>
                        </p:par>
                      </p:childTnLst>
                    </p:cTn>
                  </p:par>
                  <p:par>
                    <p:cTn id="31" fill="hold">
                      <p:stCondLst>
                        <p:cond delay="indefinite"/>
                      </p:stCondLst>
                      <p:childTnLst>
                        <p:par>
                          <p:cTn id="32" fill="hold">
                            <p:stCondLst>
                              <p:cond delay="0"/>
                            </p:stCondLst>
                            <p:childTnLst>
                              <p:par>
                                <p:cTn id="33" presetID="2" presetClass="entr" presetSubtype="8" fill="hold" grpId="0" nodeType="clickEffect">
                                  <p:stCondLst>
                                    <p:cond delay="0"/>
                                  </p:stCondLst>
                                  <p:childTnLst>
                                    <p:set>
                                      <p:cBhvr>
                                        <p:cTn id="34" dur="1" fill="hold">
                                          <p:stCondLst>
                                            <p:cond delay="0"/>
                                          </p:stCondLst>
                                        </p:cTn>
                                        <p:tgtEl>
                                          <p:spTgt spid="447491"/>
                                        </p:tgtEl>
                                        <p:attrNameLst>
                                          <p:attrName>style.visibility</p:attrName>
                                        </p:attrNameLst>
                                      </p:cBhvr>
                                      <p:to>
                                        <p:strVal val="visible"/>
                                      </p:to>
                                    </p:set>
                                    <p:anim calcmode="lin" valueType="num">
                                      <p:cBhvr additive="base">
                                        <p:cTn id="35" dur="500" fill="hold"/>
                                        <p:tgtEl>
                                          <p:spTgt spid="447491"/>
                                        </p:tgtEl>
                                        <p:attrNameLst>
                                          <p:attrName>ppt_x</p:attrName>
                                        </p:attrNameLst>
                                      </p:cBhvr>
                                      <p:tavLst>
                                        <p:tav tm="0">
                                          <p:val>
                                            <p:strVal val="0-#ppt_w/2"/>
                                          </p:val>
                                        </p:tav>
                                        <p:tav tm="100000">
                                          <p:val>
                                            <p:strVal val="#ppt_x"/>
                                          </p:val>
                                        </p:tav>
                                      </p:tavLst>
                                    </p:anim>
                                    <p:anim calcmode="lin" valueType="num">
                                      <p:cBhvr additive="base">
                                        <p:cTn id="36" dur="500" fill="hold"/>
                                        <p:tgtEl>
                                          <p:spTgt spid="447491"/>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3"/>
                                            </p:cond>
                                          </p:stCondLst>
                                          <p:endCondLst>
                                            <p:cond evt="onStopAudio" delay="0">
                                              <p:tgtEl>
                                                <p:sldTgt/>
                                              </p:tgtEl>
                                            </p:cond>
                                          </p:endCondLst>
                                        </p:cTn>
                                        <p:tgtEl>
                                          <p:sndTgt r:embed="rId3" name="Arrow"/>
                                        </p:tgtEl>
                                      </p:cMediaNode>
                                    </p:audio>
                                  </p:subTnLst>
                                </p:cTn>
                              </p:par>
                            </p:childTnLst>
                          </p:cTn>
                        </p:par>
                        <p:par>
                          <p:cTn id="37" fill="hold">
                            <p:stCondLst>
                              <p:cond delay="500"/>
                            </p:stCondLst>
                            <p:childTnLst>
                              <p:par>
                                <p:cTn id="38" presetID="22" presetClass="entr" presetSubtype="8" fill="hold" grpId="0" nodeType="afterEffect">
                                  <p:stCondLst>
                                    <p:cond delay="0"/>
                                  </p:stCondLst>
                                  <p:childTnLst>
                                    <p:set>
                                      <p:cBhvr>
                                        <p:cTn id="39" dur="1" fill="hold">
                                          <p:stCondLst>
                                            <p:cond delay="0"/>
                                          </p:stCondLst>
                                        </p:cTn>
                                        <p:tgtEl>
                                          <p:spTgt spid="447490"/>
                                        </p:tgtEl>
                                        <p:attrNameLst>
                                          <p:attrName>style.visibility</p:attrName>
                                        </p:attrNameLst>
                                      </p:cBhvr>
                                      <p:to>
                                        <p:strVal val="visible"/>
                                      </p:to>
                                    </p:set>
                                    <p:animEffect transition="in" filter="wipe(left)">
                                      <p:cBhvr>
                                        <p:cTn id="40" dur="500"/>
                                        <p:tgtEl>
                                          <p:spTgt spid="447490"/>
                                        </p:tgtEl>
                                      </p:cBhvr>
                                    </p:animEffect>
                                  </p:childTnLst>
                                  <p:subTnLst>
                                    <p:audio>
                                      <p:cMediaNode>
                                        <p:cTn display="0" masterRel="sameClick">
                                          <p:stCondLst>
                                            <p:cond evt="begin" delay="0">
                                              <p:tn val="38"/>
                                            </p:cond>
                                          </p:stCondLst>
                                          <p:endCondLst>
                                            <p:cond evt="onStopAudio" delay="0">
                                              <p:tgtEl>
                                                <p:sldTgt/>
                                              </p:tgtEl>
                                            </p:cond>
                                          </p:endCondLst>
                                        </p:cTn>
                                        <p:tgtEl>
                                          <p:sndTgt r:embed="rId4" name="Whoosh"/>
                                        </p:tgtEl>
                                      </p:cMediaNode>
                                    </p:audio>
                                  </p:sub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447498"/>
                                        </p:tgtEl>
                                        <p:attrNameLst>
                                          <p:attrName>style.visibility</p:attrName>
                                        </p:attrNameLst>
                                      </p:cBhvr>
                                      <p:to>
                                        <p:strVal val="visible"/>
                                      </p:to>
                                    </p:set>
                                    <p:animEffect transition="in" filter="wipe(left)">
                                      <p:cBhvr>
                                        <p:cTn id="45" dur="500"/>
                                        <p:tgtEl>
                                          <p:spTgt spid="447498"/>
                                        </p:tgtEl>
                                      </p:cBhvr>
                                    </p:animEffect>
                                  </p:childTnLst>
                                  <p:subTnLst>
                                    <p:audio>
                                      <p:cMediaNode>
                                        <p:cTn display="0" masterRel="sameClick">
                                          <p:stCondLst>
                                            <p:cond evt="begin" delay="0">
                                              <p:tn val="43"/>
                                            </p:cond>
                                          </p:stCondLst>
                                          <p:endCondLst>
                                            <p:cond evt="onStopAudio" delay="0">
                                              <p:tgtEl>
                                                <p:sldTgt/>
                                              </p:tgtEl>
                                            </p:cond>
                                          </p:endCondLst>
                                        </p:cTn>
                                        <p:tgtEl>
                                          <p:sndTgt r:embed="rId5" name="Pencil Check"/>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7490" grpId="0" animBg="1" autoUpdateAnimBg="0"/>
      <p:bldP spid="447491" grpId="0" animBg="1"/>
      <p:bldP spid="447492" grpId="0" animBg="1" autoUpdateAnimBg="0"/>
      <p:bldP spid="447495" grpId="0" animBg="1"/>
      <p:bldP spid="447496" grpId="0" animBg="1"/>
      <p:bldP spid="447497" grpId="0" animBg="1" autoUpdateAnimBg="0"/>
      <p:bldP spid="447498" grpId="0" animBg="1" autoUpdateAnimBg="0"/>
      <p:bldP spid="447499" grpId="0" animBg="1"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3"/>
          <p:cNvSpPr>
            <a:spLocks noGrp="1" noChangeArrowheads="1"/>
          </p:cNvSpPr>
          <p:nvPr>
            <p:ph type="body" idx="1"/>
          </p:nvPr>
        </p:nvSpPr>
        <p:spPr>
          <a:xfrm>
            <a:off x="304800" y="685800"/>
            <a:ext cx="8534400" cy="5588000"/>
          </a:xfrm>
        </p:spPr>
        <p:txBody>
          <a:bodyPr/>
          <a:lstStyle/>
          <a:p>
            <a:pPr marL="609600" indent="-609600" eaLnBrk="1" hangingPunct="1">
              <a:buFontTx/>
              <a:buNone/>
            </a:pPr>
            <a:r>
              <a:rPr lang="en-US" sz="2600" dirty="0"/>
              <a:t>1</a:t>
            </a:r>
            <a:r>
              <a:rPr lang="en-US" sz="2600" dirty="0" smtClean="0">
                <a:ea typeface="ＭＳ Ｐゴシック" charset="-128"/>
                <a:cs typeface="ＭＳ Ｐゴシック" charset="-128"/>
              </a:rPr>
              <a:t>.  </a:t>
            </a:r>
            <a:r>
              <a:rPr lang="en-US" sz="2600" dirty="0">
                <a:ea typeface="ＭＳ Ｐゴシック" charset="-128"/>
                <a:cs typeface="ＭＳ Ｐゴシック" charset="-128"/>
              </a:rPr>
              <a:t>Tobacco mosaic virus has RNA rather than DNA as its genetic material. In a hypothetical situation where RNA from a tobacco mosaic virus is mixed with proteins from a related DNA virus, the result could be a hybrid virus. If that virus were to infect a cell and reproduce, what would the resulting "offspring" viruses be like? </a:t>
            </a:r>
          </a:p>
          <a:p>
            <a:pPr marL="1112838" lvl="1" indent="-533400" eaLnBrk="1" hangingPunct="1">
              <a:lnSpc>
                <a:spcPct val="85000"/>
              </a:lnSpc>
              <a:spcBef>
                <a:spcPct val="25000"/>
              </a:spcBef>
              <a:spcAft>
                <a:spcPct val="15000"/>
              </a:spcAft>
              <a:buFont typeface="+mj-lt"/>
              <a:buAutoNum type="alphaUcPeriod"/>
            </a:pPr>
            <a:r>
              <a:rPr lang="en-US" sz="2200" dirty="0"/>
              <a:t>tobacco mosaic virus </a:t>
            </a:r>
          </a:p>
          <a:p>
            <a:pPr marL="1112838" lvl="1" indent="-533400" eaLnBrk="1" hangingPunct="1">
              <a:lnSpc>
                <a:spcPct val="85000"/>
              </a:lnSpc>
              <a:spcBef>
                <a:spcPct val="25000"/>
              </a:spcBef>
              <a:spcAft>
                <a:spcPct val="15000"/>
              </a:spcAft>
              <a:buFontTx/>
              <a:buAutoNum type="alphaUcPeriod"/>
            </a:pPr>
            <a:r>
              <a:rPr lang="en-US" sz="2200" dirty="0"/>
              <a:t>the related DNA virus </a:t>
            </a:r>
          </a:p>
          <a:p>
            <a:pPr marL="1112838" lvl="1" indent="-533400" eaLnBrk="1" hangingPunct="1">
              <a:lnSpc>
                <a:spcPct val="85000"/>
              </a:lnSpc>
              <a:spcBef>
                <a:spcPct val="25000"/>
              </a:spcBef>
              <a:spcAft>
                <a:spcPct val="15000"/>
              </a:spcAft>
              <a:buFontTx/>
              <a:buAutoNum type="alphaUcPeriod"/>
            </a:pPr>
            <a:r>
              <a:rPr lang="en-US" sz="2200" dirty="0"/>
              <a:t>a hybrid: tobacco mosaic virus RNA and protein from the DNA virus </a:t>
            </a:r>
          </a:p>
          <a:p>
            <a:pPr marL="1112838" lvl="1" indent="-533400" eaLnBrk="1" hangingPunct="1">
              <a:lnSpc>
                <a:spcPct val="85000"/>
              </a:lnSpc>
              <a:spcBef>
                <a:spcPct val="25000"/>
              </a:spcBef>
              <a:spcAft>
                <a:spcPct val="15000"/>
              </a:spcAft>
              <a:buFontTx/>
              <a:buAutoNum type="alphaUcPeriod"/>
            </a:pPr>
            <a:r>
              <a:rPr lang="en-US" sz="2200" dirty="0"/>
              <a:t>a hybrid: tobacco mosaic virus protein and nucleic acid from the DNA virus </a:t>
            </a:r>
          </a:p>
          <a:p>
            <a:pPr marL="1112838" lvl="1" indent="-533400" eaLnBrk="1" hangingPunct="1">
              <a:lnSpc>
                <a:spcPct val="85000"/>
              </a:lnSpc>
              <a:spcBef>
                <a:spcPct val="25000"/>
              </a:spcBef>
              <a:spcAft>
                <a:spcPct val="15000"/>
              </a:spcAft>
              <a:buFontTx/>
              <a:buAutoNum type="alphaUcPeriod"/>
            </a:pPr>
            <a:r>
              <a:rPr lang="en-US" sz="2200" dirty="0"/>
              <a:t>a virus with a double helix made up of one strand of DNA complementary to a strand of RNA surrounded by viral protein </a:t>
            </a:r>
          </a:p>
        </p:txBody>
      </p:sp>
      <p:sp>
        <p:nvSpPr>
          <p:cNvPr id="49155" name="FlagCount" hidden="1">
            <a:hlinkClick r:id="rId4"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prstTxWarp prst="textNoShape">
              <a:avLst/>
            </a:prstTxWarp>
          </a:bodyPr>
          <a:lstStyle/>
          <a:p>
            <a:pPr algn="ctr" eaLnBrk="0" hangingPunct="0"/>
            <a:r>
              <a:rPr lang="en-US" sz="1400" b="1">
                <a:latin typeface="Tahoma" charset="0"/>
              </a:rPr>
              <a:t>0</a:t>
            </a:r>
          </a:p>
        </p:txBody>
      </p:sp>
    </p:spTree>
    <p:custDataLst>
      <p:tags r:id="rId1"/>
    </p:custData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3"/>
          <p:cNvSpPr>
            <a:spLocks noGrp="1" noChangeArrowheads="1"/>
          </p:cNvSpPr>
          <p:nvPr>
            <p:ph type="body" idx="1"/>
          </p:nvPr>
        </p:nvSpPr>
        <p:spPr>
          <a:xfrm>
            <a:off x="304800" y="685800"/>
            <a:ext cx="8534400" cy="5091113"/>
          </a:xfrm>
        </p:spPr>
        <p:txBody>
          <a:bodyPr/>
          <a:lstStyle/>
          <a:p>
            <a:pPr marL="609600" indent="-609600" eaLnBrk="1" hangingPunct="1">
              <a:buFontTx/>
              <a:buNone/>
            </a:pPr>
            <a:r>
              <a:rPr lang="en-US" sz="3000" dirty="0"/>
              <a:t>2</a:t>
            </a:r>
            <a:r>
              <a:rPr lang="en-US" sz="3000" dirty="0" smtClean="0">
                <a:ea typeface="ＭＳ Ｐゴシック" charset="-128"/>
                <a:cs typeface="ＭＳ Ｐゴシック" charset="-128"/>
              </a:rPr>
              <a:t>.  </a:t>
            </a:r>
            <a:r>
              <a:rPr lang="en-US" sz="3000" dirty="0">
                <a:ea typeface="ＭＳ Ｐゴシック" charset="-128"/>
                <a:cs typeface="ＭＳ Ｐゴシック" charset="-128"/>
              </a:rPr>
              <a:t>Cytosine makes up 38% of the nucleotides in a sample of DNA from an organism. What percent of the nucleotides in this sample will be thymine?</a:t>
            </a:r>
            <a:r>
              <a:rPr lang="en-US" dirty="0">
                <a:ea typeface="ＭＳ Ｐゴシック" charset="-128"/>
                <a:cs typeface="ＭＳ Ｐゴシック" charset="-128"/>
              </a:rPr>
              <a:t> </a:t>
            </a:r>
          </a:p>
          <a:p>
            <a:pPr marL="1112838" lvl="1" indent="-533400" eaLnBrk="1" hangingPunct="1">
              <a:buFont typeface="+mj-lt"/>
              <a:buAutoNum type="alphaUcPeriod"/>
            </a:pPr>
            <a:r>
              <a:rPr lang="en-US" sz="2600" dirty="0"/>
              <a:t>12 </a:t>
            </a:r>
          </a:p>
          <a:p>
            <a:pPr marL="1112838" lvl="1" indent="-533400" eaLnBrk="1" hangingPunct="1">
              <a:buFontTx/>
              <a:buAutoNum type="alphaUcPeriod"/>
            </a:pPr>
            <a:r>
              <a:rPr lang="en-US" sz="2600" dirty="0"/>
              <a:t>24 </a:t>
            </a:r>
          </a:p>
          <a:p>
            <a:pPr marL="1112838" lvl="1" indent="-533400" eaLnBrk="1" hangingPunct="1">
              <a:buFontTx/>
              <a:buAutoNum type="alphaUcPeriod"/>
            </a:pPr>
            <a:r>
              <a:rPr lang="en-US" sz="2600" dirty="0"/>
              <a:t>31 </a:t>
            </a:r>
          </a:p>
          <a:p>
            <a:pPr marL="1112838" lvl="1" indent="-533400" eaLnBrk="1" hangingPunct="1">
              <a:buFontTx/>
              <a:buAutoNum type="alphaUcPeriod"/>
            </a:pPr>
            <a:r>
              <a:rPr lang="en-US" sz="2600" dirty="0"/>
              <a:t>38 </a:t>
            </a:r>
          </a:p>
          <a:p>
            <a:pPr marL="1112838" lvl="1" indent="-533400" eaLnBrk="1" hangingPunct="1">
              <a:buFontTx/>
              <a:buAutoNum type="alphaUcPeriod"/>
            </a:pPr>
            <a:r>
              <a:rPr lang="en-US" sz="2600" dirty="0"/>
              <a:t>It cannot be determined from the</a:t>
            </a:r>
            <a:br>
              <a:rPr lang="en-US" sz="2600" dirty="0"/>
            </a:br>
            <a:r>
              <a:rPr lang="en-US" sz="2600" dirty="0"/>
              <a:t>information provided. </a:t>
            </a:r>
          </a:p>
        </p:txBody>
      </p:sp>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3"/>
          <p:cNvSpPr>
            <a:spLocks noGrp="1" noChangeArrowheads="1"/>
          </p:cNvSpPr>
          <p:nvPr>
            <p:ph type="body" idx="1"/>
          </p:nvPr>
        </p:nvSpPr>
        <p:spPr>
          <a:xfrm>
            <a:off x="304800" y="685800"/>
            <a:ext cx="8534400" cy="4537075"/>
          </a:xfrm>
        </p:spPr>
        <p:txBody>
          <a:bodyPr/>
          <a:lstStyle/>
          <a:p>
            <a:pPr marL="609600" indent="-609600" eaLnBrk="1" hangingPunct="1">
              <a:buFontTx/>
              <a:buNone/>
            </a:pPr>
            <a:r>
              <a:rPr lang="en-US" dirty="0"/>
              <a:t>3</a:t>
            </a:r>
            <a:r>
              <a:rPr lang="en-US" dirty="0" smtClean="0">
                <a:ea typeface="ＭＳ Ｐゴシック" charset="-128"/>
                <a:cs typeface="ＭＳ Ｐゴシック" charset="-128"/>
              </a:rPr>
              <a:t>.  </a:t>
            </a:r>
            <a:r>
              <a:rPr lang="en-US" dirty="0">
                <a:ea typeface="ＭＳ Ｐゴシック" charset="-128"/>
                <a:cs typeface="ＭＳ Ｐゴシック" charset="-128"/>
              </a:rPr>
              <a:t>In an analysis of the nucleotide composition of DNA, which of the following is </a:t>
            </a:r>
            <a:r>
              <a:rPr lang="en-US" i="1" dirty="0">
                <a:ea typeface="ＭＳ Ｐゴシック" charset="-128"/>
                <a:cs typeface="ＭＳ Ｐゴシック" charset="-128"/>
              </a:rPr>
              <a:t>true</a:t>
            </a:r>
            <a:r>
              <a:rPr lang="en-US" dirty="0">
                <a:ea typeface="ＭＳ Ｐゴシック" charset="-128"/>
                <a:cs typeface="ＭＳ Ｐゴシック" charset="-128"/>
              </a:rPr>
              <a:t>? </a:t>
            </a:r>
          </a:p>
          <a:p>
            <a:pPr marL="1112838" lvl="1" indent="-533400" eaLnBrk="1" hangingPunct="1">
              <a:buFont typeface="+mj-lt"/>
              <a:buAutoNum type="alphaUcPeriod"/>
            </a:pPr>
            <a:r>
              <a:rPr lang="en-US" dirty="0"/>
              <a:t>A = C </a:t>
            </a:r>
          </a:p>
          <a:p>
            <a:pPr marL="1112838" lvl="1" indent="-533400" eaLnBrk="1" hangingPunct="1">
              <a:buFontTx/>
              <a:buAutoNum type="alphaUcPeriod"/>
            </a:pPr>
            <a:r>
              <a:rPr lang="en-US" dirty="0"/>
              <a:t>A = G and C = T </a:t>
            </a:r>
            <a:endParaRPr lang="fr-FR" dirty="0"/>
          </a:p>
          <a:p>
            <a:pPr marL="1112838" lvl="1" indent="-533400" eaLnBrk="1" hangingPunct="1">
              <a:buFontTx/>
              <a:buAutoNum type="alphaUcPeriod"/>
            </a:pPr>
            <a:r>
              <a:rPr lang="fr-FR" dirty="0"/>
              <a:t>A + C = G + T </a:t>
            </a:r>
          </a:p>
          <a:p>
            <a:pPr marL="1112838" lvl="1" indent="-533400" eaLnBrk="1" hangingPunct="1">
              <a:buFontTx/>
              <a:buAutoNum type="alphaUcPeriod"/>
            </a:pPr>
            <a:r>
              <a:rPr lang="fr-FR" dirty="0"/>
              <a:t>A + T = G + C </a:t>
            </a:r>
            <a:endParaRPr lang="en-US" dirty="0"/>
          </a:p>
          <a:p>
            <a:pPr marL="1112838" lvl="1" indent="-533400" eaLnBrk="1" hangingPunct="1">
              <a:buFontTx/>
              <a:buAutoNum type="alphaUcPeriod"/>
            </a:pPr>
            <a:r>
              <a:rPr lang="en-US" dirty="0"/>
              <a:t>Both B and C are true </a:t>
            </a:r>
          </a:p>
        </p:txBody>
      </p:sp>
    </p:spTree>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3"/>
          <p:cNvSpPr>
            <a:spLocks noGrp="1" noChangeArrowheads="1"/>
          </p:cNvSpPr>
          <p:nvPr>
            <p:ph type="body" sz="half" idx="1"/>
          </p:nvPr>
        </p:nvSpPr>
        <p:spPr>
          <a:xfrm>
            <a:off x="381000" y="228600"/>
            <a:ext cx="8232775" cy="2919413"/>
          </a:xfrm>
        </p:spPr>
        <p:txBody>
          <a:bodyPr/>
          <a:lstStyle/>
          <a:p>
            <a:pPr marL="465138" indent="-465138" eaLnBrk="1" hangingPunct="1">
              <a:buFontTx/>
              <a:buNone/>
            </a:pPr>
            <a:r>
              <a:rPr lang="en-US" sz="2400" dirty="0"/>
              <a:t>4</a:t>
            </a:r>
            <a:r>
              <a:rPr lang="en-US" sz="2400" dirty="0" smtClean="0">
                <a:ea typeface="ＭＳ Ｐゴシック" charset="-128"/>
                <a:cs typeface="ＭＳ Ｐゴシック" charset="-128"/>
              </a:rPr>
              <a:t>.  </a:t>
            </a:r>
            <a:r>
              <a:rPr lang="en-US" sz="2400" dirty="0">
                <a:ea typeface="ＭＳ Ｐゴシック" charset="-128"/>
                <a:cs typeface="ＭＳ Ｐゴシック" charset="-128"/>
              </a:rPr>
              <a:t>A space probe returns with a culture of a microorganism found on a distant planet. Analysis shows that it is a carbon-based life form that has DNA. You grow the cells in </a:t>
            </a:r>
            <a:r>
              <a:rPr lang="en-US" sz="2400" baseline="30000" dirty="0">
                <a:ea typeface="ＭＳ Ｐゴシック" charset="-128"/>
                <a:cs typeface="ＭＳ Ｐゴシック" charset="-128"/>
              </a:rPr>
              <a:t>15</a:t>
            </a:r>
            <a:r>
              <a:rPr lang="en-US" sz="2400" dirty="0">
                <a:ea typeface="ＭＳ Ｐゴシック" charset="-128"/>
                <a:cs typeface="ＭＳ Ｐゴシック" charset="-128"/>
              </a:rPr>
              <a:t>N medium for several generations and then transfer it to </a:t>
            </a:r>
            <a:r>
              <a:rPr lang="en-US" sz="2400" baseline="30000" dirty="0">
                <a:ea typeface="ＭＳ Ｐゴシック" charset="-128"/>
                <a:cs typeface="ＭＳ Ｐゴシック" charset="-128"/>
              </a:rPr>
              <a:t>14</a:t>
            </a:r>
            <a:r>
              <a:rPr lang="en-US" sz="2400" dirty="0">
                <a:ea typeface="ＭＳ Ｐゴシック" charset="-128"/>
                <a:cs typeface="ＭＳ Ｐゴシック" charset="-128"/>
              </a:rPr>
              <a:t>N medium. Which pattern in this figure would you expect if the DNA were replicated in a conservative manner? </a:t>
            </a:r>
          </a:p>
        </p:txBody>
      </p:sp>
      <p:pic>
        <p:nvPicPr>
          <p:cNvPr id="55299" name="Picture 4" descr="c6e_tb_1601"/>
          <p:cNvPicPr>
            <a:picLocks noChangeAspect="1" noChangeArrowheads="1"/>
          </p:cNvPicPr>
          <p:nvPr/>
        </p:nvPicPr>
        <p:blipFill>
          <a:blip r:embed="rId3"/>
          <a:srcRect/>
          <a:stretch>
            <a:fillRect/>
          </a:stretch>
        </p:blipFill>
        <p:spPr bwMode="auto">
          <a:xfrm>
            <a:off x="866775" y="2943225"/>
            <a:ext cx="7258050" cy="2843213"/>
          </a:xfrm>
          <a:prstGeom prst="rect">
            <a:avLst/>
          </a:prstGeom>
          <a:ln>
            <a:noFill/>
          </a:ln>
          <a:effectLst>
            <a:outerShdw blurRad="292100" dist="139700" dir="2700000" algn="tl" rotWithShape="0">
              <a:srgbClr val="333333">
                <a:alpha val="65000"/>
              </a:srgbClr>
            </a:outerShdw>
          </a:effectLst>
        </p:spPr>
      </p:pic>
      <p:sp>
        <p:nvSpPr>
          <p:cNvPr id="55300" name="Text Box 5"/>
          <p:cNvSpPr txBox="1">
            <a:spLocks noChangeArrowheads="1"/>
          </p:cNvSpPr>
          <p:nvPr/>
        </p:nvSpPr>
        <p:spPr bwMode="auto">
          <a:xfrm>
            <a:off x="2933700" y="5827713"/>
            <a:ext cx="465138" cy="457200"/>
          </a:xfrm>
          <a:prstGeom prst="rect">
            <a:avLst/>
          </a:prstGeom>
          <a:noFill/>
          <a:ln w="9525">
            <a:noFill/>
            <a:miter lim="800000"/>
            <a:headEnd/>
            <a:tailEnd/>
          </a:ln>
        </p:spPr>
        <p:txBody>
          <a:bodyPr anchor="b">
            <a:prstTxWarp prst="textNoShape">
              <a:avLst/>
            </a:prstTxWarp>
            <a:spAutoFit/>
          </a:bodyPr>
          <a:lstStyle/>
          <a:p>
            <a:pPr algn="ctr" eaLnBrk="0" hangingPunct="0">
              <a:spcBef>
                <a:spcPct val="50000"/>
              </a:spcBef>
            </a:pPr>
            <a:r>
              <a:rPr lang="en-US" sz="2400">
                <a:solidFill>
                  <a:schemeClr val="tx2"/>
                </a:solidFill>
              </a:rPr>
              <a:t>a.</a:t>
            </a:r>
          </a:p>
        </p:txBody>
      </p:sp>
      <p:sp>
        <p:nvSpPr>
          <p:cNvPr id="55301" name="Text Box 6"/>
          <p:cNvSpPr txBox="1">
            <a:spLocks noChangeArrowheads="1"/>
          </p:cNvSpPr>
          <p:nvPr/>
        </p:nvSpPr>
        <p:spPr bwMode="auto">
          <a:xfrm>
            <a:off x="6265863" y="5813425"/>
            <a:ext cx="465137" cy="457200"/>
          </a:xfrm>
          <a:prstGeom prst="rect">
            <a:avLst/>
          </a:prstGeom>
          <a:noFill/>
          <a:ln w="9525">
            <a:noFill/>
            <a:miter lim="800000"/>
            <a:headEnd/>
            <a:tailEnd/>
          </a:ln>
        </p:spPr>
        <p:txBody>
          <a:bodyPr anchor="b">
            <a:prstTxWarp prst="textNoShape">
              <a:avLst/>
            </a:prstTxWarp>
            <a:spAutoFit/>
          </a:bodyPr>
          <a:lstStyle/>
          <a:p>
            <a:pPr algn="ctr" eaLnBrk="0" hangingPunct="0">
              <a:spcBef>
                <a:spcPct val="50000"/>
              </a:spcBef>
            </a:pPr>
            <a:r>
              <a:rPr lang="en-US" sz="2400">
                <a:solidFill>
                  <a:schemeClr val="tx2"/>
                </a:solidFill>
              </a:rPr>
              <a:t>d.</a:t>
            </a:r>
          </a:p>
        </p:txBody>
      </p:sp>
      <p:sp>
        <p:nvSpPr>
          <p:cNvPr id="55302" name="Text Box 7"/>
          <p:cNvSpPr txBox="1">
            <a:spLocks noChangeArrowheads="1"/>
          </p:cNvSpPr>
          <p:nvPr/>
        </p:nvSpPr>
        <p:spPr bwMode="auto">
          <a:xfrm>
            <a:off x="5097463" y="5803900"/>
            <a:ext cx="465137" cy="457200"/>
          </a:xfrm>
          <a:prstGeom prst="rect">
            <a:avLst/>
          </a:prstGeom>
          <a:noFill/>
          <a:ln w="9525">
            <a:noFill/>
            <a:miter lim="800000"/>
            <a:headEnd/>
            <a:tailEnd/>
          </a:ln>
        </p:spPr>
        <p:txBody>
          <a:bodyPr anchor="b">
            <a:prstTxWarp prst="textNoShape">
              <a:avLst/>
            </a:prstTxWarp>
            <a:spAutoFit/>
          </a:bodyPr>
          <a:lstStyle/>
          <a:p>
            <a:pPr algn="ctr" eaLnBrk="0" hangingPunct="0">
              <a:spcBef>
                <a:spcPct val="50000"/>
              </a:spcBef>
            </a:pPr>
            <a:r>
              <a:rPr lang="en-US" sz="2400">
                <a:solidFill>
                  <a:schemeClr val="tx2"/>
                </a:solidFill>
              </a:rPr>
              <a:t>c.</a:t>
            </a:r>
          </a:p>
        </p:txBody>
      </p:sp>
      <p:sp>
        <p:nvSpPr>
          <p:cNvPr id="55303" name="Text Box 8"/>
          <p:cNvSpPr txBox="1">
            <a:spLocks noChangeArrowheads="1"/>
          </p:cNvSpPr>
          <p:nvPr/>
        </p:nvSpPr>
        <p:spPr bwMode="auto">
          <a:xfrm>
            <a:off x="4003675" y="5822950"/>
            <a:ext cx="465138" cy="457200"/>
          </a:xfrm>
          <a:prstGeom prst="rect">
            <a:avLst/>
          </a:prstGeom>
          <a:noFill/>
          <a:ln w="9525">
            <a:noFill/>
            <a:miter lim="800000"/>
            <a:headEnd/>
            <a:tailEnd/>
          </a:ln>
        </p:spPr>
        <p:txBody>
          <a:bodyPr anchor="b">
            <a:prstTxWarp prst="textNoShape">
              <a:avLst/>
            </a:prstTxWarp>
            <a:spAutoFit/>
          </a:bodyPr>
          <a:lstStyle/>
          <a:p>
            <a:pPr algn="ctr" eaLnBrk="0" hangingPunct="0">
              <a:spcBef>
                <a:spcPct val="50000"/>
              </a:spcBef>
            </a:pPr>
            <a:r>
              <a:rPr lang="en-US" sz="2400">
                <a:solidFill>
                  <a:schemeClr val="tx2"/>
                </a:solidFill>
              </a:rPr>
              <a:t>b.</a:t>
            </a:r>
          </a:p>
        </p:txBody>
      </p:sp>
      <p:sp>
        <p:nvSpPr>
          <p:cNvPr id="55304" name="Text Box 9"/>
          <p:cNvSpPr txBox="1">
            <a:spLocks noChangeArrowheads="1"/>
          </p:cNvSpPr>
          <p:nvPr/>
        </p:nvSpPr>
        <p:spPr bwMode="auto">
          <a:xfrm>
            <a:off x="7391400" y="5802313"/>
            <a:ext cx="465138" cy="457200"/>
          </a:xfrm>
          <a:prstGeom prst="rect">
            <a:avLst/>
          </a:prstGeom>
          <a:noFill/>
          <a:ln w="9525">
            <a:noFill/>
            <a:miter lim="800000"/>
            <a:headEnd/>
            <a:tailEnd/>
          </a:ln>
        </p:spPr>
        <p:txBody>
          <a:bodyPr anchor="b">
            <a:prstTxWarp prst="textNoShape">
              <a:avLst/>
            </a:prstTxWarp>
            <a:spAutoFit/>
          </a:bodyPr>
          <a:lstStyle/>
          <a:p>
            <a:pPr algn="ctr" eaLnBrk="0" hangingPunct="0">
              <a:spcBef>
                <a:spcPct val="50000"/>
              </a:spcBef>
            </a:pPr>
            <a:r>
              <a:rPr lang="en-US" sz="2400">
                <a:solidFill>
                  <a:schemeClr val="tx2"/>
                </a:solidFill>
              </a:rPr>
              <a:t>e.</a:t>
            </a:r>
          </a:p>
        </p:txBody>
      </p:sp>
    </p:spTree>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3"/>
          <p:cNvSpPr>
            <a:spLocks noGrp="1" noChangeArrowheads="1"/>
          </p:cNvSpPr>
          <p:nvPr>
            <p:ph type="body" idx="1"/>
          </p:nvPr>
        </p:nvSpPr>
        <p:spPr>
          <a:xfrm>
            <a:off x="304800" y="685800"/>
            <a:ext cx="8534400" cy="4994275"/>
          </a:xfrm>
        </p:spPr>
        <p:txBody>
          <a:bodyPr/>
          <a:lstStyle/>
          <a:p>
            <a:pPr marL="609600" indent="-609600" eaLnBrk="1" hangingPunct="1">
              <a:buFontTx/>
              <a:buNone/>
            </a:pPr>
            <a:r>
              <a:rPr lang="en-US" dirty="0"/>
              <a:t>5</a:t>
            </a:r>
            <a:r>
              <a:rPr lang="en-US" dirty="0" smtClean="0">
                <a:ea typeface="ＭＳ Ｐゴシック" charset="-128"/>
                <a:cs typeface="ＭＳ Ｐゴシック" charset="-128"/>
              </a:rPr>
              <a:t>.  </a:t>
            </a:r>
            <a:r>
              <a:rPr lang="en-US" dirty="0">
                <a:ea typeface="ＭＳ Ｐゴシック" charset="-128"/>
                <a:cs typeface="ＭＳ Ｐゴシック" charset="-128"/>
              </a:rPr>
              <a:t>In analyzing the number of different bases</a:t>
            </a:r>
            <a:br>
              <a:rPr lang="en-US" dirty="0">
                <a:ea typeface="ＭＳ Ｐゴシック" charset="-128"/>
                <a:cs typeface="ＭＳ Ｐゴシック" charset="-128"/>
              </a:rPr>
            </a:br>
            <a:r>
              <a:rPr lang="en-US" dirty="0">
                <a:ea typeface="ＭＳ Ｐゴシック" charset="-128"/>
                <a:cs typeface="ＭＳ Ｐゴシック" charset="-128"/>
              </a:rPr>
              <a:t>in a DNA sample, which result would be consistent with the base-pairing rules? </a:t>
            </a:r>
            <a:endParaRPr lang="fr-FR" dirty="0">
              <a:ea typeface="ＭＳ Ｐゴシック" charset="-128"/>
              <a:cs typeface="ＭＳ Ｐゴシック" charset="-128"/>
            </a:endParaRPr>
          </a:p>
          <a:p>
            <a:pPr marL="1112838" lvl="1" indent="-533400" eaLnBrk="1" hangingPunct="1">
              <a:buFont typeface="+mj-lt"/>
              <a:buAutoNum type="alphaUcPeriod"/>
            </a:pPr>
            <a:r>
              <a:rPr lang="fr-FR" dirty="0"/>
              <a:t>A = G</a:t>
            </a:r>
          </a:p>
          <a:p>
            <a:pPr marL="1112838" lvl="1" indent="-533400" eaLnBrk="1" hangingPunct="1">
              <a:buFontTx/>
              <a:buAutoNum type="alphaUcPeriod"/>
            </a:pPr>
            <a:r>
              <a:rPr lang="fr-FR" dirty="0"/>
              <a:t>A + G = C + T</a:t>
            </a:r>
          </a:p>
          <a:p>
            <a:pPr marL="1112838" lvl="1" indent="-533400" eaLnBrk="1" hangingPunct="1">
              <a:buFontTx/>
              <a:buAutoNum type="alphaUcPeriod"/>
            </a:pPr>
            <a:r>
              <a:rPr lang="fr-FR" dirty="0"/>
              <a:t>A + T = G + T </a:t>
            </a:r>
          </a:p>
          <a:p>
            <a:pPr marL="1112838" lvl="1" indent="-533400" eaLnBrk="1" hangingPunct="1">
              <a:buFontTx/>
              <a:buAutoNum type="alphaUcPeriod"/>
            </a:pPr>
            <a:r>
              <a:rPr lang="fr-FR" dirty="0"/>
              <a:t>A = C </a:t>
            </a:r>
          </a:p>
          <a:p>
            <a:pPr marL="1112838" lvl="1" indent="-533400" eaLnBrk="1" hangingPunct="1">
              <a:buFontTx/>
              <a:buAutoNum type="alphaUcPeriod"/>
            </a:pPr>
            <a:r>
              <a:rPr lang="fr-FR" dirty="0"/>
              <a:t>G = T</a:t>
            </a:r>
            <a:r>
              <a:rPr lang="en-US" dirty="0"/>
              <a:t> </a:t>
            </a:r>
          </a:p>
        </p:txBody>
      </p:sp>
    </p:spTree>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3"/>
          <p:cNvSpPr>
            <a:spLocks noGrp="1" noChangeArrowheads="1"/>
          </p:cNvSpPr>
          <p:nvPr>
            <p:ph type="body" sz="half" idx="1"/>
          </p:nvPr>
        </p:nvSpPr>
        <p:spPr>
          <a:xfrm>
            <a:off x="381000" y="152400"/>
            <a:ext cx="8218488" cy="3713163"/>
          </a:xfrm>
        </p:spPr>
        <p:txBody>
          <a:bodyPr/>
          <a:lstStyle/>
          <a:p>
            <a:pPr marL="465138" indent="-465138" eaLnBrk="1" hangingPunct="1">
              <a:buFontTx/>
              <a:buNone/>
            </a:pPr>
            <a:r>
              <a:rPr lang="en-US" sz="2600" dirty="0" smtClean="0"/>
              <a:t>6</a:t>
            </a:r>
            <a:r>
              <a:rPr lang="en-US" sz="2600" dirty="0" smtClean="0">
                <a:ea typeface="ＭＳ Ｐゴシック" charset="-128"/>
                <a:cs typeface="ＭＳ Ｐゴシック" charset="-128"/>
              </a:rPr>
              <a:t>.  Imagine the following experiment is done: Bacteria are first grown for several generations in a medium containing the </a:t>
            </a:r>
            <a:r>
              <a:rPr lang="en-US" sz="2600" i="1" dirty="0" smtClean="0">
                <a:ea typeface="ＭＳ Ｐゴシック" charset="-128"/>
                <a:cs typeface="ＭＳ Ｐゴシック" charset="-128"/>
              </a:rPr>
              <a:t>lighter</a:t>
            </a:r>
            <a:r>
              <a:rPr lang="en-US" sz="2600" dirty="0" smtClean="0">
                <a:ea typeface="ＭＳ Ｐゴシック" charset="-128"/>
                <a:cs typeface="ＭＳ Ｐゴシック" charset="-128"/>
              </a:rPr>
              <a:t> isotope of nitrogen, </a:t>
            </a:r>
            <a:r>
              <a:rPr lang="en-US" sz="2600" baseline="30000" dirty="0" smtClean="0">
                <a:ea typeface="ＭＳ Ｐゴシック" charset="-128"/>
                <a:cs typeface="ＭＳ Ｐゴシック" charset="-128"/>
              </a:rPr>
              <a:t>14</a:t>
            </a:r>
            <a:r>
              <a:rPr lang="en-US" sz="2600" dirty="0" smtClean="0">
                <a:ea typeface="ＭＳ Ｐゴシック" charset="-128"/>
                <a:cs typeface="ＭＳ Ｐゴシック" charset="-128"/>
              </a:rPr>
              <a:t>N, then switched into a medium containing </a:t>
            </a:r>
            <a:r>
              <a:rPr lang="en-US" sz="2600" baseline="30000" dirty="0" smtClean="0">
                <a:ea typeface="ＭＳ Ｐゴシック" charset="-128"/>
                <a:cs typeface="ＭＳ Ｐゴシック" charset="-128"/>
              </a:rPr>
              <a:t>15</a:t>
            </a:r>
            <a:r>
              <a:rPr lang="en-US" sz="2600" dirty="0" smtClean="0">
                <a:ea typeface="ＭＳ Ｐゴシック" charset="-128"/>
                <a:cs typeface="ＭＳ Ｐゴシック" charset="-128"/>
              </a:rPr>
              <a:t>N. The rest of the experiment is identical to the </a:t>
            </a:r>
            <a:r>
              <a:rPr lang="en-US" sz="2600" dirty="0" err="1" smtClean="0">
                <a:ea typeface="ＭＳ Ｐゴシック" charset="-128"/>
                <a:cs typeface="ＭＳ Ｐゴシック" charset="-128"/>
              </a:rPr>
              <a:t>Meselson</a:t>
            </a:r>
            <a:r>
              <a:rPr lang="en-US" sz="2600" dirty="0" smtClean="0">
                <a:ea typeface="ＭＳ Ｐゴシック" charset="-128"/>
                <a:cs typeface="ＭＳ Ｐゴシック" charset="-128"/>
              </a:rPr>
              <a:t> and Stahl experiment. Which of the following represents the band positions you would expect after two generations?</a:t>
            </a:r>
            <a:r>
              <a:rPr lang="en-US" sz="2800" dirty="0" smtClean="0">
                <a:ea typeface="ＭＳ Ｐゴシック" charset="-128"/>
                <a:cs typeface="ＭＳ Ｐゴシック" charset="-128"/>
              </a:rPr>
              <a:t> </a:t>
            </a:r>
            <a:r>
              <a:rPr lang="en-US" sz="2800" dirty="0" smtClean="0">
                <a:solidFill>
                  <a:srgbClr val="990066"/>
                </a:solidFill>
                <a:ea typeface="ＭＳ Ｐゴシック" charset="-128"/>
                <a:cs typeface="ＭＳ Ｐゴシック" charset="-128"/>
              </a:rPr>
              <a:t>*</a:t>
            </a:r>
          </a:p>
        </p:txBody>
      </p:sp>
      <p:pic>
        <p:nvPicPr>
          <p:cNvPr id="59395" name="Picture 4" descr="c6e_sg_tyk1620"/>
          <p:cNvPicPr>
            <a:picLocks noGrp="1" noChangeAspect="1" noChangeArrowheads="1"/>
          </p:cNvPicPr>
          <p:nvPr>
            <p:ph sz="half" idx="2"/>
          </p:nvPr>
        </p:nvPicPr>
        <p:blipFill>
          <a:blip r:embed="rId4"/>
          <a:srcRect/>
          <a:stretch>
            <a:fillRect/>
          </a:stretch>
        </p:blipFill>
        <p:spPr>
          <a:xfrm>
            <a:off x="1012825" y="3462338"/>
            <a:ext cx="7304088" cy="2879725"/>
          </a:xfrm>
          <a:prstGeom prst="rect">
            <a:avLst/>
          </a:prstGeom>
          <a:ln>
            <a:noFill/>
          </a:ln>
          <a:effectLst>
            <a:outerShdw blurRad="292100" dist="139700" dir="2700000" algn="tl" rotWithShape="0">
              <a:srgbClr val="333333">
                <a:alpha val="65000"/>
              </a:srgbClr>
            </a:outerShdw>
          </a:effectLst>
        </p:spPr>
      </p:pic>
    </p:spTree>
    <p:custDataLst>
      <p:tags r:id="rId1"/>
    </p:custData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3762" name="Rectangle 2"/>
          <p:cNvSpPr>
            <a:spLocks noGrp="1" noChangeArrowheads="1"/>
          </p:cNvSpPr>
          <p:nvPr>
            <p:ph type="title"/>
          </p:nvPr>
        </p:nvSpPr>
        <p:spPr>
          <a:xfrm>
            <a:off x="228600" y="685800"/>
            <a:ext cx="8418513" cy="762000"/>
          </a:xfrm>
        </p:spPr>
        <p:txBody>
          <a:bodyPr/>
          <a:lstStyle/>
          <a:p>
            <a:r>
              <a:rPr lang="en-US" dirty="0"/>
              <a:t>Chromosomes related to phenotype </a:t>
            </a:r>
          </a:p>
        </p:txBody>
      </p:sp>
      <p:sp>
        <p:nvSpPr>
          <p:cNvPr id="373763" name="Rectangle 3" descr="Rectangle: Click to edit Master text styles&#10;Second level&#10;Third level&#10;Fourth level&#10;Fifth level"/>
          <p:cNvSpPr>
            <a:spLocks noGrp="1" noChangeArrowheads="1"/>
          </p:cNvSpPr>
          <p:nvPr>
            <p:ph type="body" idx="1"/>
          </p:nvPr>
        </p:nvSpPr>
        <p:spPr>
          <a:xfrm>
            <a:off x="685800" y="1355725"/>
            <a:ext cx="5807075" cy="3576638"/>
          </a:xfrm>
        </p:spPr>
        <p:txBody>
          <a:bodyPr/>
          <a:lstStyle/>
          <a:p>
            <a:r>
              <a:rPr lang="en-US" dirty="0"/>
              <a:t>T.H. Morgan  </a:t>
            </a:r>
          </a:p>
          <a:p>
            <a:pPr lvl="1"/>
            <a:r>
              <a:rPr lang="en-US" dirty="0"/>
              <a:t>working with </a:t>
            </a:r>
            <a:r>
              <a:rPr lang="en-US" i="1" dirty="0"/>
              <a:t>Drosophila</a:t>
            </a:r>
            <a:r>
              <a:rPr lang="en-US" dirty="0" smtClean="0"/>
              <a:t> </a:t>
            </a:r>
            <a:endParaRPr lang="en-US" sz="2800" dirty="0" smtClean="0"/>
          </a:p>
          <a:p>
            <a:pPr lvl="1"/>
            <a:r>
              <a:rPr lang="en-US" dirty="0"/>
              <a:t>associated phenotype with specific chromosome</a:t>
            </a:r>
          </a:p>
          <a:p>
            <a:pPr lvl="2"/>
            <a:r>
              <a:rPr lang="en-US" sz="2800" dirty="0"/>
              <a:t>white-eyed male had specific X chromosome </a:t>
            </a:r>
          </a:p>
        </p:txBody>
      </p:sp>
      <p:sp>
        <p:nvSpPr>
          <p:cNvPr id="373765" name="Rectangle 5"/>
          <p:cNvSpPr>
            <a:spLocks noChangeArrowheads="1"/>
          </p:cNvSpPr>
          <p:nvPr/>
        </p:nvSpPr>
        <p:spPr bwMode="auto">
          <a:xfrm>
            <a:off x="6604000" y="309563"/>
            <a:ext cx="2465388" cy="609600"/>
          </a:xfrm>
          <a:prstGeom prst="rect">
            <a:avLst/>
          </a:prstGeom>
          <a:noFill/>
          <a:ln w="9525">
            <a:noFill/>
            <a:miter lim="800000"/>
            <a:headEnd/>
            <a:tailEnd/>
          </a:ln>
          <a:effectLst/>
        </p:spPr>
        <p:txBody>
          <a:bodyPr wrap="none" anchor="ctr">
            <a:prstTxWarp prst="textNoShape">
              <a:avLst/>
            </a:prstTxWarp>
            <a:spAutoFit/>
          </a:bodyPr>
          <a:lstStyle/>
          <a:p>
            <a:pPr algn="r"/>
            <a:r>
              <a:rPr lang="en-US" sz="3400" b="1">
                <a:solidFill>
                  <a:srgbClr val="0F116A"/>
                </a:solidFill>
              </a:rPr>
              <a:t>1908 </a:t>
            </a:r>
            <a:r>
              <a:rPr lang="en-US" sz="3400" b="1">
                <a:solidFill>
                  <a:srgbClr val="000005"/>
                </a:solidFill>
              </a:rPr>
              <a:t>| </a:t>
            </a:r>
            <a:r>
              <a:rPr lang="en-US" sz="3400" b="1">
                <a:solidFill>
                  <a:srgbClr val="CC0000"/>
                </a:solidFill>
              </a:rPr>
              <a:t>1933</a:t>
            </a:r>
            <a:endParaRPr lang="en-US" sz="3000" b="1">
              <a:solidFill>
                <a:srgbClr val="0F116A"/>
              </a:solidFill>
            </a:endParaRPr>
          </a:p>
        </p:txBody>
      </p:sp>
      <p:pic>
        <p:nvPicPr>
          <p:cNvPr id="373767" name="Picture 7" descr="morgan"/>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7050088" y="1738313"/>
            <a:ext cx="1851025" cy="2092325"/>
          </a:xfrm>
          <a:prstGeom prst="rect">
            <a:avLst/>
          </a:prstGeom>
          <a:noFill/>
        </p:spPr>
      </p:pic>
      <p:pic>
        <p:nvPicPr>
          <p:cNvPr id="373779" name="Picture 19"/>
          <p:cNvPicPr>
            <a:picLocks noChangeAspect="1" noChangeArrowheads="1"/>
          </p:cNvPicPr>
          <p:nvPr/>
        </p:nvPicPr>
        <p:blipFill>
          <a:blip r:embed="rId4"/>
          <a:srcRect/>
          <a:stretch>
            <a:fillRect/>
          </a:stretch>
        </p:blipFill>
        <p:spPr bwMode="auto">
          <a:xfrm>
            <a:off x="2303463" y="5065713"/>
            <a:ext cx="2851150" cy="1736725"/>
          </a:xfrm>
          <a:prstGeom prst="rect">
            <a:avLst/>
          </a:prstGeom>
          <a:noFill/>
          <a:ln w="9525">
            <a:solidFill>
              <a:srgbClr val="000000"/>
            </a:solidFill>
            <a:miter lim="800000"/>
            <a:headEnd/>
            <a:tailEnd/>
          </a:ln>
          <a:effectLst>
            <a:outerShdw blurRad="63500" dist="35921" dir="2700000" algn="ctr" rotWithShape="0">
              <a:srgbClr val="000000">
                <a:alpha val="75000"/>
              </a:srgbClr>
            </a:outerShdw>
          </a:effectLst>
        </p:spPr>
      </p:pic>
      <p:pic>
        <p:nvPicPr>
          <p:cNvPr id="373781" name="Picture 21" descr="15-02-EyeColor"/>
          <p:cNvPicPr>
            <a:picLocks noChangeAspect="1" noChangeArrowheads="1"/>
          </p:cNvPicPr>
          <p:nvPr/>
        </p:nvPicPr>
        <p:blipFill>
          <a:blip r:embed="rId5"/>
          <a:srcRect t="10391" b="4454"/>
          <a:stretch>
            <a:fillRect/>
          </a:stretch>
        </p:blipFill>
        <p:spPr bwMode="auto">
          <a:xfrm>
            <a:off x="5751513" y="5024438"/>
            <a:ext cx="3254375" cy="1768475"/>
          </a:xfrm>
          <a:prstGeom prst="rect">
            <a:avLst/>
          </a:prstGeom>
          <a:noFill/>
          <a:ln w="9525">
            <a:noFill/>
            <a:miter lim="800000"/>
            <a:headEnd/>
            <a:tailEnd/>
          </a:ln>
          <a:effectLst>
            <a:outerShdw blurRad="63500" dist="38099" dir="2700000" algn="ctr" rotWithShape="0">
              <a:srgbClr val="201A17">
                <a:alpha val="74998"/>
              </a:srgbClr>
            </a:outerShdw>
          </a:effectLst>
        </p:spPr>
      </p:pic>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97666" name="Picture 2" descr="f5-11_nucleosomes_c"/>
          <p:cNvPicPr>
            <a:picLocks noChangeAspect="1" noChangeArrowheads="1"/>
          </p:cNvPicPr>
          <p:nvPr/>
        </p:nvPicPr>
        <p:blipFill>
          <a:blip r:embed="rId3"/>
          <a:srcRect t="2251" r="6750"/>
          <a:stretch>
            <a:fillRect/>
          </a:stretch>
        </p:blipFill>
        <p:spPr bwMode="auto">
          <a:xfrm>
            <a:off x="5334000" y="3821113"/>
            <a:ext cx="3810000" cy="2997200"/>
          </a:xfrm>
          <a:prstGeom prst="rect">
            <a:avLst/>
          </a:prstGeom>
          <a:noFill/>
          <a:ln w="9525">
            <a:solidFill>
              <a:srgbClr val="4F81BD"/>
            </a:solidFill>
            <a:miter lim="800000"/>
            <a:headEnd/>
            <a:tailEnd/>
          </a:ln>
        </p:spPr>
      </p:pic>
      <p:sp>
        <p:nvSpPr>
          <p:cNvPr id="497667" name="Rectangle 3"/>
          <p:cNvSpPr>
            <a:spLocks noGrp="1" noChangeArrowheads="1"/>
          </p:cNvSpPr>
          <p:nvPr>
            <p:ph type="title"/>
          </p:nvPr>
        </p:nvSpPr>
        <p:spPr>
          <a:xfrm>
            <a:off x="0" y="0"/>
            <a:ext cx="6819900" cy="1143000"/>
          </a:xfrm>
        </p:spPr>
        <p:txBody>
          <a:bodyPr/>
          <a:lstStyle/>
          <a:p>
            <a:r>
              <a:rPr lang="en-US" dirty="0"/>
              <a:t>Genes are on chromosomes </a:t>
            </a:r>
          </a:p>
        </p:txBody>
      </p:sp>
      <p:sp>
        <p:nvSpPr>
          <p:cNvPr id="497668" name="Rectangle 4" descr="Rectangle: Click to edit Master text styles&#10;Second level&#10;Third level&#10;Fourth level&#10;Fifth level"/>
          <p:cNvSpPr>
            <a:spLocks noGrp="1" noChangeArrowheads="1"/>
          </p:cNvSpPr>
          <p:nvPr>
            <p:ph type="body" idx="1"/>
          </p:nvPr>
        </p:nvSpPr>
        <p:spPr>
          <a:xfrm>
            <a:off x="279400" y="835025"/>
            <a:ext cx="5807075" cy="4953000"/>
          </a:xfrm>
        </p:spPr>
        <p:txBody>
          <a:bodyPr/>
          <a:lstStyle/>
          <a:p>
            <a:r>
              <a:rPr lang="en-US" dirty="0"/>
              <a:t>Morgan’s conclusions</a:t>
            </a:r>
          </a:p>
          <a:p>
            <a:pPr lvl="1"/>
            <a:r>
              <a:rPr lang="en-US" u="sng" dirty="0">
                <a:solidFill>
                  <a:srgbClr val="CC0000"/>
                </a:solidFill>
              </a:rPr>
              <a:t>genes are on chromosomes</a:t>
            </a:r>
            <a:endParaRPr lang="en-US" dirty="0"/>
          </a:p>
          <a:p>
            <a:pPr lvl="1"/>
            <a:r>
              <a:rPr lang="en-US" dirty="0"/>
              <a:t>but is it the </a:t>
            </a:r>
            <a:r>
              <a:rPr lang="en-US" u="sng" dirty="0">
                <a:solidFill>
                  <a:schemeClr val="tx2"/>
                </a:solidFill>
              </a:rPr>
              <a:t>protein</a:t>
            </a:r>
            <a:r>
              <a:rPr lang="en-US" dirty="0"/>
              <a:t> or the </a:t>
            </a:r>
            <a:r>
              <a:rPr lang="en-US" u="sng" dirty="0">
                <a:solidFill>
                  <a:schemeClr val="tx2"/>
                </a:solidFill>
              </a:rPr>
              <a:t>DNA</a:t>
            </a:r>
            <a:r>
              <a:rPr lang="en-US" dirty="0"/>
              <a:t> of the chromosomes that are the genes?</a:t>
            </a:r>
          </a:p>
          <a:p>
            <a:pPr lvl="2"/>
            <a:r>
              <a:rPr lang="en-US" dirty="0"/>
              <a:t>initially </a:t>
            </a:r>
            <a:r>
              <a:rPr lang="en-US" u="sng" dirty="0">
                <a:solidFill>
                  <a:schemeClr val="tx2"/>
                </a:solidFill>
              </a:rPr>
              <a:t>proteins</a:t>
            </a:r>
            <a:r>
              <a:rPr lang="en-US" dirty="0"/>
              <a:t> were thought to be genetic material… </a:t>
            </a:r>
            <a:r>
              <a:rPr lang="en-US" dirty="0" smtClean="0"/>
              <a:t/>
            </a:r>
            <a:br>
              <a:rPr lang="en-US" dirty="0" smtClean="0"/>
            </a:br>
            <a:endParaRPr lang="en-US" dirty="0"/>
          </a:p>
        </p:txBody>
      </p:sp>
      <p:sp>
        <p:nvSpPr>
          <p:cNvPr id="497669" name="Rectangle 5"/>
          <p:cNvSpPr>
            <a:spLocks noChangeArrowheads="1"/>
          </p:cNvSpPr>
          <p:nvPr/>
        </p:nvSpPr>
        <p:spPr bwMode="auto">
          <a:xfrm>
            <a:off x="6604000" y="381000"/>
            <a:ext cx="2465388" cy="609600"/>
          </a:xfrm>
          <a:prstGeom prst="rect">
            <a:avLst/>
          </a:prstGeom>
          <a:noFill/>
          <a:ln w="9525">
            <a:noFill/>
            <a:miter lim="800000"/>
            <a:headEnd/>
            <a:tailEnd/>
          </a:ln>
          <a:effectLst/>
        </p:spPr>
        <p:txBody>
          <a:bodyPr wrap="none" anchor="ctr">
            <a:prstTxWarp prst="textNoShape">
              <a:avLst/>
            </a:prstTxWarp>
            <a:spAutoFit/>
          </a:bodyPr>
          <a:lstStyle/>
          <a:p>
            <a:pPr algn="r"/>
            <a:r>
              <a:rPr lang="en-US" sz="3400" b="1">
                <a:solidFill>
                  <a:srgbClr val="0F116A"/>
                </a:solidFill>
              </a:rPr>
              <a:t>1908 </a:t>
            </a:r>
            <a:r>
              <a:rPr lang="en-US" sz="3400" b="1">
                <a:solidFill>
                  <a:srgbClr val="000005"/>
                </a:solidFill>
              </a:rPr>
              <a:t>| </a:t>
            </a:r>
            <a:r>
              <a:rPr lang="en-US" sz="3400" b="1">
                <a:solidFill>
                  <a:srgbClr val="CC0000"/>
                </a:solidFill>
              </a:rPr>
              <a:t>1933</a:t>
            </a:r>
            <a:endParaRPr lang="en-US" sz="3000" b="1">
              <a:solidFill>
                <a:srgbClr val="0F116A"/>
              </a:solidFill>
            </a:endParaRPr>
          </a:p>
        </p:txBody>
      </p:sp>
      <p:pic>
        <p:nvPicPr>
          <p:cNvPr id="497670" name="Picture 6" descr="morgan"/>
          <p:cNvPicPr>
            <a:picLocks noChangeAspect="1" noChangeArrowheads="1"/>
          </p:cNvPicPr>
          <p:nvPr/>
        </p:nvPicPr>
        <p:blipFill>
          <a:blip r:embed="rId4"/>
          <a:srcRect/>
          <a:stretch>
            <a:fillRect/>
          </a:stretch>
        </p:blipFill>
        <p:spPr bwMode="auto">
          <a:xfrm>
            <a:off x="7010400" y="1371600"/>
            <a:ext cx="1851025" cy="2092325"/>
          </a:xfrm>
          <a:prstGeom prst="rect">
            <a:avLst/>
          </a:prstGeom>
          <a:noFill/>
          <a:ln>
            <a:solidFill>
              <a:srgbClr val="4F81BD"/>
            </a:solidFill>
          </a:ln>
        </p:spPr>
      </p:pic>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5810" name="Rectangle 2"/>
          <p:cNvSpPr>
            <a:spLocks noGrp="1" noChangeArrowheads="1"/>
          </p:cNvSpPr>
          <p:nvPr>
            <p:ph type="title"/>
          </p:nvPr>
        </p:nvSpPr>
        <p:spPr/>
        <p:txBody>
          <a:bodyPr/>
          <a:lstStyle/>
          <a:p>
            <a:r>
              <a:rPr lang="en-US"/>
              <a:t>The “Transforming Principle” </a:t>
            </a:r>
          </a:p>
        </p:txBody>
      </p:sp>
      <p:sp>
        <p:nvSpPr>
          <p:cNvPr id="375812" name="Rectangle 4"/>
          <p:cNvSpPr>
            <a:spLocks noChangeArrowheads="1"/>
          </p:cNvSpPr>
          <p:nvPr/>
        </p:nvSpPr>
        <p:spPr bwMode="auto">
          <a:xfrm>
            <a:off x="7923213" y="381000"/>
            <a:ext cx="1144587" cy="609600"/>
          </a:xfrm>
          <a:prstGeom prst="rect">
            <a:avLst/>
          </a:prstGeom>
          <a:noFill/>
          <a:ln w="9525">
            <a:noFill/>
            <a:miter lim="800000"/>
            <a:headEnd/>
            <a:tailEnd/>
          </a:ln>
          <a:effectLst/>
        </p:spPr>
        <p:txBody>
          <a:bodyPr wrap="none" anchor="ctr">
            <a:prstTxWarp prst="textNoShape">
              <a:avLst/>
            </a:prstTxWarp>
            <a:spAutoFit/>
          </a:bodyPr>
          <a:lstStyle/>
          <a:p>
            <a:r>
              <a:rPr lang="en-US" sz="3400" b="1">
                <a:solidFill>
                  <a:srgbClr val="0F116A"/>
                </a:solidFill>
              </a:rPr>
              <a:t>1928</a:t>
            </a:r>
            <a:endParaRPr lang="en-US" sz="3000" b="1">
              <a:solidFill>
                <a:srgbClr val="0F116A"/>
              </a:solidFill>
            </a:endParaRPr>
          </a:p>
        </p:txBody>
      </p:sp>
      <p:pic>
        <p:nvPicPr>
          <p:cNvPr id="375813" name="Picture 5" descr="14_04a"/>
          <p:cNvPicPr>
            <a:picLocks noChangeAspect="1" noChangeArrowheads="1"/>
          </p:cNvPicPr>
          <p:nvPr/>
        </p:nvPicPr>
        <p:blipFill>
          <a:blip r:embed="rId3"/>
          <a:srcRect l="24750" t="2251" r="32625" b="12000"/>
          <a:stretch>
            <a:fillRect/>
          </a:stretch>
        </p:blipFill>
        <p:spPr bwMode="auto">
          <a:xfrm>
            <a:off x="6592888" y="2976563"/>
            <a:ext cx="2551112" cy="3846512"/>
          </a:xfrm>
          <a:prstGeom prst="rect">
            <a:avLst/>
          </a:prstGeom>
          <a:noFill/>
          <a:ln w="9525">
            <a:solidFill>
              <a:srgbClr val="4F81BD"/>
            </a:solidFill>
            <a:miter lim="800000"/>
            <a:headEnd/>
            <a:tailEnd/>
          </a:ln>
          <a:effectLst/>
        </p:spPr>
      </p:pic>
      <p:sp>
        <p:nvSpPr>
          <p:cNvPr id="375811" name="Rectangle 3" descr="Rectangle: Click to edit Master text styles&#10;Second level&#10;Third level&#10;Fourth level&#10;Fifth level"/>
          <p:cNvSpPr>
            <a:spLocks noGrp="1" noChangeArrowheads="1"/>
          </p:cNvSpPr>
          <p:nvPr>
            <p:ph type="body" idx="1"/>
          </p:nvPr>
        </p:nvSpPr>
        <p:spPr>
          <a:xfrm>
            <a:off x="173038" y="990600"/>
            <a:ext cx="6430962" cy="5326063"/>
          </a:xfrm>
        </p:spPr>
        <p:txBody>
          <a:bodyPr/>
          <a:lstStyle/>
          <a:p>
            <a:r>
              <a:rPr lang="en-US" dirty="0"/>
              <a:t>Frederick Griffith</a:t>
            </a:r>
            <a:r>
              <a:rPr lang="en-US" sz="2600" dirty="0"/>
              <a:t>  </a:t>
            </a:r>
          </a:p>
          <a:p>
            <a:pPr lvl="1"/>
            <a:r>
              <a:rPr lang="en-US" i="1" dirty="0"/>
              <a:t>Streptococcus</a:t>
            </a:r>
            <a:r>
              <a:rPr lang="en-US" dirty="0"/>
              <a:t> pneumonia bacteria</a:t>
            </a:r>
            <a:endParaRPr lang="en-US" dirty="0" smtClean="0"/>
          </a:p>
          <a:p>
            <a:pPr lvl="1"/>
            <a:r>
              <a:rPr lang="en-US" u="sng" dirty="0" smtClean="0">
                <a:solidFill>
                  <a:srgbClr val="CC0000"/>
                </a:solidFill>
              </a:rPr>
              <a:t>harmless </a:t>
            </a:r>
            <a:r>
              <a:rPr lang="en-US" u="sng" dirty="0">
                <a:solidFill>
                  <a:srgbClr val="CC0000"/>
                </a:solidFill>
              </a:rPr>
              <a:t>live</a:t>
            </a:r>
            <a:r>
              <a:rPr lang="en-US" dirty="0"/>
              <a:t> bacteria (“rough”) mixed with </a:t>
            </a:r>
            <a:r>
              <a:rPr lang="en-US" u="sng" dirty="0">
                <a:solidFill>
                  <a:srgbClr val="CC0000"/>
                </a:solidFill>
              </a:rPr>
              <a:t>heat-killed pathogenic</a:t>
            </a:r>
            <a:r>
              <a:rPr lang="en-US" dirty="0"/>
              <a:t> bacteria (“smooth”) causes fatal disease in mice</a:t>
            </a:r>
          </a:p>
          <a:p>
            <a:pPr lvl="1"/>
            <a:r>
              <a:rPr lang="en-US" dirty="0"/>
              <a:t>a substance passed from dead bacteria to live </a:t>
            </a:r>
            <a:r>
              <a:rPr lang="en-US" dirty="0" smtClean="0"/>
              <a:t>bacteria</a:t>
            </a:r>
          </a:p>
          <a:p>
            <a:pPr lvl="2"/>
            <a:r>
              <a:rPr lang="en-US" dirty="0"/>
              <a:t> “</a:t>
            </a:r>
            <a:r>
              <a:rPr lang="en-US" u="sng" dirty="0">
                <a:solidFill>
                  <a:srgbClr val="CC0000"/>
                </a:solidFill>
              </a:rPr>
              <a:t>Transforming Principle</a:t>
            </a:r>
            <a:r>
              <a:rPr lang="en-US" dirty="0"/>
              <a:t>”</a:t>
            </a:r>
          </a:p>
        </p:txBody>
      </p:sp>
      <p:pic>
        <p:nvPicPr>
          <p:cNvPr id="375814" name="Picture 6" descr="ccaabn"/>
          <p:cNvPicPr>
            <a:picLocks noChangeAspect="1" noChangeArrowheads="1"/>
          </p:cNvPicPr>
          <p:nvPr/>
        </p:nvPicPr>
        <p:blipFill>
          <a:blip r:embed="rId4"/>
          <a:srcRect t="3024"/>
          <a:stretch>
            <a:fillRect/>
          </a:stretch>
        </p:blipFill>
        <p:spPr bwMode="auto">
          <a:xfrm>
            <a:off x="7239000" y="938213"/>
            <a:ext cx="1800225" cy="2563812"/>
          </a:xfrm>
          <a:prstGeom prst="rect">
            <a:avLst/>
          </a:prstGeom>
          <a:noFill/>
          <a:ln w="9525">
            <a:solidFill>
              <a:srgbClr val="000000"/>
            </a:solidFill>
            <a:miter lim="800000"/>
            <a:headEnd/>
            <a:tailEnd/>
          </a:ln>
          <a:effectLst>
            <a:outerShdw blurRad="63500" dist="38099" dir="2700000" algn="ctr" rotWithShape="0">
              <a:srgbClr val="000000">
                <a:alpha val="74998"/>
              </a:srgbClr>
            </a:outerShdw>
          </a:effectLst>
        </p:spPr>
      </p:pic>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7874" name="Picture 18" descr="14_04d"/>
          <p:cNvPicPr>
            <a:picLocks noChangeAspect="1" noChangeArrowheads="1"/>
          </p:cNvPicPr>
          <p:nvPr/>
        </p:nvPicPr>
        <p:blipFill>
          <a:blip r:embed="rId3"/>
          <a:srcRect l="33749" t="14999" r="32625" b="7500"/>
          <a:stretch>
            <a:fillRect/>
          </a:stretch>
        </p:blipFill>
        <p:spPr bwMode="auto">
          <a:xfrm>
            <a:off x="6718300" y="1905000"/>
            <a:ext cx="2425700" cy="4191000"/>
          </a:xfrm>
          <a:prstGeom prst="rect">
            <a:avLst/>
          </a:prstGeom>
          <a:noFill/>
          <a:ln w="9525">
            <a:noFill/>
            <a:miter lim="800000"/>
            <a:headEnd/>
            <a:tailEnd/>
          </a:ln>
          <a:effectLst/>
        </p:spPr>
      </p:pic>
      <p:pic>
        <p:nvPicPr>
          <p:cNvPr id="377864" name="Picture 8" descr="14_04a"/>
          <p:cNvPicPr>
            <a:picLocks noChangeAspect="1" noChangeArrowheads="1"/>
          </p:cNvPicPr>
          <p:nvPr/>
        </p:nvPicPr>
        <p:blipFill>
          <a:blip r:embed="rId4"/>
          <a:srcRect l="24750" t="2251" r="27000"/>
          <a:stretch>
            <a:fillRect/>
          </a:stretch>
        </p:blipFill>
        <p:spPr bwMode="auto">
          <a:xfrm>
            <a:off x="0" y="1560513"/>
            <a:ext cx="2886075" cy="4383087"/>
          </a:xfrm>
          <a:prstGeom prst="rect">
            <a:avLst/>
          </a:prstGeom>
          <a:noFill/>
          <a:ln w="9525">
            <a:noFill/>
            <a:miter lim="800000"/>
            <a:headEnd/>
            <a:tailEnd/>
          </a:ln>
          <a:effectLst/>
        </p:spPr>
      </p:pic>
      <p:pic>
        <p:nvPicPr>
          <p:cNvPr id="377870" name="Picture 14" descr="14_04c"/>
          <p:cNvPicPr>
            <a:picLocks noChangeAspect="1" noChangeArrowheads="1"/>
          </p:cNvPicPr>
          <p:nvPr/>
        </p:nvPicPr>
        <p:blipFill>
          <a:blip r:embed="rId5"/>
          <a:srcRect l="33749" t="7500" r="31500"/>
          <a:stretch>
            <a:fillRect/>
          </a:stretch>
        </p:blipFill>
        <p:spPr bwMode="auto">
          <a:xfrm>
            <a:off x="4495800" y="1676400"/>
            <a:ext cx="2257425" cy="4506913"/>
          </a:xfrm>
          <a:prstGeom prst="rect">
            <a:avLst/>
          </a:prstGeom>
          <a:noFill/>
          <a:ln w="9525">
            <a:noFill/>
            <a:miter lim="800000"/>
            <a:headEnd/>
            <a:tailEnd/>
          </a:ln>
          <a:effectLst/>
        </p:spPr>
      </p:pic>
      <p:pic>
        <p:nvPicPr>
          <p:cNvPr id="377866" name="Picture 10" descr="14_04b"/>
          <p:cNvPicPr>
            <a:picLocks noChangeAspect="1" noChangeArrowheads="1"/>
          </p:cNvPicPr>
          <p:nvPr/>
        </p:nvPicPr>
        <p:blipFill>
          <a:blip r:embed="rId6"/>
          <a:srcRect l="33749" t="7500" r="31500"/>
          <a:stretch>
            <a:fillRect/>
          </a:stretch>
        </p:blipFill>
        <p:spPr bwMode="auto">
          <a:xfrm>
            <a:off x="2314575" y="1665288"/>
            <a:ext cx="2257425" cy="4506912"/>
          </a:xfrm>
          <a:prstGeom prst="rect">
            <a:avLst/>
          </a:prstGeom>
          <a:noFill/>
          <a:ln w="9525">
            <a:noFill/>
            <a:miter lim="800000"/>
            <a:headEnd/>
            <a:tailEnd/>
          </a:ln>
          <a:effectLst/>
        </p:spPr>
      </p:pic>
      <p:sp>
        <p:nvSpPr>
          <p:cNvPr id="377862" name="Rectangle 6"/>
          <p:cNvSpPr>
            <a:spLocks noChangeArrowheads="1"/>
          </p:cNvSpPr>
          <p:nvPr/>
        </p:nvSpPr>
        <p:spPr bwMode="auto">
          <a:xfrm>
            <a:off x="0" y="6324600"/>
            <a:ext cx="9144000" cy="533400"/>
          </a:xfrm>
          <a:prstGeom prst="rect">
            <a:avLst/>
          </a:prstGeom>
          <a:solidFill>
            <a:schemeClr val="bg1"/>
          </a:solidFill>
          <a:ln w="9525">
            <a:noFill/>
            <a:miter lim="800000"/>
            <a:headEnd/>
            <a:tailEnd/>
          </a:ln>
          <a:effectLst/>
        </p:spPr>
        <p:txBody>
          <a:bodyPr wrap="none" anchor="ctr">
            <a:prstTxWarp prst="textNoShape">
              <a:avLst/>
            </a:prstTxWarp>
          </a:bodyPr>
          <a:lstStyle/>
          <a:p>
            <a:endParaRPr lang="en-US"/>
          </a:p>
        </p:txBody>
      </p:sp>
      <p:sp>
        <p:nvSpPr>
          <p:cNvPr id="377858" name="Rectangle 2"/>
          <p:cNvSpPr>
            <a:spLocks noGrp="1" noChangeArrowheads="1"/>
          </p:cNvSpPr>
          <p:nvPr>
            <p:ph type="title"/>
          </p:nvPr>
        </p:nvSpPr>
        <p:spPr/>
        <p:txBody>
          <a:bodyPr/>
          <a:lstStyle/>
          <a:p>
            <a:r>
              <a:rPr lang="en-US"/>
              <a:t>The “Transforming Principle”</a:t>
            </a:r>
          </a:p>
        </p:txBody>
      </p:sp>
      <p:sp>
        <p:nvSpPr>
          <p:cNvPr id="377860" name="Rectangle 4"/>
          <p:cNvSpPr>
            <a:spLocks noChangeArrowheads="1"/>
          </p:cNvSpPr>
          <p:nvPr/>
        </p:nvSpPr>
        <p:spPr bwMode="auto">
          <a:xfrm>
            <a:off x="381000" y="5575300"/>
            <a:ext cx="8458200" cy="1282700"/>
          </a:xfrm>
          <a:prstGeom prst="rect">
            <a:avLst/>
          </a:prstGeom>
          <a:noFill/>
          <a:ln w="9525">
            <a:noFill/>
            <a:miter lim="800000"/>
            <a:headEnd/>
            <a:tailEnd/>
          </a:ln>
          <a:effectLst/>
        </p:spPr>
        <p:txBody>
          <a:bodyPr anchor="ctr">
            <a:prstTxWarp prst="textNoShape">
              <a:avLst/>
            </a:prstTxWarp>
            <a:spAutoFit/>
          </a:bodyPr>
          <a:lstStyle/>
          <a:p>
            <a:pPr algn="l"/>
            <a:r>
              <a:rPr lang="en-US" sz="2600" b="1" u="sng">
                <a:solidFill>
                  <a:srgbClr val="CC0000"/>
                </a:solidFill>
              </a:rPr>
              <a:t>Transformation</a:t>
            </a:r>
            <a:r>
              <a:rPr lang="en-US" sz="2600" b="1">
                <a:solidFill>
                  <a:srgbClr val="CC0000"/>
                </a:solidFill>
              </a:rPr>
              <a:t> </a:t>
            </a:r>
            <a:r>
              <a:rPr lang="en-US" sz="2600" b="1"/>
              <a:t>=</a:t>
            </a:r>
            <a:r>
              <a:rPr lang="en-US" sz="2600" b="1">
                <a:solidFill>
                  <a:srgbClr val="CC0000"/>
                </a:solidFill>
              </a:rPr>
              <a:t> </a:t>
            </a:r>
            <a:r>
              <a:rPr lang="en-US" sz="2600" b="1"/>
              <a:t>change in phenotype</a:t>
            </a:r>
            <a:endParaRPr lang="en-US" sz="2600" b="1">
              <a:solidFill>
                <a:srgbClr val="0F116A"/>
              </a:solidFill>
            </a:endParaRPr>
          </a:p>
          <a:p>
            <a:pPr algn="l"/>
            <a:r>
              <a:rPr lang="en-US" sz="2600" b="1">
                <a:solidFill>
                  <a:srgbClr val="0F116A"/>
                </a:solidFill>
              </a:rPr>
              <a:t>something in heat-killed bacteria could still transmit disease-causing properties</a:t>
            </a:r>
          </a:p>
        </p:txBody>
      </p:sp>
      <p:sp>
        <p:nvSpPr>
          <p:cNvPr id="377865" name="Rectangle 9"/>
          <p:cNvSpPr>
            <a:spLocks noChangeArrowheads="1"/>
          </p:cNvSpPr>
          <p:nvPr/>
        </p:nvSpPr>
        <p:spPr bwMode="auto">
          <a:xfrm>
            <a:off x="63500" y="1531938"/>
            <a:ext cx="1933575" cy="558800"/>
          </a:xfrm>
          <a:prstGeom prst="rect">
            <a:avLst/>
          </a:prstGeom>
          <a:solidFill>
            <a:srgbClr val="FFEA18"/>
          </a:solidFill>
          <a:ln w="9525">
            <a:noFill/>
            <a:miter lim="800000"/>
            <a:headEnd/>
            <a:tailEnd/>
          </a:ln>
        </p:spPr>
        <p:txBody>
          <a:bodyPr wrap="none" lIns="45720" rIns="45720">
            <a:prstTxWarp prst="textNoShape">
              <a:avLst/>
            </a:prstTxWarp>
            <a:spAutoFit/>
          </a:bodyPr>
          <a:lstStyle/>
          <a:p>
            <a:pPr algn="l" eaLnBrk="1" hangingPunct="1">
              <a:lnSpc>
                <a:spcPct val="85000"/>
              </a:lnSpc>
            </a:pPr>
            <a:r>
              <a:rPr lang="en-US" sz="1800" b="1">
                <a:solidFill>
                  <a:srgbClr val="000000"/>
                </a:solidFill>
              </a:rPr>
              <a:t>live </a:t>
            </a:r>
            <a:r>
              <a:rPr lang="en-US" sz="1800" b="1" u="sng">
                <a:solidFill>
                  <a:srgbClr val="CC0000"/>
                </a:solidFill>
              </a:rPr>
              <a:t>pathogenic</a:t>
            </a:r>
            <a:endParaRPr lang="en-US" sz="1800" b="1">
              <a:solidFill>
                <a:srgbClr val="000000"/>
              </a:solidFill>
            </a:endParaRPr>
          </a:p>
          <a:p>
            <a:pPr algn="l" eaLnBrk="1" hangingPunct="1">
              <a:lnSpc>
                <a:spcPct val="85000"/>
              </a:lnSpc>
            </a:pPr>
            <a:r>
              <a:rPr lang="en-US" sz="1800" b="1">
                <a:solidFill>
                  <a:srgbClr val="000000"/>
                </a:solidFill>
              </a:rPr>
              <a:t>strain of </a:t>
            </a:r>
            <a:r>
              <a:rPr lang="en-US" sz="1800" b="1" i="1">
                <a:solidFill>
                  <a:srgbClr val="000000"/>
                </a:solidFill>
              </a:rPr>
              <a:t>bacteria</a:t>
            </a:r>
            <a:endParaRPr lang="en-US" sz="2000" b="1"/>
          </a:p>
        </p:txBody>
      </p:sp>
      <p:sp>
        <p:nvSpPr>
          <p:cNvPr id="377867" name="Rectangle 11"/>
          <p:cNvSpPr>
            <a:spLocks noChangeArrowheads="1"/>
          </p:cNvSpPr>
          <p:nvPr/>
        </p:nvSpPr>
        <p:spPr bwMode="auto">
          <a:xfrm>
            <a:off x="2192338" y="1531938"/>
            <a:ext cx="2251075" cy="558800"/>
          </a:xfrm>
          <a:prstGeom prst="rect">
            <a:avLst/>
          </a:prstGeom>
          <a:solidFill>
            <a:srgbClr val="FFEA18"/>
          </a:solidFill>
          <a:ln w="9525">
            <a:noFill/>
            <a:miter lim="800000"/>
            <a:headEnd/>
            <a:tailEnd/>
          </a:ln>
        </p:spPr>
        <p:txBody>
          <a:bodyPr wrap="none" lIns="45720" rIns="45720">
            <a:prstTxWarp prst="textNoShape">
              <a:avLst/>
            </a:prstTxWarp>
            <a:spAutoFit/>
          </a:bodyPr>
          <a:lstStyle/>
          <a:p>
            <a:pPr algn="l" eaLnBrk="1" hangingPunct="1">
              <a:lnSpc>
                <a:spcPct val="85000"/>
              </a:lnSpc>
            </a:pPr>
            <a:r>
              <a:rPr lang="en-US" sz="1800" b="1">
                <a:solidFill>
                  <a:srgbClr val="000000"/>
                </a:solidFill>
              </a:rPr>
              <a:t>live </a:t>
            </a:r>
            <a:r>
              <a:rPr lang="en-US" sz="1800" b="1" u="sng">
                <a:solidFill>
                  <a:srgbClr val="008040"/>
                </a:solidFill>
              </a:rPr>
              <a:t>non-pathogenic</a:t>
            </a:r>
            <a:endParaRPr lang="en-US" sz="1800" b="1">
              <a:solidFill>
                <a:srgbClr val="000000"/>
              </a:solidFill>
            </a:endParaRPr>
          </a:p>
          <a:p>
            <a:pPr algn="l" eaLnBrk="1" hangingPunct="1">
              <a:lnSpc>
                <a:spcPct val="85000"/>
              </a:lnSpc>
            </a:pPr>
            <a:r>
              <a:rPr lang="en-US" sz="1800" b="1">
                <a:solidFill>
                  <a:srgbClr val="000000"/>
                </a:solidFill>
              </a:rPr>
              <a:t>strain of </a:t>
            </a:r>
            <a:r>
              <a:rPr lang="en-US" sz="1800" b="1" i="1">
                <a:solidFill>
                  <a:srgbClr val="000000"/>
                </a:solidFill>
              </a:rPr>
              <a:t>bacteria</a:t>
            </a:r>
            <a:endParaRPr lang="en-US" sz="2000" b="1"/>
          </a:p>
        </p:txBody>
      </p:sp>
      <p:sp>
        <p:nvSpPr>
          <p:cNvPr id="377868" name="AutoShape 12"/>
          <p:cNvSpPr>
            <a:spLocks noChangeArrowheads="1"/>
          </p:cNvSpPr>
          <p:nvPr/>
        </p:nvSpPr>
        <p:spPr bwMode="auto">
          <a:xfrm>
            <a:off x="69850" y="4106863"/>
            <a:ext cx="1035050" cy="306387"/>
          </a:xfrm>
          <a:prstGeom prst="roundRect">
            <a:avLst>
              <a:gd name="adj" fmla="val 16667"/>
            </a:avLst>
          </a:prstGeom>
          <a:solidFill>
            <a:srgbClr val="000000"/>
          </a:solidFill>
          <a:ln w="9525">
            <a:noFill/>
            <a:round/>
            <a:headEnd/>
            <a:tailEnd/>
          </a:ln>
          <a:effectLst/>
        </p:spPr>
        <p:txBody>
          <a:bodyPr wrap="none" lIns="45720" tIns="0" rIns="45720" bIns="0" anchor="ctr">
            <a:prstTxWarp prst="textNoShape">
              <a:avLst/>
            </a:prstTxWarp>
            <a:spAutoFit/>
          </a:bodyPr>
          <a:lstStyle/>
          <a:p>
            <a:r>
              <a:rPr lang="en-US" sz="1800" b="1">
                <a:solidFill>
                  <a:schemeClr val="bg1"/>
                </a:solidFill>
              </a:rPr>
              <a:t>mice die</a:t>
            </a:r>
            <a:endParaRPr lang="en-US" sz="1800" b="1" u="sng">
              <a:solidFill>
                <a:schemeClr val="bg1"/>
              </a:solidFill>
            </a:endParaRPr>
          </a:p>
        </p:txBody>
      </p:sp>
      <p:sp>
        <p:nvSpPr>
          <p:cNvPr id="377869" name="AutoShape 13"/>
          <p:cNvSpPr>
            <a:spLocks noChangeArrowheads="1"/>
          </p:cNvSpPr>
          <p:nvPr/>
        </p:nvSpPr>
        <p:spPr bwMode="auto">
          <a:xfrm>
            <a:off x="2346325" y="4106863"/>
            <a:ext cx="1085850" cy="306387"/>
          </a:xfrm>
          <a:prstGeom prst="roundRect">
            <a:avLst>
              <a:gd name="adj" fmla="val 16667"/>
            </a:avLst>
          </a:prstGeom>
          <a:solidFill>
            <a:srgbClr val="008040"/>
          </a:solidFill>
          <a:ln w="9525">
            <a:noFill/>
            <a:round/>
            <a:headEnd/>
            <a:tailEnd/>
          </a:ln>
          <a:effectLst/>
        </p:spPr>
        <p:txBody>
          <a:bodyPr wrap="none" lIns="45720" tIns="0" rIns="45720" bIns="0" anchor="ctr">
            <a:prstTxWarp prst="textNoShape">
              <a:avLst/>
            </a:prstTxWarp>
            <a:spAutoFit/>
          </a:bodyPr>
          <a:lstStyle/>
          <a:p>
            <a:r>
              <a:rPr lang="en-US" sz="1800" b="1">
                <a:solidFill>
                  <a:schemeClr val="bg1"/>
                </a:solidFill>
              </a:rPr>
              <a:t>mice live</a:t>
            </a:r>
            <a:endParaRPr lang="en-US" sz="1800" b="1" u="sng">
              <a:solidFill>
                <a:schemeClr val="bg1"/>
              </a:solidFill>
            </a:endParaRPr>
          </a:p>
        </p:txBody>
      </p:sp>
      <p:sp>
        <p:nvSpPr>
          <p:cNvPr id="377871" name="Rectangle 15"/>
          <p:cNvSpPr>
            <a:spLocks noChangeArrowheads="1"/>
          </p:cNvSpPr>
          <p:nvPr/>
        </p:nvSpPr>
        <p:spPr bwMode="auto">
          <a:xfrm>
            <a:off x="4638675" y="1531938"/>
            <a:ext cx="2251075" cy="558800"/>
          </a:xfrm>
          <a:prstGeom prst="rect">
            <a:avLst/>
          </a:prstGeom>
          <a:solidFill>
            <a:srgbClr val="FFEA18"/>
          </a:solidFill>
          <a:ln w="9525">
            <a:noFill/>
            <a:miter lim="800000"/>
            <a:headEnd/>
            <a:tailEnd/>
          </a:ln>
        </p:spPr>
        <p:txBody>
          <a:bodyPr wrap="none" lIns="45720" rIns="45720">
            <a:prstTxWarp prst="textNoShape">
              <a:avLst/>
            </a:prstTxWarp>
            <a:spAutoFit/>
          </a:bodyPr>
          <a:lstStyle/>
          <a:p>
            <a:pPr algn="l" eaLnBrk="1" hangingPunct="1">
              <a:lnSpc>
                <a:spcPct val="85000"/>
              </a:lnSpc>
            </a:pPr>
            <a:r>
              <a:rPr lang="en-US" sz="1800" b="1">
                <a:solidFill>
                  <a:srgbClr val="000000"/>
                </a:solidFill>
              </a:rPr>
              <a:t>heat-killed </a:t>
            </a:r>
            <a:br>
              <a:rPr lang="en-US" sz="1800" b="1">
                <a:solidFill>
                  <a:srgbClr val="000000"/>
                </a:solidFill>
              </a:rPr>
            </a:br>
            <a:r>
              <a:rPr lang="en-US" sz="1800" b="1" u="sng">
                <a:solidFill>
                  <a:srgbClr val="CC0000"/>
                </a:solidFill>
              </a:rPr>
              <a:t>pathogenic</a:t>
            </a:r>
            <a:r>
              <a:rPr lang="en-US" sz="1800" b="1">
                <a:solidFill>
                  <a:srgbClr val="000000"/>
                </a:solidFill>
              </a:rPr>
              <a:t> </a:t>
            </a:r>
            <a:r>
              <a:rPr lang="en-US" sz="1800" b="1" i="1">
                <a:solidFill>
                  <a:srgbClr val="000000"/>
                </a:solidFill>
              </a:rPr>
              <a:t>bacteria</a:t>
            </a:r>
            <a:endParaRPr lang="en-US" sz="2000" b="1"/>
          </a:p>
        </p:txBody>
      </p:sp>
      <p:sp>
        <p:nvSpPr>
          <p:cNvPr id="377872" name="Rectangle 16"/>
          <p:cNvSpPr>
            <a:spLocks noChangeArrowheads="1"/>
          </p:cNvSpPr>
          <p:nvPr/>
        </p:nvSpPr>
        <p:spPr bwMode="auto">
          <a:xfrm>
            <a:off x="7086600" y="1065213"/>
            <a:ext cx="1806575" cy="1025525"/>
          </a:xfrm>
          <a:prstGeom prst="rect">
            <a:avLst/>
          </a:prstGeom>
          <a:solidFill>
            <a:srgbClr val="FFEA18"/>
          </a:solidFill>
          <a:ln w="9525">
            <a:noFill/>
            <a:miter lim="800000"/>
            <a:headEnd/>
            <a:tailEnd/>
          </a:ln>
        </p:spPr>
        <p:txBody>
          <a:bodyPr wrap="none" lIns="45720" rIns="45720">
            <a:prstTxWarp prst="textNoShape">
              <a:avLst/>
            </a:prstTxWarp>
            <a:spAutoFit/>
          </a:bodyPr>
          <a:lstStyle/>
          <a:p>
            <a:pPr algn="l" eaLnBrk="1" hangingPunct="1">
              <a:lnSpc>
                <a:spcPct val="85000"/>
              </a:lnSpc>
            </a:pPr>
            <a:r>
              <a:rPr lang="en-US" sz="1800" b="1">
                <a:solidFill>
                  <a:srgbClr val="000000"/>
                </a:solidFill>
              </a:rPr>
              <a:t>mix heat-killed </a:t>
            </a:r>
            <a:br>
              <a:rPr lang="en-US" sz="1800" b="1">
                <a:solidFill>
                  <a:srgbClr val="000000"/>
                </a:solidFill>
              </a:rPr>
            </a:br>
            <a:r>
              <a:rPr lang="en-US" sz="1800" b="1" u="sng">
                <a:solidFill>
                  <a:srgbClr val="CC0000"/>
                </a:solidFill>
              </a:rPr>
              <a:t>pathogenic</a:t>
            </a:r>
            <a:r>
              <a:rPr lang="en-US" sz="1800" b="1">
                <a:solidFill>
                  <a:srgbClr val="000000"/>
                </a:solidFill>
              </a:rPr>
              <a:t> &amp; </a:t>
            </a:r>
            <a:br>
              <a:rPr lang="en-US" sz="1800" b="1">
                <a:solidFill>
                  <a:srgbClr val="000000"/>
                </a:solidFill>
              </a:rPr>
            </a:br>
            <a:r>
              <a:rPr lang="en-US" sz="1800" b="1" u="sng">
                <a:solidFill>
                  <a:srgbClr val="008040"/>
                </a:solidFill>
              </a:rPr>
              <a:t>non-pathogenic</a:t>
            </a:r>
            <a:endParaRPr lang="en-US" sz="1800" b="1">
              <a:solidFill>
                <a:srgbClr val="000000"/>
              </a:solidFill>
            </a:endParaRPr>
          </a:p>
          <a:p>
            <a:pPr algn="l" eaLnBrk="1" hangingPunct="1">
              <a:lnSpc>
                <a:spcPct val="85000"/>
              </a:lnSpc>
            </a:pPr>
            <a:r>
              <a:rPr lang="en-US" sz="1800" b="1" i="1">
                <a:solidFill>
                  <a:srgbClr val="000000"/>
                </a:solidFill>
              </a:rPr>
              <a:t>bacteria</a:t>
            </a:r>
          </a:p>
        </p:txBody>
      </p:sp>
      <p:sp>
        <p:nvSpPr>
          <p:cNvPr id="377873" name="AutoShape 17"/>
          <p:cNvSpPr>
            <a:spLocks noChangeArrowheads="1"/>
          </p:cNvSpPr>
          <p:nvPr/>
        </p:nvSpPr>
        <p:spPr bwMode="auto">
          <a:xfrm>
            <a:off x="4679950" y="4106863"/>
            <a:ext cx="1085850" cy="306387"/>
          </a:xfrm>
          <a:prstGeom prst="roundRect">
            <a:avLst>
              <a:gd name="adj" fmla="val 16667"/>
            </a:avLst>
          </a:prstGeom>
          <a:solidFill>
            <a:srgbClr val="008040"/>
          </a:solidFill>
          <a:ln w="9525">
            <a:noFill/>
            <a:round/>
            <a:headEnd/>
            <a:tailEnd/>
          </a:ln>
          <a:effectLst/>
        </p:spPr>
        <p:txBody>
          <a:bodyPr wrap="none" lIns="45720" tIns="0" rIns="45720" bIns="0" anchor="ctr">
            <a:prstTxWarp prst="textNoShape">
              <a:avLst/>
            </a:prstTxWarp>
            <a:spAutoFit/>
          </a:bodyPr>
          <a:lstStyle/>
          <a:p>
            <a:r>
              <a:rPr lang="en-US" sz="1800" b="1">
                <a:solidFill>
                  <a:schemeClr val="bg1"/>
                </a:solidFill>
              </a:rPr>
              <a:t>mice live</a:t>
            </a:r>
            <a:endParaRPr lang="en-US" sz="1800" b="1" u="sng">
              <a:solidFill>
                <a:schemeClr val="bg1"/>
              </a:solidFill>
            </a:endParaRPr>
          </a:p>
        </p:txBody>
      </p:sp>
      <p:sp>
        <p:nvSpPr>
          <p:cNvPr id="377875" name="AutoShape 19"/>
          <p:cNvSpPr>
            <a:spLocks noChangeArrowheads="1"/>
          </p:cNvSpPr>
          <p:nvPr/>
        </p:nvSpPr>
        <p:spPr bwMode="auto">
          <a:xfrm>
            <a:off x="6737350" y="4106863"/>
            <a:ext cx="1035050" cy="306387"/>
          </a:xfrm>
          <a:prstGeom prst="roundRect">
            <a:avLst>
              <a:gd name="adj" fmla="val 16667"/>
            </a:avLst>
          </a:prstGeom>
          <a:solidFill>
            <a:srgbClr val="000000"/>
          </a:solidFill>
          <a:ln w="9525">
            <a:noFill/>
            <a:round/>
            <a:headEnd/>
            <a:tailEnd/>
          </a:ln>
          <a:effectLst/>
        </p:spPr>
        <p:txBody>
          <a:bodyPr wrap="none" lIns="45720" tIns="0" rIns="45720" bIns="0" anchor="ctr">
            <a:prstTxWarp prst="textNoShape">
              <a:avLst/>
            </a:prstTxWarp>
            <a:spAutoFit/>
          </a:bodyPr>
          <a:lstStyle/>
          <a:p>
            <a:r>
              <a:rPr lang="en-US" sz="1800" b="1">
                <a:solidFill>
                  <a:schemeClr val="bg1"/>
                </a:solidFill>
              </a:rPr>
              <a:t>mice die</a:t>
            </a:r>
            <a:endParaRPr lang="en-US" sz="1800" b="1" u="sng">
              <a:solidFill>
                <a:schemeClr val="bg1"/>
              </a:solidFill>
            </a:endParaRPr>
          </a:p>
        </p:txBody>
      </p:sp>
      <p:sp>
        <p:nvSpPr>
          <p:cNvPr id="377876" name="Rectangle 20"/>
          <p:cNvSpPr>
            <a:spLocks noChangeArrowheads="1"/>
          </p:cNvSpPr>
          <p:nvPr/>
        </p:nvSpPr>
        <p:spPr bwMode="auto">
          <a:xfrm>
            <a:off x="0" y="2022475"/>
            <a:ext cx="412750" cy="366713"/>
          </a:xfrm>
          <a:prstGeom prst="rect">
            <a:avLst/>
          </a:prstGeom>
          <a:noFill/>
          <a:ln w="9525">
            <a:noFill/>
            <a:miter lim="800000"/>
            <a:headEnd/>
            <a:tailEnd/>
          </a:ln>
          <a:effectLst/>
        </p:spPr>
        <p:txBody>
          <a:bodyPr wrap="none" anchor="ctr">
            <a:prstTxWarp prst="textNoShape">
              <a:avLst/>
            </a:prstTxWarp>
            <a:spAutoFit/>
          </a:bodyPr>
          <a:lstStyle/>
          <a:p>
            <a:r>
              <a:rPr lang="en-US" sz="1800" b="1">
                <a:solidFill>
                  <a:srgbClr val="000000"/>
                </a:solidFill>
              </a:rPr>
              <a:t>A.</a:t>
            </a:r>
          </a:p>
        </p:txBody>
      </p:sp>
      <p:sp>
        <p:nvSpPr>
          <p:cNvPr id="377877" name="Rectangle 21"/>
          <p:cNvSpPr>
            <a:spLocks noChangeArrowheads="1"/>
          </p:cNvSpPr>
          <p:nvPr/>
        </p:nvSpPr>
        <p:spPr bwMode="auto">
          <a:xfrm>
            <a:off x="2133600" y="2022475"/>
            <a:ext cx="412750" cy="366713"/>
          </a:xfrm>
          <a:prstGeom prst="rect">
            <a:avLst/>
          </a:prstGeom>
          <a:noFill/>
          <a:ln w="9525">
            <a:noFill/>
            <a:miter lim="800000"/>
            <a:headEnd/>
            <a:tailEnd/>
          </a:ln>
          <a:effectLst/>
        </p:spPr>
        <p:txBody>
          <a:bodyPr wrap="none" anchor="ctr">
            <a:prstTxWarp prst="textNoShape">
              <a:avLst/>
            </a:prstTxWarp>
            <a:spAutoFit/>
          </a:bodyPr>
          <a:lstStyle/>
          <a:p>
            <a:r>
              <a:rPr lang="en-US" sz="1800" b="1">
                <a:solidFill>
                  <a:srgbClr val="000000"/>
                </a:solidFill>
              </a:rPr>
              <a:t>B.</a:t>
            </a:r>
          </a:p>
        </p:txBody>
      </p:sp>
      <p:sp>
        <p:nvSpPr>
          <p:cNvPr id="377883" name="Rectangle 27"/>
          <p:cNvSpPr>
            <a:spLocks noChangeArrowheads="1"/>
          </p:cNvSpPr>
          <p:nvPr/>
        </p:nvSpPr>
        <p:spPr bwMode="auto">
          <a:xfrm>
            <a:off x="4464050" y="2071688"/>
            <a:ext cx="412750" cy="366712"/>
          </a:xfrm>
          <a:prstGeom prst="rect">
            <a:avLst/>
          </a:prstGeom>
          <a:noFill/>
          <a:ln w="9525">
            <a:noFill/>
            <a:miter lim="800000"/>
            <a:headEnd/>
            <a:tailEnd/>
          </a:ln>
          <a:effectLst/>
        </p:spPr>
        <p:txBody>
          <a:bodyPr wrap="none" anchor="ctr">
            <a:prstTxWarp prst="textNoShape">
              <a:avLst/>
            </a:prstTxWarp>
            <a:spAutoFit/>
          </a:bodyPr>
          <a:lstStyle/>
          <a:p>
            <a:r>
              <a:rPr lang="en-US" sz="1800" b="1">
                <a:solidFill>
                  <a:srgbClr val="000000"/>
                </a:solidFill>
              </a:rPr>
              <a:t>C.</a:t>
            </a:r>
          </a:p>
        </p:txBody>
      </p:sp>
      <p:sp>
        <p:nvSpPr>
          <p:cNvPr id="377884" name="Rectangle 28"/>
          <p:cNvSpPr>
            <a:spLocks noChangeArrowheads="1"/>
          </p:cNvSpPr>
          <p:nvPr/>
        </p:nvSpPr>
        <p:spPr bwMode="auto">
          <a:xfrm>
            <a:off x="7740650" y="2022475"/>
            <a:ext cx="412750" cy="366713"/>
          </a:xfrm>
          <a:prstGeom prst="rect">
            <a:avLst/>
          </a:prstGeom>
          <a:noFill/>
          <a:ln w="9525">
            <a:noFill/>
            <a:miter lim="800000"/>
            <a:headEnd/>
            <a:tailEnd/>
          </a:ln>
          <a:effectLst/>
        </p:spPr>
        <p:txBody>
          <a:bodyPr wrap="none" anchor="ctr">
            <a:prstTxWarp prst="textNoShape">
              <a:avLst/>
            </a:prstTxWarp>
            <a:spAutoFit/>
          </a:bodyPr>
          <a:lstStyle/>
          <a:p>
            <a:r>
              <a:rPr lang="en-US" sz="1800" b="1">
                <a:solidFill>
                  <a:srgbClr val="000000"/>
                </a:solidFill>
              </a:rPr>
              <a:t>D.</a:t>
            </a:r>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9916" name="Picture 12" descr="14_04d"/>
          <p:cNvPicPr>
            <a:picLocks noChangeAspect="1" noChangeArrowheads="1"/>
          </p:cNvPicPr>
          <p:nvPr/>
        </p:nvPicPr>
        <p:blipFill>
          <a:blip r:embed="rId4"/>
          <a:srcRect l="33749" t="14999" r="32625" b="19501"/>
          <a:stretch>
            <a:fillRect/>
          </a:stretch>
        </p:blipFill>
        <p:spPr bwMode="auto">
          <a:xfrm>
            <a:off x="6526213" y="2979738"/>
            <a:ext cx="2617787" cy="3824287"/>
          </a:xfrm>
          <a:prstGeom prst="rect">
            <a:avLst/>
          </a:prstGeom>
          <a:noFill/>
          <a:ln w="9525">
            <a:solidFill>
              <a:srgbClr val="4F81BD"/>
            </a:solidFill>
            <a:miter lim="800000"/>
            <a:headEnd/>
            <a:tailEnd/>
          </a:ln>
          <a:effectLst/>
        </p:spPr>
      </p:pic>
      <p:sp>
        <p:nvSpPr>
          <p:cNvPr id="379906" name="Rectangle 2"/>
          <p:cNvSpPr>
            <a:spLocks noGrp="1" noChangeArrowheads="1"/>
          </p:cNvSpPr>
          <p:nvPr>
            <p:ph type="title"/>
          </p:nvPr>
        </p:nvSpPr>
        <p:spPr>
          <a:xfrm>
            <a:off x="152401" y="228600"/>
            <a:ext cx="7975600" cy="762000"/>
          </a:xfrm>
        </p:spPr>
        <p:txBody>
          <a:bodyPr/>
          <a:lstStyle/>
          <a:p>
            <a:r>
              <a:rPr lang="en-US" sz="4000" dirty="0"/>
              <a:t>DNA is the “Transforming Principle”</a:t>
            </a:r>
          </a:p>
        </p:txBody>
      </p:sp>
      <p:sp>
        <p:nvSpPr>
          <p:cNvPr id="379907" name="Rectangle 3" descr="Rectangle: Click to edit Master text styles&#10;Second level&#10;Third level&#10;Fourth level&#10;Fifth level"/>
          <p:cNvSpPr>
            <a:spLocks noGrp="1" noChangeArrowheads="1"/>
          </p:cNvSpPr>
          <p:nvPr>
            <p:ph type="body" idx="1"/>
          </p:nvPr>
        </p:nvSpPr>
        <p:spPr>
          <a:xfrm>
            <a:off x="220663" y="1011238"/>
            <a:ext cx="8382000" cy="3765550"/>
          </a:xfrm>
        </p:spPr>
        <p:txBody>
          <a:bodyPr/>
          <a:lstStyle/>
          <a:p>
            <a:r>
              <a:rPr lang="en-US" sz="2800" dirty="0"/>
              <a:t>Avery, McCarty &amp; MacLeod</a:t>
            </a:r>
            <a:endParaRPr lang="en-US" sz="2800" dirty="0" smtClean="0"/>
          </a:p>
          <a:p>
            <a:pPr lvl="1"/>
            <a:r>
              <a:rPr lang="en-US" dirty="0" smtClean="0"/>
              <a:t>Purified </a:t>
            </a:r>
            <a:r>
              <a:rPr lang="en-US" dirty="0"/>
              <a:t>DNA &amp; </a:t>
            </a:r>
            <a:r>
              <a:rPr lang="en-US" dirty="0" smtClean="0"/>
              <a:t>proteins </a:t>
            </a:r>
            <a:r>
              <a:rPr lang="en-US" dirty="0"/>
              <a:t>from </a:t>
            </a:r>
            <a:r>
              <a:rPr lang="en-US" i="1" dirty="0"/>
              <a:t>Streptococcus</a:t>
            </a:r>
            <a:r>
              <a:rPr lang="en-US" dirty="0"/>
              <a:t> pneumonia bacteria</a:t>
            </a:r>
            <a:endParaRPr lang="en-US" dirty="0" smtClean="0"/>
          </a:p>
          <a:p>
            <a:pPr lvl="1"/>
            <a:r>
              <a:rPr lang="en-US" dirty="0" smtClean="0"/>
              <a:t>injected </a:t>
            </a:r>
            <a:r>
              <a:rPr lang="en-US" u="sng" dirty="0">
                <a:solidFill>
                  <a:srgbClr val="CC0000"/>
                </a:solidFill>
              </a:rPr>
              <a:t>protein</a:t>
            </a:r>
            <a:r>
              <a:rPr lang="en-US" dirty="0"/>
              <a:t> into bacteria</a:t>
            </a:r>
          </a:p>
          <a:p>
            <a:pPr marL="1085850" lvl="2"/>
            <a:r>
              <a:rPr lang="en-US" dirty="0"/>
              <a:t>no effect</a:t>
            </a:r>
          </a:p>
          <a:p>
            <a:pPr lvl="1"/>
            <a:r>
              <a:rPr lang="en-US" dirty="0"/>
              <a:t>injected </a:t>
            </a:r>
            <a:r>
              <a:rPr lang="en-US" u="sng" dirty="0">
                <a:solidFill>
                  <a:srgbClr val="CC0000"/>
                </a:solidFill>
              </a:rPr>
              <a:t>DNA</a:t>
            </a:r>
            <a:r>
              <a:rPr lang="en-US" dirty="0"/>
              <a:t> into bacteria</a:t>
            </a:r>
          </a:p>
          <a:p>
            <a:pPr marL="1085850" lvl="2"/>
            <a:r>
              <a:rPr lang="en-US" dirty="0"/>
              <a:t>transformed harmless bacteria into </a:t>
            </a:r>
            <a:br>
              <a:rPr lang="en-US" dirty="0"/>
            </a:br>
            <a:r>
              <a:rPr lang="en-US" dirty="0"/>
              <a:t>virulent bacteria</a:t>
            </a:r>
          </a:p>
        </p:txBody>
      </p:sp>
      <p:sp>
        <p:nvSpPr>
          <p:cNvPr id="379909" name="Rectangle 5"/>
          <p:cNvSpPr>
            <a:spLocks noChangeArrowheads="1"/>
          </p:cNvSpPr>
          <p:nvPr/>
        </p:nvSpPr>
        <p:spPr bwMode="auto">
          <a:xfrm>
            <a:off x="7923213" y="381000"/>
            <a:ext cx="1144587" cy="609600"/>
          </a:xfrm>
          <a:prstGeom prst="rect">
            <a:avLst/>
          </a:prstGeom>
          <a:noFill/>
          <a:ln w="9525">
            <a:noFill/>
            <a:miter lim="800000"/>
            <a:headEnd/>
            <a:tailEnd/>
          </a:ln>
          <a:effectLst/>
        </p:spPr>
        <p:txBody>
          <a:bodyPr wrap="none" anchor="ctr">
            <a:prstTxWarp prst="textNoShape">
              <a:avLst/>
            </a:prstTxWarp>
            <a:spAutoFit/>
          </a:bodyPr>
          <a:lstStyle/>
          <a:p>
            <a:r>
              <a:rPr lang="en-US" sz="3400" b="1">
                <a:solidFill>
                  <a:srgbClr val="0F116A"/>
                </a:solidFill>
              </a:rPr>
              <a:t>1944</a:t>
            </a:r>
            <a:endParaRPr lang="en-US" sz="3000" b="1">
              <a:solidFill>
                <a:srgbClr val="0F116A"/>
              </a:solidFill>
            </a:endParaRPr>
          </a:p>
        </p:txBody>
      </p:sp>
      <p:pic>
        <p:nvPicPr>
          <p:cNvPr id="379914" name="Picture 10" descr="penguinL"/>
          <p:cNvPicPr>
            <a:picLocks noChangeAspect="1" noChangeArrowheads="1"/>
          </p:cNvPicPr>
          <p:nvPr/>
        </p:nvPicPr>
        <p:blipFill>
          <a:blip r:embed="rId5"/>
          <a:srcRect/>
          <a:stretch>
            <a:fillRect/>
          </a:stretch>
        </p:blipFill>
        <p:spPr bwMode="auto">
          <a:xfrm flipH="1">
            <a:off x="0" y="5562600"/>
            <a:ext cx="1274763" cy="1295400"/>
          </a:xfrm>
          <a:prstGeom prst="rect">
            <a:avLst/>
          </a:prstGeom>
          <a:noFill/>
        </p:spPr>
      </p:pic>
      <p:sp>
        <p:nvSpPr>
          <p:cNvPr id="379915" name="AutoShape 11"/>
          <p:cNvSpPr>
            <a:spLocks noChangeArrowheads="1"/>
          </p:cNvSpPr>
          <p:nvPr/>
        </p:nvSpPr>
        <p:spPr bwMode="auto">
          <a:xfrm>
            <a:off x="1803400" y="5808663"/>
            <a:ext cx="2433638" cy="1049337"/>
          </a:xfrm>
          <a:prstGeom prst="wedgeEllipseCallout">
            <a:avLst>
              <a:gd name="adj1" fmla="val -77333"/>
              <a:gd name="adj2" fmla="val -32602"/>
            </a:avLst>
          </a:prstGeom>
          <a:solidFill>
            <a:srgbClr val="FFEA18"/>
          </a:solidFill>
          <a:ln w="38100">
            <a:solidFill>
              <a:srgbClr val="CC0000"/>
            </a:solidFill>
            <a:miter lim="800000"/>
            <a:headEnd/>
            <a:tailEnd/>
          </a:ln>
          <a:effectLst/>
        </p:spPr>
        <p:txBody>
          <a:bodyPr wrap="none" lIns="0" tIns="0" rIns="0" bIns="0" anchor="ctr">
            <a:prstTxWarp prst="textNoShape">
              <a:avLst/>
            </a:prstTxWarp>
          </a:bodyPr>
          <a:lstStyle/>
          <a:p>
            <a:r>
              <a:rPr lang="en-US" sz="2000" b="1">
                <a:solidFill>
                  <a:srgbClr val="0F116A"/>
                </a:solidFill>
                <a:latin typeface="Comic Sans MS" charset="0"/>
                <a:ea typeface="ＭＳ Ｐゴシック" charset="-128"/>
                <a:cs typeface="ＭＳ Ｐゴシック" charset="-128"/>
              </a:rPr>
              <a:t>What’s the</a:t>
            </a:r>
          </a:p>
          <a:p>
            <a:r>
              <a:rPr lang="en-US" sz="2000" b="1">
                <a:solidFill>
                  <a:srgbClr val="0F116A"/>
                </a:solidFill>
                <a:latin typeface="Comic Sans MS" charset="0"/>
                <a:ea typeface="ＭＳ Ｐゴシック" charset="-128"/>
                <a:cs typeface="ＭＳ Ｐゴシック" charset="-128"/>
              </a:rPr>
              <a:t>conclusion?</a:t>
            </a:r>
          </a:p>
        </p:txBody>
      </p:sp>
      <p:sp>
        <p:nvSpPr>
          <p:cNvPr id="379917" name="AutoShape 13"/>
          <p:cNvSpPr>
            <a:spLocks noChangeArrowheads="1"/>
          </p:cNvSpPr>
          <p:nvPr/>
        </p:nvSpPr>
        <p:spPr bwMode="auto">
          <a:xfrm>
            <a:off x="6646863" y="5354638"/>
            <a:ext cx="1035050" cy="306387"/>
          </a:xfrm>
          <a:prstGeom prst="roundRect">
            <a:avLst>
              <a:gd name="adj" fmla="val 16667"/>
            </a:avLst>
          </a:prstGeom>
          <a:solidFill>
            <a:srgbClr val="000000"/>
          </a:solidFill>
          <a:ln w="9525">
            <a:noFill/>
            <a:round/>
            <a:headEnd/>
            <a:tailEnd/>
          </a:ln>
          <a:effectLst/>
        </p:spPr>
        <p:txBody>
          <a:bodyPr wrap="none" lIns="45720" tIns="0" rIns="45720" bIns="0" anchor="ctr">
            <a:prstTxWarp prst="textNoShape">
              <a:avLst/>
            </a:prstTxWarp>
            <a:spAutoFit/>
          </a:bodyPr>
          <a:lstStyle/>
          <a:p>
            <a:r>
              <a:rPr lang="en-US" sz="1800" b="1">
                <a:solidFill>
                  <a:schemeClr val="bg1"/>
                </a:solidFill>
              </a:rPr>
              <a:t>mice die</a:t>
            </a:r>
            <a:endParaRPr lang="en-US" sz="1800" b="1" u="sng">
              <a:solidFill>
                <a:schemeClr val="bg1"/>
              </a:solidFill>
            </a:endParaRPr>
          </a:p>
        </p:txBody>
      </p:sp>
      <p:pic>
        <p:nvPicPr>
          <p:cNvPr id="379919" name="Picture 15" descr="needle [Converted]"/>
          <p:cNvPicPr>
            <a:picLocks noChangeAspect="1" noChangeArrowheads="1"/>
          </p:cNvPicPr>
          <p:nvPr/>
        </p:nvPicPr>
        <p:blipFill>
          <a:blip r:embed="rId6"/>
          <a:srcRect/>
          <a:stretch>
            <a:fillRect/>
          </a:stretch>
        </p:blipFill>
        <p:spPr bwMode="auto">
          <a:xfrm>
            <a:off x="7594600" y="1941513"/>
            <a:ext cx="1198563" cy="1887537"/>
          </a:xfrm>
          <a:prstGeom prst="rect">
            <a:avLst/>
          </a:prstGeom>
          <a:noFill/>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79914"/>
                                        </p:tgtEl>
                                        <p:attrNameLst>
                                          <p:attrName>style.visibility</p:attrName>
                                        </p:attrNameLst>
                                      </p:cBhvr>
                                      <p:to>
                                        <p:strVal val="visible"/>
                                      </p:to>
                                    </p:set>
                                    <p:animEffect transition="in" filter="wipe(left)">
                                      <p:cBhvr>
                                        <p:cTn id="7" dur="500"/>
                                        <p:tgtEl>
                                          <p:spTgt spid="379914"/>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79915"/>
                                        </p:tgtEl>
                                        <p:attrNameLst>
                                          <p:attrName>style.visibility</p:attrName>
                                        </p:attrNameLst>
                                      </p:cBhvr>
                                      <p:to>
                                        <p:strVal val="visible"/>
                                      </p:to>
                                    </p:set>
                                    <p:animEffect transition="in" filter="wipe(left)">
                                      <p:cBhvr>
                                        <p:cTn id="11" dur="500"/>
                                        <p:tgtEl>
                                          <p:spTgt spid="379915"/>
                                        </p:tgtEl>
                                      </p:cBhvr>
                                    </p:animEffect>
                                  </p:childTnLst>
                                  <p:subTnLst>
                                    <p:audio>
                                      <p:cMediaNode>
                                        <p:cTn display="0" masterRel="sameClick">
                                          <p:stCondLst>
                                            <p:cond evt="begin" delay="0">
                                              <p:tn val="9"/>
                                            </p:cond>
                                          </p:stCondLst>
                                          <p:endCondLst>
                                            <p:cond evt="onStopAudio" delay="0">
                                              <p:tgtEl>
                                                <p:sldTgt/>
                                              </p:tgtEl>
                                            </p:cond>
                                          </p:endCondLst>
                                        </p:cTn>
                                        <p:tgtEl>
                                          <p:sndTgt r:embed="rId3" name="Quack"/>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9915" grpId="0" animBg="1"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1956" name="Rectangle 4"/>
          <p:cNvSpPr>
            <a:spLocks noChangeArrowheads="1"/>
          </p:cNvSpPr>
          <p:nvPr/>
        </p:nvSpPr>
        <p:spPr bwMode="auto">
          <a:xfrm>
            <a:off x="679450" y="6203950"/>
            <a:ext cx="2368550" cy="488950"/>
          </a:xfrm>
          <a:prstGeom prst="rect">
            <a:avLst/>
          </a:prstGeom>
          <a:solidFill>
            <a:schemeClr val="bg1"/>
          </a:solidFill>
          <a:ln w="9525">
            <a:noFill/>
            <a:miter lim="800000"/>
            <a:headEnd/>
            <a:tailEnd/>
          </a:ln>
          <a:effectLst/>
        </p:spPr>
        <p:txBody>
          <a:bodyPr wrap="none" anchor="ctr">
            <a:prstTxWarp prst="textNoShape">
              <a:avLst/>
            </a:prstTxWarp>
            <a:spAutoFit/>
          </a:bodyPr>
          <a:lstStyle/>
          <a:p>
            <a:r>
              <a:rPr lang="en-US" sz="2600" b="1">
                <a:solidFill>
                  <a:srgbClr val="0F116A"/>
                </a:solidFill>
              </a:rPr>
              <a:t>Oswald Avery</a:t>
            </a:r>
            <a:endParaRPr lang="en-US" sz="3000" b="1">
              <a:solidFill>
                <a:srgbClr val="0F116A"/>
              </a:solidFill>
            </a:endParaRPr>
          </a:p>
        </p:txBody>
      </p:sp>
      <p:sp>
        <p:nvSpPr>
          <p:cNvPr id="381958" name="Rectangle 6"/>
          <p:cNvSpPr>
            <a:spLocks noChangeArrowheads="1"/>
          </p:cNvSpPr>
          <p:nvPr/>
        </p:nvSpPr>
        <p:spPr bwMode="auto">
          <a:xfrm>
            <a:off x="3321050" y="6203950"/>
            <a:ext cx="2698750" cy="488950"/>
          </a:xfrm>
          <a:prstGeom prst="rect">
            <a:avLst/>
          </a:prstGeom>
          <a:solidFill>
            <a:schemeClr val="bg1"/>
          </a:solidFill>
          <a:ln w="9525">
            <a:noFill/>
            <a:miter lim="800000"/>
            <a:headEnd/>
            <a:tailEnd/>
          </a:ln>
          <a:effectLst/>
        </p:spPr>
        <p:txBody>
          <a:bodyPr wrap="none" anchor="ctr">
            <a:prstTxWarp prst="textNoShape">
              <a:avLst/>
            </a:prstTxWarp>
            <a:spAutoFit/>
          </a:bodyPr>
          <a:lstStyle/>
          <a:p>
            <a:r>
              <a:rPr lang="en-US" sz="2600" b="1">
                <a:solidFill>
                  <a:srgbClr val="0F116A"/>
                </a:solidFill>
              </a:rPr>
              <a:t>Maclyn McCarty</a:t>
            </a:r>
            <a:endParaRPr lang="en-US" sz="3000" b="1">
              <a:solidFill>
                <a:srgbClr val="0F116A"/>
              </a:solidFill>
            </a:endParaRPr>
          </a:p>
        </p:txBody>
      </p:sp>
      <p:sp>
        <p:nvSpPr>
          <p:cNvPr id="381960" name="Rectangle 8"/>
          <p:cNvSpPr>
            <a:spLocks noChangeArrowheads="1"/>
          </p:cNvSpPr>
          <p:nvPr/>
        </p:nvSpPr>
        <p:spPr bwMode="auto">
          <a:xfrm>
            <a:off x="6383338" y="6203950"/>
            <a:ext cx="2532062" cy="488950"/>
          </a:xfrm>
          <a:prstGeom prst="rect">
            <a:avLst/>
          </a:prstGeom>
          <a:solidFill>
            <a:schemeClr val="bg1"/>
          </a:solidFill>
          <a:ln w="9525">
            <a:noFill/>
            <a:miter lim="800000"/>
            <a:headEnd/>
            <a:tailEnd/>
          </a:ln>
          <a:effectLst/>
        </p:spPr>
        <p:txBody>
          <a:bodyPr wrap="none" anchor="ctr">
            <a:prstTxWarp prst="textNoShape">
              <a:avLst/>
            </a:prstTxWarp>
            <a:spAutoFit/>
          </a:bodyPr>
          <a:lstStyle/>
          <a:p>
            <a:r>
              <a:rPr lang="en-US" sz="2600" b="1">
                <a:solidFill>
                  <a:srgbClr val="0F116A"/>
                </a:solidFill>
              </a:rPr>
              <a:t>Colin MacLeod</a:t>
            </a:r>
            <a:endParaRPr lang="en-US" sz="3000" b="1">
              <a:solidFill>
                <a:srgbClr val="0F116A"/>
              </a:solidFill>
            </a:endParaRPr>
          </a:p>
        </p:txBody>
      </p:sp>
      <p:sp>
        <p:nvSpPr>
          <p:cNvPr id="381954" name="Rectangle 2"/>
          <p:cNvSpPr>
            <a:spLocks noGrp="1" noChangeArrowheads="1"/>
          </p:cNvSpPr>
          <p:nvPr>
            <p:ph type="title"/>
          </p:nvPr>
        </p:nvSpPr>
        <p:spPr/>
        <p:txBody>
          <a:bodyPr/>
          <a:lstStyle/>
          <a:p>
            <a:r>
              <a:rPr lang="en-US"/>
              <a:t>Avery, McCarty &amp; MacLeod</a:t>
            </a:r>
          </a:p>
        </p:txBody>
      </p:sp>
      <p:pic>
        <p:nvPicPr>
          <p:cNvPr id="381957" name="Picture 5"/>
          <p:cNvPicPr>
            <a:picLocks noChangeAspect="1" noChangeArrowheads="1"/>
          </p:cNvPicPr>
          <p:nvPr/>
        </p:nvPicPr>
        <p:blipFill>
          <a:blip r:embed="rId3"/>
          <a:srcRect t="10800" b="9000"/>
          <a:stretch>
            <a:fillRect/>
          </a:stretch>
        </p:blipFill>
        <p:spPr bwMode="auto">
          <a:xfrm>
            <a:off x="3133725" y="2646363"/>
            <a:ext cx="2973388" cy="3543300"/>
          </a:xfrm>
          <a:prstGeom prst="rect">
            <a:avLst/>
          </a:prstGeom>
          <a:noFill/>
          <a:ln w="9525">
            <a:noFill/>
            <a:miter lim="800000"/>
            <a:headEnd/>
            <a:tailEnd/>
          </a:ln>
          <a:effectLst>
            <a:outerShdw blurRad="63500" dist="35921" dir="2700000" algn="ctr" rotWithShape="0">
              <a:srgbClr val="000000">
                <a:alpha val="75000"/>
              </a:srgbClr>
            </a:outerShdw>
          </a:effectLst>
        </p:spPr>
      </p:pic>
      <p:pic>
        <p:nvPicPr>
          <p:cNvPr id="381959" name="Picture 7"/>
          <p:cNvPicPr>
            <a:picLocks noChangeAspect="1" noChangeArrowheads="1"/>
          </p:cNvPicPr>
          <p:nvPr/>
        </p:nvPicPr>
        <p:blipFill>
          <a:blip r:embed="rId4"/>
          <a:srcRect l="1884" t="1369" r="2827" b="8212"/>
          <a:stretch>
            <a:fillRect/>
          </a:stretch>
        </p:blipFill>
        <p:spPr bwMode="auto">
          <a:xfrm>
            <a:off x="6300788" y="2732088"/>
            <a:ext cx="2646362" cy="3457575"/>
          </a:xfrm>
          <a:prstGeom prst="rect">
            <a:avLst/>
          </a:prstGeom>
          <a:noFill/>
          <a:ln w="9525">
            <a:noFill/>
            <a:miter lim="800000"/>
            <a:headEnd/>
            <a:tailEnd/>
          </a:ln>
          <a:effectLst>
            <a:outerShdw blurRad="63500" dist="35921" dir="2700000" algn="ctr" rotWithShape="0">
              <a:srgbClr val="000000">
                <a:alpha val="75000"/>
              </a:srgbClr>
            </a:outerShdw>
          </a:effectLst>
        </p:spPr>
      </p:pic>
      <p:sp>
        <p:nvSpPr>
          <p:cNvPr id="381962" name="Rectangle 10" descr="Rectangle: Click to edit Master text styles&#10;Second level&#10;Third level&#10;Fourth level&#10;Fifth level"/>
          <p:cNvSpPr>
            <a:spLocks noGrp="1" noChangeArrowheads="1"/>
          </p:cNvSpPr>
          <p:nvPr>
            <p:ph type="body" idx="1"/>
          </p:nvPr>
        </p:nvSpPr>
        <p:spPr>
          <a:xfrm>
            <a:off x="685800" y="1379538"/>
            <a:ext cx="8297863" cy="1189037"/>
          </a:xfrm>
          <a:noFill/>
          <a:ln/>
        </p:spPr>
        <p:txBody>
          <a:bodyPr>
            <a:normAutofit fontScale="92500" lnSpcReduction="10000"/>
          </a:bodyPr>
          <a:lstStyle/>
          <a:p>
            <a:pPr>
              <a:lnSpc>
                <a:spcPct val="90000"/>
              </a:lnSpc>
            </a:pPr>
            <a:r>
              <a:rPr lang="en-US" sz="2800" dirty="0"/>
              <a:t>Conclusion</a:t>
            </a:r>
          </a:p>
          <a:p>
            <a:pPr lvl="1">
              <a:lnSpc>
                <a:spcPct val="90000"/>
              </a:lnSpc>
            </a:pPr>
            <a:r>
              <a:rPr lang="en-US" u="sng" dirty="0">
                <a:solidFill>
                  <a:srgbClr val="CC0000"/>
                </a:solidFill>
              </a:rPr>
              <a:t>first experimental evidence that DNA was the genetic material</a:t>
            </a:r>
            <a:endParaRPr lang="en-US" dirty="0"/>
          </a:p>
        </p:txBody>
      </p:sp>
      <p:pic>
        <p:nvPicPr>
          <p:cNvPr id="381963" name="Picture 11"/>
          <p:cNvPicPr>
            <a:picLocks noChangeAspect="1" noChangeArrowheads="1"/>
          </p:cNvPicPr>
          <p:nvPr/>
        </p:nvPicPr>
        <p:blipFill>
          <a:blip r:embed="rId5"/>
          <a:srcRect b="15950"/>
          <a:stretch>
            <a:fillRect/>
          </a:stretch>
        </p:blipFill>
        <p:spPr bwMode="auto">
          <a:xfrm>
            <a:off x="471488" y="3276600"/>
            <a:ext cx="2468562" cy="2913063"/>
          </a:xfrm>
          <a:prstGeom prst="rect">
            <a:avLst/>
          </a:prstGeom>
          <a:noFill/>
          <a:ln w="9525">
            <a:noFill/>
            <a:miter lim="800000"/>
            <a:headEnd/>
            <a:tailEnd/>
          </a:ln>
          <a:effectLst>
            <a:outerShdw blurRad="63500" dist="35921" dir="2700000" algn="ctr" rotWithShape="0">
              <a:srgbClr val="000000">
                <a:alpha val="75000"/>
              </a:srgbClr>
            </a:outerShdw>
          </a:effectLst>
        </p:spPr>
      </p:pic>
      <p:sp>
        <p:nvSpPr>
          <p:cNvPr id="381964" name="Rectangle 12"/>
          <p:cNvSpPr>
            <a:spLocks noChangeArrowheads="1"/>
          </p:cNvSpPr>
          <p:nvPr/>
        </p:nvSpPr>
        <p:spPr bwMode="auto">
          <a:xfrm>
            <a:off x="6858000" y="381000"/>
            <a:ext cx="2320925" cy="871538"/>
          </a:xfrm>
          <a:prstGeom prst="rect">
            <a:avLst/>
          </a:prstGeom>
          <a:noFill/>
          <a:ln w="9525">
            <a:noFill/>
            <a:miter lim="800000"/>
            <a:headEnd/>
            <a:tailEnd/>
          </a:ln>
          <a:effectLst/>
        </p:spPr>
        <p:txBody>
          <a:bodyPr wrap="none">
            <a:prstTxWarp prst="textNoShape">
              <a:avLst/>
            </a:prstTxWarp>
            <a:spAutoFit/>
          </a:bodyPr>
          <a:lstStyle/>
          <a:p>
            <a:pPr algn="r">
              <a:lnSpc>
                <a:spcPct val="80000"/>
              </a:lnSpc>
            </a:pPr>
            <a:r>
              <a:rPr lang="en-US" sz="3400" b="1">
                <a:solidFill>
                  <a:srgbClr val="0F116A"/>
                </a:solidFill>
              </a:rPr>
              <a:t>1944 </a:t>
            </a:r>
            <a:r>
              <a:rPr lang="en-US" sz="3400" b="1">
                <a:solidFill>
                  <a:srgbClr val="000005"/>
                </a:solidFill>
              </a:rPr>
              <a:t>| </a:t>
            </a:r>
            <a:r>
              <a:rPr lang="en-US" sz="3400" b="1">
                <a:solidFill>
                  <a:srgbClr val="CC0000"/>
                </a:solidFill>
              </a:rPr>
              <a:t>??</a:t>
            </a:r>
            <a:r>
              <a:rPr lang="en-US" sz="3400" b="1" i="1">
                <a:solidFill>
                  <a:srgbClr val="CC0000"/>
                </a:solidFill>
              </a:rPr>
              <a:t>!!</a:t>
            </a:r>
            <a:endParaRPr lang="en-US" sz="3400" b="1">
              <a:solidFill>
                <a:srgbClr val="CC0000"/>
              </a:solidFill>
            </a:endParaRPr>
          </a:p>
          <a:p>
            <a:pPr algn="r">
              <a:lnSpc>
                <a:spcPct val="80000"/>
              </a:lnSpc>
            </a:pPr>
            <a:endParaRPr lang="en-US" sz="3000" b="1">
              <a:solidFill>
                <a:srgbClr val="0F116A"/>
              </a:solidFill>
            </a:endParaRPr>
          </a:p>
        </p:txBody>
      </p:sp>
      <p:pic>
        <p:nvPicPr>
          <p:cNvPr id="29698" name="Picture 2"/>
          <p:cNvPicPr>
            <a:picLocks noChangeAspect="1" noChangeArrowheads="1"/>
          </p:cNvPicPr>
          <p:nvPr/>
        </p:nvPicPr>
        <p:blipFill>
          <a:blip r:embed="rId6"/>
          <a:srcRect/>
          <a:stretch>
            <a:fillRect/>
          </a:stretch>
        </p:blipFill>
        <p:spPr bwMode="auto">
          <a:xfrm>
            <a:off x="3532188" y="3289300"/>
            <a:ext cx="2299395" cy="2857500"/>
          </a:xfrm>
          <a:prstGeom prst="rect">
            <a:avLst/>
          </a:prstGeom>
          <a:noFill/>
          <a:ln w="9525">
            <a:noFill/>
            <a:miter lim="800000"/>
            <a:headEnd/>
            <a:tailEnd/>
          </a:ln>
          <a:effectLst/>
        </p:spPr>
      </p:pic>
      <p:pic>
        <p:nvPicPr>
          <p:cNvPr id="29699" name="Picture 3"/>
          <p:cNvPicPr>
            <a:picLocks noChangeAspect="1" noChangeArrowheads="1"/>
          </p:cNvPicPr>
          <p:nvPr/>
        </p:nvPicPr>
        <p:blipFill>
          <a:blip r:embed="rId7"/>
          <a:srcRect/>
          <a:stretch>
            <a:fillRect/>
          </a:stretch>
        </p:blipFill>
        <p:spPr bwMode="auto">
          <a:xfrm>
            <a:off x="6502400" y="3314700"/>
            <a:ext cx="2300291" cy="2844800"/>
          </a:xfrm>
          <a:prstGeom prst="rect">
            <a:avLst/>
          </a:prstGeom>
          <a:noFill/>
          <a:ln w="9525">
            <a:noFill/>
            <a:miter lim="800000"/>
            <a:headEnd/>
            <a:tailEnd/>
          </a:ln>
          <a:effectLst/>
        </p:spPr>
      </p:pic>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4005" name="Picture 5"/>
          <p:cNvPicPr>
            <a:picLocks noChangeAspect="1" noChangeArrowheads="1"/>
          </p:cNvPicPr>
          <p:nvPr/>
        </p:nvPicPr>
        <p:blipFill>
          <a:blip r:embed="rId4"/>
          <a:srcRect b="14999"/>
          <a:stretch>
            <a:fillRect/>
          </a:stretch>
        </p:blipFill>
        <p:spPr bwMode="auto">
          <a:xfrm>
            <a:off x="5562600" y="4191000"/>
            <a:ext cx="3581400" cy="2640013"/>
          </a:xfrm>
          <a:prstGeom prst="rect">
            <a:avLst/>
          </a:prstGeom>
          <a:noFill/>
        </p:spPr>
      </p:pic>
      <p:pic>
        <p:nvPicPr>
          <p:cNvPr id="384002" name="Picture 2"/>
          <p:cNvPicPr>
            <a:picLocks noChangeAspect="1" noChangeArrowheads="1"/>
          </p:cNvPicPr>
          <p:nvPr/>
        </p:nvPicPr>
        <p:blipFill>
          <a:blip r:embed="rId5"/>
          <a:srcRect/>
          <a:stretch>
            <a:fillRect/>
          </a:stretch>
        </p:blipFill>
        <p:spPr bwMode="auto">
          <a:xfrm>
            <a:off x="6734175" y="1219200"/>
            <a:ext cx="2333625" cy="2374900"/>
          </a:xfrm>
          <a:prstGeom prst="rect">
            <a:avLst/>
          </a:prstGeom>
          <a:noFill/>
          <a:ln w="9525">
            <a:solidFill>
              <a:srgbClr val="4F81BD"/>
            </a:solidFill>
            <a:miter lim="800000"/>
            <a:headEnd/>
            <a:tailEnd/>
          </a:ln>
          <a:effectLst/>
        </p:spPr>
      </p:pic>
      <p:sp>
        <p:nvSpPr>
          <p:cNvPr id="384003" name="Rectangle 3"/>
          <p:cNvSpPr>
            <a:spLocks noGrp="1" noChangeArrowheads="1"/>
          </p:cNvSpPr>
          <p:nvPr>
            <p:ph type="title"/>
          </p:nvPr>
        </p:nvSpPr>
        <p:spPr>
          <a:xfrm>
            <a:off x="0" y="0"/>
            <a:ext cx="6705600" cy="1143000"/>
          </a:xfrm>
        </p:spPr>
        <p:txBody>
          <a:bodyPr/>
          <a:lstStyle/>
          <a:p>
            <a:r>
              <a:rPr lang="en-US" dirty="0"/>
              <a:t>Confirmation of DNA</a:t>
            </a:r>
          </a:p>
        </p:txBody>
      </p:sp>
      <p:sp>
        <p:nvSpPr>
          <p:cNvPr id="384004" name="Rectangle 4" descr="Rectangle: Click to edit Master text styles&#10;Second level&#10;Third level&#10;Fourth level&#10;Fifth level"/>
          <p:cNvSpPr>
            <a:spLocks noGrp="1" noChangeArrowheads="1"/>
          </p:cNvSpPr>
          <p:nvPr>
            <p:ph type="body" idx="1"/>
          </p:nvPr>
        </p:nvSpPr>
        <p:spPr>
          <a:xfrm>
            <a:off x="838200" y="1371600"/>
            <a:ext cx="7924800" cy="4953000"/>
          </a:xfrm>
        </p:spPr>
        <p:txBody>
          <a:bodyPr/>
          <a:lstStyle/>
          <a:p>
            <a:r>
              <a:rPr lang="en-US" dirty="0"/>
              <a:t>Hershey &amp; Chase</a:t>
            </a:r>
          </a:p>
          <a:p>
            <a:pPr lvl="1"/>
            <a:r>
              <a:rPr lang="en-US" dirty="0"/>
              <a:t>classic “blender” experiment</a:t>
            </a:r>
          </a:p>
          <a:p>
            <a:pPr lvl="1"/>
            <a:r>
              <a:rPr lang="en-US" dirty="0"/>
              <a:t>worked with </a:t>
            </a:r>
            <a:r>
              <a:rPr lang="en-US" u="sng" dirty="0" err="1">
                <a:solidFill>
                  <a:srgbClr val="CC0000"/>
                </a:solidFill>
              </a:rPr>
              <a:t>bacteriophage</a:t>
            </a:r>
            <a:endParaRPr lang="en-US" dirty="0"/>
          </a:p>
          <a:p>
            <a:pPr marL="1085850" lvl="2"/>
            <a:r>
              <a:rPr lang="en-US" dirty="0"/>
              <a:t>viruses that infect bacteria</a:t>
            </a:r>
          </a:p>
          <a:p>
            <a:pPr lvl="1"/>
            <a:r>
              <a:rPr lang="en-US" dirty="0"/>
              <a:t>grew </a:t>
            </a:r>
            <a:r>
              <a:rPr lang="en-US" dirty="0" smtClean="0"/>
              <a:t>phages in </a:t>
            </a:r>
            <a:r>
              <a:rPr lang="en-US" dirty="0"/>
              <a:t>2 media, radioactively labeled with either </a:t>
            </a:r>
          </a:p>
          <a:p>
            <a:pPr marL="1085850" lvl="2"/>
            <a:r>
              <a:rPr lang="en-US" baseline="30000" dirty="0">
                <a:solidFill>
                  <a:srgbClr val="CC0000"/>
                </a:solidFill>
              </a:rPr>
              <a:t>35</a:t>
            </a:r>
            <a:r>
              <a:rPr lang="en-US" u="sng" dirty="0">
                <a:solidFill>
                  <a:srgbClr val="CC0000"/>
                </a:solidFill>
              </a:rPr>
              <a:t>S</a:t>
            </a:r>
            <a:r>
              <a:rPr lang="en-US" u="sng" dirty="0"/>
              <a:t> in their proteins</a:t>
            </a:r>
          </a:p>
          <a:p>
            <a:pPr marL="1085850" lvl="2"/>
            <a:r>
              <a:rPr lang="en-US" baseline="30000" dirty="0">
                <a:solidFill>
                  <a:srgbClr val="CC0000"/>
                </a:solidFill>
              </a:rPr>
              <a:t>32</a:t>
            </a:r>
            <a:r>
              <a:rPr lang="en-US" u="sng" dirty="0">
                <a:solidFill>
                  <a:srgbClr val="CC0000"/>
                </a:solidFill>
              </a:rPr>
              <a:t>P</a:t>
            </a:r>
            <a:r>
              <a:rPr lang="en-US" u="sng" dirty="0"/>
              <a:t> in their DNA</a:t>
            </a:r>
            <a:endParaRPr lang="en-US" dirty="0"/>
          </a:p>
          <a:p>
            <a:pPr lvl="1"/>
            <a:r>
              <a:rPr lang="en-US" dirty="0"/>
              <a:t>infected bacteria</a:t>
            </a:r>
            <a:r>
              <a:rPr lang="en-US" dirty="0" smtClean="0"/>
              <a:t> phages</a:t>
            </a:r>
            <a:endParaRPr lang="en-US" dirty="0"/>
          </a:p>
        </p:txBody>
      </p:sp>
      <p:sp>
        <p:nvSpPr>
          <p:cNvPr id="384006" name="Rectangle 6"/>
          <p:cNvSpPr>
            <a:spLocks noChangeArrowheads="1"/>
          </p:cNvSpPr>
          <p:nvPr/>
        </p:nvSpPr>
        <p:spPr bwMode="auto">
          <a:xfrm>
            <a:off x="6708775" y="381000"/>
            <a:ext cx="2466975" cy="774700"/>
          </a:xfrm>
          <a:prstGeom prst="rect">
            <a:avLst/>
          </a:prstGeom>
          <a:noFill/>
          <a:ln w="9525">
            <a:noFill/>
            <a:miter lim="800000"/>
            <a:headEnd/>
            <a:tailEnd/>
          </a:ln>
          <a:effectLst/>
        </p:spPr>
        <p:txBody>
          <a:bodyPr wrap="none">
            <a:prstTxWarp prst="textNoShape">
              <a:avLst/>
            </a:prstTxWarp>
            <a:spAutoFit/>
          </a:bodyPr>
          <a:lstStyle/>
          <a:p>
            <a:pPr algn="r">
              <a:lnSpc>
                <a:spcPct val="80000"/>
              </a:lnSpc>
            </a:pPr>
            <a:r>
              <a:rPr lang="en-US" sz="3400" b="1" dirty="0">
                <a:solidFill>
                  <a:srgbClr val="0F116A"/>
                </a:solidFill>
              </a:rPr>
              <a:t>1952 </a:t>
            </a:r>
            <a:r>
              <a:rPr lang="en-US" sz="3400" b="1" dirty="0">
                <a:solidFill>
                  <a:srgbClr val="000005"/>
                </a:solidFill>
              </a:rPr>
              <a:t>| </a:t>
            </a:r>
            <a:r>
              <a:rPr lang="en-US" sz="3400" b="1" dirty="0">
                <a:solidFill>
                  <a:srgbClr val="CC0000"/>
                </a:solidFill>
              </a:rPr>
              <a:t>1969</a:t>
            </a:r>
          </a:p>
          <a:p>
            <a:pPr algn="r">
              <a:lnSpc>
                <a:spcPct val="80000"/>
              </a:lnSpc>
            </a:pPr>
            <a:r>
              <a:rPr lang="en-US" sz="2200" b="1" dirty="0">
                <a:solidFill>
                  <a:srgbClr val="CC0000"/>
                </a:solidFill>
              </a:rPr>
              <a:t>Hershey</a:t>
            </a:r>
            <a:endParaRPr lang="en-US" sz="3000" b="1" dirty="0">
              <a:solidFill>
                <a:srgbClr val="0F116A"/>
              </a:solidFill>
            </a:endParaRPr>
          </a:p>
        </p:txBody>
      </p:sp>
      <p:pic>
        <p:nvPicPr>
          <p:cNvPr id="384011" name="Picture 11" descr="penguinL"/>
          <p:cNvPicPr>
            <a:picLocks noChangeAspect="1" noChangeArrowheads="1"/>
          </p:cNvPicPr>
          <p:nvPr/>
        </p:nvPicPr>
        <p:blipFill>
          <a:blip r:embed="rId6"/>
          <a:srcRect/>
          <a:stretch>
            <a:fillRect/>
          </a:stretch>
        </p:blipFill>
        <p:spPr bwMode="auto">
          <a:xfrm flipH="1">
            <a:off x="114300" y="5562600"/>
            <a:ext cx="1274763" cy="1295400"/>
          </a:xfrm>
          <a:prstGeom prst="rect">
            <a:avLst/>
          </a:prstGeom>
          <a:noFill/>
        </p:spPr>
      </p:pic>
      <p:sp>
        <p:nvSpPr>
          <p:cNvPr id="384012" name="AutoShape 12"/>
          <p:cNvSpPr>
            <a:spLocks noChangeArrowheads="1"/>
          </p:cNvSpPr>
          <p:nvPr/>
        </p:nvSpPr>
        <p:spPr bwMode="auto">
          <a:xfrm flipH="1">
            <a:off x="0" y="3778250"/>
            <a:ext cx="1782763" cy="1589088"/>
          </a:xfrm>
          <a:prstGeom prst="wedgeEllipseCallout">
            <a:avLst>
              <a:gd name="adj1" fmla="val -12602"/>
              <a:gd name="adj2" fmla="val 74273"/>
            </a:avLst>
          </a:prstGeom>
          <a:solidFill>
            <a:srgbClr val="FFEA18"/>
          </a:solidFill>
          <a:ln w="38100">
            <a:solidFill>
              <a:srgbClr val="CC0000"/>
            </a:solidFill>
            <a:miter lim="800000"/>
            <a:headEnd/>
            <a:tailEnd/>
          </a:ln>
          <a:effectLst/>
        </p:spPr>
        <p:txBody>
          <a:bodyPr wrap="none" lIns="0" tIns="0" rIns="0" bIns="0" anchor="ctr">
            <a:prstTxWarp prst="textNoShape">
              <a:avLst/>
            </a:prstTxWarp>
          </a:bodyPr>
          <a:lstStyle/>
          <a:p>
            <a:r>
              <a:rPr lang="en-US" sz="1800" b="1">
                <a:solidFill>
                  <a:srgbClr val="0F116A"/>
                </a:solidFill>
                <a:latin typeface="Comic Sans MS" charset="0"/>
                <a:ea typeface="ＭＳ Ｐゴシック" charset="-128"/>
                <a:cs typeface="ＭＳ Ｐゴシック" charset="-128"/>
              </a:rPr>
              <a:t>Why use</a:t>
            </a:r>
            <a:br>
              <a:rPr lang="en-US" sz="1800" b="1">
                <a:solidFill>
                  <a:srgbClr val="0F116A"/>
                </a:solidFill>
                <a:latin typeface="Comic Sans MS" charset="0"/>
                <a:ea typeface="ＭＳ Ｐゴシック" charset="-128"/>
                <a:cs typeface="ＭＳ Ｐゴシック" charset="-128"/>
              </a:rPr>
            </a:br>
            <a:r>
              <a:rPr lang="en-US" sz="1800" b="1" u="sng">
                <a:solidFill>
                  <a:srgbClr val="CC0000"/>
                </a:solidFill>
                <a:ea typeface="ＭＳ Ｐゴシック" charset="-128"/>
                <a:cs typeface="ＭＳ Ｐゴシック" charset="-128"/>
              </a:rPr>
              <a:t>S</a:t>
            </a:r>
            <a:r>
              <a:rPr lang="en-US" sz="1800" b="1">
                <a:solidFill>
                  <a:srgbClr val="0F116A"/>
                </a:solidFill>
                <a:latin typeface="Comic Sans MS" charset="0"/>
                <a:ea typeface="ＭＳ Ｐゴシック" charset="-128"/>
                <a:cs typeface="ＭＳ Ｐゴシック" charset="-128"/>
              </a:rPr>
              <a:t>ulfur</a:t>
            </a:r>
            <a:br>
              <a:rPr lang="en-US" sz="1800" b="1">
                <a:solidFill>
                  <a:srgbClr val="0F116A"/>
                </a:solidFill>
                <a:latin typeface="Comic Sans MS" charset="0"/>
                <a:ea typeface="ＭＳ Ｐゴシック" charset="-128"/>
                <a:cs typeface="ＭＳ Ｐゴシック" charset="-128"/>
              </a:rPr>
            </a:br>
            <a:r>
              <a:rPr lang="en-US" sz="1800" b="1">
                <a:solidFill>
                  <a:srgbClr val="0F116A"/>
                </a:solidFill>
                <a:latin typeface="Comic Sans MS" charset="0"/>
                <a:ea typeface="ＭＳ Ｐゴシック" charset="-128"/>
                <a:cs typeface="ＭＳ Ｐゴシック" charset="-128"/>
              </a:rPr>
              <a:t>vs.</a:t>
            </a:r>
            <a:br>
              <a:rPr lang="en-US" sz="1800" b="1">
                <a:solidFill>
                  <a:srgbClr val="0F116A"/>
                </a:solidFill>
                <a:latin typeface="Comic Sans MS" charset="0"/>
                <a:ea typeface="ＭＳ Ｐゴシック" charset="-128"/>
                <a:cs typeface="ＭＳ Ｐゴシック" charset="-128"/>
              </a:rPr>
            </a:br>
            <a:r>
              <a:rPr lang="en-US" sz="1800" b="1" u="sng">
                <a:solidFill>
                  <a:srgbClr val="CC0000"/>
                </a:solidFill>
                <a:ea typeface="ＭＳ Ｐゴシック" charset="-128"/>
                <a:cs typeface="ＭＳ Ｐゴシック" charset="-128"/>
              </a:rPr>
              <a:t>P</a:t>
            </a:r>
            <a:r>
              <a:rPr lang="en-US" sz="1800" b="1">
                <a:solidFill>
                  <a:srgbClr val="0F116A"/>
                </a:solidFill>
                <a:latin typeface="Comic Sans MS" charset="0"/>
                <a:ea typeface="ＭＳ Ｐゴシック" charset="-128"/>
                <a:cs typeface="ＭＳ Ｐゴシック" charset="-128"/>
              </a:rPr>
              <a:t>hosphorus?</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84011"/>
                                        </p:tgtEl>
                                        <p:attrNameLst>
                                          <p:attrName>style.visibility</p:attrName>
                                        </p:attrNameLst>
                                      </p:cBhvr>
                                      <p:to>
                                        <p:strVal val="visible"/>
                                      </p:to>
                                    </p:set>
                                    <p:animEffect transition="in" filter="wipe(down)">
                                      <p:cBhvr>
                                        <p:cTn id="7" dur="500"/>
                                        <p:tgtEl>
                                          <p:spTgt spid="384011"/>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384012"/>
                                        </p:tgtEl>
                                        <p:attrNameLst>
                                          <p:attrName>style.visibility</p:attrName>
                                        </p:attrNameLst>
                                      </p:cBhvr>
                                      <p:to>
                                        <p:strVal val="visible"/>
                                      </p:to>
                                    </p:set>
                                    <p:animEffect transition="in" filter="wipe(down)">
                                      <p:cBhvr>
                                        <p:cTn id="11" dur="500"/>
                                        <p:tgtEl>
                                          <p:spTgt spid="384012"/>
                                        </p:tgtEl>
                                      </p:cBhvr>
                                    </p:animEffect>
                                  </p:childTnLst>
                                  <p:subTnLst>
                                    <p:audio>
                                      <p:cMediaNode>
                                        <p:cTn display="0" masterRel="sameClick">
                                          <p:stCondLst>
                                            <p:cond evt="begin" delay="0">
                                              <p:tn val="9"/>
                                            </p:cond>
                                          </p:stCondLst>
                                          <p:endCondLst>
                                            <p:cond evt="onStopAudio" delay="0">
                                              <p:tgtEl>
                                                <p:sldTgt/>
                                              </p:tgtEl>
                                            </p:cond>
                                          </p:endCondLst>
                                        </p:cTn>
                                        <p:tgtEl>
                                          <p:sndTgt r:embed="rId3" name="Quack"/>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4012" grpId="0" animBg="1" autoUpdateAnimBg="0"/>
    </p:bldLst>
  </p:timing>
</p:sld>
</file>

<file path=ppt/tags/tag1.xml><?xml version="1.0" encoding="utf-8"?>
<p:tagLst xmlns:a="http://schemas.openxmlformats.org/drawingml/2006/main" xmlns:r="http://schemas.openxmlformats.org/officeDocument/2006/relationships" xmlns:p="http://schemas.openxmlformats.org/presentationml/2006/main">
  <p:tag name="TBTEXT" val=""/>
</p:tagLst>
</file>

<file path=ppt/tags/tag2.xml><?xml version="1.0" encoding="utf-8"?>
<p:tagLst xmlns:a="http://schemas.openxmlformats.org/drawingml/2006/main" xmlns:r="http://schemas.openxmlformats.org/officeDocument/2006/relationships" xmlns:p="http://schemas.openxmlformats.org/presentationml/2006/main">
  <p:tag name="VALUES" val=" "/>
  <p:tag name="TITLE" val=""/>
  <p:tag name="CHARTLABELS" val=""/>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1003</TotalTime>
  <Words>2465</Words>
  <Application>Microsoft Macintosh PowerPoint</Application>
  <PresentationFormat>On-screen Show (4:3)</PresentationFormat>
  <Paragraphs>318</Paragraphs>
  <Slides>29</Slides>
  <Notes>28</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Office Theme</vt:lpstr>
      <vt:lpstr>PowerPoint Presentation</vt:lpstr>
      <vt:lpstr>Brief History </vt:lpstr>
      <vt:lpstr>Chromosomes related to phenotype </vt:lpstr>
      <vt:lpstr>Genes are on chromosomes </vt:lpstr>
      <vt:lpstr>The “Transforming Principle” </vt:lpstr>
      <vt:lpstr>The “Transforming Principle”</vt:lpstr>
      <vt:lpstr>DNA is the “Transforming Principle”</vt:lpstr>
      <vt:lpstr>Avery, McCarty &amp; MacLeod</vt:lpstr>
      <vt:lpstr>Confirmation of DNA</vt:lpstr>
      <vt:lpstr>Hershey &amp; Chase</vt:lpstr>
      <vt:lpstr>Blender experiment</vt:lpstr>
      <vt:lpstr>Hershey &amp; Chase</vt:lpstr>
      <vt:lpstr>Erwin Chargaff</vt:lpstr>
      <vt:lpstr>Structure of DNA</vt:lpstr>
      <vt:lpstr>PowerPoint Presentation</vt:lpstr>
      <vt:lpstr>Rosalind Franklin (1920-1958)</vt:lpstr>
      <vt:lpstr>But how is DNA copied?</vt:lpstr>
      <vt:lpstr>Models of DNA Replication</vt:lpstr>
      <vt:lpstr>Semiconservative replication</vt:lpstr>
      <vt:lpstr>Predictions</vt:lpstr>
      <vt:lpstr>Meselson &amp; Stahl</vt:lpstr>
      <vt:lpstr>Scientific History </vt:lpstr>
      <vt:lpstr>The “Central Dogma”</vt:lpstr>
      <vt:lpstr>PowerPoint Presentation</vt:lpstr>
      <vt:lpstr>PowerPoint Presentation</vt:lpstr>
      <vt:lpstr>PowerPoint Presentation</vt:lpstr>
      <vt:lpstr>PowerPoint Presentation</vt:lpstr>
      <vt:lpstr>PowerPoint Presentation</vt:lpstr>
      <vt:lpstr>PowerPoint Presentation</vt:lpstr>
    </vt:vector>
  </TitlesOfParts>
  <Company>Plano High School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Plano High School</dc:creator>
  <cp:lastModifiedBy>Plano High School</cp:lastModifiedBy>
  <cp:revision>15</cp:revision>
  <dcterms:created xsi:type="dcterms:W3CDTF">2012-01-04T16:21:44Z</dcterms:created>
  <dcterms:modified xsi:type="dcterms:W3CDTF">2017-05-26T16:27:46Z</dcterms:modified>
</cp:coreProperties>
</file>