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notesSlides/notesSlide3.xml" ContentType="application/vnd.openxmlformats-officedocument.presentationml.notesSlide+xml"/>
  <Override PartName="/ppt/media/audio6.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7.bin" ContentType="audio/unknown"/>
  <Override PartName="/ppt/media/audio8.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9.bin" ContentType="audio/unknown"/>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8DF5B-CE01-B44A-B1D8-BE7C0A27FA47}"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B0461-D543-2542-AC73-AB6D9BD2DFE0}" type="slidenum">
              <a:rPr lang="en-US" smtClean="0"/>
              <a:t>‹#›</a:t>
            </a:fld>
            <a:endParaRPr lang="en-US"/>
          </a:p>
        </p:txBody>
      </p:sp>
    </p:spTree>
    <p:extLst>
      <p:ext uri="{BB962C8B-B14F-4D97-AF65-F5344CB8AC3E}">
        <p14:creationId xmlns:p14="http://schemas.microsoft.com/office/powerpoint/2010/main" val="1274497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32CAB4E-E179-D747-91F9-849281C8581D}" type="slidenum">
              <a:rPr lang="en-US" sz="1200">
                <a:latin typeface="Times New Roman" charset="0"/>
              </a:rPr>
              <a:pPr/>
              <a:t>1</a:t>
            </a:fld>
            <a:endParaRPr lang="en-US" sz="1200">
              <a:latin typeface="Times New Roman" charset="0"/>
            </a:endParaRPr>
          </a:p>
        </p:txBody>
      </p:sp>
      <p:sp>
        <p:nvSpPr>
          <p:cNvPr id="131074" name="Rectangle 2"/>
          <p:cNvSpPr>
            <a:spLocks noChangeArrowheads="1"/>
          </p:cNvSpPr>
          <p:nvPr>
            <p:ph type="sldImg"/>
          </p:nvPr>
        </p:nvSpPr>
        <p:spPr>
          <a:solidFill>
            <a:srgbClr val="FFFFFF"/>
          </a:solidFill>
          <a:ln/>
        </p:spPr>
      </p:sp>
      <p:sp>
        <p:nvSpPr>
          <p:cNvPr id="13107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00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648C7107-C12E-2E4A-84DD-E84E433B68E9}" type="slidenum">
              <a:rPr lang="en-US" sz="1200">
                <a:latin typeface="Times New Roman" charset="0"/>
              </a:rPr>
              <a:pPr/>
              <a:t>11</a:t>
            </a:fld>
            <a:endParaRPr lang="en-US" sz="1200">
              <a:latin typeface="Times New Roman" charset="0"/>
            </a:endParaRPr>
          </a:p>
        </p:txBody>
      </p:sp>
      <p:sp>
        <p:nvSpPr>
          <p:cNvPr id="150530" name="Rectangle 2"/>
          <p:cNvSpPr>
            <a:spLocks noChangeArrowheads="1"/>
          </p:cNvSpPr>
          <p:nvPr>
            <p:ph type="sldImg"/>
          </p:nvPr>
        </p:nvSpPr>
        <p:spPr>
          <a:solidFill>
            <a:srgbClr val="FFFFFF"/>
          </a:solidFill>
          <a:ln/>
        </p:spPr>
      </p:sp>
      <p:sp>
        <p:nvSpPr>
          <p:cNvPr id="15053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key point is how carbon dioxide is grabbed out of the air -- carbon fixation -- and then handed off to the Calvin cycle.</a:t>
            </a:r>
          </a:p>
          <a:p>
            <a:pPr lvl="1" eaLnBrk="1" hangingPunct="1"/>
            <a:r>
              <a:rPr lang="en-US">
                <a:latin typeface="Times New Roman" charset="0"/>
                <a:ea typeface="ＭＳ Ｐゴシック" charset="0"/>
              </a:rPr>
              <a:t>C4 plants separate the 2 steps of carbon fixation anatomically. They use 2 different cells to complete the process.</a:t>
            </a:r>
          </a:p>
          <a:p>
            <a:pPr lvl="1" eaLnBrk="1" hangingPunct="1"/>
            <a:r>
              <a:rPr lang="en-US">
                <a:latin typeface="Times New Roman" charset="0"/>
                <a:ea typeface="ＭＳ Ｐゴシック" charset="0"/>
              </a:rPr>
              <a:t>CAM plants separate the 2 steps of carbon fixation temporally. They do them at 2 different times.</a:t>
            </a:r>
          </a:p>
          <a:p>
            <a:pPr eaLnBrk="1" hangingPunct="1"/>
            <a:r>
              <a:rPr lang="en-US">
                <a:latin typeface="Times New Roman" charset="0"/>
                <a:ea typeface="ＭＳ Ｐゴシック" charset="0"/>
                <a:cs typeface="ＭＳ Ｐゴシック" charset="0"/>
              </a:rPr>
              <a:t>The key problem they are trying to overcome is that Rubisco is a very inefficient enzyme in the presence of high O2. In high O2, Rubisco bonds oxygen to RuBP rather than carbon, so the plants have to keep O2 away from Rubsico.</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C4 &amp; CAM should be seen as variations on *carbon fixation*, because plants had to evolve alternative systems given the limitations of their enzymes and their need to conserve water.</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23DB2EC3-934D-0849-815E-773885E573DF}" type="slidenum">
              <a:rPr lang="en-US" sz="1200">
                <a:latin typeface="Times New Roman" charset="0"/>
              </a:rPr>
              <a:pPr/>
              <a:t>12</a:t>
            </a:fld>
            <a:endParaRPr lang="en-US" sz="1200">
              <a:latin typeface="Times New Roman" charset="0"/>
            </a:endParaRPr>
          </a:p>
        </p:txBody>
      </p:sp>
      <p:sp>
        <p:nvSpPr>
          <p:cNvPr id="152578" name="Rectangle 2"/>
          <p:cNvSpPr>
            <a:spLocks noChangeArrowheads="1"/>
          </p:cNvSpPr>
          <p:nvPr>
            <p:ph type="sldImg"/>
          </p:nvPr>
        </p:nvSpPr>
        <p:spPr>
          <a:solidFill>
            <a:srgbClr val="FFFFFF"/>
          </a:solidFill>
          <a:ln/>
        </p:spPr>
      </p:sp>
      <p:sp>
        <p:nvSpPr>
          <p:cNvPr id="15257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Some plants have evolved a means of carbon fixation that saves water during photosynthesis</a:t>
            </a:r>
          </a:p>
          <a:p>
            <a:pPr lvl="1" eaLnBrk="1" hangingPunct="1">
              <a:buFontTx/>
              <a:buChar char="–"/>
            </a:pPr>
            <a:r>
              <a:rPr lang="en-US">
                <a:latin typeface="Times New Roman" charset="0"/>
                <a:ea typeface="ＭＳ Ｐゴシック" charset="0"/>
              </a:rPr>
              <a:t>One group can shut its stomata when the weather is hot and dry to conserve water but is able to make sugar by photosynthesis</a:t>
            </a:r>
          </a:p>
          <a:p>
            <a:pPr lvl="1" eaLnBrk="1" hangingPunct="1">
              <a:buFontTx/>
              <a:buChar char="–"/>
            </a:pPr>
            <a:r>
              <a:rPr lang="en-US">
                <a:latin typeface="Times New Roman" charset="0"/>
                <a:ea typeface="ＭＳ Ｐゴシック" charset="0"/>
              </a:rPr>
              <a:t>These are called the C</a:t>
            </a:r>
            <a:r>
              <a:rPr lang="en-US" baseline="-25000">
                <a:latin typeface="Times New Roman" charset="0"/>
                <a:ea typeface="ＭＳ Ｐゴシック" charset="0"/>
              </a:rPr>
              <a:t>4</a:t>
            </a:r>
            <a:r>
              <a:rPr lang="en-US">
                <a:latin typeface="Times New Roman" charset="0"/>
                <a:ea typeface="ＭＳ Ｐゴシック" charset="0"/>
              </a:rPr>
              <a:t> plants because they first fix carbon dioxide into a four-carbon compound</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E06858A-8A37-3F4C-91DB-0B3B8168B1AE}" type="slidenum">
              <a:rPr lang="en-US" sz="1200">
                <a:latin typeface="Times New Roman" charset="0"/>
              </a:rPr>
              <a:pPr/>
              <a:t>13</a:t>
            </a:fld>
            <a:endParaRPr lang="en-US" sz="1200">
              <a:latin typeface="Times New Roman" charset="0"/>
            </a:endParaRPr>
          </a:p>
        </p:txBody>
      </p:sp>
      <p:sp>
        <p:nvSpPr>
          <p:cNvPr id="154626" name="Rectangle 2"/>
          <p:cNvSpPr>
            <a:spLocks noChangeArrowheads="1"/>
          </p:cNvSpPr>
          <p:nvPr>
            <p:ph type="sldImg"/>
          </p:nvPr>
        </p:nvSpPr>
        <p:spPr>
          <a:solidFill>
            <a:srgbClr val="FFFFFF"/>
          </a:solidFill>
          <a:ln/>
        </p:spPr>
      </p:sp>
      <p:sp>
        <p:nvSpPr>
          <p:cNvPr id="15462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New Roman" charset="0"/>
                <a:ea typeface="ＭＳ Ｐゴシック" charset="0"/>
                <a:cs typeface="ＭＳ Ｐゴシック" charset="0"/>
              </a:rPr>
              <a:t>PEP = phosphoenolpyruvate</a:t>
            </a:r>
          </a:p>
          <a:p>
            <a:pPr eaLnBrk="1" hangingPunct="1"/>
            <a:endParaRPr lang="en-US">
              <a:solidFill>
                <a:srgbClr val="000000"/>
              </a:solidFill>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C4 plants solve the photorespiration problem by fixing carbon in outer ring of mesophyll cells using a different enzyme -- PEP carboxylase -- which has a higher affinity for CO2 than O2 (better than Rubisco), so it fixes CO2 in 4C "storage" compounds (oxaloacetate, malate). It then passes the carbon on by regenerating CO2 in the inner bundle sheath cells for Rubisco to use in the Calvin cycle.</a:t>
            </a:r>
          </a:p>
          <a:p>
            <a:pPr eaLnBrk="1" hangingPunct="1"/>
            <a:endParaRPr lang="en-US">
              <a:latin typeface="Times New Roman" charset="0"/>
              <a:ea typeface="ＭＳ Ｐゴシック" charset="0"/>
              <a:cs typeface="ＭＳ Ｐゴシック" charset="0"/>
            </a:endParaRPr>
          </a:p>
          <a:p>
            <a:pPr eaLnBrk="1" hangingPunct="1"/>
            <a:endParaRPr lang="en-US">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16A8094-E833-084A-93F8-E56D9BC8A4A1}" type="slidenum">
              <a:rPr lang="en-US" sz="1200">
                <a:latin typeface="Times New Roman" charset="0"/>
              </a:rPr>
              <a:pPr/>
              <a:t>14</a:t>
            </a:fld>
            <a:endParaRPr lang="en-US" sz="1200">
              <a:latin typeface="Times New Roman" charset="0"/>
            </a:endParaRPr>
          </a:p>
        </p:txBody>
      </p:sp>
      <p:sp>
        <p:nvSpPr>
          <p:cNvPr id="156674" name="Rectangle 2"/>
          <p:cNvSpPr>
            <a:spLocks noChangeArrowheads="1"/>
          </p:cNvSpPr>
          <p:nvPr>
            <p:ph type="sldImg"/>
          </p:nvPr>
        </p:nvSpPr>
        <p:spPr>
          <a:solidFill>
            <a:srgbClr val="FFFFFF"/>
          </a:solidFill>
          <a:ln/>
        </p:spPr>
      </p:sp>
      <p:sp>
        <p:nvSpPr>
          <p:cNvPr id="15667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525BDE3-8FB1-9A43-9A76-65F993A1794C}" type="slidenum">
              <a:rPr lang="en-US" sz="1200">
                <a:latin typeface="Times New Roman" charset="0"/>
              </a:rPr>
              <a:pPr/>
              <a:t>15</a:t>
            </a:fld>
            <a:endParaRPr lang="en-US" sz="1200">
              <a:latin typeface="Times New Roman" charset="0"/>
            </a:endParaRPr>
          </a:p>
        </p:txBody>
      </p:sp>
      <p:sp>
        <p:nvSpPr>
          <p:cNvPr id="158722" name="Rectangle 2"/>
          <p:cNvSpPr>
            <a:spLocks noChangeArrowheads="1"/>
          </p:cNvSpPr>
          <p:nvPr>
            <p:ph type="sldImg"/>
          </p:nvPr>
        </p:nvSpPr>
        <p:spPr>
          <a:solidFill>
            <a:srgbClr val="FFFFFF"/>
          </a:solidFill>
          <a:ln/>
        </p:spPr>
      </p:sp>
      <p:sp>
        <p:nvSpPr>
          <p:cNvPr id="15872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E9A49854-EA5B-B24E-956E-9A83E8C435A8}" type="slidenum">
              <a:rPr lang="en-US" sz="1200">
                <a:latin typeface="Times New Roman" charset="0"/>
              </a:rPr>
              <a:pPr/>
              <a:t>16</a:t>
            </a:fld>
            <a:endParaRPr lang="en-US" sz="1200">
              <a:latin typeface="Times New Roman" charset="0"/>
            </a:endParaRPr>
          </a:p>
        </p:txBody>
      </p:sp>
      <p:sp>
        <p:nvSpPr>
          <p:cNvPr id="160770" name="Rectangle 2"/>
          <p:cNvSpPr>
            <a:spLocks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New Roman" charset="0"/>
                <a:ea typeface="ＭＳ Ｐゴシック" charset="0"/>
                <a:cs typeface="ＭＳ Ｐゴシック" charset="0"/>
              </a:rPr>
              <a:t>Crassulacean Acid Metabolism</a:t>
            </a:r>
            <a:r>
              <a:rPr lang="en-US">
                <a:solidFill>
                  <a:srgbClr val="000000"/>
                </a:solidFill>
                <a:latin typeface="Times New Roman" charset="0"/>
                <a:ea typeface="ＭＳ Ｐゴシック" charset="0"/>
                <a:cs typeface="ＭＳ Ｐゴシック" charset="0"/>
              </a:rPr>
              <a:t> (</a:t>
            </a:r>
            <a:r>
              <a:rPr lang="en-US" b="1">
                <a:solidFill>
                  <a:srgbClr val="000000"/>
                </a:solidFill>
                <a:latin typeface="Times New Roman" charset="0"/>
                <a:ea typeface="ＭＳ Ｐゴシック" charset="0"/>
                <a:cs typeface="ＭＳ Ｐゴシック" charset="0"/>
              </a:rPr>
              <a:t>CAM</a:t>
            </a:r>
            <a:r>
              <a:rPr lang="en-US">
                <a:solidFill>
                  <a:srgbClr val="000000"/>
                </a:solidFill>
                <a:latin typeface="Times New Roman" charset="0"/>
                <a:ea typeface="ＭＳ Ｐゴシック" charset="0"/>
                <a:cs typeface="ＭＳ Ｐゴシック" charset="0"/>
              </a:rPr>
              <a:t>)</a:t>
            </a:r>
          </a:p>
          <a:p>
            <a:pPr marL="339725" lvl="1" indent="-117475" eaLnBrk="1" hangingPunct="1"/>
            <a:r>
              <a:rPr lang="en-US">
                <a:solidFill>
                  <a:srgbClr val="000000"/>
                </a:solidFill>
                <a:latin typeface="Times New Roman" charset="0"/>
                <a:ea typeface="ＭＳ Ｐゴシック" charset="0"/>
              </a:rPr>
              <a:t>Succulents are in the family Crassulaceae</a:t>
            </a:r>
          </a:p>
          <a:p>
            <a:pPr marL="339725" lvl="1" indent="-117475" eaLnBrk="1" hangingPunct="1"/>
            <a:r>
              <a:rPr lang="en-US">
                <a:latin typeface="Times New Roman" charset="0"/>
                <a:ea typeface="ＭＳ Ｐゴシック" charset="0"/>
              </a:rPr>
              <a:t>the name Crassula is derived from the Latin "crassus" meaning thick and refers to the leaves of these succulent plants</a:t>
            </a:r>
          </a:p>
          <a:p>
            <a:pPr marL="339725" lvl="1" indent="-117475" eaLnBrk="1" hangingPunct="1">
              <a:buFont typeface="Wingdings" charset="0"/>
              <a:buNone/>
            </a:pPr>
            <a:endParaRPr lang="en-US">
              <a:latin typeface="Times New Roman" charset="0"/>
              <a:ea typeface="ＭＳ Ｐゴシック" charset="0"/>
            </a:endParaRPr>
          </a:p>
          <a:p>
            <a:pPr eaLnBrk="1" hangingPunct="1"/>
            <a:r>
              <a:rPr lang="en-US">
                <a:latin typeface="Times New Roman" charset="0"/>
                <a:ea typeface="ＭＳ Ｐゴシック" charset="0"/>
                <a:cs typeface="ＭＳ Ｐゴシック" charset="0"/>
              </a:rPr>
              <a:t>Another adaptation to hot and dry environments has evolved in the CAM plants, such as pineapples and cacti</a:t>
            </a:r>
          </a:p>
          <a:p>
            <a:pPr marL="339725" lvl="1" indent="-117475" eaLnBrk="1" hangingPunct="1">
              <a:buFontTx/>
              <a:buChar char="–"/>
            </a:pPr>
            <a:r>
              <a:rPr lang="en-US">
                <a:latin typeface="Times New Roman" charset="0"/>
                <a:ea typeface="ＭＳ Ｐゴシック" charset="0"/>
              </a:rPr>
              <a:t>CAM plants conserve water by opening their stomata and admitting CO</a:t>
            </a:r>
            <a:r>
              <a:rPr lang="en-US" baseline="-25000">
                <a:latin typeface="Times New Roman" charset="0"/>
                <a:ea typeface="ＭＳ Ｐゴシック" charset="0"/>
              </a:rPr>
              <a:t>2</a:t>
            </a:r>
            <a:r>
              <a:rPr lang="en-US">
                <a:latin typeface="Times New Roman" charset="0"/>
                <a:ea typeface="ＭＳ Ｐゴシック" charset="0"/>
              </a:rPr>
              <a:t> only at night </a:t>
            </a:r>
          </a:p>
          <a:p>
            <a:pPr marL="339725" lvl="1" indent="-117475" eaLnBrk="1" hangingPunct="1">
              <a:buFontTx/>
              <a:buChar char="–"/>
            </a:pPr>
            <a:r>
              <a:rPr lang="en-US">
                <a:latin typeface="Times New Roman" charset="0"/>
                <a:ea typeface="ＭＳ Ｐゴシック" charset="0"/>
              </a:rPr>
              <a:t>When CO</a:t>
            </a:r>
            <a:r>
              <a:rPr lang="en-US" baseline="-25000">
                <a:latin typeface="Times New Roman" charset="0"/>
                <a:ea typeface="ＭＳ Ｐゴシック" charset="0"/>
              </a:rPr>
              <a:t>2 </a:t>
            </a:r>
            <a:r>
              <a:rPr lang="en-US">
                <a:latin typeface="Times New Roman" charset="0"/>
                <a:ea typeface="ＭＳ Ｐゴシック" charset="0"/>
              </a:rPr>
              <a:t>enters, it is fixed into a four-carbon compound, like in C</a:t>
            </a:r>
            <a:r>
              <a:rPr lang="en-US" baseline="-25000">
                <a:latin typeface="Times New Roman" charset="0"/>
                <a:ea typeface="ＭＳ Ｐゴシック" charset="0"/>
              </a:rPr>
              <a:t>4</a:t>
            </a:r>
            <a:r>
              <a:rPr lang="en-US" sz="2000">
                <a:latin typeface="Times New Roman" charset="0"/>
                <a:ea typeface="ＭＳ Ｐゴシック" charset="0"/>
              </a:rPr>
              <a:t> </a:t>
            </a:r>
            <a:r>
              <a:rPr lang="en-US">
                <a:latin typeface="Times New Roman" charset="0"/>
                <a:ea typeface="ＭＳ Ｐゴシック" charset="0"/>
              </a:rPr>
              <a:t>plants, and in this way CO</a:t>
            </a:r>
            <a:r>
              <a:rPr lang="en-US" baseline="-25000">
                <a:latin typeface="Times New Roman" charset="0"/>
                <a:ea typeface="ＭＳ Ｐゴシック" charset="0"/>
              </a:rPr>
              <a:t>2</a:t>
            </a:r>
            <a:r>
              <a:rPr lang="en-US">
                <a:latin typeface="Times New Roman" charset="0"/>
                <a:ea typeface="ＭＳ Ｐゴシック" charset="0"/>
              </a:rPr>
              <a:t> is banked</a:t>
            </a:r>
          </a:p>
          <a:p>
            <a:pPr marL="339725" lvl="1" indent="-117475" eaLnBrk="1" hangingPunct="1">
              <a:buFontTx/>
              <a:buChar char="–"/>
            </a:pPr>
            <a:r>
              <a:rPr lang="en-US">
                <a:latin typeface="Times New Roman" charset="0"/>
                <a:ea typeface="ＭＳ Ｐゴシック" charset="0"/>
              </a:rPr>
              <a:t>It is released into the Calvin cycle during the day</a:t>
            </a:r>
            <a:r>
              <a:rPr lang="en-US" baseline="-25000">
                <a:latin typeface="Times New Roman" charset="0"/>
                <a:ea typeface="ＭＳ Ｐゴシック" charset="0"/>
              </a:rPr>
              <a:t> </a:t>
            </a:r>
          </a:p>
          <a:p>
            <a:pPr eaLnBrk="1" hangingPunct="1"/>
            <a:r>
              <a:rPr lang="en-US">
                <a:latin typeface="Times New Roman" charset="0"/>
                <a:ea typeface="ＭＳ Ｐゴシック" charset="0"/>
                <a:cs typeface="ＭＳ Ｐゴシック" charset="0"/>
              </a:rPr>
              <a:t>CAM plants solve the photorespiration problem by fixing carbon at night (when stomates are open), and put it in "storage" compounds (organic acids like malic acid, isocitric acid) and then in the day (when stomates are closed), they release the CO2 from the "storage" compounds to the Calvin cycle</a:t>
            </a:r>
          </a:p>
          <a:p>
            <a:pPr eaLnBrk="1" hangingPunct="1"/>
            <a:r>
              <a:rPr lang="en-US">
                <a:latin typeface="Times New Roman" charset="0"/>
                <a:ea typeface="ＭＳ Ｐゴシック" charset="0"/>
                <a:cs typeface="ＭＳ Ｐゴシック" charset="0"/>
              </a:rPr>
              <a:t>(thereby increasing CO2 in the cells, improving Rubisco's efficiency)</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E3E9FAC-2B5D-5548-9403-92580EEF9BB9}" type="slidenum">
              <a:rPr lang="en-US" sz="1200">
                <a:latin typeface="Times New Roman" charset="0"/>
              </a:rPr>
              <a:pPr/>
              <a:t>17</a:t>
            </a:fld>
            <a:endParaRPr lang="en-US" sz="1200">
              <a:latin typeface="Times New Roman" charset="0"/>
            </a:endParaRPr>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64E8C3B-59BC-6747-B480-15CF91C0E43A}" type="slidenum">
              <a:rPr lang="en-US" sz="1200">
                <a:latin typeface="Times New Roman" charset="0"/>
              </a:rPr>
              <a:pPr/>
              <a:t>18</a:t>
            </a:fld>
            <a:endParaRPr lang="en-US" sz="1200">
              <a:latin typeface="Times New Roman" charset="0"/>
            </a:endParaRPr>
          </a:p>
        </p:txBody>
      </p:sp>
      <p:sp>
        <p:nvSpPr>
          <p:cNvPr id="164866" name="Rectangle 2"/>
          <p:cNvSpPr>
            <a:spLocks noChangeArrowheads="1"/>
          </p:cNvSpPr>
          <p:nvPr>
            <p:ph type="sldImg"/>
          </p:nvPr>
        </p:nvSpPr>
        <p:spPr>
          <a:solidFill>
            <a:srgbClr val="FFFFFF"/>
          </a:solidFill>
          <a:ln/>
        </p:spPr>
      </p:sp>
      <p:sp>
        <p:nvSpPr>
          <p:cNvPr id="16486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C3, C4, and CAM truly refer to the alternative method of carbon fixation -- grabbing carbon out of the air -- and not the Calvin Cycle itself.  They *all* use the Calvin Cycle for sugar generation, but they differ in how they turn carbon from thin air into solid stuff.</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In C4, CO2 is fixed into 4-carbon "storage" compounds like oxaloacetate &amp; malate (hence C4)</a:t>
            </a:r>
          </a:p>
          <a:p>
            <a:pPr eaLnBrk="1" hangingPunct="1"/>
            <a:r>
              <a:rPr lang="en-US">
                <a:latin typeface="Times New Roman" charset="0"/>
                <a:ea typeface="ＭＳ Ｐゴシック" charset="0"/>
                <a:cs typeface="ＭＳ Ｐゴシック" charset="0"/>
              </a:rPr>
              <a:t>In CAM, CO2 is fixed into organic acids like malic acid &amp; isocitric acid (hence Crassulacean Acid Metabolism)</a:t>
            </a:r>
          </a:p>
          <a:p>
            <a:pPr eaLnBrk="1" hangingPunct="1"/>
            <a:r>
              <a:rPr lang="en-US">
                <a:latin typeface="Times New Roman" charset="0"/>
                <a:ea typeface="ＭＳ Ｐゴシック" charset="0"/>
                <a:cs typeface="ＭＳ Ｐゴシック" charset="0"/>
              </a:rPr>
              <a:t>In C3, while CO2 is initially fixed into a 6-carbon molecule, it is unstable &amp; quickly breaks down to 3-carbon phosphoglycerate (PGA) (hence C3)</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C4 &amp; CAM should be seen as variations on *carbon fixation*, because plants had to evolve alternative systems given the limitations of their enzymes and their need to conserve water.</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28E890AE-3E6C-7344-94F4-EC9ED54F9062}" type="slidenum">
              <a:rPr lang="en-US" sz="1200">
                <a:latin typeface="Times New Roman" charset="0"/>
              </a:rPr>
              <a:pPr/>
              <a:t>19</a:t>
            </a:fld>
            <a:endParaRPr lang="en-US" sz="1200">
              <a:latin typeface="Times New Roman" charset="0"/>
            </a:endParaRPr>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7.12 Comparison of photosynthesis in C</a:t>
            </a:r>
            <a:r>
              <a:rPr lang="en-US" baseline="-25000">
                <a:latin typeface="Times New Roman" charset="0"/>
                <a:ea typeface="ＭＳ Ｐゴシック" charset="0"/>
                <a:cs typeface="ＭＳ Ｐゴシック" charset="0"/>
              </a:rPr>
              <a:t>4</a:t>
            </a:r>
            <a:r>
              <a:rPr lang="en-US">
                <a:latin typeface="Times New Roman" charset="0"/>
                <a:ea typeface="ＭＳ Ｐゴシック" charset="0"/>
                <a:cs typeface="ＭＳ Ｐゴシック" charset="0"/>
              </a:rPr>
              <a:t> and CAM plants: In both pathways,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is first incorporated into a four-carbon compound, which then provides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to the Calvin cycle.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6A19A89-A82C-AB47-886D-572AB323752D}" type="slidenum">
              <a:rPr lang="en-US" sz="1200">
                <a:latin typeface="Times New Roman" charset="0"/>
              </a:rPr>
              <a:pPr/>
              <a:t>20</a:t>
            </a:fld>
            <a:endParaRPr lang="en-US" sz="1200">
              <a:latin typeface="Times New Roman" charset="0"/>
            </a:endParaRPr>
          </a:p>
        </p:txBody>
      </p:sp>
      <p:sp>
        <p:nvSpPr>
          <p:cNvPr id="168962" name="Rectangle 2"/>
          <p:cNvSpPr>
            <a:spLocks noChangeArrowheads="1"/>
          </p:cNvSpPr>
          <p:nvPr>
            <p:ph type="sldImg"/>
          </p:nvPr>
        </p:nvSpPr>
        <p:spPr>
          <a:solidFill>
            <a:srgbClr val="FFFFFF"/>
          </a:solidFill>
          <a:ln/>
        </p:spPr>
      </p:sp>
      <p:sp>
        <p:nvSpPr>
          <p:cNvPr id="16896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28B22806-2B8E-7441-8474-C2DB661B19D4}" type="slidenum">
              <a:rPr lang="en-US" sz="1200">
                <a:latin typeface="Times New Roman" charset="0"/>
              </a:rPr>
              <a:pPr/>
              <a:t>2</a:t>
            </a:fld>
            <a:endParaRPr lang="en-US" sz="1200">
              <a:latin typeface="Times New Roman" charset="0"/>
            </a:endParaRPr>
          </a:p>
        </p:txBody>
      </p:sp>
      <p:sp>
        <p:nvSpPr>
          <p:cNvPr id="133122" name="Rectangle 2"/>
          <p:cNvSpPr>
            <a:spLocks noChangeArrowheads="1"/>
          </p:cNvSpPr>
          <p:nvPr>
            <p:ph type="sldImg"/>
          </p:nvPr>
        </p:nvSpPr>
        <p:spPr>
          <a:solidFill>
            <a:srgbClr val="FFFFFF"/>
          </a:solidFill>
          <a:ln/>
        </p:spPr>
      </p:sp>
      <p:sp>
        <p:nvSpPr>
          <p:cNvPr id="13312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E225DC7-E2B5-A645-BC70-221819599AD4}" type="slidenum">
              <a:rPr lang="en-US" sz="1200">
                <a:latin typeface="Times New Roman" charset="0"/>
              </a:rPr>
              <a:pPr/>
              <a:t>21</a:t>
            </a:fld>
            <a:endParaRPr lang="en-US" sz="1200">
              <a:latin typeface="Times New Roman" charset="0"/>
            </a:endParaRPr>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4F57C51A-1A51-264E-AEF0-4EF709E7B336}" type="slidenum">
              <a:rPr lang="en-US" sz="1200">
                <a:latin typeface="Times New Roman" charset="0"/>
              </a:rPr>
              <a:pPr/>
              <a:t>4</a:t>
            </a:fld>
            <a:endParaRPr lang="en-US" sz="1200">
              <a:latin typeface="Times New Roman" charset="0"/>
            </a:endParaRPr>
          </a:p>
        </p:txBody>
      </p:sp>
      <p:sp>
        <p:nvSpPr>
          <p:cNvPr id="136194" name="Rectangle 2"/>
          <p:cNvSpPr>
            <a:spLocks noChangeArrowheads="1"/>
          </p:cNvSpPr>
          <p:nvPr>
            <p:ph type="sldImg"/>
          </p:nvPr>
        </p:nvSpPr>
        <p:spPr>
          <a:solidFill>
            <a:srgbClr val="FFFFFF"/>
          </a:solidFill>
          <a:ln/>
        </p:spPr>
      </p:sp>
      <p:sp>
        <p:nvSpPr>
          <p:cNvPr id="13619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On sunny hot days, balancing 2 processes/ 2 forces:</a:t>
            </a:r>
          </a:p>
          <a:p>
            <a:pPr marL="280988" lvl="1" indent="-117475" eaLnBrk="1" hangingPunct="1"/>
            <a:r>
              <a:rPr lang="en-US">
                <a:latin typeface="Times New Roman" charset="0"/>
                <a:ea typeface="ＭＳ Ｐゴシック" charset="0"/>
              </a:rPr>
              <a:t>Lots of sun so guard cells producing glucose, therefore increasing sugar concentration, therefore increase osmosis into guard cells = turgid &amp; open</a:t>
            </a:r>
          </a:p>
          <a:p>
            <a:pPr marL="280988" lvl="1" indent="-117475" eaLnBrk="1" hangingPunct="1"/>
            <a:r>
              <a:rPr lang="en-US">
                <a:latin typeface="Times New Roman" charset="0"/>
                <a:ea typeface="ＭＳ Ｐゴシック" charset="0"/>
              </a:rPr>
              <a:t>Lots of sun so plant starts to wilt, therefore guard cells shrink = flaccid &amp; closed</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8FA5FC1-E32F-6748-9352-F4DD4B44930B}" type="slidenum">
              <a:rPr lang="en-US" sz="1200">
                <a:latin typeface="Times New Roman" charset="0"/>
              </a:rPr>
              <a:pPr/>
              <a:t>5</a:t>
            </a:fld>
            <a:endParaRPr lang="en-US" sz="1200">
              <a:latin typeface="Times New Roman" charset="0"/>
            </a:endParaRPr>
          </a:p>
        </p:txBody>
      </p:sp>
      <p:sp>
        <p:nvSpPr>
          <p:cNvPr id="138242" name="Rectangle 2"/>
          <p:cNvSpPr>
            <a:spLocks noChangeArrowheads="1"/>
          </p:cNvSpPr>
          <p:nvPr>
            <p:ph type="sldImg"/>
          </p:nvPr>
        </p:nvSpPr>
        <p:spPr>
          <a:solidFill>
            <a:srgbClr val="FFFFFF"/>
          </a:solidFill>
          <a:ln/>
        </p:spPr>
      </p:sp>
      <p:sp>
        <p:nvSpPr>
          <p:cNvPr id="13824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17F3B7E5-F447-F347-A4DA-3B1790D00090}" type="slidenum">
              <a:rPr lang="en-US" sz="1200">
                <a:latin typeface="Times New Roman" charset="0"/>
              </a:rPr>
              <a:pPr/>
              <a:t>6</a:t>
            </a:fld>
            <a:endParaRPr lang="en-US" sz="1200">
              <a:latin typeface="Times New Roman" charset="0"/>
            </a:endParaRPr>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Botanists believe photorespiration is an evolutionary relic, left from times when there was little oxygen in the atmosphere.</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If you can find examples of C</a:t>
            </a:r>
            <a:r>
              <a:rPr lang="en-US" baseline="-25000">
                <a:latin typeface="Times New Roman" charset="0"/>
                <a:ea typeface="ＭＳ Ｐゴシック" charset="0"/>
                <a:cs typeface="ＭＳ Ｐゴシック" charset="0"/>
              </a:rPr>
              <a:t>3</a:t>
            </a:r>
            <a:r>
              <a:rPr lang="en-US">
                <a:latin typeface="Times New Roman" charset="0"/>
                <a:ea typeface="ＭＳ Ｐゴシック" charset="0"/>
                <a:cs typeface="ＭＳ Ｐゴシック" charset="0"/>
              </a:rPr>
              <a:t>, C</a:t>
            </a:r>
            <a:r>
              <a:rPr lang="en-US" baseline="-25000">
                <a:latin typeface="Times New Roman" charset="0"/>
                <a:ea typeface="ＭＳ Ｐゴシック" charset="0"/>
                <a:cs typeface="ＭＳ Ｐゴシック" charset="0"/>
              </a:rPr>
              <a:t>4</a:t>
            </a:r>
            <a:r>
              <a:rPr lang="en-US">
                <a:latin typeface="Times New Roman" charset="0"/>
                <a:ea typeface="ＭＳ Ｐゴシック" charset="0"/>
                <a:cs typeface="ＭＳ Ｐゴシック" charset="0"/>
              </a:rPr>
              <a:t>, and CAM plants, consider bringing them to class. Referring to living plants helps students understand these abstract concepts. Nice photographs can serve as a fine substitute.</a:t>
            </a:r>
          </a:p>
          <a:p>
            <a:pPr eaLnBrk="1" hangingPunct="1"/>
            <a:r>
              <a:rPr lang="en-US">
                <a:latin typeface="Times New Roman" charset="0"/>
                <a:ea typeface="ＭＳ Ｐゴシック" charset="0"/>
                <a:cs typeface="ＭＳ Ｐゴシック" charset="0"/>
              </a:rPr>
              <a:t>2. Relate the properties of C</a:t>
            </a:r>
            <a:r>
              <a:rPr lang="en-US" baseline="-25000">
                <a:latin typeface="Times New Roman" charset="0"/>
                <a:ea typeface="ＭＳ Ｐゴシック" charset="0"/>
                <a:cs typeface="ＭＳ Ｐゴシック" charset="0"/>
              </a:rPr>
              <a:t>3</a:t>
            </a:r>
            <a:r>
              <a:rPr lang="en-US">
                <a:latin typeface="Times New Roman" charset="0"/>
                <a:ea typeface="ＭＳ Ｐゴシック" charset="0"/>
                <a:cs typeface="ＭＳ Ｐゴシック" charset="0"/>
              </a:rPr>
              <a:t> and C</a:t>
            </a:r>
            <a:r>
              <a:rPr lang="en-US" baseline="-25000">
                <a:latin typeface="Times New Roman" charset="0"/>
                <a:ea typeface="ＭＳ Ｐゴシック" charset="0"/>
                <a:cs typeface="ＭＳ Ｐゴシック" charset="0"/>
              </a:rPr>
              <a:t>4</a:t>
            </a:r>
            <a:r>
              <a:rPr lang="en-US">
                <a:latin typeface="Times New Roman" charset="0"/>
                <a:ea typeface="ＭＳ Ｐゴシック" charset="0"/>
                <a:cs typeface="ＭＳ Ｐゴシック" charset="0"/>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1D54484C-ED0A-9841-97F6-0449ED4E3E28}" type="slidenum">
              <a:rPr lang="en-US" sz="1200">
                <a:latin typeface="Times New Roman" charset="0"/>
              </a:rPr>
              <a:pPr/>
              <a:t>7</a:t>
            </a:fld>
            <a:endParaRPr lang="en-US" sz="1200">
              <a:latin typeface="Times New Roman" charset="0"/>
            </a:endParaRPr>
          </a:p>
        </p:txBody>
      </p:sp>
      <p:sp>
        <p:nvSpPr>
          <p:cNvPr id="142338" name="Rectangle 2"/>
          <p:cNvSpPr>
            <a:spLocks noChangeArrowheads="1"/>
          </p:cNvSpPr>
          <p:nvPr>
            <p:ph type="sldImg"/>
          </p:nvPr>
        </p:nvSpPr>
        <p:spPr>
          <a:solidFill>
            <a:srgbClr val="FFFFFF"/>
          </a:solidFill>
          <a:ln/>
        </p:spPr>
      </p:sp>
      <p:sp>
        <p:nvSpPr>
          <p:cNvPr id="14233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F9E325A6-2F5E-F848-AAF6-8B454041364C}" type="slidenum">
              <a:rPr lang="en-US" sz="1200">
                <a:latin typeface="Times New Roman" charset="0"/>
              </a:rPr>
              <a:pPr/>
              <a:t>8</a:t>
            </a:fld>
            <a:endParaRPr lang="en-US" sz="1200">
              <a:latin typeface="Times New Roman" charset="0"/>
            </a:endParaRPr>
          </a:p>
        </p:txBody>
      </p:sp>
      <p:sp>
        <p:nvSpPr>
          <p:cNvPr id="144386" name="Rectangle 2"/>
          <p:cNvSpPr>
            <a:spLocks noChangeArrowheads="1"/>
          </p:cNvSpPr>
          <p:nvPr>
            <p:ph type="sldImg"/>
          </p:nvPr>
        </p:nvSpPr>
        <p:spPr>
          <a:solidFill>
            <a:srgbClr val="FFFFFF"/>
          </a:solidFill>
          <a:ln/>
        </p:spPr>
      </p:sp>
      <p:sp>
        <p:nvSpPr>
          <p:cNvPr id="14438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85DE1DE-79EC-744C-B93C-62C9A44272DD}" type="slidenum">
              <a:rPr lang="en-US" sz="1200">
                <a:latin typeface="Times New Roman" charset="0"/>
              </a:rPr>
              <a:pPr/>
              <a:t>9</a:t>
            </a:fld>
            <a:endParaRPr lang="en-US" sz="1200">
              <a:latin typeface="Times New Roman" charset="0"/>
            </a:endParaRPr>
          </a:p>
        </p:txBody>
      </p:sp>
      <p:sp>
        <p:nvSpPr>
          <p:cNvPr id="146434" name="Rectangle 2"/>
          <p:cNvSpPr>
            <a:spLocks noChangeArrowheads="1"/>
          </p:cNvSpPr>
          <p:nvPr>
            <p:ph type="sldImg"/>
          </p:nvPr>
        </p:nvSpPr>
        <p:spPr>
          <a:solidFill>
            <a:srgbClr val="FFFFFF"/>
          </a:solidFill>
          <a:ln/>
        </p:spPr>
      </p:sp>
      <p:sp>
        <p:nvSpPr>
          <p:cNvPr id="14643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097656F-CCF7-CC41-BBA8-2BB83D64358F}" type="slidenum">
              <a:rPr lang="en-US" sz="1200">
                <a:latin typeface="Times New Roman" charset="0"/>
              </a:rPr>
              <a:pPr/>
              <a:t>10</a:t>
            </a:fld>
            <a:endParaRPr lang="en-US" sz="1200">
              <a:latin typeface="Times New Roman" charset="0"/>
            </a:endParaRPr>
          </a:p>
        </p:txBody>
      </p:sp>
      <p:sp>
        <p:nvSpPr>
          <p:cNvPr id="148482" name="Rectangle 2"/>
          <p:cNvSpPr>
            <a:spLocks noChangeArrowheads="1"/>
          </p:cNvSpPr>
          <p:nvPr>
            <p:ph type="sldImg"/>
          </p:nvPr>
        </p:nvSpPr>
        <p:spPr>
          <a:solidFill>
            <a:srgbClr val="FFFFFF"/>
          </a:solidFill>
          <a:ln/>
        </p:spPr>
      </p:sp>
      <p:sp>
        <p:nvSpPr>
          <p:cNvPr id="14848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E58A6-D586-FA4A-ABC0-74A0D32D7036}"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287480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E58A6-D586-FA4A-ABC0-74A0D32D7036}"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14506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E58A6-D586-FA4A-ABC0-74A0D32D7036}"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321917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E58A6-D586-FA4A-ABC0-74A0D32D7036}"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134672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E58A6-D586-FA4A-ABC0-74A0D32D7036}"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57097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E58A6-D586-FA4A-ABC0-74A0D32D7036}"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302051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E58A6-D586-FA4A-ABC0-74A0D32D7036}"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264411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E58A6-D586-FA4A-ABC0-74A0D32D7036}"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154661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E58A6-D586-FA4A-ABC0-74A0D32D7036}"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36980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E58A6-D586-FA4A-ABC0-74A0D32D7036}"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5994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E58A6-D586-FA4A-ABC0-74A0D32D7036}"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C776A-317A-2A4E-9209-6FD83BBFFA96}" type="slidenum">
              <a:rPr lang="en-US" smtClean="0"/>
              <a:t>‹#›</a:t>
            </a:fld>
            <a:endParaRPr lang="en-US"/>
          </a:p>
        </p:txBody>
      </p:sp>
    </p:spTree>
    <p:extLst>
      <p:ext uri="{BB962C8B-B14F-4D97-AF65-F5344CB8AC3E}">
        <p14:creationId xmlns:p14="http://schemas.microsoft.com/office/powerpoint/2010/main" val="15713306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E58A6-D586-FA4A-ABC0-74A0D32D7036}"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C776A-317A-2A4E-9209-6FD83BBFFA96}" type="slidenum">
              <a:rPr lang="en-US" smtClean="0"/>
              <a:t>‹#›</a:t>
            </a:fld>
            <a:endParaRPr lang="en-US"/>
          </a:p>
        </p:txBody>
      </p:sp>
    </p:spTree>
    <p:extLst>
      <p:ext uri="{BB962C8B-B14F-4D97-AF65-F5344CB8AC3E}">
        <p14:creationId xmlns:p14="http://schemas.microsoft.com/office/powerpoint/2010/main" val="3909133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1.bin"/><Relationship Id="rId5" Type="http://schemas.openxmlformats.org/officeDocument/2006/relationships/audio" Target="../media/audio3.bin"/><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audio" Target="../media/audio9.bin"/><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8.bin"/><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8.bin"/><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jpe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3.bin"/><Relationship Id="rId6" Type="http://schemas.openxmlformats.org/officeDocument/2006/relationships/audio" Target="../media/audio4.bin"/><Relationship Id="rId7" Type="http://schemas.openxmlformats.org/officeDocument/2006/relationships/audio" Target="../media/audio5.bin"/><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8.bin"/><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6.bin"/><Relationship Id="rId5" Type="http://schemas.openxmlformats.org/officeDocument/2006/relationships/image" Target="../media/image10.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audio" Target="../media/audio6.bin"/><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2.bin"/><Relationship Id="rId5" Type="http://schemas.openxmlformats.org/officeDocument/2006/relationships/audio" Target="../media/audio1.bin"/><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5.bin"/><Relationship Id="rId6" Type="http://schemas.openxmlformats.org/officeDocument/2006/relationships/audio" Target="../media/audio7.bin"/><Relationship Id="rId7" Type="http://schemas.openxmlformats.org/officeDocument/2006/relationships/audio" Target="../media/audio6.bin"/><Relationship Id="rId8" Type="http://schemas.openxmlformats.org/officeDocument/2006/relationships/audio" Target="../media/audio8.bin"/><Relationship Id="rId9"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85"/>
          <p:cNvSpPr>
            <a:spLocks noGrp="1" noChangeArrowheads="1"/>
          </p:cNvSpPr>
          <p:nvPr>
            <p:ph type="dt" sz="quarter" idx="4294967295"/>
          </p:nvPr>
        </p:nvSpPr>
        <p:spPr bwMode="auto">
          <a:xfrm>
            <a:off x="7620000" y="6264275"/>
            <a:ext cx="1524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lang="en-US"/>
              <a:t>2007-2008</a:t>
            </a:r>
          </a:p>
        </p:txBody>
      </p:sp>
      <p:sp>
        <p:nvSpPr>
          <p:cNvPr id="130050" name="Rectangle 2"/>
          <p:cNvSpPr>
            <a:spLocks noGrp="1" noChangeArrowheads="1"/>
          </p:cNvSpPr>
          <p:nvPr>
            <p:ph type="ctrTitle" idx="4294967295"/>
          </p:nvPr>
        </p:nvSpPr>
        <p:spPr>
          <a:xfrm>
            <a:off x="0" y="2552700"/>
            <a:ext cx="7239000" cy="2209800"/>
          </a:xfrm>
        </p:spPr>
        <p:txBody>
          <a:bodyPr/>
          <a:lstStyle/>
          <a:p>
            <a:pPr marL="0" indent="0" eaLnBrk="1" hangingPunct="1"/>
            <a:r>
              <a:rPr lang="en-US">
                <a:solidFill>
                  <a:srgbClr val="0F116A"/>
                </a:solidFill>
                <a:latin typeface="Times New Roman" charset="0"/>
              </a:rPr>
              <a:t>	</a:t>
            </a:r>
            <a:r>
              <a:rPr lang="en-US">
                <a:latin typeface="Times New Roman" charset="0"/>
              </a:rPr>
              <a:t>Photosynthesis:</a:t>
            </a:r>
            <a:br>
              <a:rPr lang="en-US">
                <a:latin typeface="Times New Roman" charset="0"/>
              </a:rPr>
            </a:br>
            <a:r>
              <a:rPr lang="en-US">
                <a:latin typeface="Times New Roman" charset="0"/>
              </a:rPr>
              <a:t>	</a:t>
            </a:r>
            <a:r>
              <a:rPr lang="en-US">
                <a:solidFill>
                  <a:srgbClr val="0C8F0F"/>
                </a:solidFill>
                <a:latin typeface="Times New Roman" charset="0"/>
              </a:rPr>
              <a:t>Variations on the Theme</a:t>
            </a:r>
            <a:endParaRPr lang="en-US">
              <a:latin typeface="Times New Roman" charset="0"/>
            </a:endParaRPr>
          </a:p>
        </p:txBody>
      </p:sp>
      <p:pic>
        <p:nvPicPr>
          <p:cNvPr id="369668" name="Picture 4" descr="cornfield5"/>
          <p:cNvPicPr>
            <a:picLocks noChangeAspect="1" noChangeArrowheads="1"/>
          </p:cNvPicPr>
          <p:nvPr/>
        </p:nvPicPr>
        <p:blipFill>
          <a:blip r:embed="rId3"/>
          <a:srcRect/>
          <a:stretch>
            <a:fillRect/>
          </a:stretch>
        </p:blipFill>
        <p:spPr bwMode="auto">
          <a:xfrm>
            <a:off x="6465888" y="606425"/>
            <a:ext cx="2319337" cy="3092450"/>
          </a:xfrm>
          <a:prstGeom prst="rect">
            <a:avLst/>
          </a:prstGeom>
          <a:noFill/>
          <a:effectLst>
            <a:outerShdw blurRad="63500" dist="38099" dir="2700000" algn="ctr" rotWithShape="0">
              <a:srgbClr val="000000">
                <a:alpha val="74998"/>
              </a:srgbClr>
            </a:outerShdw>
          </a:effectLst>
        </p:spPr>
      </p:pic>
      <p:pic>
        <p:nvPicPr>
          <p:cNvPr id="369669" name="Picture 5" descr="DPS-Bali-pineapple-plant-w"/>
          <p:cNvPicPr>
            <a:picLocks noChangeAspect="1" noChangeArrowheads="1"/>
          </p:cNvPicPr>
          <p:nvPr/>
        </p:nvPicPr>
        <p:blipFill>
          <a:blip r:embed="rId4"/>
          <a:srcRect/>
          <a:stretch>
            <a:fillRect/>
          </a:stretch>
        </p:blipFill>
        <p:spPr bwMode="auto">
          <a:xfrm>
            <a:off x="182563" y="4464050"/>
            <a:ext cx="3317875" cy="2201863"/>
          </a:xfrm>
          <a:prstGeom prst="rect">
            <a:avLst/>
          </a:prstGeom>
          <a:noFill/>
          <a:effectLst>
            <a:outerShdw blurRad="63500" dist="38099" dir="2700000" algn="ctr" rotWithShape="0">
              <a:srgbClr val="000000">
                <a:alpha val="74998"/>
              </a:srgbClr>
            </a:outerShdw>
          </a:effectLst>
        </p:spPr>
      </p:pic>
      <p:pic>
        <p:nvPicPr>
          <p:cNvPr id="130053" name="Picture 6" descr="10_02b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3499" t="4500" r="33749" b="55499"/>
          <a:stretch>
            <a:fillRect/>
          </a:stretch>
        </p:blipFill>
        <p:spPr bwMode="auto">
          <a:xfrm>
            <a:off x="203200" y="555625"/>
            <a:ext cx="32480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1" name="Picture 7"/>
          <p:cNvPicPr>
            <a:picLocks noChangeAspect="1" noChangeArrowheads="1"/>
          </p:cNvPicPr>
          <p:nvPr/>
        </p:nvPicPr>
        <p:blipFill>
          <a:blip r:embed="rId6"/>
          <a:srcRect/>
          <a:stretch>
            <a:fillRect/>
          </a:stretch>
        </p:blipFill>
        <p:spPr bwMode="auto">
          <a:xfrm>
            <a:off x="5897563" y="4435475"/>
            <a:ext cx="3033712" cy="2274888"/>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130055" name="Rectangle 8"/>
          <p:cNvSpPr>
            <a:spLocks noChangeArrowheads="1"/>
          </p:cNvSpPr>
          <p:nvPr/>
        </p:nvSpPr>
        <p:spPr bwMode="auto">
          <a:xfrm>
            <a:off x="3286125" y="2301875"/>
            <a:ext cx="61913" cy="100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056" name="Rectangle 9"/>
          <p:cNvSpPr>
            <a:spLocks noChangeArrowheads="1"/>
          </p:cNvSpPr>
          <p:nvPr/>
        </p:nvSpPr>
        <p:spPr bwMode="auto">
          <a:xfrm>
            <a:off x="177800" y="1870075"/>
            <a:ext cx="46038"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303780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a:latin typeface="Times New Roman" charset="0"/>
              </a:rPr>
              <a:t>Impact of Photorespiration </a:t>
            </a:r>
          </a:p>
        </p:txBody>
      </p:sp>
      <p:sp>
        <p:nvSpPr>
          <p:cNvPr id="388099" name="Rectangle 3" descr="Rectangle: Click to edit Master text styles&#10;Second level&#10;Third level&#10;Fourth level&#10;Fifth level"/>
          <p:cNvSpPr>
            <a:spLocks noGrp="1" noChangeArrowheads="1"/>
          </p:cNvSpPr>
          <p:nvPr>
            <p:ph type="body" idx="1"/>
          </p:nvPr>
        </p:nvSpPr>
        <p:spPr>
          <a:xfrm>
            <a:off x="482600" y="698500"/>
            <a:ext cx="8001000" cy="5257800"/>
          </a:xfrm>
        </p:spPr>
        <p:txBody>
          <a:bodyPr/>
          <a:lstStyle/>
          <a:p>
            <a:pPr eaLnBrk="1" hangingPunct="1">
              <a:tabLst>
                <a:tab pos="1479550" algn="l"/>
                <a:tab pos="2462213" algn="l"/>
              </a:tabLst>
            </a:pPr>
            <a:r>
              <a:rPr lang="en-US">
                <a:latin typeface="Tahoma" charset="0"/>
              </a:rPr>
              <a:t>Oxidation of RuBP</a:t>
            </a:r>
          </a:p>
          <a:p>
            <a:pPr lvl="1" eaLnBrk="1" hangingPunct="1">
              <a:tabLst>
                <a:tab pos="1479550" algn="l"/>
                <a:tab pos="2462213" algn="l"/>
              </a:tabLst>
            </a:pPr>
            <a:r>
              <a:rPr lang="en-US">
                <a:latin typeface="Tahoma" charset="0"/>
                <a:ea typeface="Arial" charset="0"/>
                <a:cs typeface="Arial" charset="0"/>
              </a:rPr>
              <a:t>short circuit of Calvin cycle </a:t>
            </a:r>
          </a:p>
          <a:p>
            <a:pPr lvl="1" eaLnBrk="1" hangingPunct="1">
              <a:tabLst>
                <a:tab pos="1479550" algn="l"/>
                <a:tab pos="2462213" algn="l"/>
              </a:tabLst>
            </a:pPr>
            <a:r>
              <a:rPr lang="en-US" u="sng">
                <a:solidFill>
                  <a:schemeClr val="tx2"/>
                </a:solidFill>
                <a:latin typeface="Tahoma" charset="0"/>
                <a:ea typeface="Arial" charset="0"/>
                <a:cs typeface="Arial" charset="0"/>
              </a:rPr>
              <a:t>loss of carbons to CO</a:t>
            </a:r>
            <a:r>
              <a:rPr lang="en-US" baseline="-25000">
                <a:solidFill>
                  <a:schemeClr val="tx2"/>
                </a:solidFill>
                <a:latin typeface="Tahoma" charset="0"/>
                <a:ea typeface="Arial" charset="0"/>
                <a:cs typeface="Arial" charset="0"/>
              </a:rPr>
              <a:t>2</a:t>
            </a:r>
            <a:endParaRPr lang="en-US" baseline="-25000">
              <a:latin typeface="Tahoma" charset="0"/>
              <a:ea typeface="Arial" charset="0"/>
              <a:cs typeface="Arial" charset="0"/>
            </a:endParaRPr>
          </a:p>
          <a:p>
            <a:pPr marL="1085850" lvl="2" eaLnBrk="1" hangingPunct="1">
              <a:tabLst>
                <a:tab pos="1479550" algn="l"/>
                <a:tab pos="2462213" algn="l"/>
              </a:tabLst>
            </a:pPr>
            <a:r>
              <a:rPr lang="en-US">
                <a:latin typeface="Tahoma" charset="0"/>
                <a:ea typeface="Arial" charset="0"/>
                <a:cs typeface="Arial" charset="0"/>
              </a:rPr>
              <a:t>can lose 50% of carbons fixed by Calvin cycle</a:t>
            </a:r>
          </a:p>
          <a:p>
            <a:pPr lvl="1" eaLnBrk="1" hangingPunct="1">
              <a:tabLst>
                <a:tab pos="1479550" algn="l"/>
                <a:tab pos="2462213" algn="l"/>
              </a:tabLst>
            </a:pPr>
            <a:r>
              <a:rPr lang="en-US">
                <a:latin typeface="Tahoma" charset="0"/>
                <a:ea typeface="Arial" charset="0"/>
                <a:cs typeface="Arial" charset="0"/>
              </a:rPr>
              <a:t>reduces production of photosynthesis</a:t>
            </a:r>
          </a:p>
          <a:p>
            <a:pPr marL="1085850" lvl="2" eaLnBrk="1" hangingPunct="1">
              <a:tabLst>
                <a:tab pos="1479550" algn="l"/>
                <a:tab pos="2462213" algn="l"/>
              </a:tabLst>
            </a:pPr>
            <a:r>
              <a:rPr lang="en-US" u="sng">
                <a:latin typeface="Tahoma" charset="0"/>
                <a:ea typeface="Arial" charset="0"/>
                <a:cs typeface="Arial" charset="0"/>
              </a:rPr>
              <a:t>no ATP</a:t>
            </a:r>
            <a:r>
              <a:rPr lang="en-US">
                <a:latin typeface="Tahoma" charset="0"/>
                <a:ea typeface="Arial" charset="0"/>
                <a:cs typeface="Arial" charset="0"/>
              </a:rPr>
              <a:t> (energy) produced</a:t>
            </a:r>
          </a:p>
          <a:p>
            <a:pPr marL="1085850" lvl="2" eaLnBrk="1" hangingPunct="1">
              <a:tabLst>
                <a:tab pos="1479550" algn="l"/>
                <a:tab pos="2462213" algn="l"/>
              </a:tabLst>
            </a:pPr>
            <a:r>
              <a:rPr lang="en-US" u="sng">
                <a:latin typeface="Tahoma" charset="0"/>
                <a:ea typeface="Arial" charset="0"/>
                <a:cs typeface="Arial" charset="0"/>
              </a:rPr>
              <a:t>no C</a:t>
            </a:r>
            <a:r>
              <a:rPr lang="en-US" baseline="-25000">
                <a:latin typeface="Tahoma" charset="0"/>
                <a:ea typeface="Arial" charset="0"/>
                <a:cs typeface="Arial" charset="0"/>
              </a:rPr>
              <a:t>6</a:t>
            </a:r>
            <a:r>
              <a:rPr lang="en-US" u="sng">
                <a:latin typeface="Tahoma" charset="0"/>
                <a:ea typeface="Arial" charset="0"/>
                <a:cs typeface="Arial" charset="0"/>
              </a:rPr>
              <a:t>H</a:t>
            </a:r>
            <a:r>
              <a:rPr lang="en-US" baseline="-25000">
                <a:latin typeface="Tahoma" charset="0"/>
                <a:ea typeface="Arial" charset="0"/>
                <a:cs typeface="Arial" charset="0"/>
              </a:rPr>
              <a:t>12</a:t>
            </a:r>
            <a:r>
              <a:rPr lang="en-US" u="sng">
                <a:latin typeface="Tahoma" charset="0"/>
                <a:ea typeface="Arial" charset="0"/>
                <a:cs typeface="Arial" charset="0"/>
              </a:rPr>
              <a:t>O</a:t>
            </a:r>
            <a:r>
              <a:rPr lang="en-US" baseline="-25000">
                <a:latin typeface="Tahoma" charset="0"/>
                <a:ea typeface="Arial" charset="0"/>
                <a:cs typeface="Arial" charset="0"/>
              </a:rPr>
              <a:t>6</a:t>
            </a:r>
            <a:r>
              <a:rPr lang="en-US">
                <a:latin typeface="Tahoma" charset="0"/>
                <a:ea typeface="Arial" charset="0"/>
                <a:cs typeface="Arial" charset="0"/>
              </a:rPr>
              <a:t> (food) produced</a:t>
            </a:r>
          </a:p>
          <a:p>
            <a:pPr lvl="1" eaLnBrk="1" hangingPunct="1">
              <a:tabLst>
                <a:tab pos="1479550" algn="l"/>
                <a:tab pos="2462213" algn="l"/>
              </a:tabLst>
            </a:pPr>
            <a:r>
              <a:rPr lang="en-US">
                <a:latin typeface="Tahoma" charset="0"/>
                <a:ea typeface="Arial" charset="0"/>
                <a:cs typeface="Arial" charset="0"/>
              </a:rPr>
              <a:t>if photorespiration could be reduced, plant would become 50% more efficient</a:t>
            </a:r>
          </a:p>
          <a:p>
            <a:pPr marL="1085850" lvl="2" eaLnBrk="1" hangingPunct="1">
              <a:tabLst>
                <a:tab pos="1479550" algn="l"/>
                <a:tab pos="2462213" algn="l"/>
              </a:tabLst>
            </a:pPr>
            <a:r>
              <a:rPr lang="en-US">
                <a:latin typeface="Tahoma" charset="0"/>
                <a:ea typeface="Arial" charset="0"/>
                <a:cs typeface="Arial" charset="0"/>
              </a:rPr>
              <a:t>strong selection pressure to evolve </a:t>
            </a:r>
            <a:r>
              <a:rPr lang="en-US" u="sng">
                <a:solidFill>
                  <a:schemeClr val="tx2"/>
                </a:solidFill>
                <a:latin typeface="Tahoma" charset="0"/>
                <a:ea typeface="Arial" charset="0"/>
                <a:cs typeface="Arial" charset="0"/>
              </a:rPr>
              <a:t>alternative carbon fixation</a:t>
            </a:r>
            <a:r>
              <a:rPr lang="en-US">
                <a:latin typeface="Tahoma" charset="0"/>
                <a:ea typeface="Arial" charset="0"/>
                <a:cs typeface="Arial" charset="0"/>
              </a:rPr>
              <a:t> systems</a:t>
            </a:r>
          </a:p>
        </p:txBody>
      </p:sp>
    </p:spTree>
    <p:extLst>
      <p:ext uri="{BB962C8B-B14F-4D97-AF65-F5344CB8AC3E}">
        <p14:creationId xmlns:p14="http://schemas.microsoft.com/office/powerpoint/2010/main" val="803498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additive="base">
                                        <p:cTn id="25"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8099">
                                            <p:txEl>
                                              <p:pRg st="4" end="4"/>
                                            </p:txEl>
                                          </p:spTgt>
                                        </p:tgtEl>
                                        <p:attrNameLst>
                                          <p:attrName>style.visibility</p:attrName>
                                        </p:attrNameLst>
                                      </p:cBhvr>
                                      <p:to>
                                        <p:strVal val="visible"/>
                                      </p:to>
                                    </p:set>
                                    <p:anim calcmode="lin" valueType="num">
                                      <p:cBhvr additive="base">
                                        <p:cTn id="31" dur="500" fill="hold"/>
                                        <p:tgtEl>
                                          <p:spTgt spid="388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8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8099">
                                            <p:txEl>
                                              <p:pRg st="5" end="5"/>
                                            </p:txEl>
                                          </p:spTgt>
                                        </p:tgtEl>
                                        <p:attrNameLst>
                                          <p:attrName>style.visibility</p:attrName>
                                        </p:attrNameLst>
                                      </p:cBhvr>
                                      <p:to>
                                        <p:strVal val="visible"/>
                                      </p:to>
                                    </p:set>
                                    <p:anim calcmode="lin" valueType="num">
                                      <p:cBhvr additive="base">
                                        <p:cTn id="37" dur="500" fill="hold"/>
                                        <p:tgtEl>
                                          <p:spTgt spid="388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80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8099">
                                            <p:txEl>
                                              <p:pRg st="6" end="6"/>
                                            </p:txEl>
                                          </p:spTgt>
                                        </p:tgtEl>
                                        <p:attrNameLst>
                                          <p:attrName>style.visibility</p:attrName>
                                        </p:attrNameLst>
                                      </p:cBhvr>
                                      <p:to>
                                        <p:strVal val="visible"/>
                                      </p:to>
                                    </p:set>
                                    <p:anim calcmode="lin" valueType="num">
                                      <p:cBhvr additive="base">
                                        <p:cTn id="43" dur="500" fill="hold"/>
                                        <p:tgtEl>
                                          <p:spTgt spid="388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80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8099">
                                            <p:txEl>
                                              <p:pRg st="7" end="7"/>
                                            </p:txEl>
                                          </p:spTgt>
                                        </p:tgtEl>
                                        <p:attrNameLst>
                                          <p:attrName>style.visibility</p:attrName>
                                        </p:attrNameLst>
                                      </p:cBhvr>
                                      <p:to>
                                        <p:strVal val="visible"/>
                                      </p:to>
                                    </p:set>
                                    <p:anim calcmode="lin" valueType="num">
                                      <p:cBhvr additive="base">
                                        <p:cTn id="49" dur="500" fill="hold"/>
                                        <p:tgtEl>
                                          <p:spTgt spid="388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80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8099">
                                            <p:txEl>
                                              <p:pRg st="8" end="8"/>
                                            </p:txEl>
                                          </p:spTgt>
                                        </p:tgtEl>
                                        <p:attrNameLst>
                                          <p:attrName>style.visibility</p:attrName>
                                        </p:attrNameLst>
                                      </p:cBhvr>
                                      <p:to>
                                        <p:strVal val="visible"/>
                                      </p:to>
                                    </p:set>
                                    <p:anim calcmode="lin" valueType="num">
                                      <p:cBhvr additive="base">
                                        <p:cTn id="55" dur="500" fill="hold"/>
                                        <p:tgtEl>
                                          <p:spTgt spid="3880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80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a:latin typeface="Times New Roman" charset="0"/>
              </a:rPr>
              <a:t>Reducing photorespiration </a:t>
            </a:r>
          </a:p>
        </p:txBody>
      </p:sp>
      <p:sp>
        <p:nvSpPr>
          <p:cNvPr id="390147" name="Rectangle 3" descr="Rectangle: Click to edit Master text styles&#10;Second level&#10;Third level&#10;Fourth level&#10;Fifth level"/>
          <p:cNvSpPr>
            <a:spLocks noGrp="1" noChangeArrowheads="1"/>
          </p:cNvSpPr>
          <p:nvPr>
            <p:ph type="body" idx="1"/>
          </p:nvPr>
        </p:nvSpPr>
        <p:spPr>
          <a:xfrm>
            <a:off x="685800" y="622300"/>
            <a:ext cx="8458200" cy="5332413"/>
          </a:xfrm>
        </p:spPr>
        <p:txBody>
          <a:bodyPr>
            <a:normAutofit fontScale="92500" lnSpcReduction="10000"/>
          </a:bodyPr>
          <a:lstStyle/>
          <a:p>
            <a:pPr eaLnBrk="1" hangingPunct="1"/>
            <a:r>
              <a:rPr lang="en-US" sz="2600">
                <a:latin typeface="Tahoma" charset="0"/>
              </a:rPr>
              <a:t>Separate carbon fixation from Calvin cycle</a:t>
            </a:r>
          </a:p>
          <a:p>
            <a:pPr lvl="1" eaLnBrk="1" hangingPunct="1">
              <a:spcBef>
                <a:spcPts val="700"/>
              </a:spcBef>
            </a:pPr>
            <a:r>
              <a:rPr lang="en-US" u="sng">
                <a:solidFill>
                  <a:srgbClr val="CC0000"/>
                </a:solidFill>
                <a:latin typeface="Tahoma" charset="0"/>
                <a:ea typeface="Arial" charset="0"/>
                <a:cs typeface="Arial" charset="0"/>
              </a:rPr>
              <a:t>C4 plants</a:t>
            </a:r>
            <a:r>
              <a:rPr lang="en-US">
                <a:latin typeface="Tahoma" charset="0"/>
                <a:ea typeface="Arial" charset="0"/>
                <a:cs typeface="Arial" charset="0"/>
              </a:rPr>
              <a:t> </a:t>
            </a:r>
          </a:p>
          <a:p>
            <a:pPr marL="1085850" lvl="2" eaLnBrk="1" hangingPunct="1">
              <a:spcBef>
                <a:spcPts val="700"/>
              </a:spcBef>
            </a:pPr>
            <a:r>
              <a:rPr lang="en-US" u="sng">
                <a:solidFill>
                  <a:srgbClr val="CC0000"/>
                </a:solidFill>
                <a:latin typeface="Tahoma" charset="0"/>
                <a:ea typeface="Arial" charset="0"/>
                <a:cs typeface="Arial" charset="0"/>
              </a:rPr>
              <a:t>PHYSICALLY separate carbon fixation from Calvin cycle</a:t>
            </a:r>
            <a:endParaRPr lang="en-US">
              <a:solidFill>
                <a:srgbClr val="CC0000"/>
              </a:solidFill>
              <a:latin typeface="Tahoma" charset="0"/>
              <a:ea typeface="Arial" charset="0"/>
              <a:cs typeface="Arial" charset="0"/>
            </a:endParaRPr>
          </a:p>
          <a:p>
            <a:pPr marL="1428750" lvl="3" eaLnBrk="1" hangingPunct="1">
              <a:spcBef>
                <a:spcPts val="700"/>
              </a:spcBef>
            </a:pPr>
            <a:r>
              <a:rPr lang="en-US" sz="1800">
                <a:latin typeface="Tahoma" charset="0"/>
                <a:ea typeface="Arial" charset="0"/>
                <a:cs typeface="Arial" charset="0"/>
              </a:rPr>
              <a:t>different cells to fix carbon vs. where Calvin cycle occurs</a:t>
            </a:r>
          </a:p>
          <a:p>
            <a:pPr marL="1428750" lvl="3" eaLnBrk="1" hangingPunct="1">
              <a:spcBef>
                <a:spcPts val="700"/>
              </a:spcBef>
            </a:pPr>
            <a:r>
              <a:rPr lang="en-US" sz="1800">
                <a:latin typeface="Tahoma" charset="0"/>
                <a:ea typeface="Arial" charset="0"/>
                <a:cs typeface="Arial" charset="0"/>
              </a:rPr>
              <a:t>store carbon in 4C compounds</a:t>
            </a:r>
          </a:p>
          <a:p>
            <a:pPr marL="1085850" lvl="2" eaLnBrk="1" hangingPunct="1">
              <a:spcBef>
                <a:spcPts val="700"/>
              </a:spcBef>
            </a:pPr>
            <a:r>
              <a:rPr lang="en-US">
                <a:latin typeface="Tahoma" charset="0"/>
                <a:ea typeface="Arial" charset="0"/>
                <a:cs typeface="Arial" charset="0"/>
              </a:rPr>
              <a:t>different enzyme to capture CO</a:t>
            </a:r>
            <a:r>
              <a:rPr lang="en-US" baseline="-25000">
                <a:latin typeface="Tahoma" charset="0"/>
                <a:ea typeface="Arial" charset="0"/>
                <a:cs typeface="Arial" charset="0"/>
              </a:rPr>
              <a:t>2</a:t>
            </a:r>
            <a:r>
              <a:rPr lang="en-US">
                <a:latin typeface="Tahoma" charset="0"/>
                <a:ea typeface="Arial" charset="0"/>
                <a:cs typeface="Arial" charset="0"/>
              </a:rPr>
              <a:t> (fix carbon)</a:t>
            </a:r>
            <a:endParaRPr lang="en-US" baseline="-25000">
              <a:latin typeface="Tahoma" charset="0"/>
              <a:ea typeface="Arial" charset="0"/>
              <a:cs typeface="Arial" charset="0"/>
            </a:endParaRPr>
          </a:p>
          <a:p>
            <a:pPr marL="1428750" lvl="3" eaLnBrk="1" hangingPunct="1">
              <a:spcBef>
                <a:spcPts val="700"/>
              </a:spcBef>
            </a:pPr>
            <a:r>
              <a:rPr lang="en-US" sz="1800" u="sng">
                <a:solidFill>
                  <a:srgbClr val="CC0000"/>
                </a:solidFill>
                <a:latin typeface="Tahoma" charset="0"/>
                <a:ea typeface="Arial" charset="0"/>
                <a:cs typeface="Arial" charset="0"/>
              </a:rPr>
              <a:t>PEP carboxylase</a:t>
            </a:r>
            <a:endParaRPr lang="en-US" sz="1800">
              <a:latin typeface="Tahoma" charset="0"/>
              <a:ea typeface="Arial" charset="0"/>
              <a:cs typeface="Arial" charset="0"/>
            </a:endParaRPr>
          </a:p>
          <a:p>
            <a:pPr marL="1085850" lvl="2" eaLnBrk="1" hangingPunct="1">
              <a:spcBef>
                <a:spcPts val="700"/>
              </a:spcBef>
            </a:pPr>
            <a:r>
              <a:rPr lang="en-US">
                <a:latin typeface="Tahoma" charset="0"/>
                <a:ea typeface="Arial" charset="0"/>
                <a:cs typeface="Arial" charset="0"/>
              </a:rPr>
              <a:t>different leaf structure</a:t>
            </a:r>
          </a:p>
          <a:p>
            <a:pPr lvl="1" eaLnBrk="1" hangingPunct="1">
              <a:spcBef>
                <a:spcPts val="700"/>
              </a:spcBef>
            </a:pPr>
            <a:r>
              <a:rPr lang="en-US" u="sng">
                <a:solidFill>
                  <a:srgbClr val="CC0000"/>
                </a:solidFill>
                <a:latin typeface="Tahoma" charset="0"/>
                <a:ea typeface="Arial" charset="0"/>
                <a:cs typeface="Arial" charset="0"/>
              </a:rPr>
              <a:t>CAM plants</a:t>
            </a:r>
            <a:endParaRPr lang="en-US">
              <a:latin typeface="Tahoma" charset="0"/>
              <a:ea typeface="Arial" charset="0"/>
              <a:cs typeface="Arial" charset="0"/>
            </a:endParaRPr>
          </a:p>
          <a:p>
            <a:pPr marL="1085850" lvl="2" eaLnBrk="1" hangingPunct="1">
              <a:spcBef>
                <a:spcPts val="700"/>
              </a:spcBef>
            </a:pPr>
            <a:r>
              <a:rPr lang="en-US" u="sng">
                <a:solidFill>
                  <a:srgbClr val="CC0000"/>
                </a:solidFill>
                <a:latin typeface="Tahoma" charset="0"/>
                <a:ea typeface="Arial" charset="0"/>
                <a:cs typeface="Arial" charset="0"/>
              </a:rPr>
              <a:t>separate carbon fixation from Calvin cycle by TIME OF DAY</a:t>
            </a:r>
            <a:endParaRPr lang="en-US">
              <a:latin typeface="Tahoma" charset="0"/>
              <a:ea typeface="Arial" charset="0"/>
              <a:cs typeface="Arial" charset="0"/>
            </a:endParaRPr>
          </a:p>
          <a:p>
            <a:pPr marL="1085850" lvl="2" eaLnBrk="1" hangingPunct="1">
              <a:spcBef>
                <a:spcPts val="700"/>
              </a:spcBef>
            </a:pPr>
            <a:r>
              <a:rPr lang="en-US">
                <a:latin typeface="Tahoma" charset="0"/>
                <a:ea typeface="Arial" charset="0"/>
                <a:cs typeface="Arial" charset="0"/>
              </a:rPr>
              <a:t>fix carbon during night</a:t>
            </a:r>
          </a:p>
          <a:p>
            <a:pPr marL="1428750" lvl="3" eaLnBrk="1" hangingPunct="1">
              <a:spcBef>
                <a:spcPts val="700"/>
              </a:spcBef>
            </a:pPr>
            <a:r>
              <a:rPr lang="en-US" sz="1800">
                <a:latin typeface="Tahoma" charset="0"/>
                <a:ea typeface="Arial" charset="0"/>
                <a:cs typeface="Arial" charset="0"/>
              </a:rPr>
              <a:t>store carbon in 4C compounds</a:t>
            </a:r>
          </a:p>
          <a:p>
            <a:pPr marL="1085850" lvl="2" eaLnBrk="1" hangingPunct="1">
              <a:spcBef>
                <a:spcPts val="700"/>
              </a:spcBef>
            </a:pPr>
            <a:r>
              <a:rPr lang="en-US">
                <a:latin typeface="Tahoma" charset="0"/>
                <a:ea typeface="Arial" charset="0"/>
                <a:cs typeface="Arial" charset="0"/>
              </a:rPr>
              <a:t>perform Calvin cycle during day</a:t>
            </a:r>
          </a:p>
        </p:txBody>
      </p:sp>
      <p:pic>
        <p:nvPicPr>
          <p:cNvPr id="390152" name="Picture 8"/>
          <p:cNvPicPr>
            <a:picLocks noChangeAspect="1" noChangeArrowheads="1"/>
          </p:cNvPicPr>
          <p:nvPr/>
        </p:nvPicPr>
        <p:blipFill>
          <a:blip r:embed="rId5"/>
          <a:srcRect r="25714"/>
          <a:stretch>
            <a:fillRect/>
          </a:stretch>
        </p:blipFill>
        <p:spPr bwMode="auto">
          <a:xfrm>
            <a:off x="103188" y="2316163"/>
            <a:ext cx="1047750" cy="1730375"/>
          </a:xfrm>
          <a:prstGeom prst="rect">
            <a:avLst/>
          </a:prstGeom>
          <a:noFill/>
          <a:ln w="9525">
            <a:solidFill>
              <a:srgbClr val="005100"/>
            </a:solidFill>
            <a:miter lim="800000"/>
            <a:headEnd/>
            <a:tailEnd/>
          </a:ln>
          <a:effectLst>
            <a:outerShdw blurRad="63500" dist="35921" dir="2700000" algn="ctr" rotWithShape="0">
              <a:srgbClr val="000000">
                <a:alpha val="75000"/>
              </a:srgbClr>
            </a:outerShdw>
          </a:effectLst>
        </p:spPr>
      </p:pic>
      <p:pic>
        <p:nvPicPr>
          <p:cNvPr id="390154" name="Picture 10"/>
          <p:cNvPicPr>
            <a:picLocks noChangeAspect="1" noChangeArrowheads="1"/>
          </p:cNvPicPr>
          <p:nvPr/>
        </p:nvPicPr>
        <p:blipFill>
          <a:blip r:embed="rId6"/>
          <a:srcRect l="24828" t="12323" r="24828"/>
          <a:stretch>
            <a:fillRect/>
          </a:stretch>
        </p:blipFill>
        <p:spPr bwMode="auto">
          <a:xfrm>
            <a:off x="111125" y="4552950"/>
            <a:ext cx="1050925" cy="2157413"/>
          </a:xfrm>
          <a:prstGeom prst="rect">
            <a:avLst/>
          </a:prstGeom>
          <a:noFill/>
          <a:ln w="9525">
            <a:solidFill>
              <a:srgbClr val="005100"/>
            </a:solid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441957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7">
                                            <p:txEl>
                                              <p:pRg st="5" end="5"/>
                                            </p:txEl>
                                          </p:spTgt>
                                        </p:tgtEl>
                                        <p:attrNameLst>
                                          <p:attrName>style.visibility</p:attrName>
                                        </p:attrNameLst>
                                      </p:cBhvr>
                                      <p:to>
                                        <p:strVal val="visible"/>
                                      </p:to>
                                    </p:set>
                                    <p:anim calcmode="lin" valueType="num">
                                      <p:cBhvr additive="base">
                                        <p:cTn id="37" dur="500" fill="hold"/>
                                        <p:tgtEl>
                                          <p:spTgt spid="390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7">
                                            <p:txEl>
                                              <p:pRg st="6" end="6"/>
                                            </p:txEl>
                                          </p:spTgt>
                                        </p:tgtEl>
                                        <p:attrNameLst>
                                          <p:attrName>style.visibility</p:attrName>
                                        </p:attrNameLst>
                                      </p:cBhvr>
                                      <p:to>
                                        <p:strVal val="visible"/>
                                      </p:to>
                                    </p:set>
                                    <p:anim calcmode="lin" valueType="num">
                                      <p:cBhvr additive="base">
                                        <p:cTn id="43" dur="500" fill="hold"/>
                                        <p:tgtEl>
                                          <p:spTgt spid="390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0147">
                                            <p:txEl>
                                              <p:pRg st="7" end="7"/>
                                            </p:txEl>
                                          </p:spTgt>
                                        </p:tgtEl>
                                        <p:attrNameLst>
                                          <p:attrName>style.visibility</p:attrName>
                                        </p:attrNameLst>
                                      </p:cBhvr>
                                      <p:to>
                                        <p:strVal val="visible"/>
                                      </p:to>
                                    </p:set>
                                    <p:anim calcmode="lin" valueType="num">
                                      <p:cBhvr additive="base">
                                        <p:cTn id="49" dur="500" fill="hold"/>
                                        <p:tgtEl>
                                          <p:spTgt spid="390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01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90152"/>
                                        </p:tgtEl>
                                        <p:attrNameLst>
                                          <p:attrName>style.visibility</p:attrName>
                                        </p:attrNameLst>
                                      </p:cBhvr>
                                      <p:to>
                                        <p:strVal val="visible"/>
                                      </p:to>
                                    </p:set>
                                    <p:animEffect transition="in" filter="wipe(left)">
                                      <p:cBhvr>
                                        <p:cTn id="55" dur="500"/>
                                        <p:tgtEl>
                                          <p:spTgt spid="390152"/>
                                        </p:tgtEl>
                                      </p:cBhvr>
                                    </p:animEffect>
                                  </p:childTnLst>
                                  <p:subTnLst>
                                    <p:audio>
                                      <p:cMediaNode>
                                        <p:cTn display="0" masterRel="sameClick">
                                          <p:stCondLst>
                                            <p:cond evt="begin" delay="0">
                                              <p:tn val="53"/>
                                            </p:cond>
                                          </p:stCondLst>
                                          <p:endCondLst>
                                            <p:cond evt="onStopAudio" delay="0">
                                              <p:tgtEl>
                                                <p:sldTgt/>
                                              </p:tgtEl>
                                            </p:cond>
                                          </p:endCondLst>
                                        </p:cTn>
                                        <p:tgtEl>
                                          <p:sndTgt r:embed="rId4" name="Vibro Up"/>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90147">
                                            <p:txEl>
                                              <p:pRg st="8" end="8"/>
                                            </p:txEl>
                                          </p:spTgt>
                                        </p:tgtEl>
                                        <p:attrNameLst>
                                          <p:attrName>style.visibility</p:attrName>
                                        </p:attrNameLst>
                                      </p:cBhvr>
                                      <p:to>
                                        <p:strVal val="visible"/>
                                      </p:to>
                                    </p:set>
                                    <p:anim calcmode="lin" valueType="num">
                                      <p:cBhvr additive="base">
                                        <p:cTn id="60" dur="500" fill="hold"/>
                                        <p:tgtEl>
                                          <p:spTgt spid="390147">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9014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90147">
                                            <p:txEl>
                                              <p:pRg st="9" end="9"/>
                                            </p:txEl>
                                          </p:spTgt>
                                        </p:tgtEl>
                                        <p:attrNameLst>
                                          <p:attrName>style.visibility</p:attrName>
                                        </p:attrNameLst>
                                      </p:cBhvr>
                                      <p:to>
                                        <p:strVal val="visible"/>
                                      </p:to>
                                    </p:set>
                                    <p:anim calcmode="lin" valueType="num">
                                      <p:cBhvr additive="base">
                                        <p:cTn id="66" dur="500" fill="hold"/>
                                        <p:tgtEl>
                                          <p:spTgt spid="390147">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9014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90147">
                                            <p:txEl>
                                              <p:pRg st="10" end="10"/>
                                            </p:txEl>
                                          </p:spTgt>
                                        </p:tgtEl>
                                        <p:attrNameLst>
                                          <p:attrName>style.visibility</p:attrName>
                                        </p:attrNameLst>
                                      </p:cBhvr>
                                      <p:to>
                                        <p:strVal val="visible"/>
                                      </p:to>
                                    </p:set>
                                    <p:anim calcmode="lin" valueType="num">
                                      <p:cBhvr additive="base">
                                        <p:cTn id="72" dur="500" fill="hold"/>
                                        <p:tgtEl>
                                          <p:spTgt spid="390147">
                                            <p:txEl>
                                              <p:pRg st="10" end="10"/>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9014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90147">
                                            <p:txEl>
                                              <p:pRg st="11" end="11"/>
                                            </p:txEl>
                                          </p:spTgt>
                                        </p:tgtEl>
                                        <p:attrNameLst>
                                          <p:attrName>style.visibility</p:attrName>
                                        </p:attrNameLst>
                                      </p:cBhvr>
                                      <p:to>
                                        <p:strVal val="visible"/>
                                      </p:to>
                                    </p:set>
                                    <p:anim calcmode="lin" valueType="num">
                                      <p:cBhvr additive="base">
                                        <p:cTn id="78" dur="500" fill="hold"/>
                                        <p:tgtEl>
                                          <p:spTgt spid="390147">
                                            <p:txEl>
                                              <p:pRg st="11" end="11"/>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9014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Whoosh"/>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90147">
                                            <p:txEl>
                                              <p:pRg st="12" end="12"/>
                                            </p:txEl>
                                          </p:spTgt>
                                        </p:tgtEl>
                                        <p:attrNameLst>
                                          <p:attrName>style.visibility</p:attrName>
                                        </p:attrNameLst>
                                      </p:cBhvr>
                                      <p:to>
                                        <p:strVal val="visible"/>
                                      </p:to>
                                    </p:set>
                                    <p:anim calcmode="lin" valueType="num">
                                      <p:cBhvr additive="base">
                                        <p:cTn id="84" dur="500" fill="hold"/>
                                        <p:tgtEl>
                                          <p:spTgt spid="390147">
                                            <p:txEl>
                                              <p:pRg st="12" end="12"/>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39014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Whoosh"/>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390154"/>
                                        </p:tgtEl>
                                        <p:attrNameLst>
                                          <p:attrName>style.visibility</p:attrName>
                                        </p:attrNameLst>
                                      </p:cBhvr>
                                      <p:to>
                                        <p:strVal val="visible"/>
                                      </p:to>
                                    </p:set>
                                    <p:animEffect transition="in" filter="wipe(left)">
                                      <p:cBhvr>
                                        <p:cTn id="90" dur="500"/>
                                        <p:tgtEl>
                                          <p:spTgt spid="390154"/>
                                        </p:tgtEl>
                                      </p:cBhvr>
                                    </p:animEffect>
                                  </p:childTnLst>
                                  <p:subTnLst>
                                    <p:audio>
                                      <p:cMediaNode>
                                        <p:cTn display="0" masterRel="sameClick">
                                          <p:stCondLst>
                                            <p:cond evt="begin" delay="0">
                                              <p:tn val="88"/>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a:latin typeface="Times New Roman" charset="0"/>
              </a:rPr>
              <a:t>C4 plants </a:t>
            </a:r>
          </a:p>
        </p:txBody>
      </p:sp>
      <p:sp>
        <p:nvSpPr>
          <p:cNvPr id="412675" name="Rectangle 3" descr="Rectangle: Click to edit Master text styles&#10;Second level&#10;Third level&#10;Fourth level&#10;Fifth level"/>
          <p:cNvSpPr>
            <a:spLocks noGrp="1" noChangeArrowheads="1"/>
          </p:cNvSpPr>
          <p:nvPr>
            <p:ph type="body" idx="1"/>
          </p:nvPr>
        </p:nvSpPr>
        <p:spPr>
          <a:xfrm>
            <a:off x="344488" y="889000"/>
            <a:ext cx="8062912" cy="5486400"/>
          </a:xfrm>
        </p:spPr>
        <p:txBody>
          <a:bodyPr/>
          <a:lstStyle/>
          <a:p>
            <a:pPr eaLnBrk="1" hangingPunct="1"/>
            <a:r>
              <a:rPr lang="en-US">
                <a:latin typeface="Tahoma" charset="0"/>
              </a:rPr>
              <a:t>A better way to capture CO</a:t>
            </a:r>
            <a:r>
              <a:rPr lang="en-US" baseline="-25000">
                <a:latin typeface="Tahoma" charset="0"/>
              </a:rPr>
              <a:t>2</a:t>
            </a:r>
            <a:endParaRPr lang="en-US">
              <a:latin typeface="Tahoma" charset="0"/>
            </a:endParaRPr>
          </a:p>
          <a:p>
            <a:pPr lvl="1" eaLnBrk="1" hangingPunct="1"/>
            <a:r>
              <a:rPr lang="en-US">
                <a:latin typeface="Tahoma" charset="0"/>
                <a:ea typeface="Arial" charset="0"/>
                <a:cs typeface="Arial" charset="0"/>
              </a:rPr>
              <a:t>1st step before Calvin cycle, </a:t>
            </a:r>
            <a:br>
              <a:rPr lang="en-US">
                <a:latin typeface="Tahoma" charset="0"/>
                <a:ea typeface="Arial" charset="0"/>
                <a:cs typeface="Arial" charset="0"/>
              </a:rPr>
            </a:br>
            <a:r>
              <a:rPr lang="en-US">
                <a:latin typeface="Tahoma" charset="0"/>
                <a:ea typeface="Arial" charset="0"/>
                <a:cs typeface="Arial" charset="0"/>
              </a:rPr>
              <a:t>fix carbon with enzyme</a:t>
            </a:r>
            <a:br>
              <a:rPr lang="en-US">
                <a:latin typeface="Tahoma" charset="0"/>
                <a:ea typeface="Arial" charset="0"/>
                <a:cs typeface="Arial" charset="0"/>
              </a:rPr>
            </a:br>
            <a:r>
              <a:rPr lang="en-US" u="sng">
                <a:solidFill>
                  <a:srgbClr val="CC0000"/>
                </a:solidFill>
                <a:latin typeface="Tahoma" charset="0"/>
                <a:ea typeface="Arial" charset="0"/>
                <a:cs typeface="Arial" charset="0"/>
              </a:rPr>
              <a:t>PEP carboxylase</a:t>
            </a:r>
            <a:r>
              <a:rPr lang="en-US">
                <a:solidFill>
                  <a:schemeClr val="tx2"/>
                </a:solidFill>
                <a:latin typeface="Tahoma" charset="0"/>
                <a:ea typeface="Arial" charset="0"/>
                <a:cs typeface="Arial" charset="0"/>
              </a:rPr>
              <a:t> </a:t>
            </a:r>
            <a:r>
              <a:rPr lang="en-US">
                <a:latin typeface="Tahoma" charset="0"/>
                <a:ea typeface="Arial" charset="0"/>
                <a:cs typeface="Arial" charset="0"/>
              </a:rPr>
              <a:t> </a:t>
            </a:r>
          </a:p>
          <a:p>
            <a:pPr marL="1085850" lvl="2" eaLnBrk="1" hangingPunct="1"/>
            <a:r>
              <a:rPr lang="en-US">
                <a:latin typeface="Tahoma" charset="0"/>
                <a:ea typeface="Arial" charset="0"/>
                <a:cs typeface="Arial" charset="0"/>
              </a:rPr>
              <a:t>store as 4C compound </a:t>
            </a:r>
          </a:p>
          <a:p>
            <a:pPr lvl="1" eaLnBrk="1" hangingPunct="1"/>
            <a:r>
              <a:rPr lang="en-US" u="sng">
                <a:solidFill>
                  <a:srgbClr val="CC0000"/>
                </a:solidFill>
                <a:latin typeface="Tahoma" charset="0"/>
                <a:ea typeface="Arial" charset="0"/>
                <a:cs typeface="Arial" charset="0"/>
              </a:rPr>
              <a:t>adaptation to hot, </a:t>
            </a:r>
            <a:br>
              <a:rPr lang="en-US" u="sng">
                <a:solidFill>
                  <a:srgbClr val="CC0000"/>
                </a:solidFill>
                <a:latin typeface="Tahoma" charset="0"/>
                <a:ea typeface="Arial" charset="0"/>
                <a:cs typeface="Arial" charset="0"/>
              </a:rPr>
            </a:br>
            <a:r>
              <a:rPr lang="en-US" u="sng">
                <a:solidFill>
                  <a:srgbClr val="CC0000"/>
                </a:solidFill>
                <a:latin typeface="Tahoma" charset="0"/>
                <a:ea typeface="Arial" charset="0"/>
                <a:cs typeface="Arial" charset="0"/>
              </a:rPr>
              <a:t>dry climates</a:t>
            </a:r>
            <a:r>
              <a:rPr lang="en-US">
                <a:latin typeface="Tahoma" charset="0"/>
                <a:ea typeface="Arial" charset="0"/>
                <a:cs typeface="Arial" charset="0"/>
              </a:rPr>
              <a:t> </a:t>
            </a:r>
          </a:p>
          <a:p>
            <a:pPr marL="1085850" lvl="2" eaLnBrk="1" hangingPunct="1"/>
            <a:r>
              <a:rPr lang="en-US">
                <a:latin typeface="Tahoma" charset="0"/>
                <a:ea typeface="Arial" charset="0"/>
                <a:cs typeface="Arial" charset="0"/>
              </a:rPr>
              <a:t>have to close stomates a lot</a:t>
            </a:r>
          </a:p>
          <a:p>
            <a:pPr marL="1085850" lvl="2" eaLnBrk="1" hangingPunct="1"/>
            <a:r>
              <a:rPr lang="en-US">
                <a:latin typeface="Tahoma" charset="0"/>
                <a:ea typeface="Arial" charset="0"/>
                <a:cs typeface="Arial" charset="0"/>
              </a:rPr>
              <a:t>different leaf anatomy</a:t>
            </a:r>
          </a:p>
          <a:p>
            <a:pPr lvl="1" eaLnBrk="1" hangingPunct="1"/>
            <a:r>
              <a:rPr lang="en-US">
                <a:latin typeface="Tahoma" charset="0"/>
                <a:ea typeface="Arial" charset="0"/>
                <a:cs typeface="Arial" charset="0"/>
              </a:rPr>
              <a:t>sugar cane, corn, </a:t>
            </a:r>
            <a:br>
              <a:rPr lang="en-US">
                <a:latin typeface="Tahoma" charset="0"/>
                <a:ea typeface="Arial" charset="0"/>
                <a:cs typeface="Arial" charset="0"/>
              </a:rPr>
            </a:br>
            <a:r>
              <a:rPr lang="en-US">
                <a:latin typeface="Tahoma" charset="0"/>
                <a:ea typeface="Arial" charset="0"/>
                <a:cs typeface="Arial" charset="0"/>
              </a:rPr>
              <a:t>other grasses…</a:t>
            </a:r>
          </a:p>
        </p:txBody>
      </p:sp>
      <p:pic>
        <p:nvPicPr>
          <p:cNvPr id="412677" name="Picture 5" descr="cornfield5"/>
          <p:cNvPicPr>
            <a:picLocks noChangeAspect="1" noChangeArrowheads="1"/>
          </p:cNvPicPr>
          <p:nvPr/>
        </p:nvPicPr>
        <p:blipFill>
          <a:blip r:embed="rId4"/>
          <a:srcRect/>
          <a:stretch>
            <a:fillRect/>
          </a:stretch>
        </p:blipFill>
        <p:spPr bwMode="auto">
          <a:xfrm>
            <a:off x="6469063" y="393700"/>
            <a:ext cx="2555875" cy="3406775"/>
          </a:xfrm>
          <a:prstGeom prst="rect">
            <a:avLst/>
          </a:prstGeom>
          <a:noFill/>
          <a:effectLst>
            <a:outerShdw blurRad="63500" dist="38099" dir="2700000" algn="ctr" rotWithShape="0">
              <a:srgbClr val="000000">
                <a:alpha val="74998"/>
              </a:srgbClr>
            </a:outerShdw>
          </a:effectLst>
        </p:spPr>
      </p:pic>
      <p:pic>
        <p:nvPicPr>
          <p:cNvPr id="412678" name="Picture 6"/>
          <p:cNvPicPr>
            <a:picLocks noChangeAspect="1" noChangeArrowheads="1"/>
          </p:cNvPicPr>
          <p:nvPr/>
        </p:nvPicPr>
        <p:blipFill>
          <a:blip r:embed="rId5"/>
          <a:srcRect l="48000"/>
          <a:stretch>
            <a:fillRect/>
          </a:stretch>
        </p:blipFill>
        <p:spPr bwMode="auto">
          <a:xfrm>
            <a:off x="6089650" y="3565525"/>
            <a:ext cx="2466975" cy="3155950"/>
          </a:xfrm>
          <a:prstGeom prst="rect">
            <a:avLst/>
          </a:prstGeom>
          <a:noFill/>
          <a:ln w="9525">
            <a:solidFill>
              <a:srgbClr val="005100"/>
            </a:solidFill>
            <a:miter lim="800000"/>
            <a:headEnd/>
            <a:tailEnd/>
          </a:ln>
          <a:effectLst>
            <a:outerShdw blurRad="63500" dist="35921" dir="2700000" algn="ctr" rotWithShape="0">
              <a:srgbClr val="000000">
                <a:alpha val="75000"/>
              </a:srgbClr>
            </a:outerShdw>
          </a:effectLst>
        </p:spPr>
      </p:pic>
      <p:sp>
        <p:nvSpPr>
          <p:cNvPr id="151557" name="Rectangle 7"/>
          <p:cNvSpPr>
            <a:spLocks noChangeArrowheads="1"/>
          </p:cNvSpPr>
          <p:nvPr/>
        </p:nvSpPr>
        <p:spPr bwMode="auto">
          <a:xfrm>
            <a:off x="5146675" y="6461125"/>
            <a:ext cx="15255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a:solidFill>
                  <a:srgbClr val="008000"/>
                </a:solidFill>
              </a:rPr>
              <a:t>sugar cane</a:t>
            </a:r>
          </a:p>
        </p:txBody>
      </p:sp>
      <p:sp>
        <p:nvSpPr>
          <p:cNvPr id="151558" name="Rectangle 8"/>
          <p:cNvSpPr>
            <a:spLocks noChangeArrowheads="1"/>
          </p:cNvSpPr>
          <p:nvPr/>
        </p:nvSpPr>
        <p:spPr bwMode="auto">
          <a:xfrm>
            <a:off x="5722938" y="3105150"/>
            <a:ext cx="7350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a:solidFill>
                  <a:srgbClr val="008000"/>
                </a:solidFill>
              </a:rPr>
              <a:t>corn</a:t>
            </a:r>
          </a:p>
        </p:txBody>
      </p:sp>
    </p:spTree>
    <p:extLst>
      <p:ext uri="{BB962C8B-B14F-4D97-AF65-F5344CB8AC3E}">
        <p14:creationId xmlns:p14="http://schemas.microsoft.com/office/powerpoint/2010/main" val="511916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 calcmode="lin" valueType="num">
                                      <p:cBhvr additive="base">
                                        <p:cTn id="7" dur="500" fill="hold"/>
                                        <p:tgtEl>
                                          <p:spTgt spid="412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75">
                                            <p:txEl>
                                              <p:pRg st="1" end="1"/>
                                            </p:txEl>
                                          </p:spTgt>
                                        </p:tgtEl>
                                        <p:attrNameLst>
                                          <p:attrName>style.visibility</p:attrName>
                                        </p:attrNameLst>
                                      </p:cBhvr>
                                      <p:to>
                                        <p:strVal val="visible"/>
                                      </p:to>
                                    </p:set>
                                    <p:anim calcmode="lin" valueType="num">
                                      <p:cBhvr additive="base">
                                        <p:cTn id="13" dur="500" fill="hold"/>
                                        <p:tgtEl>
                                          <p:spTgt spid="412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75">
                                            <p:txEl>
                                              <p:pRg st="2" end="2"/>
                                            </p:txEl>
                                          </p:spTgt>
                                        </p:tgtEl>
                                        <p:attrNameLst>
                                          <p:attrName>style.visibility</p:attrName>
                                        </p:attrNameLst>
                                      </p:cBhvr>
                                      <p:to>
                                        <p:strVal val="visible"/>
                                      </p:to>
                                    </p:set>
                                    <p:anim calcmode="lin" valueType="num">
                                      <p:cBhvr additive="base">
                                        <p:cTn id="19" dur="500" fill="hold"/>
                                        <p:tgtEl>
                                          <p:spTgt spid="412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75">
                                            <p:txEl>
                                              <p:pRg st="3" end="3"/>
                                            </p:txEl>
                                          </p:spTgt>
                                        </p:tgtEl>
                                        <p:attrNameLst>
                                          <p:attrName>style.visibility</p:attrName>
                                        </p:attrNameLst>
                                      </p:cBhvr>
                                      <p:to>
                                        <p:strVal val="visible"/>
                                      </p:to>
                                    </p:set>
                                    <p:anim calcmode="lin" valueType="num">
                                      <p:cBhvr additive="base">
                                        <p:cTn id="25" dur="500" fill="hold"/>
                                        <p:tgtEl>
                                          <p:spTgt spid="412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675">
                                            <p:txEl>
                                              <p:pRg st="4" end="4"/>
                                            </p:txEl>
                                          </p:spTgt>
                                        </p:tgtEl>
                                        <p:attrNameLst>
                                          <p:attrName>style.visibility</p:attrName>
                                        </p:attrNameLst>
                                      </p:cBhvr>
                                      <p:to>
                                        <p:strVal val="visible"/>
                                      </p:to>
                                    </p:set>
                                    <p:anim calcmode="lin" valueType="num">
                                      <p:cBhvr additive="base">
                                        <p:cTn id="31" dur="500" fill="hold"/>
                                        <p:tgtEl>
                                          <p:spTgt spid="4126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2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675">
                                            <p:txEl>
                                              <p:pRg st="5" end="5"/>
                                            </p:txEl>
                                          </p:spTgt>
                                        </p:tgtEl>
                                        <p:attrNameLst>
                                          <p:attrName>style.visibility</p:attrName>
                                        </p:attrNameLst>
                                      </p:cBhvr>
                                      <p:to>
                                        <p:strVal val="visible"/>
                                      </p:to>
                                    </p:set>
                                    <p:anim calcmode="lin" valueType="num">
                                      <p:cBhvr additive="base">
                                        <p:cTn id="37" dur="500" fill="hold"/>
                                        <p:tgtEl>
                                          <p:spTgt spid="4126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2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675">
                                            <p:txEl>
                                              <p:pRg st="6" end="6"/>
                                            </p:txEl>
                                          </p:spTgt>
                                        </p:tgtEl>
                                        <p:attrNameLst>
                                          <p:attrName>style.visibility</p:attrName>
                                        </p:attrNameLst>
                                      </p:cBhvr>
                                      <p:to>
                                        <p:strVal val="visible"/>
                                      </p:to>
                                    </p:set>
                                    <p:anim calcmode="lin" valueType="num">
                                      <p:cBhvr additive="base">
                                        <p:cTn id="43" dur="500" fill="hold"/>
                                        <p:tgtEl>
                                          <p:spTgt spid="4126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2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p:cNvPicPr>
            <a:picLocks noChangeAspect="1" noChangeArrowheads="1"/>
          </p:cNvPicPr>
          <p:nvPr/>
        </p:nvPicPr>
        <p:blipFill>
          <a:blip r:embed="rId6">
            <a:extLst>
              <a:ext uri="{28A0092B-C50C-407E-A947-70E740481C1C}">
                <a14:useLocalDpi xmlns:a14="http://schemas.microsoft.com/office/drawing/2010/main" val="0"/>
              </a:ext>
            </a:extLst>
          </a:blip>
          <a:srcRect r="1801" b="5006"/>
          <a:stretch>
            <a:fillRect/>
          </a:stretch>
        </p:blipFill>
        <p:spPr bwMode="auto">
          <a:xfrm>
            <a:off x="557213" y="1311275"/>
            <a:ext cx="85867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4"/>
          <p:cNvSpPr>
            <a:spLocks noChangeArrowheads="1"/>
          </p:cNvSpPr>
          <p:nvPr/>
        </p:nvSpPr>
        <p:spPr bwMode="auto">
          <a:xfrm>
            <a:off x="63500" y="1254125"/>
            <a:ext cx="3224213" cy="2525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03" name="Rectangle 2"/>
          <p:cNvSpPr>
            <a:spLocks noGrp="1" noChangeArrowheads="1"/>
          </p:cNvSpPr>
          <p:nvPr>
            <p:ph type="title"/>
          </p:nvPr>
        </p:nvSpPr>
        <p:spPr/>
        <p:txBody>
          <a:bodyPr/>
          <a:lstStyle/>
          <a:p>
            <a:pPr eaLnBrk="1" hangingPunct="1"/>
            <a:r>
              <a:rPr lang="en-US">
                <a:latin typeface="Times New Roman" charset="0"/>
              </a:rPr>
              <a:t>C4 leaf anatomy</a:t>
            </a:r>
          </a:p>
        </p:txBody>
      </p:sp>
      <p:sp>
        <p:nvSpPr>
          <p:cNvPr id="394250" name="AutoShape 10"/>
          <p:cNvSpPr>
            <a:spLocks noChangeArrowheads="1"/>
          </p:cNvSpPr>
          <p:nvPr/>
        </p:nvSpPr>
        <p:spPr bwMode="auto">
          <a:xfrm>
            <a:off x="101600" y="133350"/>
            <a:ext cx="4121150" cy="39846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l"/>
            <a:r>
              <a:rPr lang="en-US" sz="1800" b="1">
                <a:solidFill>
                  <a:srgbClr val="005100"/>
                </a:solidFill>
              </a:rPr>
              <a:t>PEP (3C) + CO</a:t>
            </a:r>
            <a:r>
              <a:rPr lang="en-US" sz="1800" b="1" baseline="-25000">
                <a:solidFill>
                  <a:srgbClr val="005100"/>
                </a:solidFill>
              </a:rPr>
              <a:t>2</a:t>
            </a:r>
            <a:r>
              <a:rPr lang="en-US" sz="1800" b="1">
                <a:solidFill>
                  <a:srgbClr val="005100"/>
                </a:solidFill>
              </a:rPr>
              <a:t> </a:t>
            </a:r>
            <a:r>
              <a:rPr lang="en-US" sz="1800" b="1">
                <a:solidFill>
                  <a:srgbClr val="005100"/>
                </a:solidFill>
                <a:sym typeface="Symbol" charset="0"/>
              </a:rPr>
              <a:t> oxaloacetate (4C)</a:t>
            </a:r>
            <a:endParaRPr lang="en-US" sz="1800" b="1">
              <a:solidFill>
                <a:srgbClr val="005100"/>
              </a:solidFill>
            </a:endParaRPr>
          </a:p>
        </p:txBody>
      </p:sp>
      <p:sp>
        <p:nvSpPr>
          <p:cNvPr id="394256" name="Oval 16"/>
          <p:cNvSpPr>
            <a:spLocks noChangeArrowheads="1"/>
          </p:cNvSpPr>
          <p:nvPr/>
        </p:nvSpPr>
        <p:spPr bwMode="auto">
          <a:xfrm>
            <a:off x="6731000" y="3613150"/>
            <a:ext cx="633413" cy="417513"/>
          </a:xfrm>
          <a:prstGeom prst="ellipse">
            <a:avLst/>
          </a:prstGeom>
          <a:solidFill>
            <a:srgbClr val="FFEA18"/>
          </a:solidFill>
          <a:ln w="28575">
            <a:solidFill>
              <a:schemeClr val="hlink"/>
            </a:solidFill>
            <a:round/>
            <a:headEnd/>
            <a:tailEnd/>
          </a:ln>
        </p:spPr>
        <p:txBody>
          <a:bodyPr wrap="none" lIns="0" tIns="0" rIns="0" bIns="0" anchor="ctr">
            <a:spAutoFit/>
          </a:bodyPr>
          <a:lstStyle/>
          <a:p>
            <a:r>
              <a:rPr lang="en-US" sz="1800" b="1">
                <a:solidFill>
                  <a:srgbClr val="000000"/>
                </a:solidFill>
              </a:rPr>
              <a:t>CO</a:t>
            </a:r>
            <a:r>
              <a:rPr lang="en-US" sz="1800" b="1" baseline="-25000">
                <a:solidFill>
                  <a:srgbClr val="000000"/>
                </a:solidFill>
              </a:rPr>
              <a:t>2</a:t>
            </a:r>
          </a:p>
        </p:txBody>
      </p:sp>
      <p:grpSp>
        <p:nvGrpSpPr>
          <p:cNvPr id="2" name="Group 19"/>
          <p:cNvGrpSpPr>
            <a:grpSpLocks/>
          </p:cNvGrpSpPr>
          <p:nvPr/>
        </p:nvGrpSpPr>
        <p:grpSpPr bwMode="auto">
          <a:xfrm>
            <a:off x="7867650" y="1306513"/>
            <a:ext cx="1227138" cy="762000"/>
            <a:chOff x="4886" y="823"/>
            <a:chExt cx="773" cy="480"/>
          </a:xfrm>
        </p:grpSpPr>
        <p:sp>
          <p:nvSpPr>
            <p:cNvPr id="153628" name="AutoShape 12"/>
            <p:cNvSpPr>
              <a:spLocks noChangeArrowheads="1"/>
            </p:cNvSpPr>
            <p:nvPr/>
          </p:nvSpPr>
          <p:spPr bwMode="auto">
            <a:xfrm flipH="1" flipV="1">
              <a:off x="4886" y="823"/>
              <a:ext cx="528"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20" y="3375"/>
                  </a:moveTo>
                  <a:cubicBezTo>
                    <a:pt x="6589" y="3472"/>
                    <a:pt x="3372" y="6768"/>
                    <a:pt x="3372" y="10799"/>
                  </a:cubicBezTo>
                  <a:cubicBezTo>
                    <a:pt x="3372" y="10866"/>
                    <a:pt x="3373" y="10932"/>
                    <a:pt x="3375" y="10998"/>
                  </a:cubicBezTo>
                  <a:lnTo>
                    <a:pt x="3" y="11088"/>
                  </a:lnTo>
                  <a:cubicBezTo>
                    <a:pt x="1" y="10992"/>
                    <a:pt x="0" y="10896"/>
                    <a:pt x="0" y="10800"/>
                  </a:cubicBezTo>
                  <a:cubicBezTo>
                    <a:pt x="0" y="4937"/>
                    <a:pt x="4677" y="145"/>
                    <a:pt x="10538" y="3"/>
                  </a:cubicBezTo>
                  <a:lnTo>
                    <a:pt x="10472" y="-2697"/>
                  </a:lnTo>
                  <a:lnTo>
                    <a:pt x="14965" y="1582"/>
                  </a:lnTo>
                  <a:lnTo>
                    <a:pt x="10685" y="6074"/>
                  </a:lnTo>
                  <a:lnTo>
                    <a:pt x="10620" y="3375"/>
                  </a:lnTo>
                  <a:close/>
                </a:path>
              </a:pathLst>
            </a:custGeom>
            <a:solidFill>
              <a:srgbClr val="008000"/>
            </a:solidFill>
            <a:ln w="9525">
              <a:solidFill>
                <a:srgbClr val="FFEA18"/>
              </a:solidFill>
              <a:miter lim="800000"/>
              <a:headEnd/>
              <a:tailEnd/>
            </a:ln>
          </p:spPr>
          <p:txBody>
            <a:bodyPr rot="10800000" wrap="none" anchor="ctr"/>
            <a:lstStyle/>
            <a:p>
              <a:endParaRPr lang="en-US"/>
            </a:p>
          </p:txBody>
        </p:sp>
        <p:sp>
          <p:nvSpPr>
            <p:cNvPr id="153629" name="Oval 17"/>
            <p:cNvSpPr>
              <a:spLocks noChangeArrowheads="1"/>
            </p:cNvSpPr>
            <p:nvPr/>
          </p:nvSpPr>
          <p:spPr bwMode="auto">
            <a:xfrm>
              <a:off x="5260" y="919"/>
              <a:ext cx="399" cy="263"/>
            </a:xfrm>
            <a:prstGeom prst="ellipse">
              <a:avLst/>
            </a:prstGeom>
            <a:solidFill>
              <a:srgbClr val="FFEA18"/>
            </a:solidFill>
            <a:ln w="28575">
              <a:solidFill>
                <a:srgbClr val="008000"/>
              </a:solidFill>
              <a:round/>
              <a:headEnd/>
              <a:tailEnd/>
            </a:ln>
          </p:spPr>
          <p:txBody>
            <a:bodyPr wrap="none" lIns="0" tIns="0" rIns="0" bIns="0" anchor="ctr">
              <a:spAutoFit/>
            </a:bodyPr>
            <a:lstStyle/>
            <a:p>
              <a:r>
                <a:rPr lang="en-US" sz="1800" b="1">
                  <a:solidFill>
                    <a:srgbClr val="000000"/>
                  </a:solidFill>
                </a:rPr>
                <a:t>CO</a:t>
              </a:r>
              <a:r>
                <a:rPr lang="en-US" sz="1800" b="1" baseline="-25000">
                  <a:solidFill>
                    <a:srgbClr val="000000"/>
                  </a:solidFill>
                </a:rPr>
                <a:t>2</a:t>
              </a:r>
            </a:p>
          </p:txBody>
        </p:sp>
      </p:grpSp>
      <p:grpSp>
        <p:nvGrpSpPr>
          <p:cNvPr id="3" name="Group 22"/>
          <p:cNvGrpSpPr>
            <a:grpSpLocks/>
          </p:cNvGrpSpPr>
          <p:nvPr/>
        </p:nvGrpSpPr>
        <p:grpSpPr bwMode="auto">
          <a:xfrm>
            <a:off x="7923213" y="319088"/>
            <a:ext cx="1165225" cy="960437"/>
            <a:chOff x="4991" y="201"/>
            <a:chExt cx="734" cy="605"/>
          </a:xfrm>
        </p:grpSpPr>
        <p:sp>
          <p:nvSpPr>
            <p:cNvPr id="153626" name="Oval 21"/>
            <p:cNvSpPr>
              <a:spLocks noChangeArrowheads="1"/>
            </p:cNvSpPr>
            <p:nvPr/>
          </p:nvSpPr>
          <p:spPr bwMode="auto">
            <a:xfrm>
              <a:off x="5377" y="201"/>
              <a:ext cx="348" cy="263"/>
            </a:xfrm>
            <a:prstGeom prst="ellipse">
              <a:avLst/>
            </a:prstGeom>
            <a:solidFill>
              <a:schemeClr val="bg2"/>
            </a:solidFill>
            <a:ln w="28575">
              <a:solidFill>
                <a:schemeClr val="hlink"/>
              </a:solidFill>
              <a:round/>
              <a:headEnd/>
              <a:tailEnd/>
            </a:ln>
          </p:spPr>
          <p:txBody>
            <a:bodyPr wrap="none" lIns="0" tIns="0" rIns="0" bIns="0" anchor="ctr">
              <a:spAutoFit/>
            </a:bodyPr>
            <a:lstStyle/>
            <a:p>
              <a:r>
                <a:rPr lang="en-US" sz="1800" b="1">
                  <a:solidFill>
                    <a:srgbClr val="000000"/>
                  </a:solidFill>
                </a:rPr>
                <a:t> O</a:t>
              </a:r>
              <a:r>
                <a:rPr lang="en-US" sz="1800" b="1" baseline="-25000">
                  <a:solidFill>
                    <a:srgbClr val="000000"/>
                  </a:solidFill>
                </a:rPr>
                <a:t>2 </a:t>
              </a:r>
            </a:p>
          </p:txBody>
        </p:sp>
        <p:sp>
          <p:nvSpPr>
            <p:cNvPr id="153627" name="AutoShape 5"/>
            <p:cNvSpPr>
              <a:spLocks noChangeArrowheads="1"/>
            </p:cNvSpPr>
            <p:nvPr/>
          </p:nvSpPr>
          <p:spPr bwMode="auto">
            <a:xfrm rot="10800000" flipH="1" flipV="1">
              <a:off x="4991" y="326"/>
              <a:ext cx="528"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20" y="3375"/>
                  </a:moveTo>
                  <a:cubicBezTo>
                    <a:pt x="6589" y="3472"/>
                    <a:pt x="3372" y="6768"/>
                    <a:pt x="3372" y="10799"/>
                  </a:cubicBezTo>
                  <a:cubicBezTo>
                    <a:pt x="3372" y="10866"/>
                    <a:pt x="3373" y="10932"/>
                    <a:pt x="3375" y="10998"/>
                  </a:cubicBezTo>
                  <a:lnTo>
                    <a:pt x="3" y="11088"/>
                  </a:lnTo>
                  <a:cubicBezTo>
                    <a:pt x="1" y="10992"/>
                    <a:pt x="0" y="10896"/>
                    <a:pt x="0" y="10800"/>
                  </a:cubicBezTo>
                  <a:cubicBezTo>
                    <a:pt x="0" y="4937"/>
                    <a:pt x="4677" y="145"/>
                    <a:pt x="10538" y="3"/>
                  </a:cubicBezTo>
                  <a:lnTo>
                    <a:pt x="10472" y="-2697"/>
                  </a:lnTo>
                  <a:lnTo>
                    <a:pt x="14965" y="1582"/>
                  </a:lnTo>
                  <a:lnTo>
                    <a:pt x="10685" y="6074"/>
                  </a:lnTo>
                  <a:lnTo>
                    <a:pt x="10620" y="3375"/>
                  </a:lnTo>
                  <a:close/>
                </a:path>
              </a:pathLst>
            </a:custGeom>
            <a:solidFill>
              <a:srgbClr val="CC0000"/>
            </a:solidFill>
            <a:ln w="9525">
              <a:solidFill>
                <a:schemeClr val="tx1"/>
              </a:solidFill>
              <a:miter lim="800000"/>
              <a:headEnd/>
              <a:tailEnd/>
            </a:ln>
          </p:spPr>
          <p:txBody>
            <a:bodyPr wrap="none" anchor="ctr"/>
            <a:lstStyle/>
            <a:p>
              <a:endParaRPr lang="en-US"/>
            </a:p>
          </p:txBody>
        </p:sp>
      </p:grpSp>
      <p:sp>
        <p:nvSpPr>
          <p:cNvPr id="394247" name="AutoShape 7"/>
          <p:cNvSpPr>
            <a:spLocks noChangeArrowheads="1"/>
          </p:cNvSpPr>
          <p:nvPr/>
        </p:nvSpPr>
        <p:spPr bwMode="auto">
          <a:xfrm>
            <a:off x="6459538" y="882650"/>
            <a:ext cx="1781175" cy="398463"/>
          </a:xfrm>
          <a:prstGeom prst="roundRect">
            <a:avLst>
              <a:gd name="adj" fmla="val 16667"/>
            </a:avLst>
          </a:pr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1800" b="1">
                <a:solidFill>
                  <a:srgbClr val="0F116A"/>
                </a:solidFill>
              </a:rPr>
              <a:t>light reactions</a:t>
            </a:r>
            <a:endParaRPr lang="en-US" sz="2800" b="1">
              <a:solidFill>
                <a:srgbClr val="0F116A"/>
              </a:solidFill>
            </a:endParaRPr>
          </a:p>
        </p:txBody>
      </p:sp>
      <p:grpSp>
        <p:nvGrpSpPr>
          <p:cNvPr id="4" name="Group 28"/>
          <p:cNvGrpSpPr>
            <a:grpSpLocks/>
          </p:cNvGrpSpPr>
          <p:nvPr/>
        </p:nvGrpSpPr>
        <p:grpSpPr bwMode="auto">
          <a:xfrm>
            <a:off x="122238" y="1331913"/>
            <a:ext cx="2824162" cy="2187575"/>
            <a:chOff x="0" y="789"/>
            <a:chExt cx="1779" cy="1378"/>
          </a:xfrm>
        </p:grpSpPr>
        <p:pic>
          <p:nvPicPr>
            <p:cNvPr id="153622" name="Picture 23"/>
            <p:cNvPicPr>
              <a:picLocks noChangeAspect="1" noChangeArrowheads="1"/>
            </p:cNvPicPr>
            <p:nvPr/>
          </p:nvPicPr>
          <p:blipFill>
            <a:blip r:embed="rId7">
              <a:extLst>
                <a:ext uri="{28A0092B-C50C-407E-A947-70E740481C1C}">
                  <a14:useLocalDpi xmlns:a14="http://schemas.microsoft.com/office/drawing/2010/main" val="0"/>
                </a:ext>
              </a:extLst>
            </a:blip>
            <a:srcRect r="14400" b="25714"/>
            <a:stretch>
              <a:fillRect/>
            </a:stretch>
          </p:blipFill>
          <p:spPr bwMode="auto">
            <a:xfrm>
              <a:off x="0" y="789"/>
              <a:ext cx="1751"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3" name="Freeform 25"/>
            <p:cNvSpPr>
              <a:spLocks/>
            </p:cNvSpPr>
            <p:nvPr/>
          </p:nvSpPr>
          <p:spPr bwMode="auto">
            <a:xfrm>
              <a:off x="61" y="1715"/>
              <a:ext cx="521" cy="428"/>
            </a:xfrm>
            <a:custGeom>
              <a:avLst/>
              <a:gdLst>
                <a:gd name="T0" fmla="*/ 2 w 521"/>
                <a:gd name="T1" fmla="*/ 26 h 428"/>
                <a:gd name="T2" fmla="*/ 109 w 521"/>
                <a:gd name="T3" fmla="*/ 1 h 428"/>
                <a:gd name="T4" fmla="*/ 191 w 521"/>
                <a:gd name="T5" fmla="*/ 6 h 428"/>
                <a:gd name="T6" fmla="*/ 254 w 521"/>
                <a:gd name="T7" fmla="*/ 6 h 428"/>
                <a:gd name="T8" fmla="*/ 322 w 521"/>
                <a:gd name="T9" fmla="*/ 11 h 428"/>
                <a:gd name="T10" fmla="*/ 424 w 521"/>
                <a:gd name="T11" fmla="*/ 1 h 428"/>
                <a:gd name="T12" fmla="*/ 506 w 521"/>
                <a:gd name="T13" fmla="*/ 16 h 428"/>
                <a:gd name="T14" fmla="*/ 521 w 521"/>
                <a:gd name="T15" fmla="*/ 40 h 428"/>
                <a:gd name="T16" fmla="*/ 511 w 521"/>
                <a:gd name="T17" fmla="*/ 98 h 428"/>
                <a:gd name="T18" fmla="*/ 497 w 521"/>
                <a:gd name="T19" fmla="*/ 176 h 428"/>
                <a:gd name="T20" fmla="*/ 380 w 521"/>
                <a:gd name="T21" fmla="*/ 312 h 428"/>
                <a:gd name="T22" fmla="*/ 17 w 521"/>
                <a:gd name="T23" fmla="*/ 297 h 428"/>
                <a:gd name="T24" fmla="*/ 2 w 521"/>
                <a:gd name="T25" fmla="*/ 190 h 428"/>
                <a:gd name="T26" fmla="*/ 2 w 521"/>
                <a:gd name="T27" fmla="*/ 26 h 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1"/>
                <a:gd name="T43" fmla="*/ 0 h 428"/>
                <a:gd name="T44" fmla="*/ 521 w 521"/>
                <a:gd name="T45" fmla="*/ 428 h 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1" h="428">
                  <a:moveTo>
                    <a:pt x="2" y="26"/>
                  </a:moveTo>
                  <a:lnTo>
                    <a:pt x="109" y="1"/>
                  </a:lnTo>
                  <a:cubicBezTo>
                    <a:pt x="184" y="6"/>
                    <a:pt x="156" y="6"/>
                    <a:pt x="191" y="6"/>
                  </a:cubicBezTo>
                  <a:lnTo>
                    <a:pt x="254" y="6"/>
                  </a:lnTo>
                  <a:cubicBezTo>
                    <a:pt x="315" y="11"/>
                    <a:pt x="292" y="11"/>
                    <a:pt x="322" y="11"/>
                  </a:cubicBezTo>
                  <a:cubicBezTo>
                    <a:pt x="420" y="0"/>
                    <a:pt x="386" y="1"/>
                    <a:pt x="424" y="1"/>
                  </a:cubicBezTo>
                  <a:lnTo>
                    <a:pt x="506" y="16"/>
                  </a:lnTo>
                  <a:lnTo>
                    <a:pt x="521" y="40"/>
                  </a:lnTo>
                  <a:lnTo>
                    <a:pt x="511" y="98"/>
                  </a:lnTo>
                  <a:cubicBezTo>
                    <a:pt x="496" y="172"/>
                    <a:pt x="497" y="146"/>
                    <a:pt x="497" y="176"/>
                  </a:cubicBezTo>
                  <a:cubicBezTo>
                    <a:pt x="387" y="314"/>
                    <a:pt x="447" y="312"/>
                    <a:pt x="380" y="312"/>
                  </a:cubicBezTo>
                  <a:cubicBezTo>
                    <a:pt x="13" y="306"/>
                    <a:pt x="17" y="428"/>
                    <a:pt x="17" y="297"/>
                  </a:cubicBezTo>
                  <a:cubicBezTo>
                    <a:pt x="0" y="210"/>
                    <a:pt x="2" y="246"/>
                    <a:pt x="2" y="190"/>
                  </a:cubicBezTo>
                  <a:lnTo>
                    <a:pt x="2"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24" name="Freeform 26"/>
            <p:cNvSpPr>
              <a:spLocks/>
            </p:cNvSpPr>
            <p:nvPr/>
          </p:nvSpPr>
          <p:spPr bwMode="auto">
            <a:xfrm>
              <a:off x="623" y="1697"/>
              <a:ext cx="701" cy="470"/>
            </a:xfrm>
            <a:custGeom>
              <a:avLst/>
              <a:gdLst>
                <a:gd name="T0" fmla="*/ 65 w 701"/>
                <a:gd name="T1" fmla="*/ 29 h 470"/>
                <a:gd name="T2" fmla="*/ 36 w 701"/>
                <a:gd name="T3" fmla="*/ 10 h 470"/>
                <a:gd name="T4" fmla="*/ 32 w 701"/>
                <a:gd name="T5" fmla="*/ 63 h 470"/>
                <a:gd name="T6" fmla="*/ 61 w 701"/>
                <a:gd name="T7" fmla="*/ 228 h 470"/>
                <a:gd name="T8" fmla="*/ 162 w 701"/>
                <a:gd name="T9" fmla="*/ 378 h 470"/>
                <a:gd name="T10" fmla="*/ 395 w 701"/>
                <a:gd name="T11" fmla="*/ 402 h 470"/>
                <a:gd name="T12" fmla="*/ 672 w 701"/>
                <a:gd name="T13" fmla="*/ 364 h 470"/>
                <a:gd name="T14" fmla="*/ 647 w 701"/>
                <a:gd name="T15" fmla="*/ 296 h 470"/>
                <a:gd name="T16" fmla="*/ 604 w 701"/>
                <a:gd name="T17" fmla="*/ 199 h 470"/>
                <a:gd name="T18" fmla="*/ 647 w 701"/>
                <a:gd name="T19" fmla="*/ 194 h 470"/>
                <a:gd name="T20" fmla="*/ 672 w 701"/>
                <a:gd name="T21" fmla="*/ 160 h 470"/>
                <a:gd name="T22" fmla="*/ 681 w 701"/>
                <a:gd name="T23" fmla="*/ 87 h 470"/>
                <a:gd name="T24" fmla="*/ 701 w 701"/>
                <a:gd name="T25" fmla="*/ 0 h 470"/>
                <a:gd name="T26" fmla="*/ 652 w 701"/>
                <a:gd name="T27" fmla="*/ 29 h 470"/>
                <a:gd name="T28" fmla="*/ 560 w 701"/>
                <a:gd name="T29" fmla="*/ 53 h 470"/>
                <a:gd name="T30" fmla="*/ 279 w 701"/>
                <a:gd name="T31" fmla="*/ 68 h 470"/>
                <a:gd name="T32" fmla="*/ 65 w 701"/>
                <a:gd name="T33" fmla="*/ 29 h 4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
                <a:gd name="T52" fmla="*/ 0 h 470"/>
                <a:gd name="T53" fmla="*/ 701 w 701"/>
                <a:gd name="T54" fmla="*/ 470 h 4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 h="470">
                  <a:moveTo>
                    <a:pt x="65" y="29"/>
                  </a:moveTo>
                  <a:lnTo>
                    <a:pt x="36" y="10"/>
                  </a:lnTo>
                  <a:lnTo>
                    <a:pt x="32" y="63"/>
                  </a:lnTo>
                  <a:cubicBezTo>
                    <a:pt x="56" y="229"/>
                    <a:pt x="0" y="228"/>
                    <a:pt x="61" y="228"/>
                  </a:cubicBezTo>
                  <a:lnTo>
                    <a:pt x="162" y="378"/>
                  </a:lnTo>
                  <a:cubicBezTo>
                    <a:pt x="388" y="402"/>
                    <a:pt x="310" y="402"/>
                    <a:pt x="395" y="402"/>
                  </a:cubicBezTo>
                  <a:cubicBezTo>
                    <a:pt x="676" y="377"/>
                    <a:pt x="672" y="470"/>
                    <a:pt x="672" y="364"/>
                  </a:cubicBezTo>
                  <a:lnTo>
                    <a:pt x="647" y="296"/>
                  </a:lnTo>
                  <a:cubicBezTo>
                    <a:pt x="603" y="202"/>
                    <a:pt x="604" y="237"/>
                    <a:pt x="604" y="199"/>
                  </a:cubicBezTo>
                  <a:lnTo>
                    <a:pt x="647" y="194"/>
                  </a:lnTo>
                  <a:cubicBezTo>
                    <a:pt x="667" y="158"/>
                    <a:pt x="653" y="160"/>
                    <a:pt x="672" y="160"/>
                  </a:cubicBezTo>
                  <a:lnTo>
                    <a:pt x="681" y="87"/>
                  </a:lnTo>
                  <a:lnTo>
                    <a:pt x="701" y="0"/>
                  </a:lnTo>
                  <a:lnTo>
                    <a:pt x="652" y="29"/>
                  </a:lnTo>
                  <a:cubicBezTo>
                    <a:pt x="563" y="53"/>
                    <a:pt x="595" y="53"/>
                    <a:pt x="560" y="53"/>
                  </a:cubicBezTo>
                  <a:cubicBezTo>
                    <a:pt x="282" y="68"/>
                    <a:pt x="376" y="68"/>
                    <a:pt x="279" y="68"/>
                  </a:cubicBezTo>
                  <a:lnTo>
                    <a:pt x="65"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25" name="Freeform 27"/>
            <p:cNvSpPr>
              <a:spLocks/>
            </p:cNvSpPr>
            <p:nvPr/>
          </p:nvSpPr>
          <p:spPr bwMode="auto">
            <a:xfrm>
              <a:off x="1321" y="1725"/>
              <a:ext cx="458" cy="345"/>
            </a:xfrm>
            <a:custGeom>
              <a:avLst/>
              <a:gdLst>
                <a:gd name="T0" fmla="*/ 458 w 458"/>
                <a:gd name="T1" fmla="*/ 25 h 345"/>
                <a:gd name="T2" fmla="*/ 361 w 458"/>
                <a:gd name="T3" fmla="*/ 30 h 345"/>
                <a:gd name="T4" fmla="*/ 274 w 458"/>
                <a:gd name="T5" fmla="*/ 40 h 345"/>
                <a:gd name="T6" fmla="*/ 177 w 458"/>
                <a:gd name="T7" fmla="*/ 16 h 345"/>
                <a:gd name="T8" fmla="*/ 124 w 458"/>
                <a:gd name="T9" fmla="*/ 1 h 345"/>
                <a:gd name="T10" fmla="*/ 85 w 458"/>
                <a:gd name="T11" fmla="*/ 16 h 345"/>
                <a:gd name="T12" fmla="*/ 56 w 458"/>
                <a:gd name="T13" fmla="*/ 93 h 345"/>
                <a:gd name="T14" fmla="*/ 51 w 458"/>
                <a:gd name="T15" fmla="*/ 122 h 345"/>
                <a:gd name="T16" fmla="*/ 51 w 458"/>
                <a:gd name="T17" fmla="*/ 176 h 345"/>
                <a:gd name="T18" fmla="*/ 51 w 458"/>
                <a:gd name="T19" fmla="*/ 311 h 345"/>
                <a:gd name="T20" fmla="*/ 177 w 458"/>
                <a:gd name="T21" fmla="*/ 340 h 345"/>
                <a:gd name="T22" fmla="*/ 211 w 458"/>
                <a:gd name="T23" fmla="*/ 331 h 345"/>
                <a:gd name="T24" fmla="*/ 351 w 458"/>
                <a:gd name="T25" fmla="*/ 292 h 345"/>
                <a:gd name="T26" fmla="*/ 434 w 458"/>
                <a:gd name="T27" fmla="*/ 195 h 345"/>
                <a:gd name="T28" fmla="*/ 458 w 458"/>
                <a:gd name="T29" fmla="*/ 25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8"/>
                <a:gd name="T46" fmla="*/ 0 h 345"/>
                <a:gd name="T47" fmla="*/ 458 w 458"/>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8" h="345">
                  <a:moveTo>
                    <a:pt x="458" y="25"/>
                  </a:moveTo>
                  <a:lnTo>
                    <a:pt x="361" y="30"/>
                  </a:lnTo>
                  <a:lnTo>
                    <a:pt x="274" y="40"/>
                  </a:lnTo>
                  <a:cubicBezTo>
                    <a:pt x="186" y="14"/>
                    <a:pt x="219" y="16"/>
                    <a:pt x="177" y="16"/>
                  </a:cubicBezTo>
                  <a:cubicBezTo>
                    <a:pt x="126" y="0"/>
                    <a:pt x="145" y="1"/>
                    <a:pt x="124" y="1"/>
                  </a:cubicBezTo>
                  <a:lnTo>
                    <a:pt x="85" y="16"/>
                  </a:lnTo>
                  <a:cubicBezTo>
                    <a:pt x="55" y="89"/>
                    <a:pt x="56" y="62"/>
                    <a:pt x="56" y="93"/>
                  </a:cubicBezTo>
                  <a:lnTo>
                    <a:pt x="51" y="122"/>
                  </a:lnTo>
                  <a:cubicBezTo>
                    <a:pt x="51" y="140"/>
                    <a:pt x="51" y="158"/>
                    <a:pt x="51" y="176"/>
                  </a:cubicBezTo>
                  <a:cubicBezTo>
                    <a:pt x="45" y="312"/>
                    <a:pt x="0" y="311"/>
                    <a:pt x="51" y="311"/>
                  </a:cubicBezTo>
                  <a:cubicBezTo>
                    <a:pt x="93" y="320"/>
                    <a:pt x="134" y="332"/>
                    <a:pt x="177" y="340"/>
                  </a:cubicBezTo>
                  <a:cubicBezTo>
                    <a:pt x="188" y="341"/>
                    <a:pt x="211" y="331"/>
                    <a:pt x="211" y="331"/>
                  </a:cubicBezTo>
                  <a:cubicBezTo>
                    <a:pt x="352" y="296"/>
                    <a:pt x="351" y="345"/>
                    <a:pt x="351" y="292"/>
                  </a:cubicBezTo>
                  <a:cubicBezTo>
                    <a:pt x="436" y="202"/>
                    <a:pt x="434" y="245"/>
                    <a:pt x="434" y="195"/>
                  </a:cubicBezTo>
                  <a:lnTo>
                    <a:pt x="458"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53610" name="Rectangle 29"/>
          <p:cNvSpPr>
            <a:spLocks noChangeArrowheads="1"/>
          </p:cNvSpPr>
          <p:nvPr/>
        </p:nvSpPr>
        <p:spPr bwMode="auto">
          <a:xfrm>
            <a:off x="8628063" y="2201863"/>
            <a:ext cx="515937"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11" name="Rectangle 30"/>
          <p:cNvSpPr>
            <a:spLocks noChangeArrowheads="1"/>
          </p:cNvSpPr>
          <p:nvPr/>
        </p:nvSpPr>
        <p:spPr bwMode="auto">
          <a:xfrm>
            <a:off x="5310188" y="6127750"/>
            <a:ext cx="157797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4271" name="AutoShape 31"/>
          <p:cNvSpPr>
            <a:spLocks noChangeArrowheads="1"/>
          </p:cNvSpPr>
          <p:nvPr/>
        </p:nvSpPr>
        <p:spPr bwMode="auto">
          <a:xfrm>
            <a:off x="6076950" y="6221413"/>
            <a:ext cx="2357438" cy="5413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en-US" sz="3200" b="1">
                <a:solidFill>
                  <a:srgbClr val="000000"/>
                </a:solidFill>
              </a:rPr>
              <a:t>C4 anatomy</a:t>
            </a:r>
            <a:endParaRPr lang="en-US" sz="3600" b="1">
              <a:solidFill>
                <a:srgbClr val="000000"/>
              </a:solidFill>
            </a:endParaRPr>
          </a:p>
        </p:txBody>
      </p:sp>
      <p:sp>
        <p:nvSpPr>
          <p:cNvPr id="394272" name="AutoShape 32"/>
          <p:cNvSpPr>
            <a:spLocks noChangeArrowheads="1"/>
          </p:cNvSpPr>
          <p:nvPr/>
        </p:nvSpPr>
        <p:spPr bwMode="auto">
          <a:xfrm>
            <a:off x="500063" y="3300413"/>
            <a:ext cx="2063750" cy="4746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en-US" sz="2800" b="1">
                <a:solidFill>
                  <a:srgbClr val="000000"/>
                </a:solidFill>
              </a:rPr>
              <a:t>C3 anatomy</a:t>
            </a:r>
          </a:p>
        </p:txBody>
      </p:sp>
      <p:sp>
        <p:nvSpPr>
          <p:cNvPr id="394274" name="Rectangle 34" descr="Rectangle: Click to edit Master text styles&#10;Second level&#10;Third level&#10;Fourth level&#10;Fifth level"/>
          <p:cNvSpPr>
            <a:spLocks noChangeArrowheads="1"/>
          </p:cNvSpPr>
          <p:nvPr/>
        </p:nvSpPr>
        <p:spPr bwMode="auto">
          <a:xfrm>
            <a:off x="0" y="3892550"/>
            <a:ext cx="5665788" cy="296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lstStyle/>
          <a:p>
            <a:pPr marL="342900" indent="-342900" algn="l" eaLnBrk="1" hangingPunct="1">
              <a:spcBef>
                <a:spcPct val="20000"/>
              </a:spcBef>
              <a:buClr>
                <a:srgbClr val="0F116A"/>
              </a:buClr>
              <a:buSzPct val="120000"/>
              <a:buFont typeface="Wingdings" charset="0"/>
              <a:buChar char="§"/>
            </a:pPr>
            <a:r>
              <a:rPr lang="en-US" sz="2800" b="1" u="sng">
                <a:solidFill>
                  <a:srgbClr val="CC0000"/>
                </a:solidFill>
              </a:rPr>
              <a:t>PEP carboxylase enzyme</a:t>
            </a:r>
            <a:endParaRPr lang="en-US" sz="3000" b="1" u="sng">
              <a:solidFill>
                <a:schemeClr val="tx2"/>
              </a:solidFill>
            </a:endParaRPr>
          </a:p>
          <a:p>
            <a:pPr marL="742950" lvl="1" indent="-285750" algn="l" eaLnBrk="1" hangingPunct="1">
              <a:spcBef>
                <a:spcPct val="20000"/>
              </a:spcBef>
              <a:buClr>
                <a:schemeClr val="tx1"/>
              </a:buClr>
              <a:buSzPct val="60000"/>
              <a:buFont typeface="Wingdings" charset="0"/>
              <a:buChar char="u"/>
            </a:pPr>
            <a:r>
              <a:rPr lang="en-US" b="1" u="sng">
                <a:solidFill>
                  <a:srgbClr val="CC0000"/>
                </a:solidFill>
              </a:rPr>
              <a:t>higher attraction for CO</a:t>
            </a:r>
            <a:r>
              <a:rPr lang="en-US" b="1" baseline="-25000">
                <a:solidFill>
                  <a:srgbClr val="CC0000"/>
                </a:solidFill>
              </a:rPr>
              <a:t>2</a:t>
            </a:r>
            <a:r>
              <a:rPr lang="en-US" b="1" u="sng">
                <a:solidFill>
                  <a:srgbClr val="CC0000"/>
                </a:solidFill>
              </a:rPr>
              <a:t> than O</a:t>
            </a:r>
            <a:r>
              <a:rPr lang="en-US" b="1" baseline="-25000">
                <a:solidFill>
                  <a:srgbClr val="CC0000"/>
                </a:solidFill>
              </a:rPr>
              <a:t>2</a:t>
            </a:r>
            <a:r>
              <a:rPr lang="en-US" b="1" baseline="-25000"/>
              <a:t>  </a:t>
            </a:r>
            <a:endParaRPr lang="en-US" b="1"/>
          </a:p>
          <a:p>
            <a:pPr marL="1085850" lvl="2" indent="-228600" algn="l" eaLnBrk="1" hangingPunct="1">
              <a:spcBef>
                <a:spcPct val="20000"/>
              </a:spcBef>
              <a:buClr>
                <a:schemeClr val="hlink"/>
              </a:buClr>
              <a:buSzPct val="95000"/>
              <a:buFont typeface="Wingdings" charset="0"/>
              <a:buChar char="§"/>
            </a:pPr>
            <a:r>
              <a:rPr lang="en-US" sz="2000" b="1">
                <a:solidFill>
                  <a:srgbClr val="0F116A"/>
                </a:solidFill>
              </a:rPr>
              <a:t>better than RuBisCo</a:t>
            </a:r>
          </a:p>
          <a:p>
            <a:pPr marL="742950" lvl="1" indent="-285750" algn="l" eaLnBrk="1" hangingPunct="1">
              <a:spcBef>
                <a:spcPct val="20000"/>
              </a:spcBef>
              <a:buClr>
                <a:schemeClr val="tx1"/>
              </a:buClr>
              <a:buSzPct val="60000"/>
              <a:buFont typeface="Wingdings" charset="0"/>
              <a:buChar char="u"/>
            </a:pPr>
            <a:r>
              <a:rPr lang="en-US" b="1" u="sng">
                <a:solidFill>
                  <a:srgbClr val="CC0000"/>
                </a:solidFill>
              </a:rPr>
              <a:t>fixes CO</a:t>
            </a:r>
            <a:r>
              <a:rPr lang="en-US" b="1" baseline="-25000">
                <a:solidFill>
                  <a:srgbClr val="CC0000"/>
                </a:solidFill>
              </a:rPr>
              <a:t>2</a:t>
            </a:r>
            <a:r>
              <a:rPr lang="en-US" b="1" u="sng">
                <a:solidFill>
                  <a:srgbClr val="CC0000"/>
                </a:solidFill>
              </a:rPr>
              <a:t> in 4C compounds</a:t>
            </a:r>
            <a:endParaRPr lang="en-US" b="1"/>
          </a:p>
          <a:p>
            <a:pPr marL="742950" lvl="1" indent="-285750" algn="l" eaLnBrk="1" hangingPunct="1">
              <a:spcBef>
                <a:spcPct val="20000"/>
              </a:spcBef>
              <a:buClr>
                <a:schemeClr val="tx1"/>
              </a:buClr>
              <a:buSzPct val="60000"/>
              <a:buFont typeface="Wingdings" charset="0"/>
              <a:buChar char="u"/>
            </a:pPr>
            <a:r>
              <a:rPr lang="en-US" b="1" u="sng">
                <a:solidFill>
                  <a:srgbClr val="0F116A"/>
                </a:solidFill>
              </a:rPr>
              <a:t>regenerates CO</a:t>
            </a:r>
            <a:r>
              <a:rPr lang="en-US" b="1" baseline="-25000">
                <a:solidFill>
                  <a:srgbClr val="0F116A"/>
                </a:solidFill>
              </a:rPr>
              <a:t>2</a:t>
            </a:r>
            <a:r>
              <a:rPr lang="en-US" b="1" baseline="-25000"/>
              <a:t> </a:t>
            </a:r>
            <a:r>
              <a:rPr lang="en-US" b="1"/>
              <a:t>in inner cells for RuBisCo</a:t>
            </a:r>
          </a:p>
          <a:p>
            <a:pPr marL="1085850" lvl="2" indent="-228600" algn="l" eaLnBrk="1" hangingPunct="1">
              <a:spcBef>
                <a:spcPct val="20000"/>
              </a:spcBef>
              <a:buClr>
                <a:schemeClr val="hlink"/>
              </a:buClr>
              <a:buSzPct val="95000"/>
              <a:buFont typeface="Wingdings" charset="0"/>
              <a:buChar char="§"/>
            </a:pPr>
            <a:r>
              <a:rPr lang="en-US" sz="2000" b="1">
                <a:solidFill>
                  <a:srgbClr val="0F116A"/>
                </a:solidFill>
              </a:rPr>
              <a:t>keeping O</a:t>
            </a:r>
            <a:r>
              <a:rPr lang="en-US" sz="2000" b="1" baseline="-25000">
                <a:solidFill>
                  <a:srgbClr val="0F116A"/>
                </a:solidFill>
              </a:rPr>
              <a:t>2</a:t>
            </a:r>
            <a:r>
              <a:rPr lang="en-US" sz="2000" b="1">
                <a:solidFill>
                  <a:srgbClr val="0F116A"/>
                </a:solidFill>
              </a:rPr>
              <a:t> away from RuBisCo</a:t>
            </a:r>
          </a:p>
        </p:txBody>
      </p:sp>
      <p:sp>
        <p:nvSpPr>
          <p:cNvPr id="394275" name="Rectangle 35"/>
          <p:cNvSpPr>
            <a:spLocks noChangeArrowheads="1"/>
          </p:cNvSpPr>
          <p:nvPr/>
        </p:nvSpPr>
        <p:spPr bwMode="auto">
          <a:xfrm>
            <a:off x="5843588" y="3463925"/>
            <a:ext cx="850900" cy="677863"/>
          </a:xfrm>
          <a:prstGeom prst="rect">
            <a:avLst/>
          </a:prstGeom>
          <a:solidFill>
            <a:srgbClr val="BCDF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1600" b="1" u="sng">
                <a:solidFill>
                  <a:srgbClr val="CC0000"/>
                </a:solidFill>
              </a:rPr>
              <a:t>bundle</a:t>
            </a:r>
            <a:br>
              <a:rPr lang="en-US" sz="1600" b="1" u="sng">
                <a:solidFill>
                  <a:srgbClr val="CC0000"/>
                </a:solidFill>
              </a:rPr>
            </a:br>
            <a:r>
              <a:rPr lang="en-US" sz="1600" b="1" u="sng">
                <a:solidFill>
                  <a:srgbClr val="CC0000"/>
                </a:solidFill>
              </a:rPr>
              <a:t>sheath</a:t>
            </a:r>
            <a:br>
              <a:rPr lang="en-US" sz="1600" b="1" u="sng">
                <a:solidFill>
                  <a:srgbClr val="CC0000"/>
                </a:solidFill>
              </a:rPr>
            </a:br>
            <a:r>
              <a:rPr lang="en-US" sz="1600" b="1" u="sng">
                <a:solidFill>
                  <a:srgbClr val="CC0000"/>
                </a:solidFill>
              </a:rPr>
              <a:t>cell</a:t>
            </a:r>
            <a:endParaRPr lang="en-US" sz="1600" b="1">
              <a:solidFill>
                <a:srgbClr val="000000"/>
              </a:solidFill>
            </a:endParaRPr>
          </a:p>
        </p:txBody>
      </p:sp>
      <p:sp>
        <p:nvSpPr>
          <p:cNvPr id="153616" name="Line 38"/>
          <p:cNvSpPr>
            <a:spLocks noChangeShapeType="1"/>
          </p:cNvSpPr>
          <p:nvPr/>
        </p:nvSpPr>
        <p:spPr bwMode="auto">
          <a:xfrm>
            <a:off x="4017963" y="3171825"/>
            <a:ext cx="0" cy="5540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79" name="AutoShape 39"/>
          <p:cNvSpPr>
            <a:spLocks noChangeArrowheads="1"/>
          </p:cNvSpPr>
          <p:nvPr/>
        </p:nvSpPr>
        <p:spPr bwMode="auto">
          <a:xfrm>
            <a:off x="7783513" y="3863975"/>
            <a:ext cx="776287" cy="238125"/>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en-US" sz="1400" b="1">
                <a:solidFill>
                  <a:srgbClr val="000000"/>
                </a:solidFill>
              </a:rPr>
              <a:t>RuBisCo</a:t>
            </a:r>
            <a:endParaRPr lang="en-US" sz="1600" b="1">
              <a:solidFill>
                <a:srgbClr val="000000"/>
              </a:solidFill>
            </a:endParaRPr>
          </a:p>
        </p:txBody>
      </p:sp>
      <p:sp>
        <p:nvSpPr>
          <p:cNvPr id="394280" name="AutoShape 40"/>
          <p:cNvSpPr>
            <a:spLocks noChangeArrowheads="1"/>
          </p:cNvSpPr>
          <p:nvPr/>
        </p:nvSpPr>
        <p:spPr bwMode="auto">
          <a:xfrm>
            <a:off x="6688138" y="2008188"/>
            <a:ext cx="1066800" cy="379412"/>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rIns="0" bIns="0" anchor="ctr">
            <a:spAutoFit/>
          </a:bodyPr>
          <a:lstStyle/>
          <a:p>
            <a:pPr>
              <a:lnSpc>
                <a:spcPct val="70000"/>
              </a:lnSpc>
            </a:pPr>
            <a:r>
              <a:rPr lang="en-US" sz="1400" b="1">
                <a:solidFill>
                  <a:srgbClr val="000000"/>
                </a:solidFill>
              </a:rPr>
              <a:t>PEP</a:t>
            </a:r>
            <a:br>
              <a:rPr lang="en-US" sz="1400" b="1">
                <a:solidFill>
                  <a:srgbClr val="000000"/>
                </a:solidFill>
              </a:rPr>
            </a:br>
            <a:r>
              <a:rPr lang="en-US" sz="1400" b="1">
                <a:solidFill>
                  <a:srgbClr val="000000"/>
                </a:solidFill>
              </a:rPr>
              <a:t>carboxylase</a:t>
            </a:r>
            <a:endParaRPr lang="en-US" sz="1600" b="1">
              <a:solidFill>
                <a:srgbClr val="000000"/>
              </a:solidFill>
            </a:endParaRPr>
          </a:p>
        </p:txBody>
      </p:sp>
      <p:sp>
        <p:nvSpPr>
          <p:cNvPr id="153619" name="AutoShape 33"/>
          <p:cNvSpPr>
            <a:spLocks noChangeArrowheads="1"/>
          </p:cNvSpPr>
          <p:nvPr/>
        </p:nvSpPr>
        <p:spPr bwMode="auto">
          <a:xfrm>
            <a:off x="107950" y="1277938"/>
            <a:ext cx="2917825" cy="2663825"/>
          </a:xfrm>
          <a:prstGeom prst="roundRect">
            <a:avLst>
              <a:gd name="adj" fmla="val 16667"/>
            </a:avLst>
          </a:prstGeom>
          <a:noFill/>
          <a:ln w="57150">
            <a:solidFill>
              <a:srgbClr val="804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20" name="Rectangle 37"/>
          <p:cNvSpPr>
            <a:spLocks noChangeArrowheads="1"/>
          </p:cNvSpPr>
          <p:nvPr/>
        </p:nvSpPr>
        <p:spPr bwMode="auto">
          <a:xfrm>
            <a:off x="3556000" y="3667125"/>
            <a:ext cx="96361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a:solidFill>
                  <a:srgbClr val="000000"/>
                </a:solidFill>
              </a:rPr>
              <a:t>stomate</a:t>
            </a:r>
          </a:p>
        </p:txBody>
      </p:sp>
      <p:pic>
        <p:nvPicPr>
          <p:cNvPr id="153621" name="Picture 30"/>
          <p:cNvPicPr>
            <a:picLocks noChangeAspect="1"/>
          </p:cNvPicPr>
          <p:nvPr/>
        </p:nvPicPr>
        <p:blipFill>
          <a:blip r:embed="rId8">
            <a:extLst>
              <a:ext uri="{28A0092B-C50C-407E-A947-70E740481C1C}">
                <a14:useLocalDpi xmlns:a14="http://schemas.microsoft.com/office/drawing/2010/main" val="0"/>
              </a:ext>
            </a:extLst>
          </a:blip>
          <a:srcRect t="9160" r="56628" b="25648"/>
          <a:stretch>
            <a:fillRect/>
          </a:stretch>
        </p:blipFill>
        <p:spPr bwMode="auto">
          <a:xfrm>
            <a:off x="520700" y="1333500"/>
            <a:ext cx="18256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79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4272"/>
                                        </p:tgtEl>
                                        <p:attrNameLst>
                                          <p:attrName>style.visibility</p:attrName>
                                        </p:attrNameLst>
                                      </p:cBhvr>
                                      <p:to>
                                        <p:strVal val="visible"/>
                                      </p:to>
                                    </p:set>
                                    <p:animEffect transition="in" filter="wipe(left)">
                                      <p:cBhvr>
                                        <p:cTn id="12" dur="500"/>
                                        <p:tgtEl>
                                          <p:spTgt spid="394272"/>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71"/>
                                        </p:tgtEl>
                                        <p:attrNameLst>
                                          <p:attrName>style.visibility</p:attrName>
                                        </p:attrNameLst>
                                      </p:cBhvr>
                                      <p:to>
                                        <p:strVal val="visible"/>
                                      </p:to>
                                    </p:set>
                                    <p:animEffect transition="in" filter="wipe(left)">
                                      <p:cBhvr>
                                        <p:cTn id="17" dur="500"/>
                                        <p:tgtEl>
                                          <p:spTgt spid="394271"/>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4275"/>
                                        </p:tgtEl>
                                        <p:attrNameLst>
                                          <p:attrName>style.visibility</p:attrName>
                                        </p:attrNameLst>
                                      </p:cBhvr>
                                      <p:to>
                                        <p:strVal val="visible"/>
                                      </p:to>
                                    </p:set>
                                    <p:animEffect transition="in" filter="wipe(left)">
                                      <p:cBhvr>
                                        <p:cTn id="22" dur="500"/>
                                        <p:tgtEl>
                                          <p:spTgt spid="394275"/>
                                        </p:tgtEl>
                                      </p:cBhvr>
                                    </p:animEffect>
                                  </p:childTnLst>
                                  <p:subTnLst>
                                    <p:audio>
                                      <p:cMediaNode>
                                        <p:cTn display="0" masterRel="sameClick">
                                          <p:stCondLst>
                                            <p:cond evt="begin" delay="0">
                                              <p:tn val="20"/>
                                            </p:cond>
                                          </p:stCondLst>
                                          <p:endCondLst>
                                            <p:cond evt="onStopAudio" delay="0">
                                              <p:tgtEl>
                                                <p:sldTgt/>
                                              </p:tgtEl>
                                            </p:cond>
                                          </p:endCondLst>
                                        </p:cTn>
                                        <p:tgtEl>
                                          <p:sndTgt r:embed="rId3"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4247"/>
                                        </p:tgtEl>
                                        <p:attrNameLst>
                                          <p:attrName>style.visibility</p:attrName>
                                        </p:attrNameLst>
                                      </p:cBhvr>
                                      <p:to>
                                        <p:strVal val="visible"/>
                                      </p:to>
                                    </p:set>
                                    <p:animEffect transition="in" filter="wipe(left)">
                                      <p:cBhvr>
                                        <p:cTn id="27" dur="500"/>
                                        <p:tgtEl>
                                          <p:spTgt spid="394247"/>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5" name="Bubbles"/>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3"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4280"/>
                                        </p:tgtEl>
                                        <p:attrNameLst>
                                          <p:attrName>style.visibility</p:attrName>
                                        </p:attrNameLst>
                                      </p:cBhvr>
                                      <p:to>
                                        <p:strVal val="visible"/>
                                      </p:to>
                                    </p:set>
                                    <p:animEffect transition="in" filter="wipe(left)">
                                      <p:cBhvr>
                                        <p:cTn id="42" dur="500"/>
                                        <p:tgtEl>
                                          <p:spTgt spid="394280"/>
                                        </p:tgtEl>
                                      </p:cBhvr>
                                    </p:animEffect>
                                  </p:childTnLst>
                                  <p:subTnLst>
                                    <p:audio>
                                      <p:cMediaNode>
                                        <p:cTn display="0" masterRel="sameClick">
                                          <p:stCondLst>
                                            <p:cond evt="begin" delay="0">
                                              <p:tn val="40"/>
                                            </p:cond>
                                          </p:stCondLst>
                                          <p:endCondLst>
                                            <p:cond evt="onStopAudio" delay="0">
                                              <p:tgtEl>
                                                <p:sldTgt/>
                                              </p:tgtEl>
                                            </p:cond>
                                          </p:endCondLst>
                                        </p:cTn>
                                        <p:tgtEl>
                                          <p:sndTgt r:embed="rId3"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4250"/>
                                        </p:tgtEl>
                                        <p:attrNameLst>
                                          <p:attrName>style.visibility</p:attrName>
                                        </p:attrNameLst>
                                      </p:cBhvr>
                                      <p:to>
                                        <p:strVal val="visible"/>
                                      </p:to>
                                    </p:set>
                                    <p:animEffect transition="in" filter="wipe(left)">
                                      <p:cBhvr>
                                        <p:cTn id="47" dur="500"/>
                                        <p:tgtEl>
                                          <p:spTgt spid="394250"/>
                                        </p:tgtEl>
                                      </p:cBhvr>
                                    </p:animEffect>
                                  </p:childTnLst>
                                  <p:subTnLst>
                                    <p:audio>
                                      <p:cMediaNode>
                                        <p:cTn display="0" masterRel="sameClick">
                                          <p:stCondLst>
                                            <p:cond evt="begin" delay="0">
                                              <p:tn val="45"/>
                                            </p:cond>
                                          </p:stCondLst>
                                          <p:endCondLst>
                                            <p:cond evt="onStopAudio" delay="0">
                                              <p:tgtEl>
                                                <p:sldTgt/>
                                              </p:tgtEl>
                                            </p:cond>
                                          </p:endCondLst>
                                        </p:cTn>
                                        <p:tgtEl>
                                          <p:sndTgt r:embed="rId4"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4256"/>
                                        </p:tgtEl>
                                        <p:attrNameLst>
                                          <p:attrName>style.visibility</p:attrName>
                                        </p:attrNameLst>
                                      </p:cBhvr>
                                      <p:to>
                                        <p:strVal val="visible"/>
                                      </p:to>
                                    </p:set>
                                    <p:animEffect transition="in" filter="wipe(left)">
                                      <p:cBhvr>
                                        <p:cTn id="52" dur="500"/>
                                        <p:tgtEl>
                                          <p:spTgt spid="394256"/>
                                        </p:tgtEl>
                                      </p:cBhvr>
                                    </p:animEffect>
                                  </p:childTnLst>
                                  <p:subTnLst>
                                    <p:audio>
                                      <p:cMediaNode>
                                        <p:cTn display="0" masterRel="sameClick">
                                          <p:stCondLst>
                                            <p:cond evt="begin" delay="0">
                                              <p:tn val="50"/>
                                            </p:cond>
                                          </p:stCondLst>
                                          <p:endCondLst>
                                            <p:cond evt="onStopAudio" delay="0">
                                              <p:tgtEl>
                                                <p:sldTgt/>
                                              </p:tgtEl>
                                            </p:cond>
                                          </p:endCondLst>
                                        </p:cTn>
                                        <p:tgtEl>
                                          <p:sndTgt r:embed="rId5" name="Bubbles"/>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4279"/>
                                        </p:tgtEl>
                                        <p:attrNameLst>
                                          <p:attrName>style.visibility</p:attrName>
                                        </p:attrNameLst>
                                      </p:cBhvr>
                                      <p:to>
                                        <p:strVal val="visible"/>
                                      </p:to>
                                    </p:set>
                                    <p:animEffect transition="in" filter="wipe(left)">
                                      <p:cBhvr>
                                        <p:cTn id="57" dur="500"/>
                                        <p:tgtEl>
                                          <p:spTgt spid="394279"/>
                                        </p:tgtEl>
                                      </p:cBhvr>
                                    </p:animEffect>
                                  </p:childTnLst>
                                  <p:subTnLst>
                                    <p:audio>
                                      <p:cMediaNode>
                                        <p:cTn display="0" masterRel="sameClick">
                                          <p:stCondLst>
                                            <p:cond evt="begin" delay="0">
                                              <p:tn val="55"/>
                                            </p:cond>
                                          </p:stCondLst>
                                          <p:endCondLst>
                                            <p:cond evt="onStopAudio" delay="0">
                                              <p:tgtEl>
                                                <p:sldTgt/>
                                              </p:tgtEl>
                                            </p:cond>
                                          </p:endCondLst>
                                        </p:cTn>
                                        <p:tgtEl>
                                          <p:sndTgt r:embed="rId3" name="Vibro Up"/>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94274">
                                            <p:txEl>
                                              <p:pRg st="0" end="0"/>
                                            </p:txEl>
                                          </p:spTgt>
                                        </p:tgtEl>
                                        <p:attrNameLst>
                                          <p:attrName>style.visibility</p:attrName>
                                        </p:attrNameLst>
                                      </p:cBhvr>
                                      <p:to>
                                        <p:strVal val="visible"/>
                                      </p:to>
                                    </p:set>
                                    <p:anim calcmode="lin" valueType="num">
                                      <p:cBhvr additive="base">
                                        <p:cTn id="62" dur="500" fill="hold"/>
                                        <p:tgtEl>
                                          <p:spTgt spid="394274">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942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Whoosh"/>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94274">
                                            <p:txEl>
                                              <p:pRg st="1" end="1"/>
                                            </p:txEl>
                                          </p:spTgt>
                                        </p:tgtEl>
                                        <p:attrNameLst>
                                          <p:attrName>style.visibility</p:attrName>
                                        </p:attrNameLst>
                                      </p:cBhvr>
                                      <p:to>
                                        <p:strVal val="visible"/>
                                      </p:to>
                                    </p:set>
                                    <p:anim calcmode="lin" valueType="num">
                                      <p:cBhvr additive="base">
                                        <p:cTn id="68" dur="500" fill="hold"/>
                                        <p:tgtEl>
                                          <p:spTgt spid="394274">
                                            <p:txEl>
                                              <p:pRg st="1" end="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9427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Whoosh"/>
                                        </p:tgtEl>
                                      </p:cMediaNode>
                                    </p:audio>
                                  </p:subTnLst>
                                </p:cTn>
                              </p:par>
                              <p:par>
                                <p:cTn id="70" presetID="2" presetClass="entr" presetSubtype="8" fill="hold" grpId="0" nodeType="withEffect">
                                  <p:stCondLst>
                                    <p:cond delay="0"/>
                                  </p:stCondLst>
                                  <p:childTnLst>
                                    <p:set>
                                      <p:cBhvr>
                                        <p:cTn id="71" dur="1" fill="hold">
                                          <p:stCondLst>
                                            <p:cond delay="0"/>
                                          </p:stCondLst>
                                        </p:cTn>
                                        <p:tgtEl>
                                          <p:spTgt spid="394274">
                                            <p:txEl>
                                              <p:pRg st="2" end="2"/>
                                            </p:txEl>
                                          </p:spTgt>
                                        </p:tgtEl>
                                        <p:attrNameLst>
                                          <p:attrName>style.visibility</p:attrName>
                                        </p:attrNameLst>
                                      </p:cBhvr>
                                      <p:to>
                                        <p:strVal val="visible"/>
                                      </p:to>
                                    </p:set>
                                    <p:anim calcmode="lin" valueType="num">
                                      <p:cBhvr additive="base">
                                        <p:cTn id="72" dur="500" fill="hold"/>
                                        <p:tgtEl>
                                          <p:spTgt spid="394274">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9427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94274">
                                            <p:txEl>
                                              <p:pRg st="3" end="3"/>
                                            </p:txEl>
                                          </p:spTgt>
                                        </p:tgtEl>
                                        <p:attrNameLst>
                                          <p:attrName>style.visibility</p:attrName>
                                        </p:attrNameLst>
                                      </p:cBhvr>
                                      <p:to>
                                        <p:strVal val="visible"/>
                                      </p:to>
                                    </p:set>
                                    <p:anim calcmode="lin" valueType="num">
                                      <p:cBhvr additive="base">
                                        <p:cTn id="78" dur="500" fill="hold"/>
                                        <p:tgtEl>
                                          <p:spTgt spid="394274">
                                            <p:txEl>
                                              <p:pRg st="3" end="3"/>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9427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Whoosh"/>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94274">
                                            <p:txEl>
                                              <p:pRg st="4" end="4"/>
                                            </p:txEl>
                                          </p:spTgt>
                                        </p:tgtEl>
                                        <p:attrNameLst>
                                          <p:attrName>style.visibility</p:attrName>
                                        </p:attrNameLst>
                                      </p:cBhvr>
                                      <p:to>
                                        <p:strVal val="visible"/>
                                      </p:to>
                                    </p:set>
                                    <p:anim calcmode="lin" valueType="num">
                                      <p:cBhvr additive="base">
                                        <p:cTn id="84" dur="500" fill="hold"/>
                                        <p:tgtEl>
                                          <p:spTgt spid="394274">
                                            <p:txEl>
                                              <p:pRg st="4" end="4"/>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39427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Whoosh"/>
                                        </p:tgtEl>
                                      </p:cMediaNode>
                                    </p:audio>
                                  </p:subTnLst>
                                </p:cTn>
                              </p:par>
                              <p:par>
                                <p:cTn id="86" presetID="2" presetClass="entr" presetSubtype="8" fill="hold" grpId="0" nodeType="withEffect">
                                  <p:stCondLst>
                                    <p:cond delay="0"/>
                                  </p:stCondLst>
                                  <p:childTnLst>
                                    <p:set>
                                      <p:cBhvr>
                                        <p:cTn id="87" dur="1" fill="hold">
                                          <p:stCondLst>
                                            <p:cond delay="0"/>
                                          </p:stCondLst>
                                        </p:cTn>
                                        <p:tgtEl>
                                          <p:spTgt spid="394274">
                                            <p:txEl>
                                              <p:pRg st="5" end="5"/>
                                            </p:txEl>
                                          </p:spTgt>
                                        </p:tgtEl>
                                        <p:attrNameLst>
                                          <p:attrName>style.visibility</p:attrName>
                                        </p:attrNameLst>
                                      </p:cBhvr>
                                      <p:to>
                                        <p:strVal val="visible"/>
                                      </p:to>
                                    </p:set>
                                    <p:anim calcmode="lin" valueType="num">
                                      <p:cBhvr additive="base">
                                        <p:cTn id="88" dur="500" fill="hold"/>
                                        <p:tgtEl>
                                          <p:spTgt spid="394274">
                                            <p:txEl>
                                              <p:pRg st="5" end="5"/>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39427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0" grpId="0" animBg="1" autoUpdateAnimBg="0"/>
      <p:bldP spid="394256" grpId="0" animBg="1" autoUpdateAnimBg="0"/>
      <p:bldP spid="394247" grpId="0" animBg="1" autoUpdateAnimBg="0"/>
      <p:bldP spid="394271" grpId="0" animBg="1" autoUpdateAnimBg="0"/>
      <p:bldP spid="394272" grpId="0" animBg="1" autoUpdateAnimBg="0"/>
      <p:bldP spid="394274" grpId="0" build="p" bldLvl="2" autoUpdateAnimBg="0"/>
      <p:bldP spid="394275" grpId="0" animBg="1" autoUpdateAnimBg="0"/>
      <p:bldP spid="394279" grpId="0" animBg="1" autoUpdateAnimBg="0"/>
      <p:bldP spid="3942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a:latin typeface="Times New Roman" charset="0"/>
              </a:rPr>
              <a:t>C4 photosynthesis</a:t>
            </a:r>
          </a:p>
        </p:txBody>
      </p:sp>
      <p:pic>
        <p:nvPicPr>
          <p:cNvPr id="155650" name="Picture 3"/>
          <p:cNvPicPr>
            <a:picLocks noChangeAspect="1" noChangeArrowheads="1"/>
          </p:cNvPicPr>
          <p:nvPr/>
        </p:nvPicPr>
        <p:blipFill>
          <a:blip r:embed="rId6">
            <a:extLst>
              <a:ext uri="{28A0092B-C50C-407E-A947-70E740481C1C}">
                <a14:useLocalDpi xmlns:a14="http://schemas.microsoft.com/office/drawing/2010/main" val="0"/>
              </a:ext>
            </a:extLst>
          </a:blip>
          <a:srcRect l="31050" r="45450" b="50061"/>
          <a:stretch>
            <a:fillRect/>
          </a:stretch>
        </p:blipFill>
        <p:spPr bwMode="auto">
          <a:xfrm>
            <a:off x="1211263" y="2087563"/>
            <a:ext cx="35464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659063" y="5211763"/>
            <a:ext cx="1135062" cy="990600"/>
            <a:chOff x="3312" y="3360"/>
            <a:chExt cx="715" cy="624"/>
          </a:xfrm>
        </p:grpSpPr>
        <p:sp>
          <p:nvSpPr>
            <p:cNvPr id="155663" name="AutoShape 5"/>
            <p:cNvSpPr>
              <a:spLocks noChangeArrowheads="1"/>
            </p:cNvSpPr>
            <p:nvPr/>
          </p:nvSpPr>
          <p:spPr bwMode="auto">
            <a:xfrm rot="-5400000">
              <a:off x="3288" y="3384"/>
              <a:ext cx="528"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20" y="3375"/>
                  </a:moveTo>
                  <a:cubicBezTo>
                    <a:pt x="6589" y="3472"/>
                    <a:pt x="3372" y="6768"/>
                    <a:pt x="3372" y="10799"/>
                  </a:cubicBezTo>
                  <a:cubicBezTo>
                    <a:pt x="3372" y="10866"/>
                    <a:pt x="3373" y="10932"/>
                    <a:pt x="3375" y="10998"/>
                  </a:cubicBezTo>
                  <a:lnTo>
                    <a:pt x="3" y="11088"/>
                  </a:lnTo>
                  <a:cubicBezTo>
                    <a:pt x="1" y="10992"/>
                    <a:pt x="0" y="10896"/>
                    <a:pt x="0" y="10800"/>
                  </a:cubicBezTo>
                  <a:cubicBezTo>
                    <a:pt x="0" y="4937"/>
                    <a:pt x="4677" y="145"/>
                    <a:pt x="10538" y="3"/>
                  </a:cubicBezTo>
                  <a:lnTo>
                    <a:pt x="10472" y="-2697"/>
                  </a:lnTo>
                  <a:lnTo>
                    <a:pt x="14965" y="1582"/>
                  </a:lnTo>
                  <a:lnTo>
                    <a:pt x="10685" y="6074"/>
                  </a:lnTo>
                  <a:lnTo>
                    <a:pt x="10620" y="3375"/>
                  </a:lnTo>
                  <a:close/>
                </a:path>
              </a:pathLst>
            </a:custGeom>
            <a:solidFill>
              <a:srgbClr val="0C8F0F"/>
            </a:solidFill>
            <a:ln w="9525">
              <a:solidFill>
                <a:schemeClr val="tx1"/>
              </a:solidFill>
              <a:miter lim="800000"/>
              <a:headEnd/>
              <a:tailEnd/>
            </a:ln>
          </p:spPr>
          <p:txBody>
            <a:bodyPr vert="eaVert" wrap="none" anchor="ctr"/>
            <a:lstStyle/>
            <a:p>
              <a:endParaRPr lang="en-US"/>
            </a:p>
          </p:txBody>
        </p:sp>
        <p:sp>
          <p:nvSpPr>
            <p:cNvPr id="155664" name="Rectangle 6"/>
            <p:cNvSpPr>
              <a:spLocks noChangeArrowheads="1"/>
            </p:cNvSpPr>
            <p:nvPr/>
          </p:nvSpPr>
          <p:spPr bwMode="auto">
            <a:xfrm flipH="1">
              <a:off x="3552" y="3696"/>
              <a:ext cx="4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00000"/>
                  </a:solidFill>
                </a:rPr>
                <a:t>CO</a:t>
              </a:r>
              <a:r>
                <a:rPr lang="en-US" b="1" baseline="-25000">
                  <a:solidFill>
                    <a:srgbClr val="000000"/>
                  </a:solidFill>
                </a:rPr>
                <a:t>2</a:t>
              </a:r>
              <a:endParaRPr lang="en-US" sz="3600" b="1" baseline="-25000">
                <a:solidFill>
                  <a:srgbClr val="000000"/>
                </a:solidFill>
              </a:endParaRPr>
            </a:p>
          </p:txBody>
        </p:sp>
      </p:grpSp>
      <p:grpSp>
        <p:nvGrpSpPr>
          <p:cNvPr id="3" name="Group 7"/>
          <p:cNvGrpSpPr>
            <a:grpSpLocks/>
          </p:cNvGrpSpPr>
          <p:nvPr/>
        </p:nvGrpSpPr>
        <p:grpSpPr bwMode="auto">
          <a:xfrm>
            <a:off x="1439863" y="5211763"/>
            <a:ext cx="1066800" cy="990600"/>
            <a:chOff x="2544" y="3360"/>
            <a:chExt cx="672" cy="624"/>
          </a:xfrm>
        </p:grpSpPr>
        <p:sp>
          <p:nvSpPr>
            <p:cNvPr id="155661" name="AutoShape 8"/>
            <p:cNvSpPr>
              <a:spLocks noChangeArrowheads="1"/>
            </p:cNvSpPr>
            <p:nvPr/>
          </p:nvSpPr>
          <p:spPr bwMode="auto">
            <a:xfrm flipH="1" flipV="1">
              <a:off x="2688" y="3360"/>
              <a:ext cx="528"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20" y="3375"/>
                  </a:moveTo>
                  <a:cubicBezTo>
                    <a:pt x="6589" y="3472"/>
                    <a:pt x="3372" y="6768"/>
                    <a:pt x="3372" y="10799"/>
                  </a:cubicBezTo>
                  <a:cubicBezTo>
                    <a:pt x="3372" y="10866"/>
                    <a:pt x="3373" y="10932"/>
                    <a:pt x="3375" y="10998"/>
                  </a:cubicBezTo>
                  <a:lnTo>
                    <a:pt x="3" y="11088"/>
                  </a:lnTo>
                  <a:cubicBezTo>
                    <a:pt x="1" y="10992"/>
                    <a:pt x="0" y="10896"/>
                    <a:pt x="0" y="10800"/>
                  </a:cubicBezTo>
                  <a:cubicBezTo>
                    <a:pt x="0" y="4937"/>
                    <a:pt x="4677" y="145"/>
                    <a:pt x="10538" y="3"/>
                  </a:cubicBezTo>
                  <a:lnTo>
                    <a:pt x="10472" y="-2697"/>
                  </a:lnTo>
                  <a:lnTo>
                    <a:pt x="14965" y="1582"/>
                  </a:lnTo>
                  <a:lnTo>
                    <a:pt x="10685" y="6074"/>
                  </a:lnTo>
                  <a:lnTo>
                    <a:pt x="10620" y="3375"/>
                  </a:lnTo>
                  <a:close/>
                </a:path>
              </a:pathLst>
            </a:custGeom>
            <a:solidFill>
              <a:srgbClr val="CC0000"/>
            </a:solidFill>
            <a:ln w="9525">
              <a:solidFill>
                <a:schemeClr val="tx1"/>
              </a:solidFill>
              <a:miter lim="800000"/>
              <a:headEnd/>
              <a:tailEnd/>
            </a:ln>
          </p:spPr>
          <p:txBody>
            <a:bodyPr rot="10800000" wrap="none" anchor="ctr"/>
            <a:lstStyle/>
            <a:p>
              <a:endParaRPr lang="en-US"/>
            </a:p>
          </p:txBody>
        </p:sp>
        <p:sp>
          <p:nvSpPr>
            <p:cNvPr id="155662" name="Rectangle 9"/>
            <p:cNvSpPr>
              <a:spLocks noChangeArrowheads="1"/>
            </p:cNvSpPr>
            <p:nvPr/>
          </p:nvSpPr>
          <p:spPr bwMode="auto">
            <a:xfrm flipH="1">
              <a:off x="2544" y="3696"/>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00000"/>
                  </a:solidFill>
                </a:rPr>
                <a:t>O</a:t>
              </a:r>
              <a:r>
                <a:rPr lang="en-US" b="1" baseline="-25000">
                  <a:solidFill>
                    <a:srgbClr val="000000"/>
                  </a:solidFill>
                </a:rPr>
                <a:t>2</a:t>
              </a:r>
              <a:endParaRPr lang="en-US" sz="3600" b="1" baseline="-25000">
                <a:solidFill>
                  <a:srgbClr val="000000"/>
                </a:solidFill>
              </a:endParaRPr>
            </a:p>
          </p:txBody>
        </p:sp>
      </p:grpSp>
      <p:grpSp>
        <p:nvGrpSpPr>
          <p:cNvPr id="4" name="Group 16"/>
          <p:cNvGrpSpPr>
            <a:grpSpLocks/>
          </p:cNvGrpSpPr>
          <p:nvPr/>
        </p:nvGrpSpPr>
        <p:grpSpPr bwMode="auto">
          <a:xfrm>
            <a:off x="0" y="4983163"/>
            <a:ext cx="1135063" cy="609600"/>
            <a:chOff x="0" y="3139"/>
            <a:chExt cx="715" cy="384"/>
          </a:xfrm>
        </p:grpSpPr>
        <p:sp>
          <p:nvSpPr>
            <p:cNvPr id="155659" name="Rectangle 10"/>
            <p:cNvSpPr>
              <a:spLocks noChangeArrowheads="1"/>
            </p:cNvSpPr>
            <p:nvPr/>
          </p:nvSpPr>
          <p:spPr bwMode="auto">
            <a:xfrm flipH="1">
              <a:off x="0" y="3235"/>
              <a:ext cx="4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00000"/>
                  </a:solidFill>
                </a:rPr>
                <a:t>CO</a:t>
              </a:r>
              <a:r>
                <a:rPr lang="en-US" b="1" baseline="-25000">
                  <a:solidFill>
                    <a:srgbClr val="000000"/>
                  </a:solidFill>
                </a:rPr>
                <a:t>2</a:t>
              </a:r>
              <a:endParaRPr lang="en-US" sz="3600" b="1" baseline="-25000">
                <a:solidFill>
                  <a:srgbClr val="000000"/>
                </a:solidFill>
              </a:endParaRPr>
            </a:p>
          </p:txBody>
        </p:sp>
        <p:sp>
          <p:nvSpPr>
            <p:cNvPr id="155660" name="AutoShape 11"/>
            <p:cNvSpPr>
              <a:spLocks noChangeArrowheads="1"/>
            </p:cNvSpPr>
            <p:nvPr/>
          </p:nvSpPr>
          <p:spPr bwMode="auto">
            <a:xfrm flipV="1">
              <a:off x="427" y="3139"/>
              <a:ext cx="288" cy="384"/>
            </a:xfrm>
            <a:prstGeom prst="curvedRightArrow">
              <a:avLst>
                <a:gd name="adj1" fmla="val 26667"/>
                <a:gd name="adj2" fmla="val 53333"/>
                <a:gd name="adj3" fmla="val 33333"/>
              </a:avLst>
            </a:prstGeom>
            <a:solidFill>
              <a:srgbClr val="0C8F0F"/>
            </a:solidFill>
            <a:ln w="9525">
              <a:solidFill>
                <a:schemeClr val="tx1"/>
              </a:solidFill>
              <a:miter lim="800000"/>
              <a:headEnd/>
              <a:tailEnd/>
            </a:ln>
          </p:spPr>
          <p:txBody>
            <a:bodyPr wrap="none" anchor="ctr"/>
            <a:lstStyle/>
            <a:p>
              <a:endParaRPr lang="en-US"/>
            </a:p>
          </p:txBody>
        </p:sp>
      </p:grpSp>
      <p:grpSp>
        <p:nvGrpSpPr>
          <p:cNvPr id="5" name="Group 17"/>
          <p:cNvGrpSpPr>
            <a:grpSpLocks/>
          </p:cNvGrpSpPr>
          <p:nvPr/>
        </p:nvGrpSpPr>
        <p:grpSpPr bwMode="auto">
          <a:xfrm>
            <a:off x="228600" y="5668963"/>
            <a:ext cx="906463" cy="609600"/>
            <a:chOff x="144" y="3571"/>
            <a:chExt cx="571" cy="384"/>
          </a:xfrm>
        </p:grpSpPr>
        <p:sp>
          <p:nvSpPr>
            <p:cNvPr id="155657" name="Rectangle 12"/>
            <p:cNvSpPr>
              <a:spLocks noChangeArrowheads="1"/>
            </p:cNvSpPr>
            <p:nvPr/>
          </p:nvSpPr>
          <p:spPr bwMode="auto">
            <a:xfrm flipH="1">
              <a:off x="144" y="3619"/>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00000"/>
                  </a:solidFill>
                </a:rPr>
                <a:t>O</a:t>
              </a:r>
              <a:r>
                <a:rPr lang="en-US" b="1" baseline="-25000">
                  <a:solidFill>
                    <a:srgbClr val="000000"/>
                  </a:solidFill>
                </a:rPr>
                <a:t>2</a:t>
              </a:r>
              <a:endParaRPr lang="en-US" sz="3600" b="1" baseline="-25000">
                <a:solidFill>
                  <a:srgbClr val="000000"/>
                </a:solidFill>
              </a:endParaRPr>
            </a:p>
          </p:txBody>
        </p:sp>
        <p:sp>
          <p:nvSpPr>
            <p:cNvPr id="155658" name="AutoShape 13"/>
            <p:cNvSpPr>
              <a:spLocks noChangeArrowheads="1"/>
            </p:cNvSpPr>
            <p:nvPr/>
          </p:nvSpPr>
          <p:spPr bwMode="auto">
            <a:xfrm>
              <a:off x="427" y="3571"/>
              <a:ext cx="288" cy="384"/>
            </a:xfrm>
            <a:prstGeom prst="curvedRightArrow">
              <a:avLst>
                <a:gd name="adj1" fmla="val 26667"/>
                <a:gd name="adj2" fmla="val 53333"/>
                <a:gd name="adj3" fmla="val 33333"/>
              </a:avLst>
            </a:prstGeom>
            <a:solidFill>
              <a:srgbClr val="CC0000"/>
            </a:solidFill>
            <a:ln w="9525">
              <a:solidFill>
                <a:schemeClr val="tx1"/>
              </a:solidFill>
              <a:miter lim="800000"/>
              <a:headEnd/>
              <a:tailEnd/>
            </a:ln>
          </p:spPr>
          <p:txBody>
            <a:bodyPr wrap="none" anchor="ctr"/>
            <a:lstStyle/>
            <a:p>
              <a:endParaRPr lang="en-US"/>
            </a:p>
          </p:txBody>
        </p:sp>
      </p:grpSp>
      <p:sp>
        <p:nvSpPr>
          <p:cNvPr id="396302" name="Rectangle 14" descr="Rectangle: Click to edit Master text styles&#10;Second level&#10;Third level&#10;Fourth level&#10;Fifth level"/>
          <p:cNvSpPr>
            <a:spLocks noChangeArrowheads="1"/>
          </p:cNvSpPr>
          <p:nvPr/>
        </p:nvSpPr>
        <p:spPr bwMode="auto">
          <a:xfrm>
            <a:off x="4681538" y="1905000"/>
            <a:ext cx="426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90000"/>
              </a:lnSpc>
              <a:spcBef>
                <a:spcPct val="20000"/>
              </a:spcBef>
              <a:buClr>
                <a:srgbClr val="0F116A"/>
              </a:buClr>
              <a:buSzPct val="120000"/>
              <a:buFont typeface="Wingdings" charset="0"/>
              <a:buChar char="§"/>
            </a:pPr>
            <a:r>
              <a:rPr lang="en-US" sz="3000" b="1">
                <a:solidFill>
                  <a:srgbClr val="0F116A"/>
                </a:solidFill>
              </a:rPr>
              <a:t>Outer cells</a:t>
            </a:r>
            <a:endParaRPr lang="en-US" sz="3000" b="1" u="sng">
              <a:solidFill>
                <a:schemeClr val="tx2"/>
              </a:solidFill>
            </a:endParaRPr>
          </a:p>
          <a:p>
            <a:pPr marL="742950" lvl="1" indent="-285750" algn="l" eaLnBrk="1" hangingPunct="1">
              <a:lnSpc>
                <a:spcPct val="90000"/>
              </a:lnSpc>
              <a:spcBef>
                <a:spcPct val="20000"/>
              </a:spcBef>
              <a:buClr>
                <a:schemeClr val="tx1"/>
              </a:buClr>
              <a:buSzPct val="60000"/>
              <a:buFont typeface="Wingdings" charset="0"/>
              <a:buChar char="u"/>
            </a:pPr>
            <a:r>
              <a:rPr lang="en-US" sz="2600" b="1"/>
              <a:t>light reaction &amp; carbon fixation</a:t>
            </a:r>
          </a:p>
          <a:p>
            <a:pPr marL="742950" lvl="1" indent="-285750" algn="l" eaLnBrk="1" hangingPunct="1">
              <a:lnSpc>
                <a:spcPct val="90000"/>
              </a:lnSpc>
              <a:spcBef>
                <a:spcPct val="20000"/>
              </a:spcBef>
              <a:buClr>
                <a:schemeClr val="tx1"/>
              </a:buClr>
              <a:buSzPct val="60000"/>
              <a:buFont typeface="Wingdings" charset="0"/>
              <a:buChar char="u"/>
            </a:pPr>
            <a:r>
              <a:rPr lang="en-US" sz="2600" b="1"/>
              <a:t>pumps CO</a:t>
            </a:r>
            <a:r>
              <a:rPr lang="en-US" sz="2600" b="1" baseline="-25000"/>
              <a:t>2</a:t>
            </a:r>
            <a:r>
              <a:rPr lang="en-US" sz="2600" b="1"/>
              <a:t> to inner cells </a:t>
            </a:r>
          </a:p>
          <a:p>
            <a:pPr marL="742950" lvl="1" indent="-285750" algn="l" eaLnBrk="1" hangingPunct="1">
              <a:lnSpc>
                <a:spcPct val="90000"/>
              </a:lnSpc>
              <a:spcBef>
                <a:spcPct val="20000"/>
              </a:spcBef>
              <a:buClr>
                <a:schemeClr val="tx1"/>
              </a:buClr>
              <a:buSzPct val="60000"/>
              <a:buFont typeface="Wingdings" charset="0"/>
              <a:buChar char="u"/>
            </a:pPr>
            <a:r>
              <a:rPr lang="en-US" sz="2600" b="1"/>
              <a:t>keeps O</a:t>
            </a:r>
            <a:r>
              <a:rPr lang="en-US" sz="2600" b="1" baseline="-25000"/>
              <a:t>2</a:t>
            </a:r>
            <a:r>
              <a:rPr lang="en-US" sz="2600" b="1"/>
              <a:t> away from inner cells</a:t>
            </a:r>
          </a:p>
          <a:p>
            <a:pPr marL="1143000" lvl="2" indent="-228600" algn="l" eaLnBrk="1" hangingPunct="1">
              <a:lnSpc>
                <a:spcPct val="90000"/>
              </a:lnSpc>
              <a:spcBef>
                <a:spcPct val="20000"/>
              </a:spcBef>
              <a:buClr>
                <a:schemeClr val="hlink"/>
              </a:buClr>
              <a:buSzPct val="95000"/>
              <a:buFont typeface="Wingdings" charset="0"/>
              <a:buChar char="§"/>
            </a:pPr>
            <a:r>
              <a:rPr lang="en-US" sz="2200" b="1">
                <a:solidFill>
                  <a:srgbClr val="0F116A"/>
                </a:solidFill>
              </a:rPr>
              <a:t>away from RuBisCo</a:t>
            </a:r>
            <a:endParaRPr lang="en-US" b="1">
              <a:solidFill>
                <a:srgbClr val="0F116A"/>
              </a:solidFill>
            </a:endParaRPr>
          </a:p>
          <a:p>
            <a:pPr marL="342900" indent="-342900" algn="l" eaLnBrk="1" hangingPunct="1">
              <a:lnSpc>
                <a:spcPct val="90000"/>
              </a:lnSpc>
              <a:spcBef>
                <a:spcPct val="20000"/>
              </a:spcBef>
              <a:buClr>
                <a:srgbClr val="0F116A"/>
              </a:buClr>
              <a:buSzPct val="120000"/>
              <a:buFont typeface="Wingdings" charset="0"/>
              <a:buChar char="§"/>
            </a:pPr>
            <a:r>
              <a:rPr lang="en-US" sz="3000" b="1">
                <a:solidFill>
                  <a:srgbClr val="0F116A"/>
                </a:solidFill>
              </a:rPr>
              <a:t>Inner cells</a:t>
            </a:r>
            <a:endParaRPr lang="en-US" sz="3000" b="1" u="sng">
              <a:solidFill>
                <a:schemeClr val="tx2"/>
              </a:solidFill>
            </a:endParaRPr>
          </a:p>
          <a:p>
            <a:pPr marL="742950" lvl="1" indent="-285750" algn="l" eaLnBrk="1" hangingPunct="1">
              <a:lnSpc>
                <a:spcPct val="90000"/>
              </a:lnSpc>
              <a:spcBef>
                <a:spcPct val="20000"/>
              </a:spcBef>
              <a:buClr>
                <a:schemeClr val="tx1"/>
              </a:buClr>
              <a:buSzPct val="60000"/>
              <a:buFont typeface="Wingdings" charset="0"/>
              <a:buChar char="u"/>
            </a:pPr>
            <a:r>
              <a:rPr lang="en-US" sz="2600" b="1"/>
              <a:t>Calvin cycle</a:t>
            </a:r>
          </a:p>
          <a:p>
            <a:pPr marL="742950" lvl="1" indent="-285750" algn="l" eaLnBrk="1" hangingPunct="1">
              <a:lnSpc>
                <a:spcPct val="90000"/>
              </a:lnSpc>
              <a:spcBef>
                <a:spcPct val="20000"/>
              </a:spcBef>
              <a:buClr>
                <a:schemeClr val="tx1"/>
              </a:buClr>
              <a:buSzPct val="60000"/>
              <a:buFont typeface="Wingdings" charset="0"/>
              <a:buChar char="u"/>
            </a:pPr>
            <a:r>
              <a:rPr lang="en-US" sz="2600" b="1"/>
              <a:t>glucose to veins</a:t>
            </a:r>
          </a:p>
        </p:txBody>
      </p:sp>
      <p:sp>
        <p:nvSpPr>
          <p:cNvPr id="155656" name="AutoShape 15"/>
          <p:cNvSpPr>
            <a:spLocks noChangeArrowheads="1"/>
          </p:cNvSpPr>
          <p:nvPr/>
        </p:nvSpPr>
        <p:spPr bwMode="auto">
          <a:xfrm>
            <a:off x="687388" y="1377950"/>
            <a:ext cx="8367712" cy="4413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r>
              <a:rPr lang="en-US" sz="2600" b="1">
                <a:solidFill>
                  <a:srgbClr val="CC0000"/>
                </a:solidFill>
              </a:rPr>
              <a:t>PHYSICALLY separated C fixation from Calvin cycle</a:t>
            </a:r>
          </a:p>
        </p:txBody>
      </p:sp>
    </p:spTree>
    <p:extLst>
      <p:ext uri="{BB962C8B-B14F-4D97-AF65-F5344CB8AC3E}">
        <p14:creationId xmlns:p14="http://schemas.microsoft.com/office/powerpoint/2010/main" val="2129366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302">
                                            <p:txEl>
                                              <p:pRg st="1" end="1"/>
                                            </p:txEl>
                                          </p:spTgt>
                                        </p:tgtEl>
                                        <p:attrNameLst>
                                          <p:attrName>style.visibility</p:attrName>
                                        </p:attrNameLst>
                                      </p:cBhvr>
                                      <p:to>
                                        <p:strVal val="visible"/>
                                      </p:to>
                                    </p:set>
                                    <p:anim calcmode="lin" valueType="num">
                                      <p:cBhvr additive="base">
                                        <p:cTn id="7" dur="500" fill="hold"/>
                                        <p:tgtEl>
                                          <p:spTgt spid="39630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30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302">
                                            <p:txEl>
                                              <p:pRg st="2" end="2"/>
                                            </p:txEl>
                                          </p:spTgt>
                                        </p:tgtEl>
                                        <p:attrNameLst>
                                          <p:attrName>style.visibility</p:attrName>
                                        </p:attrNameLst>
                                      </p:cBhvr>
                                      <p:to>
                                        <p:strVal val="visible"/>
                                      </p:to>
                                    </p:set>
                                    <p:anim calcmode="lin" valueType="num">
                                      <p:cBhvr additive="base">
                                        <p:cTn id="13" dur="500" fill="hold"/>
                                        <p:tgtEl>
                                          <p:spTgt spid="39630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30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302">
                                            <p:txEl>
                                              <p:pRg st="3" end="3"/>
                                            </p:txEl>
                                          </p:spTgt>
                                        </p:tgtEl>
                                        <p:attrNameLst>
                                          <p:attrName>style.visibility</p:attrName>
                                        </p:attrNameLst>
                                      </p:cBhvr>
                                      <p:to>
                                        <p:strVal val="visible"/>
                                      </p:to>
                                    </p:set>
                                    <p:anim calcmode="lin" valueType="num">
                                      <p:cBhvr additive="base">
                                        <p:cTn id="19" dur="500" fill="hold"/>
                                        <p:tgtEl>
                                          <p:spTgt spid="39630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30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6302">
                                            <p:txEl>
                                              <p:pRg st="4" end="4"/>
                                            </p:txEl>
                                          </p:spTgt>
                                        </p:tgtEl>
                                        <p:attrNameLst>
                                          <p:attrName>style.visibility</p:attrName>
                                        </p:attrNameLst>
                                      </p:cBhvr>
                                      <p:to>
                                        <p:strVal val="visible"/>
                                      </p:to>
                                    </p:set>
                                    <p:anim calcmode="lin" valueType="num">
                                      <p:cBhvr additive="base">
                                        <p:cTn id="25" dur="500" fill="hold"/>
                                        <p:tgtEl>
                                          <p:spTgt spid="39630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630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Bubbles"/>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5" name="Laser"/>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5" name="Laser"/>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4" name="Bubbles"/>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96302">
                                            <p:txEl>
                                              <p:pRg st="6" end="6"/>
                                            </p:txEl>
                                          </p:spTgt>
                                        </p:tgtEl>
                                        <p:attrNameLst>
                                          <p:attrName>style.visibility</p:attrName>
                                        </p:attrNameLst>
                                      </p:cBhvr>
                                      <p:to>
                                        <p:strVal val="visible"/>
                                      </p:to>
                                    </p:set>
                                    <p:anim calcmode="lin" valueType="num">
                                      <p:cBhvr additive="base">
                                        <p:cTn id="51" dur="500" fill="hold"/>
                                        <p:tgtEl>
                                          <p:spTgt spid="396302">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630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6302">
                                            <p:txEl>
                                              <p:pRg st="7" end="7"/>
                                            </p:txEl>
                                          </p:spTgt>
                                        </p:tgtEl>
                                        <p:attrNameLst>
                                          <p:attrName>style.visibility</p:attrName>
                                        </p:attrNameLst>
                                      </p:cBhvr>
                                      <p:to>
                                        <p:strVal val="visible"/>
                                      </p:to>
                                    </p:set>
                                    <p:anim calcmode="lin" valueType="num">
                                      <p:cBhvr additive="base">
                                        <p:cTn id="57" dur="500" fill="hold"/>
                                        <p:tgtEl>
                                          <p:spTgt spid="396302">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630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a:latin typeface="Times New Roman" charset="0"/>
              </a:rPr>
              <a:t>Comparative anatomy</a:t>
            </a:r>
          </a:p>
        </p:txBody>
      </p:sp>
      <p:pic>
        <p:nvPicPr>
          <p:cNvPr id="157698" name="Picture 4" descr="C4_leaf_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873375"/>
            <a:ext cx="41957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9" name="Picture 5" descr="C3_leaf_anatom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2833688"/>
            <a:ext cx="44291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8" name="Rectangle 6"/>
          <p:cNvSpPr>
            <a:spLocks noChangeArrowheads="1"/>
          </p:cNvSpPr>
          <p:nvPr/>
        </p:nvSpPr>
        <p:spPr bwMode="auto">
          <a:xfrm>
            <a:off x="1543050" y="2268538"/>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CC0000"/>
                </a:solidFill>
              </a:rPr>
              <a:t>C3</a:t>
            </a:r>
          </a:p>
        </p:txBody>
      </p:sp>
      <p:sp>
        <p:nvSpPr>
          <p:cNvPr id="392199" name="Rectangle 7"/>
          <p:cNvSpPr>
            <a:spLocks noChangeArrowheads="1"/>
          </p:cNvSpPr>
          <p:nvPr/>
        </p:nvSpPr>
        <p:spPr bwMode="auto">
          <a:xfrm>
            <a:off x="5911850" y="2268538"/>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CC0000"/>
                </a:solidFill>
              </a:rPr>
              <a:t>C4</a:t>
            </a:r>
          </a:p>
        </p:txBody>
      </p:sp>
      <p:pic>
        <p:nvPicPr>
          <p:cNvPr id="392205" name="Picture 13"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4302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6" name="AutoShape 14"/>
          <p:cNvSpPr>
            <a:spLocks noChangeArrowheads="1"/>
          </p:cNvSpPr>
          <p:nvPr/>
        </p:nvSpPr>
        <p:spPr bwMode="auto">
          <a:xfrm>
            <a:off x="5483225" y="989013"/>
            <a:ext cx="2219325" cy="1109662"/>
          </a:xfrm>
          <a:prstGeom prst="wedgeEllipseCallout">
            <a:avLst>
              <a:gd name="adj1" fmla="val 68310"/>
              <a:gd name="adj2" fmla="val -6745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Location,</a:t>
            </a:r>
            <a:br>
              <a:rPr lang="en-US" sz="1800" b="1">
                <a:solidFill>
                  <a:srgbClr val="0F116A"/>
                </a:solidFill>
                <a:latin typeface="Comic Sans MS" charset="0"/>
              </a:rPr>
            </a:br>
            <a:r>
              <a:rPr lang="en-US" sz="1800" b="1">
                <a:solidFill>
                  <a:srgbClr val="0F116A"/>
                </a:solidFill>
                <a:latin typeface="Comic Sans MS" charset="0"/>
              </a:rPr>
              <a:t>location,location</a:t>
            </a:r>
            <a:r>
              <a:rPr lang="en-US" sz="1800" b="1" i="1">
                <a:solidFill>
                  <a:srgbClr val="0F116A"/>
                </a:solidFill>
                <a:latin typeface="Comic Sans MS" charset="0"/>
              </a:rPr>
              <a:t>!</a:t>
            </a:r>
            <a:r>
              <a:rPr lang="en-US" sz="1800" b="1">
                <a:solidFill>
                  <a:srgbClr val="0F116A"/>
                </a:solidFill>
                <a:latin typeface="Comic Sans MS" charset="0"/>
              </a:rPr>
              <a:t> </a:t>
            </a:r>
          </a:p>
        </p:txBody>
      </p:sp>
      <p:sp>
        <p:nvSpPr>
          <p:cNvPr id="157704" name="AutoShape 16"/>
          <p:cNvSpPr>
            <a:spLocks noChangeArrowheads="1"/>
          </p:cNvSpPr>
          <p:nvPr/>
        </p:nvSpPr>
        <p:spPr bwMode="auto">
          <a:xfrm>
            <a:off x="273050" y="6296025"/>
            <a:ext cx="8589963" cy="441325"/>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r>
              <a:rPr lang="en-US" sz="2600" b="1">
                <a:solidFill>
                  <a:srgbClr val="000000"/>
                </a:solidFill>
              </a:rPr>
              <a:t>PHYSICALLY separate C fixation from Calvin cycle</a:t>
            </a:r>
          </a:p>
        </p:txBody>
      </p:sp>
    </p:spTree>
    <p:extLst>
      <p:ext uri="{BB962C8B-B14F-4D97-AF65-F5344CB8AC3E}">
        <p14:creationId xmlns:p14="http://schemas.microsoft.com/office/powerpoint/2010/main" val="3701551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198">
                                            <p:txEl>
                                              <p:pRg st="0" end="0"/>
                                            </p:txEl>
                                          </p:spTgt>
                                        </p:tgtEl>
                                        <p:attrNameLst>
                                          <p:attrName>style.visibility</p:attrName>
                                        </p:attrNameLst>
                                      </p:cBhvr>
                                      <p:to>
                                        <p:strVal val="visible"/>
                                      </p:to>
                                    </p:set>
                                    <p:animEffect transition="in" filter="wipe(left)">
                                      <p:cBhvr>
                                        <p:cTn id="7" dur="500"/>
                                        <p:tgtEl>
                                          <p:spTgt spid="3921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9">
                                            <p:txEl>
                                              <p:pRg st="0" end="0"/>
                                            </p:txEl>
                                          </p:spTgt>
                                        </p:tgtEl>
                                        <p:attrNameLst>
                                          <p:attrName>style.visibility</p:attrName>
                                        </p:attrNameLst>
                                      </p:cBhvr>
                                      <p:to>
                                        <p:strVal val="visible"/>
                                      </p:to>
                                    </p:set>
                                    <p:animEffect transition="in" filter="wipe(left)">
                                      <p:cBhvr>
                                        <p:cTn id="12" dur="500"/>
                                        <p:tgtEl>
                                          <p:spTgt spid="3921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92205"/>
                                        </p:tgtEl>
                                        <p:attrNameLst>
                                          <p:attrName>style.visibility</p:attrName>
                                        </p:attrNameLst>
                                      </p:cBhvr>
                                      <p:to>
                                        <p:strVal val="visible"/>
                                      </p:to>
                                    </p:set>
                                    <p:animEffect transition="in" filter="wipe(right)">
                                      <p:cBhvr>
                                        <p:cTn id="17" dur="500"/>
                                        <p:tgtEl>
                                          <p:spTgt spid="392205"/>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92206"/>
                                        </p:tgtEl>
                                        <p:attrNameLst>
                                          <p:attrName>style.visibility</p:attrName>
                                        </p:attrNameLst>
                                      </p:cBhvr>
                                      <p:to>
                                        <p:strVal val="visible"/>
                                      </p:to>
                                    </p:set>
                                    <p:animEffect transition="in" filter="wipe(down)">
                                      <p:cBhvr>
                                        <p:cTn id="21" dur="500"/>
                                        <p:tgtEl>
                                          <p:spTgt spid="392206"/>
                                        </p:tgtEl>
                                      </p:cBhvr>
                                    </p:animEffect>
                                  </p:childTnLst>
                                  <p:subTnLst>
                                    <p:audio>
                                      <p:cMediaNode>
                                        <p:cTn display="0" masterRel="sameClick">
                                          <p:stCondLst>
                                            <p:cond evt="begin" delay="0">
                                              <p:tn val="19"/>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autoUpdateAnimBg="0"/>
      <p:bldP spid="392199" grpId="0" build="p" autoUpdateAnimBg="0"/>
      <p:bldP spid="39220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09600" y="685800"/>
            <a:ext cx="8534400" cy="762000"/>
          </a:xfrm>
        </p:spPr>
        <p:txBody>
          <a:bodyPr/>
          <a:lstStyle/>
          <a:p>
            <a:pPr eaLnBrk="1" hangingPunct="1"/>
            <a:r>
              <a:rPr lang="en-US" sz="3200">
                <a:latin typeface="Times New Roman" charset="0"/>
              </a:rPr>
              <a:t>CAM (</a:t>
            </a:r>
            <a:r>
              <a:rPr lang="en-US" sz="2800">
                <a:latin typeface="Times New Roman" charset="0"/>
              </a:rPr>
              <a:t>Crassulacean Acid Metabolism</a:t>
            </a:r>
            <a:r>
              <a:rPr lang="en-US" sz="3200">
                <a:latin typeface="Times New Roman" charset="0"/>
              </a:rPr>
              <a:t>) plants</a:t>
            </a:r>
            <a:endParaRPr lang="en-US">
              <a:latin typeface="Times New Roman" charset="0"/>
            </a:endParaRPr>
          </a:p>
        </p:txBody>
      </p:sp>
      <p:sp>
        <p:nvSpPr>
          <p:cNvPr id="398339" name="Rectangle 3" descr="Rectangle: Click to edit Master text styles&#10;Second level&#10;Third level&#10;Fourth level&#10;Fifth level"/>
          <p:cNvSpPr>
            <a:spLocks noChangeArrowheads="1"/>
          </p:cNvSpPr>
          <p:nvPr/>
        </p:nvSpPr>
        <p:spPr bwMode="auto">
          <a:xfrm>
            <a:off x="630238" y="1447800"/>
            <a:ext cx="85137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Char char="§"/>
            </a:pPr>
            <a:r>
              <a:rPr lang="en-US" sz="3000" b="1" u="sng">
                <a:solidFill>
                  <a:srgbClr val="CC0000"/>
                </a:solidFill>
              </a:rPr>
              <a:t>Adaptation to hot, dry climates</a:t>
            </a:r>
            <a:endParaRPr lang="en-US" sz="3000" b="1">
              <a:solidFill>
                <a:srgbClr val="0F116A"/>
              </a:solidFill>
            </a:endParaRPr>
          </a:p>
          <a:p>
            <a:pPr marL="742950" lvl="1" indent="-285750" algn="l" eaLnBrk="1" hangingPunct="1">
              <a:lnSpc>
                <a:spcPct val="110000"/>
              </a:lnSpc>
              <a:spcBef>
                <a:spcPct val="20000"/>
              </a:spcBef>
              <a:buClr>
                <a:schemeClr val="tx1"/>
              </a:buClr>
              <a:buSzPct val="60000"/>
              <a:buFont typeface="Wingdings" charset="0"/>
              <a:buChar char="u"/>
            </a:pPr>
            <a:r>
              <a:rPr lang="en-US" b="1" u="sng">
                <a:solidFill>
                  <a:srgbClr val="CC0000"/>
                </a:solidFill>
              </a:rPr>
              <a:t>separate carbon fixation from Calvin cycle by TIME</a:t>
            </a:r>
            <a:endParaRPr lang="en-US" sz="2800" b="1"/>
          </a:p>
          <a:p>
            <a:pPr marL="1085850" lvl="2" indent="-228600" algn="l" eaLnBrk="1" hangingPunct="1">
              <a:lnSpc>
                <a:spcPct val="110000"/>
              </a:lnSpc>
              <a:spcBef>
                <a:spcPct val="20000"/>
              </a:spcBef>
              <a:buClr>
                <a:schemeClr val="hlink"/>
              </a:buClr>
              <a:buSzPct val="95000"/>
              <a:buFont typeface="Wingdings" charset="0"/>
              <a:buChar char="§"/>
            </a:pPr>
            <a:r>
              <a:rPr lang="en-US" sz="2200" b="1">
                <a:solidFill>
                  <a:srgbClr val="0F116A"/>
                </a:solidFill>
              </a:rPr>
              <a:t>close stomates during day </a:t>
            </a:r>
          </a:p>
          <a:p>
            <a:pPr marL="1085850" lvl="2" indent="-228600" algn="l" eaLnBrk="1" hangingPunct="1">
              <a:lnSpc>
                <a:spcPct val="110000"/>
              </a:lnSpc>
              <a:spcBef>
                <a:spcPct val="20000"/>
              </a:spcBef>
              <a:buClr>
                <a:schemeClr val="hlink"/>
              </a:buClr>
              <a:buSzPct val="95000"/>
              <a:buFont typeface="Wingdings" charset="0"/>
              <a:buChar char="§"/>
            </a:pPr>
            <a:r>
              <a:rPr lang="en-US" sz="2200" b="1">
                <a:solidFill>
                  <a:srgbClr val="0F116A"/>
                </a:solidFill>
              </a:rPr>
              <a:t>open stomates during night</a:t>
            </a:r>
          </a:p>
          <a:p>
            <a:pPr marL="742950" lvl="1" indent="-285750" algn="l" eaLnBrk="1" hangingPunct="1">
              <a:spcBef>
                <a:spcPct val="20000"/>
              </a:spcBef>
              <a:buClr>
                <a:schemeClr val="tx1"/>
              </a:buClr>
              <a:buSzPct val="60000"/>
              <a:buFont typeface="Wingdings" charset="0"/>
              <a:buChar char="u"/>
            </a:pPr>
            <a:r>
              <a:rPr lang="en-US" sz="2600" b="1" u="sng">
                <a:solidFill>
                  <a:srgbClr val="CC0000"/>
                </a:solidFill>
              </a:rPr>
              <a:t>at night</a:t>
            </a:r>
            <a:r>
              <a:rPr lang="en-US" sz="2600" b="1"/>
              <a:t>: open stomates &amp; </a:t>
            </a:r>
            <a:r>
              <a:rPr lang="en-US" sz="2800" b="1"/>
              <a:t>fix carbon</a:t>
            </a:r>
            <a:br>
              <a:rPr lang="en-US" sz="2800" b="1"/>
            </a:br>
            <a:r>
              <a:rPr lang="en-US" sz="2600" b="1"/>
              <a:t>in 4C </a:t>
            </a:r>
            <a:r>
              <a:rPr lang="ja-JP" altLang="en-US" sz="2600" b="1"/>
              <a:t>“</a:t>
            </a:r>
            <a:r>
              <a:rPr lang="en-US" altLang="ja-JP" sz="2600" b="1"/>
              <a:t>storage</a:t>
            </a:r>
            <a:r>
              <a:rPr lang="ja-JP" altLang="en-US" sz="2600" b="1"/>
              <a:t>”</a:t>
            </a:r>
            <a:r>
              <a:rPr lang="en-US" altLang="ja-JP" sz="2600" b="1"/>
              <a:t> compounds</a:t>
            </a:r>
          </a:p>
          <a:p>
            <a:pPr marL="742950" lvl="1" indent="-285750" algn="l" eaLnBrk="1" hangingPunct="1">
              <a:spcBef>
                <a:spcPct val="20000"/>
              </a:spcBef>
              <a:buClr>
                <a:schemeClr val="tx1"/>
              </a:buClr>
              <a:buSzPct val="60000"/>
              <a:buFont typeface="Wingdings" charset="0"/>
              <a:buChar char="u"/>
            </a:pPr>
            <a:r>
              <a:rPr lang="en-US" sz="2600" b="1" u="sng">
                <a:solidFill>
                  <a:srgbClr val="CC0000"/>
                </a:solidFill>
              </a:rPr>
              <a:t>in day</a:t>
            </a:r>
            <a:r>
              <a:rPr lang="en-US" sz="2600" b="1"/>
              <a:t>: release CO</a:t>
            </a:r>
            <a:r>
              <a:rPr lang="en-US" sz="2600" b="1" baseline="-25000"/>
              <a:t>2</a:t>
            </a:r>
            <a:r>
              <a:rPr lang="en-US" sz="2600" b="1"/>
              <a:t> from 4C acids </a:t>
            </a:r>
            <a:br>
              <a:rPr lang="en-US" sz="2600" b="1"/>
            </a:br>
            <a:r>
              <a:rPr lang="en-US" sz="2600" b="1"/>
              <a:t>to Calvin cycle</a:t>
            </a:r>
          </a:p>
          <a:p>
            <a:pPr marL="1085850" lvl="2" indent="-228600" algn="l" eaLnBrk="1" hangingPunct="1">
              <a:lnSpc>
                <a:spcPct val="110000"/>
              </a:lnSpc>
              <a:spcBef>
                <a:spcPct val="20000"/>
              </a:spcBef>
              <a:buClr>
                <a:schemeClr val="hlink"/>
              </a:buClr>
              <a:buSzPct val="95000"/>
              <a:buFont typeface="Wingdings" charset="0"/>
              <a:buChar char="§"/>
            </a:pPr>
            <a:r>
              <a:rPr lang="en-US" sz="2200" b="1">
                <a:solidFill>
                  <a:srgbClr val="0F116A"/>
                </a:solidFill>
              </a:rPr>
              <a:t>increases concentration of CO</a:t>
            </a:r>
            <a:r>
              <a:rPr lang="en-US" sz="2200" b="1" baseline="-25000">
                <a:solidFill>
                  <a:srgbClr val="0F116A"/>
                </a:solidFill>
              </a:rPr>
              <a:t>2</a:t>
            </a:r>
            <a:r>
              <a:rPr lang="en-US" sz="2200" b="1">
                <a:solidFill>
                  <a:srgbClr val="0F116A"/>
                </a:solidFill>
              </a:rPr>
              <a:t> in cells</a:t>
            </a:r>
          </a:p>
          <a:p>
            <a:pPr marL="742950" lvl="1" indent="-285750" algn="l" eaLnBrk="1" hangingPunct="1">
              <a:lnSpc>
                <a:spcPct val="110000"/>
              </a:lnSpc>
              <a:spcBef>
                <a:spcPct val="20000"/>
              </a:spcBef>
              <a:buClr>
                <a:schemeClr val="tx1"/>
              </a:buClr>
              <a:buSzPct val="60000"/>
              <a:buFont typeface="Wingdings" charset="0"/>
              <a:buChar char="u"/>
            </a:pPr>
            <a:r>
              <a:rPr lang="en-US" sz="2600" b="1"/>
              <a:t>succulents, some cacti, pineapple</a:t>
            </a:r>
          </a:p>
        </p:txBody>
      </p:sp>
      <p:pic>
        <p:nvPicPr>
          <p:cNvPr id="398346" name="Picture 10"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7" name="AutoShape 11"/>
          <p:cNvSpPr>
            <a:spLocks noChangeArrowheads="1"/>
          </p:cNvSpPr>
          <p:nvPr/>
        </p:nvSpPr>
        <p:spPr bwMode="auto">
          <a:xfrm flipH="1">
            <a:off x="7272338" y="3662363"/>
            <a:ext cx="1571625" cy="1044575"/>
          </a:xfrm>
          <a:prstGeom prst="wedgeEllipseCallout">
            <a:avLst>
              <a:gd name="adj1" fmla="val -6972"/>
              <a:gd name="adj2" fmla="val 139208"/>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It</a:t>
            </a:r>
            <a:r>
              <a:rPr lang="ja-JP" altLang="en-US" sz="1800" b="1">
                <a:solidFill>
                  <a:srgbClr val="0F116A"/>
                </a:solidFill>
                <a:latin typeface="Comic Sans MS" charset="0"/>
              </a:rPr>
              <a:t>’</a:t>
            </a:r>
            <a:r>
              <a:rPr lang="en-US" altLang="ja-JP" sz="1800" b="1">
                <a:solidFill>
                  <a:srgbClr val="0F116A"/>
                </a:solidFill>
                <a:latin typeface="Comic Sans MS" charset="0"/>
              </a:rPr>
              <a:t>s all in</a:t>
            </a:r>
            <a:br>
              <a:rPr lang="en-US" altLang="ja-JP" sz="1800" b="1">
                <a:solidFill>
                  <a:srgbClr val="0F116A"/>
                </a:solidFill>
                <a:latin typeface="Comic Sans MS" charset="0"/>
              </a:rPr>
            </a:br>
            <a:r>
              <a:rPr lang="en-US" altLang="ja-JP" sz="1800" b="1">
                <a:solidFill>
                  <a:srgbClr val="0F116A"/>
                </a:solidFill>
                <a:latin typeface="Comic Sans MS" charset="0"/>
              </a:rPr>
              <a:t>the timing</a:t>
            </a:r>
            <a:r>
              <a:rPr lang="en-US" altLang="ja-JP" sz="1800" b="1" i="1">
                <a:solidFill>
                  <a:srgbClr val="0F116A"/>
                </a:solidFill>
                <a:latin typeface="Comic Sans MS" charset="0"/>
              </a:rPr>
              <a:t>!</a:t>
            </a:r>
            <a:r>
              <a:rPr lang="en-US" altLang="ja-JP" sz="1800" b="1">
                <a:solidFill>
                  <a:srgbClr val="0F116A"/>
                </a:solidFill>
                <a:latin typeface="Comic Sans MS" charset="0"/>
              </a:rPr>
              <a:t> </a:t>
            </a:r>
            <a:endParaRPr lang="en-US" sz="1800" b="1">
              <a:solidFill>
                <a:srgbClr val="0F116A"/>
              </a:solidFill>
              <a:latin typeface="Comic Sans MS" charset="0"/>
            </a:endParaRPr>
          </a:p>
        </p:txBody>
      </p:sp>
    </p:spTree>
    <p:extLst>
      <p:ext uri="{BB962C8B-B14F-4D97-AF65-F5344CB8AC3E}">
        <p14:creationId xmlns:p14="http://schemas.microsoft.com/office/powerpoint/2010/main" val="893375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39">
                                            <p:txEl>
                                              <p:pRg st="2" end="2"/>
                                            </p:txEl>
                                          </p:spTgt>
                                        </p:tgtEl>
                                        <p:attrNameLst>
                                          <p:attrName>style.visibility</p:attrName>
                                        </p:attrNameLst>
                                      </p:cBhvr>
                                      <p:to>
                                        <p:strVal val="visible"/>
                                      </p:to>
                                    </p:set>
                                    <p:anim calcmode="lin" valueType="num">
                                      <p:cBhvr additive="base">
                                        <p:cTn id="19"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8339">
                                            <p:txEl>
                                              <p:pRg st="3" end="3"/>
                                            </p:txEl>
                                          </p:spTgt>
                                        </p:tgtEl>
                                        <p:attrNameLst>
                                          <p:attrName>style.visibility</p:attrName>
                                        </p:attrNameLst>
                                      </p:cBhvr>
                                      <p:to>
                                        <p:strVal val="visible"/>
                                      </p:to>
                                    </p:set>
                                    <p:anim calcmode="lin" valueType="num">
                                      <p:cBhvr additive="base">
                                        <p:cTn id="25" dur="500" fill="hold"/>
                                        <p:tgtEl>
                                          <p:spTgt spid="398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8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8339">
                                            <p:txEl>
                                              <p:pRg st="4" end="4"/>
                                            </p:txEl>
                                          </p:spTgt>
                                        </p:tgtEl>
                                        <p:attrNameLst>
                                          <p:attrName>style.visibility</p:attrName>
                                        </p:attrNameLst>
                                      </p:cBhvr>
                                      <p:to>
                                        <p:strVal val="visible"/>
                                      </p:to>
                                    </p:set>
                                    <p:anim calcmode="lin" valueType="num">
                                      <p:cBhvr additive="base">
                                        <p:cTn id="31" dur="500" fill="hold"/>
                                        <p:tgtEl>
                                          <p:spTgt spid="398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8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8339">
                                            <p:txEl>
                                              <p:pRg st="5" end="5"/>
                                            </p:txEl>
                                          </p:spTgt>
                                        </p:tgtEl>
                                        <p:attrNameLst>
                                          <p:attrName>style.visibility</p:attrName>
                                        </p:attrNameLst>
                                      </p:cBhvr>
                                      <p:to>
                                        <p:strVal val="visible"/>
                                      </p:to>
                                    </p:set>
                                    <p:anim calcmode="lin" valueType="num">
                                      <p:cBhvr additive="base">
                                        <p:cTn id="37" dur="500" fill="hold"/>
                                        <p:tgtEl>
                                          <p:spTgt spid="398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8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8339">
                                            <p:txEl>
                                              <p:pRg st="6" end="6"/>
                                            </p:txEl>
                                          </p:spTgt>
                                        </p:tgtEl>
                                        <p:attrNameLst>
                                          <p:attrName>style.visibility</p:attrName>
                                        </p:attrNameLst>
                                      </p:cBhvr>
                                      <p:to>
                                        <p:strVal val="visible"/>
                                      </p:to>
                                    </p:set>
                                    <p:anim calcmode="lin" valueType="num">
                                      <p:cBhvr additive="base">
                                        <p:cTn id="43" dur="500" fill="hold"/>
                                        <p:tgtEl>
                                          <p:spTgt spid="3983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83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8339">
                                            <p:txEl>
                                              <p:pRg st="7" end="7"/>
                                            </p:txEl>
                                          </p:spTgt>
                                        </p:tgtEl>
                                        <p:attrNameLst>
                                          <p:attrName>style.visibility</p:attrName>
                                        </p:attrNameLst>
                                      </p:cBhvr>
                                      <p:to>
                                        <p:strVal val="visible"/>
                                      </p:to>
                                    </p:set>
                                    <p:anim calcmode="lin" valueType="num">
                                      <p:cBhvr additive="base">
                                        <p:cTn id="49" dur="500" fill="hold"/>
                                        <p:tgtEl>
                                          <p:spTgt spid="3983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83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398346"/>
                                        </p:tgtEl>
                                        <p:attrNameLst>
                                          <p:attrName>style.visibility</p:attrName>
                                        </p:attrNameLst>
                                      </p:cBhvr>
                                      <p:to>
                                        <p:strVal val="visible"/>
                                      </p:to>
                                    </p:set>
                                  </p:childTnLst>
                                </p:cTn>
                              </p:par>
                            </p:childTnLst>
                          </p:cTn>
                        </p:par>
                        <p:par>
                          <p:cTn id="55" fill="hold" nodeType="afterGroup">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398347"/>
                                        </p:tgtEl>
                                        <p:attrNameLst>
                                          <p:attrName>style.visibility</p:attrName>
                                        </p:attrNameLst>
                                      </p:cBhvr>
                                      <p:to>
                                        <p:strVal val="visible"/>
                                      </p:to>
                                    </p:set>
                                    <p:animEffect transition="in" filter="wipe(down)">
                                      <p:cBhvr>
                                        <p:cTn id="58" dur="500"/>
                                        <p:tgtEl>
                                          <p:spTgt spid="398347"/>
                                        </p:tgtEl>
                                      </p:cBhvr>
                                    </p:animEffect>
                                  </p:childTnLst>
                                  <p:subTnLst>
                                    <p:audio>
                                      <p:cMediaNode>
                                        <p:cTn display="0" masterRel="sameClick">
                                          <p:stCondLst>
                                            <p:cond evt="begin" delay="0">
                                              <p:tn val="56"/>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P spid="39834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a:latin typeface="Times New Roman" charset="0"/>
              </a:rPr>
              <a:t>CAM plants</a:t>
            </a:r>
          </a:p>
        </p:txBody>
      </p:sp>
      <p:pic>
        <p:nvPicPr>
          <p:cNvPr id="161794" name="Picture 4" descr="ca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814513"/>
            <a:ext cx="31369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7" name="Picture 7" descr="DPS-Bali-pineapple-plant-w"/>
          <p:cNvPicPr>
            <a:picLocks noChangeAspect="1" noChangeArrowheads="1"/>
          </p:cNvPicPr>
          <p:nvPr/>
        </p:nvPicPr>
        <p:blipFill>
          <a:blip r:embed="rId4"/>
          <a:srcRect/>
          <a:stretch>
            <a:fillRect/>
          </a:stretch>
        </p:blipFill>
        <p:spPr bwMode="auto">
          <a:xfrm>
            <a:off x="4419600" y="3836988"/>
            <a:ext cx="4321175" cy="2868612"/>
          </a:xfrm>
          <a:prstGeom prst="rect">
            <a:avLst/>
          </a:prstGeom>
          <a:noFill/>
          <a:effectLst>
            <a:outerShdw blurRad="63500" dist="38099" dir="2700000" algn="ctr" rotWithShape="0">
              <a:srgbClr val="000000">
                <a:alpha val="75000"/>
              </a:srgbClr>
            </a:outerShdw>
          </a:effectLst>
        </p:spPr>
      </p:pic>
      <p:pic>
        <p:nvPicPr>
          <p:cNvPr id="414729" name="Picture 9"/>
          <p:cNvPicPr>
            <a:picLocks noChangeAspect="1" noChangeArrowheads="1"/>
          </p:cNvPicPr>
          <p:nvPr/>
        </p:nvPicPr>
        <p:blipFill>
          <a:blip r:embed="rId5"/>
          <a:srcRect/>
          <a:stretch>
            <a:fillRect/>
          </a:stretch>
        </p:blipFill>
        <p:spPr bwMode="auto">
          <a:xfrm>
            <a:off x="3232150" y="1128713"/>
            <a:ext cx="3663950" cy="274796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14730" name="Picture 10"/>
          <p:cNvPicPr>
            <a:picLocks noChangeAspect="1" noChangeArrowheads="1"/>
          </p:cNvPicPr>
          <p:nvPr/>
        </p:nvPicPr>
        <p:blipFill>
          <a:blip r:embed="rId6"/>
          <a:srcRect/>
          <a:stretch>
            <a:fillRect/>
          </a:stretch>
        </p:blipFill>
        <p:spPr bwMode="auto">
          <a:xfrm>
            <a:off x="6454775" y="377825"/>
            <a:ext cx="2565400" cy="229552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161798" name="Rectangle 11"/>
          <p:cNvSpPr>
            <a:spLocks noChangeArrowheads="1"/>
          </p:cNvSpPr>
          <p:nvPr/>
        </p:nvSpPr>
        <p:spPr bwMode="auto">
          <a:xfrm>
            <a:off x="6975475" y="2659063"/>
            <a:ext cx="2041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a:solidFill>
                  <a:srgbClr val="000000"/>
                </a:solidFill>
              </a:rPr>
              <a:t>succulents</a:t>
            </a:r>
          </a:p>
        </p:txBody>
      </p:sp>
      <p:sp>
        <p:nvSpPr>
          <p:cNvPr id="161799" name="Rectangle 12"/>
          <p:cNvSpPr>
            <a:spLocks noChangeArrowheads="1"/>
          </p:cNvSpPr>
          <p:nvPr/>
        </p:nvSpPr>
        <p:spPr bwMode="auto">
          <a:xfrm>
            <a:off x="703263" y="1350963"/>
            <a:ext cx="995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a:solidFill>
                  <a:srgbClr val="000000"/>
                </a:solidFill>
              </a:rPr>
              <a:t>cacti</a:t>
            </a:r>
          </a:p>
        </p:txBody>
      </p:sp>
      <p:sp>
        <p:nvSpPr>
          <p:cNvPr id="161800" name="Rectangle 13"/>
          <p:cNvSpPr>
            <a:spLocks noChangeArrowheads="1"/>
          </p:cNvSpPr>
          <p:nvPr/>
        </p:nvSpPr>
        <p:spPr bwMode="auto">
          <a:xfrm>
            <a:off x="3600450" y="6270625"/>
            <a:ext cx="184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800" b="1">
                <a:solidFill>
                  <a:srgbClr val="000000"/>
                </a:solidFill>
              </a:rPr>
              <a:t>pine</a:t>
            </a:r>
            <a:r>
              <a:rPr lang="en-US" sz="2800" b="1">
                <a:solidFill>
                  <a:schemeClr val="bg1"/>
                </a:solidFill>
              </a:rPr>
              <a:t>apple</a:t>
            </a:r>
            <a:endParaRPr lang="en-US" sz="2800" b="1">
              <a:solidFill>
                <a:srgbClr val="000000"/>
              </a:solidFill>
            </a:endParaRPr>
          </a:p>
        </p:txBody>
      </p:sp>
    </p:spTree>
    <p:extLst>
      <p:ext uri="{BB962C8B-B14F-4D97-AF65-F5344CB8AC3E}">
        <p14:creationId xmlns:p14="http://schemas.microsoft.com/office/powerpoint/2010/main" val="139576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5" descr="10_20C4andCAMPhotosynth_CL"/>
          <p:cNvPicPr>
            <a:picLocks noChangeAspect="1" noChangeArrowheads="1"/>
          </p:cNvPicPr>
          <p:nvPr/>
        </p:nvPicPr>
        <p:blipFill>
          <a:blip r:embed="rId4">
            <a:extLst>
              <a:ext uri="{28A0092B-C50C-407E-A947-70E740481C1C}">
                <a14:useLocalDpi xmlns:a14="http://schemas.microsoft.com/office/drawing/2010/main" val="0"/>
              </a:ext>
            </a:extLst>
          </a:blip>
          <a:srcRect b="4800"/>
          <a:stretch>
            <a:fillRect/>
          </a:stretch>
        </p:blipFill>
        <p:spPr bwMode="auto">
          <a:xfrm>
            <a:off x="1947863" y="1676400"/>
            <a:ext cx="549592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Rectangle 7"/>
          <p:cNvSpPr>
            <a:spLocks noGrp="1" noChangeArrowheads="1"/>
          </p:cNvSpPr>
          <p:nvPr>
            <p:ph type="title"/>
          </p:nvPr>
        </p:nvSpPr>
        <p:spPr>
          <a:noFill/>
        </p:spPr>
        <p:txBody>
          <a:bodyPr/>
          <a:lstStyle/>
          <a:p>
            <a:pPr eaLnBrk="1" hangingPunct="1"/>
            <a:r>
              <a:rPr lang="en-US">
                <a:latin typeface="Times New Roman" charset="0"/>
              </a:rPr>
              <a:t>C4 vs CAM Summary</a:t>
            </a:r>
          </a:p>
        </p:txBody>
      </p:sp>
      <p:sp>
        <p:nvSpPr>
          <p:cNvPr id="402440" name="AutoShape 8"/>
          <p:cNvSpPr>
            <a:spLocks noChangeArrowheads="1"/>
          </p:cNvSpPr>
          <p:nvPr/>
        </p:nvSpPr>
        <p:spPr bwMode="auto">
          <a:xfrm>
            <a:off x="23813" y="3879850"/>
            <a:ext cx="2070100" cy="168433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gn="l" eaLnBrk="1" hangingPunct="1">
              <a:spcBef>
                <a:spcPct val="20000"/>
              </a:spcBef>
              <a:buClr>
                <a:schemeClr val="tx1"/>
              </a:buClr>
              <a:buSzPct val="60000"/>
            </a:pPr>
            <a:r>
              <a:rPr lang="en-US" b="1" u="sng">
                <a:solidFill>
                  <a:srgbClr val="CC0000"/>
                </a:solidFill>
              </a:rPr>
              <a:t>C4 plants</a:t>
            </a:r>
            <a:r>
              <a:rPr lang="en-US" b="1"/>
              <a:t> </a:t>
            </a:r>
          </a:p>
          <a:p>
            <a:pPr algn="l" eaLnBrk="1" hangingPunct="1">
              <a:spcBef>
                <a:spcPct val="20000"/>
              </a:spcBef>
              <a:buClr>
                <a:schemeClr val="hlink"/>
              </a:buClr>
              <a:buSzPct val="95000"/>
            </a:pPr>
            <a:r>
              <a:rPr lang="en-US" sz="1800" b="1">
                <a:solidFill>
                  <a:srgbClr val="0F116A"/>
                </a:solidFill>
              </a:rPr>
              <a:t>separate 2 steps of C fixation </a:t>
            </a:r>
            <a:r>
              <a:rPr lang="en-US" sz="1800" b="1" u="sng">
                <a:solidFill>
                  <a:srgbClr val="CC0000"/>
                </a:solidFill>
              </a:rPr>
              <a:t>anatomically</a:t>
            </a:r>
            <a:r>
              <a:rPr lang="en-US" sz="1800" b="1">
                <a:solidFill>
                  <a:srgbClr val="0F116A"/>
                </a:solidFill>
              </a:rPr>
              <a:t> in 2 different cells</a:t>
            </a:r>
          </a:p>
        </p:txBody>
      </p:sp>
      <p:sp>
        <p:nvSpPr>
          <p:cNvPr id="402441" name="AutoShape 9"/>
          <p:cNvSpPr>
            <a:spLocks noChangeArrowheads="1"/>
          </p:cNvSpPr>
          <p:nvPr/>
        </p:nvSpPr>
        <p:spPr bwMode="auto">
          <a:xfrm>
            <a:off x="7040563" y="3862388"/>
            <a:ext cx="2105025" cy="2049462"/>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gn="l" eaLnBrk="1" hangingPunct="1">
              <a:spcBef>
                <a:spcPct val="20000"/>
              </a:spcBef>
              <a:buClr>
                <a:schemeClr val="tx1"/>
              </a:buClr>
              <a:buSzPct val="60000"/>
            </a:pPr>
            <a:r>
              <a:rPr lang="en-US" b="1" u="sng">
                <a:solidFill>
                  <a:srgbClr val="CC0000"/>
                </a:solidFill>
              </a:rPr>
              <a:t>CAM plants</a:t>
            </a:r>
            <a:r>
              <a:rPr lang="en-US" b="1"/>
              <a:t> </a:t>
            </a:r>
          </a:p>
          <a:p>
            <a:pPr algn="l" eaLnBrk="1" hangingPunct="1">
              <a:spcBef>
                <a:spcPct val="20000"/>
              </a:spcBef>
              <a:buClr>
                <a:schemeClr val="hlink"/>
              </a:buClr>
              <a:buSzPct val="95000"/>
            </a:pPr>
            <a:r>
              <a:rPr lang="en-US" sz="1800" b="1">
                <a:solidFill>
                  <a:srgbClr val="0F116A"/>
                </a:solidFill>
              </a:rPr>
              <a:t>separate 2 steps of C fixation </a:t>
            </a:r>
            <a:r>
              <a:rPr lang="en-US" sz="1800" b="1" u="sng">
                <a:solidFill>
                  <a:srgbClr val="CC0000"/>
                </a:solidFill>
              </a:rPr>
              <a:t>temporally</a:t>
            </a:r>
            <a:r>
              <a:rPr lang="en-US" sz="1800" b="1">
                <a:solidFill>
                  <a:srgbClr val="0F116A"/>
                </a:solidFill>
              </a:rPr>
              <a:t> =</a:t>
            </a:r>
            <a:br>
              <a:rPr lang="en-US" sz="1800" b="1">
                <a:solidFill>
                  <a:srgbClr val="0F116A"/>
                </a:solidFill>
              </a:rPr>
            </a:br>
            <a:r>
              <a:rPr lang="en-US" sz="1800" b="1">
                <a:solidFill>
                  <a:srgbClr val="0F116A"/>
                </a:solidFill>
              </a:rPr>
              <a:t>2 different times</a:t>
            </a:r>
          </a:p>
          <a:p>
            <a:pPr algn="l" eaLnBrk="1" hangingPunct="1">
              <a:spcBef>
                <a:spcPct val="20000"/>
              </a:spcBef>
              <a:buClr>
                <a:schemeClr val="hlink"/>
              </a:buClr>
              <a:buSzPct val="95000"/>
            </a:pPr>
            <a:r>
              <a:rPr lang="en-US" sz="1800" b="1">
                <a:solidFill>
                  <a:srgbClr val="0F116A"/>
                </a:solidFill>
              </a:rPr>
              <a:t>night vs. day</a:t>
            </a:r>
          </a:p>
        </p:txBody>
      </p:sp>
      <p:sp>
        <p:nvSpPr>
          <p:cNvPr id="163845" name="Rectangle 10"/>
          <p:cNvSpPr>
            <a:spLocks noChangeArrowheads="1"/>
          </p:cNvSpPr>
          <p:nvPr/>
        </p:nvSpPr>
        <p:spPr bwMode="auto">
          <a:xfrm>
            <a:off x="703263" y="1219200"/>
            <a:ext cx="775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285750" indent="-285750" eaLnBrk="1" hangingPunct="1">
              <a:spcBef>
                <a:spcPct val="20000"/>
              </a:spcBef>
              <a:buClr>
                <a:srgbClr val="1A5C10"/>
              </a:buClr>
              <a:buSzPct val="80000"/>
              <a:buFont typeface="Wingdings" charset="0"/>
              <a:buNone/>
            </a:pPr>
            <a:r>
              <a:rPr lang="en-US" b="1">
                <a:solidFill>
                  <a:srgbClr val="0F116A"/>
                </a:solidFill>
              </a:rPr>
              <a:t>solves CO</a:t>
            </a:r>
            <a:r>
              <a:rPr lang="en-US" b="1" baseline="-25000">
                <a:solidFill>
                  <a:srgbClr val="0F116A"/>
                </a:solidFill>
              </a:rPr>
              <a:t>2</a:t>
            </a:r>
            <a:r>
              <a:rPr lang="en-US" b="1">
                <a:solidFill>
                  <a:srgbClr val="0F116A"/>
                </a:solidFill>
              </a:rPr>
              <a:t> / O</a:t>
            </a:r>
            <a:r>
              <a:rPr lang="en-US" b="1" baseline="-25000">
                <a:solidFill>
                  <a:srgbClr val="0F116A"/>
                </a:solidFill>
              </a:rPr>
              <a:t>2 </a:t>
            </a:r>
            <a:r>
              <a:rPr lang="en-US" b="1">
                <a:solidFill>
                  <a:srgbClr val="0F116A"/>
                </a:solidFill>
              </a:rPr>
              <a:t>gas exchange</a:t>
            </a:r>
            <a:r>
              <a:rPr lang="en-US" b="1" baseline="-25000">
                <a:solidFill>
                  <a:srgbClr val="0F116A"/>
                </a:solidFill>
              </a:rPr>
              <a:t> </a:t>
            </a:r>
            <a:r>
              <a:rPr lang="en-US" b="1">
                <a:solidFill>
                  <a:srgbClr val="0F116A"/>
                </a:solidFill>
              </a:rPr>
              <a:t>vs. H</a:t>
            </a:r>
            <a:r>
              <a:rPr lang="en-US" b="1" baseline="-25000">
                <a:solidFill>
                  <a:srgbClr val="0F116A"/>
                </a:solidFill>
              </a:rPr>
              <a:t>2</a:t>
            </a:r>
            <a:r>
              <a:rPr lang="en-US" b="1">
                <a:solidFill>
                  <a:srgbClr val="0F116A"/>
                </a:solidFill>
              </a:rPr>
              <a:t>O loss</a:t>
            </a:r>
            <a:r>
              <a:rPr lang="en-US" b="1" baseline="-25000">
                <a:solidFill>
                  <a:srgbClr val="0F116A"/>
                </a:solidFill>
              </a:rPr>
              <a:t> </a:t>
            </a:r>
            <a:r>
              <a:rPr lang="en-US" b="1">
                <a:solidFill>
                  <a:srgbClr val="0F116A"/>
                </a:solidFill>
              </a:rPr>
              <a:t>challenge</a:t>
            </a:r>
          </a:p>
        </p:txBody>
      </p:sp>
    </p:spTree>
    <p:extLst>
      <p:ext uri="{BB962C8B-B14F-4D97-AF65-F5344CB8AC3E}">
        <p14:creationId xmlns:p14="http://schemas.microsoft.com/office/powerpoint/2010/main" val="1275518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40"/>
                                        </p:tgtEl>
                                        <p:attrNameLst>
                                          <p:attrName>style.visibility</p:attrName>
                                        </p:attrNameLst>
                                      </p:cBhvr>
                                      <p:to>
                                        <p:strVal val="visible"/>
                                      </p:to>
                                    </p:set>
                                    <p:animEffect transition="in" filter="wipe(left)">
                                      <p:cBhvr>
                                        <p:cTn id="7" dur="500"/>
                                        <p:tgtEl>
                                          <p:spTgt spid="40244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02441"/>
                                        </p:tgtEl>
                                        <p:attrNameLst>
                                          <p:attrName>style.visibility</p:attrName>
                                        </p:attrNameLst>
                                      </p:cBhvr>
                                      <p:to>
                                        <p:strVal val="visible"/>
                                      </p:to>
                                    </p:set>
                                    <p:animEffect transition="in" filter="wipe(right)">
                                      <p:cBhvr>
                                        <p:cTn id="12" dur="500"/>
                                        <p:tgtEl>
                                          <p:spTgt spid="402441"/>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0" grpId="0" animBg="1" autoUpdateAnimBg="0"/>
      <p:bldP spid="40244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7" descr="07_12C4andCAMplant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133350"/>
            <a:ext cx="7297737"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0" name="Text Box 8"/>
          <p:cNvSpPr txBox="1">
            <a:spLocks noChangeArrowheads="1"/>
          </p:cNvSpPr>
          <p:nvPr/>
        </p:nvSpPr>
        <p:spPr bwMode="auto">
          <a:xfrm>
            <a:off x="1123950" y="246063"/>
            <a:ext cx="1397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Mesophyll</a:t>
            </a:r>
          </a:p>
          <a:p>
            <a:pPr algn="l">
              <a:lnSpc>
                <a:spcPct val="90000"/>
              </a:lnSpc>
            </a:pPr>
            <a:r>
              <a:rPr lang="en-US" sz="2000" b="1"/>
              <a:t>cell</a:t>
            </a:r>
          </a:p>
        </p:txBody>
      </p:sp>
      <p:sp>
        <p:nvSpPr>
          <p:cNvPr id="165891" name="Text Box 9"/>
          <p:cNvSpPr txBox="1">
            <a:spLocks noChangeArrowheads="1"/>
          </p:cNvSpPr>
          <p:nvPr/>
        </p:nvSpPr>
        <p:spPr bwMode="auto">
          <a:xfrm>
            <a:off x="2474913" y="2592388"/>
            <a:ext cx="527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000" b="1"/>
              <a:t>CO</a:t>
            </a:r>
            <a:r>
              <a:rPr lang="en-US" sz="2000" b="1" baseline="-25000"/>
              <a:t>2</a:t>
            </a:r>
            <a:endParaRPr lang="en-US" sz="2000" b="1"/>
          </a:p>
        </p:txBody>
      </p:sp>
      <p:sp>
        <p:nvSpPr>
          <p:cNvPr id="165892" name="Text Box 10"/>
          <p:cNvSpPr txBox="1">
            <a:spLocks noChangeArrowheads="1"/>
          </p:cNvSpPr>
          <p:nvPr/>
        </p:nvSpPr>
        <p:spPr bwMode="auto">
          <a:xfrm>
            <a:off x="1993900" y="3997325"/>
            <a:ext cx="13731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100" b="1"/>
              <a:t>C</a:t>
            </a:r>
            <a:r>
              <a:rPr lang="en-US" sz="1900" b="1"/>
              <a:t>ALVIN</a:t>
            </a:r>
            <a:endParaRPr lang="en-US" sz="2100" b="1"/>
          </a:p>
          <a:p>
            <a:pPr algn="ctr">
              <a:lnSpc>
                <a:spcPct val="90000"/>
              </a:lnSpc>
            </a:pPr>
            <a:r>
              <a:rPr lang="en-US" sz="2100" b="1"/>
              <a:t>C</a:t>
            </a:r>
            <a:r>
              <a:rPr lang="en-US" sz="1900" b="1"/>
              <a:t>YCLE</a:t>
            </a:r>
          </a:p>
        </p:txBody>
      </p:sp>
      <p:sp>
        <p:nvSpPr>
          <p:cNvPr id="165893" name="Text Box 11"/>
          <p:cNvSpPr txBox="1">
            <a:spLocks noChangeArrowheads="1"/>
          </p:cNvSpPr>
          <p:nvPr/>
        </p:nvSpPr>
        <p:spPr bwMode="auto">
          <a:xfrm>
            <a:off x="3028950" y="230188"/>
            <a:ext cx="527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000" b="1"/>
              <a:t>CO</a:t>
            </a:r>
            <a:r>
              <a:rPr lang="en-US" sz="2000" b="1" baseline="-25000"/>
              <a:t>2</a:t>
            </a:r>
            <a:endParaRPr lang="en-US" sz="2000" b="1"/>
          </a:p>
        </p:txBody>
      </p:sp>
      <p:sp>
        <p:nvSpPr>
          <p:cNvPr id="165894" name="Text Box 12"/>
          <p:cNvSpPr txBox="1">
            <a:spLocks noChangeArrowheads="1"/>
          </p:cNvSpPr>
          <p:nvPr/>
        </p:nvSpPr>
        <p:spPr bwMode="auto">
          <a:xfrm>
            <a:off x="1662113" y="5099050"/>
            <a:ext cx="1041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solidFill>
                  <a:schemeClr val="bg1"/>
                </a:solidFill>
              </a:rPr>
              <a:t>Bundle-</a:t>
            </a:r>
          </a:p>
          <a:p>
            <a:pPr algn="l">
              <a:lnSpc>
                <a:spcPct val="90000"/>
              </a:lnSpc>
            </a:pPr>
            <a:r>
              <a:rPr lang="en-US" sz="2000" b="1">
                <a:solidFill>
                  <a:schemeClr val="bg1"/>
                </a:solidFill>
              </a:rPr>
              <a:t>sheath</a:t>
            </a:r>
          </a:p>
          <a:p>
            <a:pPr algn="l">
              <a:lnSpc>
                <a:spcPct val="90000"/>
              </a:lnSpc>
            </a:pPr>
            <a:r>
              <a:rPr lang="en-US" sz="2000" b="1">
                <a:solidFill>
                  <a:schemeClr val="bg1"/>
                </a:solidFill>
              </a:rPr>
              <a:t>cell</a:t>
            </a:r>
          </a:p>
        </p:txBody>
      </p:sp>
      <p:sp>
        <p:nvSpPr>
          <p:cNvPr id="165895" name="Text Box 13"/>
          <p:cNvSpPr txBox="1">
            <a:spLocks noChangeArrowheads="1"/>
          </p:cNvSpPr>
          <p:nvPr/>
        </p:nvSpPr>
        <p:spPr bwMode="auto">
          <a:xfrm>
            <a:off x="2462213" y="5727700"/>
            <a:ext cx="1193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3-C sugar</a:t>
            </a:r>
          </a:p>
        </p:txBody>
      </p:sp>
      <p:sp>
        <p:nvSpPr>
          <p:cNvPr id="165896" name="Text Box 14"/>
          <p:cNvSpPr txBox="1">
            <a:spLocks noChangeArrowheads="1"/>
          </p:cNvSpPr>
          <p:nvPr/>
        </p:nvSpPr>
        <p:spPr bwMode="auto">
          <a:xfrm>
            <a:off x="2241550" y="6180138"/>
            <a:ext cx="11096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C</a:t>
            </a:r>
            <a:r>
              <a:rPr lang="en-US" sz="2000" b="1" baseline="-25000"/>
              <a:t>4</a:t>
            </a:r>
            <a:r>
              <a:rPr lang="en-US" sz="2000" b="1"/>
              <a:t> plant</a:t>
            </a:r>
          </a:p>
        </p:txBody>
      </p:sp>
      <p:sp>
        <p:nvSpPr>
          <p:cNvPr id="165897" name="Text Box 15"/>
          <p:cNvSpPr txBox="1">
            <a:spLocks noChangeArrowheads="1"/>
          </p:cNvSpPr>
          <p:nvPr/>
        </p:nvSpPr>
        <p:spPr bwMode="auto">
          <a:xfrm>
            <a:off x="1879600" y="1347788"/>
            <a:ext cx="1825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4-C compound</a:t>
            </a:r>
          </a:p>
        </p:txBody>
      </p:sp>
      <p:sp>
        <p:nvSpPr>
          <p:cNvPr id="165898" name="Line 16"/>
          <p:cNvSpPr>
            <a:spLocks noChangeShapeType="1"/>
          </p:cNvSpPr>
          <p:nvPr/>
        </p:nvSpPr>
        <p:spPr bwMode="auto">
          <a:xfrm>
            <a:off x="1590675" y="708025"/>
            <a:ext cx="269875" cy="203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9" name="Text Box 17"/>
          <p:cNvSpPr txBox="1">
            <a:spLocks noChangeArrowheads="1"/>
          </p:cNvSpPr>
          <p:nvPr/>
        </p:nvSpPr>
        <p:spPr bwMode="auto">
          <a:xfrm>
            <a:off x="6257925" y="2587625"/>
            <a:ext cx="527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000" b="1"/>
              <a:t>CO</a:t>
            </a:r>
            <a:r>
              <a:rPr lang="en-US" sz="2000" b="1" baseline="-25000"/>
              <a:t>2</a:t>
            </a:r>
            <a:endParaRPr lang="en-US" sz="2000" b="1"/>
          </a:p>
        </p:txBody>
      </p:sp>
      <p:sp>
        <p:nvSpPr>
          <p:cNvPr id="165900" name="Text Box 18"/>
          <p:cNvSpPr txBox="1">
            <a:spLocks noChangeArrowheads="1"/>
          </p:cNvSpPr>
          <p:nvPr/>
        </p:nvSpPr>
        <p:spPr bwMode="auto">
          <a:xfrm>
            <a:off x="5776913" y="3992563"/>
            <a:ext cx="13731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100" b="1"/>
              <a:t>C</a:t>
            </a:r>
            <a:r>
              <a:rPr lang="en-US" sz="1900" b="1"/>
              <a:t>ALVIN</a:t>
            </a:r>
            <a:endParaRPr lang="en-US" sz="2100" b="1"/>
          </a:p>
          <a:p>
            <a:pPr algn="ctr">
              <a:lnSpc>
                <a:spcPct val="90000"/>
              </a:lnSpc>
            </a:pPr>
            <a:r>
              <a:rPr lang="en-US" sz="2100" b="1"/>
              <a:t>C</a:t>
            </a:r>
            <a:r>
              <a:rPr lang="en-US" sz="1900" b="1"/>
              <a:t>YCLE</a:t>
            </a:r>
          </a:p>
        </p:txBody>
      </p:sp>
      <p:sp>
        <p:nvSpPr>
          <p:cNvPr id="165901" name="Text Box 19"/>
          <p:cNvSpPr txBox="1">
            <a:spLocks noChangeArrowheads="1"/>
          </p:cNvSpPr>
          <p:nvPr/>
        </p:nvSpPr>
        <p:spPr bwMode="auto">
          <a:xfrm>
            <a:off x="6691313" y="180975"/>
            <a:ext cx="527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2000" b="1">
                <a:solidFill>
                  <a:schemeClr val="bg1"/>
                </a:solidFill>
              </a:rPr>
              <a:t>CO</a:t>
            </a:r>
            <a:r>
              <a:rPr lang="en-US" sz="2000" b="1" baseline="-25000">
                <a:solidFill>
                  <a:schemeClr val="bg1"/>
                </a:solidFill>
              </a:rPr>
              <a:t>2</a:t>
            </a:r>
            <a:endParaRPr lang="en-US" sz="2000" b="1">
              <a:solidFill>
                <a:schemeClr val="bg1"/>
              </a:solidFill>
            </a:endParaRPr>
          </a:p>
        </p:txBody>
      </p:sp>
      <p:sp>
        <p:nvSpPr>
          <p:cNvPr id="165902" name="Text Box 20"/>
          <p:cNvSpPr txBox="1">
            <a:spLocks noChangeArrowheads="1"/>
          </p:cNvSpPr>
          <p:nvPr/>
        </p:nvSpPr>
        <p:spPr bwMode="auto">
          <a:xfrm>
            <a:off x="6022975" y="5672138"/>
            <a:ext cx="1193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3-C sugar</a:t>
            </a:r>
          </a:p>
        </p:txBody>
      </p:sp>
      <p:sp>
        <p:nvSpPr>
          <p:cNvPr id="165903" name="Text Box 21"/>
          <p:cNvSpPr txBox="1">
            <a:spLocks noChangeArrowheads="1"/>
          </p:cNvSpPr>
          <p:nvPr/>
        </p:nvSpPr>
        <p:spPr bwMode="auto">
          <a:xfrm>
            <a:off x="5954713" y="6178550"/>
            <a:ext cx="12747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CAM plant</a:t>
            </a:r>
          </a:p>
        </p:txBody>
      </p:sp>
      <p:sp>
        <p:nvSpPr>
          <p:cNvPr id="165904" name="Text Box 22"/>
          <p:cNvSpPr txBox="1">
            <a:spLocks noChangeArrowheads="1"/>
          </p:cNvSpPr>
          <p:nvPr/>
        </p:nvSpPr>
        <p:spPr bwMode="auto">
          <a:xfrm>
            <a:off x="5678488" y="1352550"/>
            <a:ext cx="1825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solidFill>
                  <a:schemeClr val="bg1"/>
                </a:solidFill>
              </a:rPr>
              <a:t>4-C compound</a:t>
            </a:r>
          </a:p>
        </p:txBody>
      </p:sp>
      <p:sp>
        <p:nvSpPr>
          <p:cNvPr id="165905" name="Text Box 23"/>
          <p:cNvSpPr txBox="1">
            <a:spLocks noChangeArrowheads="1"/>
          </p:cNvSpPr>
          <p:nvPr/>
        </p:nvSpPr>
        <p:spPr bwMode="auto">
          <a:xfrm>
            <a:off x="7472363" y="377825"/>
            <a:ext cx="6667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solidFill>
                  <a:schemeClr val="bg1"/>
                </a:solidFill>
              </a:rPr>
              <a:t>Night</a:t>
            </a:r>
          </a:p>
        </p:txBody>
      </p:sp>
      <p:sp>
        <p:nvSpPr>
          <p:cNvPr id="165906" name="Text Box 24"/>
          <p:cNvSpPr txBox="1">
            <a:spLocks noChangeArrowheads="1"/>
          </p:cNvSpPr>
          <p:nvPr/>
        </p:nvSpPr>
        <p:spPr bwMode="auto">
          <a:xfrm>
            <a:off x="7585075" y="6081713"/>
            <a:ext cx="482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000" b="1"/>
              <a:t>Day</a:t>
            </a:r>
          </a:p>
        </p:txBody>
      </p:sp>
    </p:spTree>
    <p:extLst>
      <p:ext uri="{BB962C8B-B14F-4D97-AF65-F5344CB8AC3E}">
        <p14:creationId xmlns:p14="http://schemas.microsoft.com/office/powerpoint/2010/main" val="243744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91100" y="996950"/>
            <a:ext cx="4927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8" name="Picture 2"/>
          <p:cNvPicPr>
            <a:picLocks noChangeAspect="1" noChangeArrowheads="1"/>
          </p:cNvPicPr>
          <p:nvPr/>
        </p:nvPicPr>
        <p:blipFill>
          <a:blip r:embed="rId9">
            <a:extLst>
              <a:ext uri="{28A0092B-C50C-407E-A947-70E740481C1C}">
                <a14:useLocalDpi xmlns:a14="http://schemas.microsoft.com/office/drawing/2010/main" val="0"/>
              </a:ext>
            </a:extLst>
          </a:blip>
          <a:srcRect r="2000" b="12903"/>
          <a:stretch>
            <a:fillRect/>
          </a:stretch>
        </p:blipFill>
        <p:spPr bwMode="auto">
          <a:xfrm>
            <a:off x="5029200" y="1600200"/>
            <a:ext cx="3762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Grp="1" noChangeArrowheads="1"/>
          </p:cNvSpPr>
          <p:nvPr>
            <p:ph type="title"/>
          </p:nvPr>
        </p:nvSpPr>
        <p:spPr/>
        <p:txBody>
          <a:bodyPr/>
          <a:lstStyle/>
          <a:p>
            <a:pPr eaLnBrk="1" hangingPunct="1"/>
            <a:r>
              <a:rPr lang="en-US">
                <a:latin typeface="Times New Roman" charset="0"/>
              </a:rPr>
              <a:t>Remember what </a:t>
            </a:r>
            <a:r>
              <a:rPr lang="en-US">
                <a:solidFill>
                  <a:srgbClr val="0C8F0F"/>
                </a:solidFill>
                <a:latin typeface="Times New Roman" charset="0"/>
              </a:rPr>
              <a:t>plants </a:t>
            </a:r>
            <a:r>
              <a:rPr lang="en-US">
                <a:latin typeface="Times New Roman" charset="0"/>
              </a:rPr>
              <a:t>need…</a:t>
            </a:r>
          </a:p>
        </p:txBody>
      </p:sp>
      <p:sp>
        <p:nvSpPr>
          <p:cNvPr id="371716" name="Rectangle 4" descr="Rectangle: Click to edit Master text styles&#10;Second level&#10;Third level&#10;Fourth level&#10;Fifth level"/>
          <p:cNvSpPr>
            <a:spLocks noChangeArrowheads="1"/>
          </p:cNvSpPr>
          <p:nvPr/>
        </p:nvSpPr>
        <p:spPr bwMode="auto">
          <a:xfrm>
            <a:off x="838200" y="1371600"/>
            <a:ext cx="7772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Char char="§"/>
            </a:pPr>
            <a:r>
              <a:rPr lang="en-US" sz="3400" b="1">
                <a:solidFill>
                  <a:srgbClr val="0F116A"/>
                </a:solidFill>
              </a:rPr>
              <a:t>Photosynthesis </a:t>
            </a:r>
          </a:p>
          <a:p>
            <a:pPr marL="742950" lvl="1" indent="-285750" algn="l" eaLnBrk="1" hangingPunct="1">
              <a:spcBef>
                <a:spcPct val="20000"/>
              </a:spcBef>
              <a:buClr>
                <a:schemeClr val="tx1"/>
              </a:buClr>
              <a:buSzPct val="60000"/>
              <a:buFont typeface="Wingdings" charset="0"/>
              <a:buChar char="u"/>
            </a:pPr>
            <a:r>
              <a:rPr lang="en-US" sz="3200" b="1"/>
              <a:t>light reactions</a:t>
            </a:r>
          </a:p>
          <a:p>
            <a:pPr marL="1085850" lvl="2" indent="-228600" algn="l" eaLnBrk="1" hangingPunct="1">
              <a:spcBef>
                <a:spcPct val="20000"/>
              </a:spcBef>
              <a:buClr>
                <a:schemeClr val="hlink"/>
              </a:buClr>
              <a:buSzPct val="95000"/>
              <a:buFont typeface="Wingdings" charset="0"/>
              <a:buChar char="§"/>
            </a:pPr>
            <a:r>
              <a:rPr lang="en-US" sz="2800" b="1">
                <a:solidFill>
                  <a:srgbClr val="0F116A"/>
                </a:solidFill>
              </a:rPr>
              <a:t>light</a:t>
            </a:r>
            <a:endParaRPr lang="en-US" sz="3000" b="1">
              <a:solidFill>
                <a:srgbClr val="0F116A"/>
              </a:solidFill>
              <a:sym typeface="Symbol" charset="0"/>
            </a:endParaRPr>
          </a:p>
          <a:p>
            <a:pPr marL="1085850" lvl="2" indent="-228600" algn="l" eaLnBrk="1" hangingPunct="1">
              <a:spcBef>
                <a:spcPct val="20000"/>
              </a:spcBef>
              <a:buClr>
                <a:schemeClr val="hlink"/>
              </a:buClr>
              <a:buSzPct val="95000"/>
              <a:buFont typeface="Wingdings" charset="0"/>
              <a:buChar char="§"/>
            </a:pPr>
            <a:r>
              <a:rPr lang="en-US" sz="2800" b="1">
                <a:solidFill>
                  <a:srgbClr val="0F116A"/>
                </a:solidFill>
              </a:rPr>
              <a:t>H</a:t>
            </a:r>
            <a:r>
              <a:rPr lang="en-US" sz="2800" b="1" baseline="-25000">
                <a:solidFill>
                  <a:srgbClr val="0F116A"/>
                </a:solidFill>
              </a:rPr>
              <a:t>2</a:t>
            </a:r>
            <a:r>
              <a:rPr lang="en-US" sz="2800" b="1">
                <a:solidFill>
                  <a:srgbClr val="0F116A"/>
                </a:solidFill>
              </a:rPr>
              <a:t>O</a:t>
            </a:r>
          </a:p>
          <a:p>
            <a:pPr marL="742950" lvl="1" indent="-285750" algn="l" eaLnBrk="1" hangingPunct="1">
              <a:spcBef>
                <a:spcPct val="20000"/>
              </a:spcBef>
              <a:buClr>
                <a:schemeClr val="tx1"/>
              </a:buClr>
              <a:buSzPct val="60000"/>
              <a:buFont typeface="Wingdings" charset="0"/>
              <a:buChar char="u"/>
            </a:pPr>
            <a:r>
              <a:rPr lang="en-US" sz="3200" b="1"/>
              <a:t>Calvin cycle</a:t>
            </a:r>
            <a:endParaRPr lang="en-US" sz="3000" b="1"/>
          </a:p>
          <a:p>
            <a:pPr marL="1085850" lvl="2" indent="-228600" algn="l" eaLnBrk="1" hangingPunct="1">
              <a:spcBef>
                <a:spcPct val="20000"/>
              </a:spcBef>
              <a:buClr>
                <a:schemeClr val="hlink"/>
              </a:buClr>
              <a:buSzPct val="95000"/>
              <a:buFont typeface="Wingdings" charset="0"/>
              <a:buChar char="§"/>
            </a:pPr>
            <a:r>
              <a:rPr lang="en-US" sz="2800" b="1">
                <a:solidFill>
                  <a:srgbClr val="0F116A"/>
                </a:solidFill>
              </a:rPr>
              <a:t>CO</a:t>
            </a:r>
            <a:r>
              <a:rPr lang="en-US" sz="2800" b="1" baseline="-25000">
                <a:solidFill>
                  <a:srgbClr val="0F116A"/>
                </a:solidFill>
              </a:rPr>
              <a:t>2</a:t>
            </a:r>
            <a:endParaRPr lang="en-US" sz="2800" b="1">
              <a:solidFill>
                <a:schemeClr val="tx2"/>
              </a:solidFill>
            </a:endParaRPr>
          </a:p>
        </p:txBody>
      </p:sp>
      <p:sp>
        <p:nvSpPr>
          <p:cNvPr id="371717" name="AutoShape 5"/>
          <p:cNvSpPr>
            <a:spLocks noChangeArrowheads="1"/>
          </p:cNvSpPr>
          <p:nvPr/>
        </p:nvSpPr>
        <p:spPr bwMode="auto">
          <a:xfrm>
            <a:off x="7315200" y="0"/>
            <a:ext cx="1828800" cy="1828800"/>
          </a:xfrm>
          <a:prstGeom prst="sun">
            <a:avLst>
              <a:gd name="adj" fmla="val 25000"/>
            </a:avLst>
          </a:prstGeom>
          <a:solidFill>
            <a:srgbClr val="FFEA18"/>
          </a:solidFill>
          <a:ln w="9525">
            <a:solidFill>
              <a:srgbClr val="FFCC18"/>
            </a:solidFill>
            <a:miter lim="800000"/>
            <a:headEnd/>
            <a:tailEnd/>
          </a:ln>
        </p:spPr>
        <p:txBody>
          <a:bodyPr wrap="none" anchor="ctr"/>
          <a:lstStyle/>
          <a:p>
            <a:endParaRPr lang="en-US"/>
          </a:p>
        </p:txBody>
      </p:sp>
      <p:sp>
        <p:nvSpPr>
          <p:cNvPr id="371718" name="AutoShape 6"/>
          <p:cNvSpPr>
            <a:spLocks noChangeArrowheads="1"/>
          </p:cNvSpPr>
          <p:nvPr/>
        </p:nvSpPr>
        <p:spPr bwMode="auto">
          <a:xfrm>
            <a:off x="166688" y="5421313"/>
            <a:ext cx="4086225" cy="1412875"/>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r>
              <a:rPr lang="en-US" sz="2600" b="1">
                <a:solidFill>
                  <a:schemeClr val="tx2"/>
                </a:solidFill>
              </a:rPr>
              <a:t>What structures have plants evolved to supply these needs?</a:t>
            </a:r>
            <a:endParaRPr lang="en-US" sz="3000" b="1">
              <a:solidFill>
                <a:schemeClr val="tx2"/>
              </a:solidFill>
            </a:endParaRPr>
          </a:p>
        </p:txBody>
      </p:sp>
      <p:sp>
        <p:nvSpPr>
          <p:cNvPr id="371719" name="Rectangle 7"/>
          <p:cNvSpPr>
            <a:spLocks noChangeArrowheads="1"/>
          </p:cNvSpPr>
          <p:nvPr/>
        </p:nvSpPr>
        <p:spPr bwMode="auto">
          <a:xfrm>
            <a:off x="2759075" y="2574925"/>
            <a:ext cx="12271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900" b="1">
                <a:solidFill>
                  <a:srgbClr val="0F116A"/>
                </a:solidFill>
                <a:sym typeface="Symbol" charset="0"/>
              </a:rPr>
              <a:t></a:t>
            </a:r>
            <a:r>
              <a:rPr lang="en-US" sz="2600" b="1">
                <a:solidFill>
                  <a:srgbClr val="CC0000"/>
                </a:solidFill>
              </a:rPr>
              <a:t> sun</a:t>
            </a:r>
          </a:p>
        </p:txBody>
      </p:sp>
      <p:sp>
        <p:nvSpPr>
          <p:cNvPr id="371720" name="Rectangle 8"/>
          <p:cNvSpPr>
            <a:spLocks noChangeArrowheads="1"/>
          </p:cNvSpPr>
          <p:nvPr/>
        </p:nvSpPr>
        <p:spPr bwMode="auto">
          <a:xfrm>
            <a:off x="2759075" y="3113088"/>
            <a:ext cx="17764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900" b="1">
                <a:solidFill>
                  <a:srgbClr val="0F116A"/>
                </a:solidFill>
                <a:sym typeface="Symbol" charset="0"/>
              </a:rPr>
              <a:t></a:t>
            </a:r>
            <a:r>
              <a:rPr lang="en-US" sz="2600" b="1">
                <a:solidFill>
                  <a:srgbClr val="CC0000"/>
                </a:solidFill>
              </a:rPr>
              <a:t> ground</a:t>
            </a:r>
          </a:p>
        </p:txBody>
      </p:sp>
      <p:sp>
        <p:nvSpPr>
          <p:cNvPr id="371721" name="Rectangle 9"/>
          <p:cNvSpPr>
            <a:spLocks noChangeArrowheads="1"/>
          </p:cNvSpPr>
          <p:nvPr/>
        </p:nvSpPr>
        <p:spPr bwMode="auto">
          <a:xfrm>
            <a:off x="2759075" y="4159250"/>
            <a:ext cx="1036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900" b="1">
                <a:solidFill>
                  <a:srgbClr val="0F116A"/>
                </a:solidFill>
                <a:sym typeface="Symbol" charset="0"/>
              </a:rPr>
              <a:t></a:t>
            </a:r>
            <a:r>
              <a:rPr lang="en-US" b="1">
                <a:solidFill>
                  <a:schemeClr val="tx2"/>
                </a:solidFill>
              </a:rPr>
              <a:t> </a:t>
            </a:r>
            <a:r>
              <a:rPr lang="en-US" sz="2600" b="1">
                <a:solidFill>
                  <a:srgbClr val="CC0000"/>
                </a:solidFill>
              </a:rPr>
              <a:t>air</a:t>
            </a:r>
          </a:p>
        </p:txBody>
      </p:sp>
      <p:sp>
        <p:nvSpPr>
          <p:cNvPr id="371722" name="Oval 10"/>
          <p:cNvSpPr>
            <a:spLocks noChangeArrowheads="1"/>
          </p:cNvSpPr>
          <p:nvPr/>
        </p:nvSpPr>
        <p:spPr bwMode="auto">
          <a:xfrm>
            <a:off x="7780338" y="2582863"/>
            <a:ext cx="955675" cy="11779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1723" name="Oval 11"/>
          <p:cNvSpPr>
            <a:spLocks noChangeArrowheads="1"/>
          </p:cNvSpPr>
          <p:nvPr/>
        </p:nvSpPr>
        <p:spPr bwMode="auto">
          <a:xfrm>
            <a:off x="6405563" y="5613400"/>
            <a:ext cx="1285875" cy="808038"/>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1724" name="Oval 12"/>
          <p:cNvSpPr>
            <a:spLocks noChangeArrowheads="1"/>
          </p:cNvSpPr>
          <p:nvPr/>
        </p:nvSpPr>
        <p:spPr bwMode="auto">
          <a:xfrm>
            <a:off x="6831013" y="3603625"/>
            <a:ext cx="555625" cy="15557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1725" name="Freeform 13"/>
          <p:cNvSpPr>
            <a:spLocks/>
          </p:cNvSpPr>
          <p:nvPr/>
        </p:nvSpPr>
        <p:spPr bwMode="auto">
          <a:xfrm>
            <a:off x="4957763" y="4772025"/>
            <a:ext cx="4224337" cy="2085975"/>
          </a:xfrm>
          <a:custGeom>
            <a:avLst/>
            <a:gdLst>
              <a:gd name="T0" fmla="*/ 2147483647 w 2560"/>
              <a:gd name="T1" fmla="*/ 2147483647 h 1304"/>
              <a:gd name="T2" fmla="*/ 2147483647 w 2560"/>
              <a:gd name="T3" fmla="*/ 2147483647 h 1304"/>
              <a:gd name="T4" fmla="*/ 2147483647 w 2560"/>
              <a:gd name="T5" fmla="*/ 2147483647 h 1304"/>
              <a:gd name="T6" fmla="*/ 2147483647 w 2560"/>
              <a:gd name="T7" fmla="*/ 2147483647 h 1304"/>
              <a:gd name="T8" fmla="*/ 2147483647 w 2560"/>
              <a:gd name="T9" fmla="*/ 2147483647 h 1304"/>
              <a:gd name="T10" fmla="*/ 2147483647 w 2560"/>
              <a:gd name="T11" fmla="*/ 2147483647 h 1304"/>
              <a:gd name="T12" fmla="*/ 2147483647 w 2560"/>
              <a:gd name="T13" fmla="*/ 2147483647 h 1304"/>
              <a:gd name="T14" fmla="*/ 2147483647 w 2560"/>
              <a:gd name="T15" fmla="*/ 2147483647 h 1304"/>
              <a:gd name="T16" fmla="*/ 2147483647 w 2560"/>
              <a:gd name="T17" fmla="*/ 2147483647 h 1304"/>
              <a:gd name="T18" fmla="*/ 2147483647 w 2560"/>
              <a:gd name="T19" fmla="*/ 2147483647 h 1304"/>
              <a:gd name="T20" fmla="*/ 2147483647 w 2560"/>
              <a:gd name="T21" fmla="*/ 2147483647 h 1304"/>
              <a:gd name="T22" fmla="*/ 2147483647 w 2560"/>
              <a:gd name="T23" fmla="*/ 2147483647 h 1304"/>
              <a:gd name="T24" fmla="*/ 2147483647 w 2560"/>
              <a:gd name="T25" fmla="*/ 2147483647 h 1304"/>
              <a:gd name="T26" fmla="*/ 2147483647 w 2560"/>
              <a:gd name="T27" fmla="*/ 2147483647 h 1304"/>
              <a:gd name="T28" fmla="*/ 2147483647 w 2560"/>
              <a:gd name="T29" fmla="*/ 2147483647 h 1304"/>
              <a:gd name="T30" fmla="*/ 2147483647 w 2560"/>
              <a:gd name="T31" fmla="*/ 2147483647 h 1304"/>
              <a:gd name="T32" fmla="*/ 2147483647 w 2560"/>
              <a:gd name="T33" fmla="*/ 0 h 1304"/>
              <a:gd name="T34" fmla="*/ 2147483647 w 2560"/>
              <a:gd name="T35" fmla="*/ 2147483647 h 1304"/>
              <a:gd name="T36" fmla="*/ 2147483647 w 2560"/>
              <a:gd name="T37" fmla="*/ 2147483647 h 1304"/>
              <a:gd name="T38" fmla="*/ 0 w 2560"/>
              <a:gd name="T39" fmla="*/ 2147483647 h 1304"/>
              <a:gd name="T40" fmla="*/ 0 w 2560"/>
              <a:gd name="T41" fmla="*/ 2147483647 h 1304"/>
              <a:gd name="T42" fmla="*/ 2147483647 w 2560"/>
              <a:gd name="T43" fmla="*/ 2147483647 h 1304"/>
              <a:gd name="T44" fmla="*/ 2147483647 w 2560"/>
              <a:gd name="T45" fmla="*/ 2147483647 h 1304"/>
              <a:gd name="T46" fmla="*/ 2147483647 w 2560"/>
              <a:gd name="T47" fmla="*/ 2147483647 h 1304"/>
              <a:gd name="T48" fmla="*/ 2147483647 w 2560"/>
              <a:gd name="T49" fmla="*/ 2147483647 h 1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60"/>
              <a:gd name="T76" fmla="*/ 0 h 1304"/>
              <a:gd name="T77" fmla="*/ 2560 w 2560"/>
              <a:gd name="T78" fmla="*/ 1304 h 13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60" h="1304">
                <a:moveTo>
                  <a:pt x="402" y="44"/>
                </a:moveTo>
                <a:cubicBezTo>
                  <a:pt x="516" y="53"/>
                  <a:pt x="476" y="53"/>
                  <a:pt x="523" y="53"/>
                </a:cubicBezTo>
                <a:cubicBezTo>
                  <a:pt x="557" y="51"/>
                  <a:pt x="625" y="49"/>
                  <a:pt x="625" y="49"/>
                </a:cubicBezTo>
                <a:cubicBezTo>
                  <a:pt x="744" y="58"/>
                  <a:pt x="699" y="58"/>
                  <a:pt x="761" y="58"/>
                </a:cubicBezTo>
                <a:cubicBezTo>
                  <a:pt x="795" y="56"/>
                  <a:pt x="829" y="55"/>
                  <a:pt x="863" y="53"/>
                </a:cubicBezTo>
                <a:cubicBezTo>
                  <a:pt x="871" y="52"/>
                  <a:pt x="887" y="49"/>
                  <a:pt x="887" y="49"/>
                </a:cubicBezTo>
                <a:cubicBezTo>
                  <a:pt x="908" y="49"/>
                  <a:pt x="929" y="49"/>
                  <a:pt x="950" y="49"/>
                </a:cubicBezTo>
                <a:cubicBezTo>
                  <a:pt x="1026" y="38"/>
                  <a:pt x="998" y="39"/>
                  <a:pt x="1033" y="39"/>
                </a:cubicBezTo>
                <a:cubicBezTo>
                  <a:pt x="1181" y="18"/>
                  <a:pt x="1129" y="19"/>
                  <a:pt x="1188" y="19"/>
                </a:cubicBezTo>
                <a:cubicBezTo>
                  <a:pt x="1318" y="24"/>
                  <a:pt x="1271" y="24"/>
                  <a:pt x="1328" y="24"/>
                </a:cubicBezTo>
                <a:cubicBezTo>
                  <a:pt x="1497" y="18"/>
                  <a:pt x="1431" y="19"/>
                  <a:pt x="1527" y="19"/>
                </a:cubicBezTo>
                <a:lnTo>
                  <a:pt x="1988" y="15"/>
                </a:lnTo>
                <a:cubicBezTo>
                  <a:pt x="2030" y="16"/>
                  <a:pt x="2114" y="19"/>
                  <a:pt x="2114" y="19"/>
                </a:cubicBezTo>
                <a:cubicBezTo>
                  <a:pt x="2255" y="4"/>
                  <a:pt x="2300" y="5"/>
                  <a:pt x="2250" y="5"/>
                </a:cubicBezTo>
                <a:lnTo>
                  <a:pt x="2293" y="10"/>
                </a:lnTo>
                <a:lnTo>
                  <a:pt x="2376" y="10"/>
                </a:lnTo>
                <a:lnTo>
                  <a:pt x="2468" y="0"/>
                </a:lnTo>
                <a:lnTo>
                  <a:pt x="2545" y="19"/>
                </a:lnTo>
                <a:lnTo>
                  <a:pt x="2560" y="1304"/>
                </a:lnTo>
                <a:lnTo>
                  <a:pt x="0" y="1304"/>
                </a:lnTo>
                <a:lnTo>
                  <a:pt x="0" y="44"/>
                </a:lnTo>
                <a:cubicBezTo>
                  <a:pt x="93" y="53"/>
                  <a:pt x="61" y="53"/>
                  <a:pt x="97" y="53"/>
                </a:cubicBezTo>
                <a:cubicBezTo>
                  <a:pt x="210" y="48"/>
                  <a:pt x="181" y="75"/>
                  <a:pt x="213" y="44"/>
                </a:cubicBezTo>
                <a:cubicBezTo>
                  <a:pt x="355" y="53"/>
                  <a:pt x="306" y="53"/>
                  <a:pt x="359" y="53"/>
                </a:cubicBezTo>
                <a:lnTo>
                  <a:pt x="402" y="44"/>
                </a:lnTo>
                <a:close/>
              </a:path>
            </a:pathLst>
          </a:custGeom>
          <a:solidFill>
            <a:schemeClr val="hlink">
              <a:alpha val="4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 name="Group 18"/>
          <p:cNvGrpSpPr>
            <a:grpSpLocks/>
          </p:cNvGrpSpPr>
          <p:nvPr/>
        </p:nvGrpSpPr>
        <p:grpSpPr bwMode="auto">
          <a:xfrm>
            <a:off x="4764088" y="2278063"/>
            <a:ext cx="925512" cy="954087"/>
            <a:chOff x="184" y="2677"/>
            <a:chExt cx="583" cy="601"/>
          </a:xfrm>
        </p:grpSpPr>
        <p:sp>
          <p:nvSpPr>
            <p:cNvPr id="132112" name="Oval 15"/>
            <p:cNvSpPr>
              <a:spLocks noChangeArrowheads="1"/>
            </p:cNvSpPr>
            <p:nvPr/>
          </p:nvSpPr>
          <p:spPr bwMode="auto">
            <a:xfrm>
              <a:off x="515" y="3026"/>
              <a:ext cx="252" cy="252"/>
            </a:xfrm>
            <a:prstGeom prst="ellipse">
              <a:avLst/>
            </a:prstGeom>
            <a:solidFill>
              <a:schemeClr val="hlink"/>
            </a:solidFill>
            <a:ln w="9525">
              <a:solidFill>
                <a:schemeClr val="tx1"/>
              </a:solidFill>
              <a:round/>
              <a:headEnd/>
              <a:tailEnd/>
            </a:ln>
          </p:spPr>
          <p:txBody>
            <a:bodyPr wrap="none" anchor="ctr"/>
            <a:lstStyle/>
            <a:p>
              <a:r>
                <a:rPr lang="en-US" b="1">
                  <a:solidFill>
                    <a:srgbClr val="000000"/>
                  </a:solidFill>
                </a:rPr>
                <a:t>O</a:t>
              </a:r>
            </a:p>
          </p:txBody>
        </p:sp>
        <p:sp>
          <p:nvSpPr>
            <p:cNvPr id="132113" name="Oval 16"/>
            <p:cNvSpPr>
              <a:spLocks noChangeArrowheads="1"/>
            </p:cNvSpPr>
            <p:nvPr/>
          </p:nvSpPr>
          <p:spPr bwMode="auto">
            <a:xfrm>
              <a:off x="184" y="2677"/>
              <a:ext cx="252" cy="252"/>
            </a:xfrm>
            <a:prstGeom prst="ellipse">
              <a:avLst/>
            </a:prstGeom>
            <a:solidFill>
              <a:schemeClr val="hlink"/>
            </a:solidFill>
            <a:ln w="9525">
              <a:solidFill>
                <a:schemeClr val="tx1"/>
              </a:solidFill>
              <a:round/>
              <a:headEnd/>
              <a:tailEnd/>
            </a:ln>
          </p:spPr>
          <p:txBody>
            <a:bodyPr wrap="none" anchor="ctr"/>
            <a:lstStyle/>
            <a:p>
              <a:r>
                <a:rPr lang="en-US" b="1">
                  <a:solidFill>
                    <a:srgbClr val="000000"/>
                  </a:solidFill>
                </a:rPr>
                <a:t>O</a:t>
              </a:r>
              <a:endParaRPr lang="en-US">
                <a:solidFill>
                  <a:srgbClr val="000000"/>
                </a:solidFill>
              </a:endParaRPr>
            </a:p>
          </p:txBody>
        </p:sp>
        <p:sp>
          <p:nvSpPr>
            <p:cNvPr id="132114" name="Oval 14"/>
            <p:cNvSpPr>
              <a:spLocks noChangeArrowheads="1"/>
            </p:cNvSpPr>
            <p:nvPr/>
          </p:nvSpPr>
          <p:spPr bwMode="auto">
            <a:xfrm>
              <a:off x="344" y="2856"/>
              <a:ext cx="252" cy="252"/>
            </a:xfrm>
            <a:prstGeom prst="ellipse">
              <a:avLst/>
            </a:prstGeom>
            <a:solidFill>
              <a:schemeClr val="hlink"/>
            </a:solidFill>
            <a:ln w="9525">
              <a:solidFill>
                <a:schemeClr val="tx1"/>
              </a:solidFill>
              <a:round/>
              <a:headEnd/>
              <a:tailEnd/>
            </a:ln>
          </p:spPr>
          <p:txBody>
            <a:bodyPr wrap="none" anchor="ctr"/>
            <a:lstStyle/>
            <a:p>
              <a:r>
                <a:rPr lang="en-US" b="1">
                  <a:solidFill>
                    <a:srgbClr val="000000"/>
                  </a:solidFill>
                </a:rPr>
                <a:t>C</a:t>
              </a:r>
              <a:endParaRPr lang="en-US">
                <a:solidFill>
                  <a:srgbClr val="000000"/>
                </a:solidFill>
              </a:endParaRPr>
            </a:p>
          </p:txBody>
        </p:sp>
      </p:grpSp>
      <p:pic>
        <p:nvPicPr>
          <p:cNvPr id="371732" name="Picture 20"/>
          <p:cNvPicPr>
            <a:picLocks noChangeAspect="1" noChangeArrowheads="1"/>
          </p:cNvPicPr>
          <p:nvPr/>
        </p:nvPicPr>
        <p:blipFill>
          <a:blip r:embed="rId10"/>
          <a:srcRect l="84706" t="8615" r="4506" b="78769"/>
          <a:stretch>
            <a:fillRect/>
          </a:stretch>
        </p:blipFill>
        <p:spPr bwMode="auto">
          <a:xfrm>
            <a:off x="7573963" y="3822700"/>
            <a:ext cx="938212" cy="801688"/>
          </a:xfrm>
          <a:prstGeom prst="rect">
            <a:avLst/>
          </a:prstGeom>
          <a:noFill/>
          <a:ln w="9525">
            <a:solidFill>
              <a:srgbClr val="0051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243130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2" end="2"/>
                                            </p:txEl>
                                          </p:spTgt>
                                        </p:tgtEl>
                                        <p:attrNameLst>
                                          <p:attrName>style.visibility</p:attrName>
                                        </p:attrNameLst>
                                      </p:cBhvr>
                                      <p:to>
                                        <p:strVal val="visible"/>
                                      </p:to>
                                    </p:set>
                                    <p:anim calcmode="lin" valueType="num">
                                      <p:cBhvr additive="base">
                                        <p:cTn id="7" dur="500" fill="hold"/>
                                        <p:tgtEl>
                                          <p:spTgt spid="37171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1719">
                                            <p:txEl>
                                              <p:pRg st="0" end="0"/>
                                            </p:txEl>
                                          </p:spTgt>
                                        </p:tgtEl>
                                        <p:attrNameLst>
                                          <p:attrName>style.visibility</p:attrName>
                                        </p:attrNameLst>
                                      </p:cBhvr>
                                      <p:to>
                                        <p:strVal val="visible"/>
                                      </p:to>
                                    </p:set>
                                    <p:anim calcmode="lin" valueType="num">
                                      <p:cBhvr additive="base">
                                        <p:cTn id="13" dur="500" fill="hold"/>
                                        <p:tgtEl>
                                          <p:spTgt spid="37171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171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5" presetClass="entr" presetSubtype="0" fill="hold" grpId="0" nodeType="afterEffect">
                                  <p:stCondLst>
                                    <p:cond delay="0"/>
                                  </p:stCondLst>
                                  <p:childTnLst>
                                    <p:set>
                                      <p:cBhvr>
                                        <p:cTn id="17" dur="1" fill="hold">
                                          <p:stCondLst>
                                            <p:cond delay="0"/>
                                          </p:stCondLst>
                                        </p:cTn>
                                        <p:tgtEl>
                                          <p:spTgt spid="371717"/>
                                        </p:tgtEl>
                                        <p:attrNameLst>
                                          <p:attrName>style.visibility</p:attrName>
                                        </p:attrNameLst>
                                      </p:cBhvr>
                                      <p:to>
                                        <p:strVal val="visible"/>
                                      </p:to>
                                    </p:set>
                                    <p:anim calcmode="lin" valueType="num">
                                      <p:cBhvr>
                                        <p:cTn id="18" dur="1000" fill="hold"/>
                                        <p:tgtEl>
                                          <p:spTgt spid="371717"/>
                                        </p:tgtEl>
                                        <p:attrNameLst>
                                          <p:attrName>ppt_w</p:attrName>
                                        </p:attrNameLst>
                                      </p:cBhvr>
                                      <p:tavLst>
                                        <p:tav tm="0">
                                          <p:val>
                                            <p:fltVal val="0"/>
                                          </p:val>
                                        </p:tav>
                                        <p:tav tm="100000">
                                          <p:val>
                                            <p:strVal val="#ppt_w"/>
                                          </p:val>
                                        </p:tav>
                                      </p:tavLst>
                                    </p:anim>
                                    <p:anim calcmode="lin" valueType="num">
                                      <p:cBhvr>
                                        <p:cTn id="19" dur="1000" fill="hold"/>
                                        <p:tgtEl>
                                          <p:spTgt spid="371717"/>
                                        </p:tgtEl>
                                        <p:attrNameLst>
                                          <p:attrName>ppt_h</p:attrName>
                                        </p:attrNameLst>
                                      </p:cBhvr>
                                      <p:tavLst>
                                        <p:tav tm="0">
                                          <p:val>
                                            <p:fltVal val="0"/>
                                          </p:val>
                                        </p:tav>
                                        <p:tav tm="100000">
                                          <p:val>
                                            <p:strVal val="#ppt_h"/>
                                          </p:val>
                                        </p:tav>
                                      </p:tavLst>
                                    </p:anim>
                                    <p:anim calcmode="lin" valueType="num">
                                      <p:cBhvr>
                                        <p:cTn id="20" dur="1000" fill="hold"/>
                                        <p:tgtEl>
                                          <p:spTgt spid="3717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717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Chimes"/>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71716">
                                            <p:txEl>
                                              <p:pRg st="3" end="3"/>
                                            </p:txEl>
                                          </p:spTgt>
                                        </p:tgtEl>
                                        <p:attrNameLst>
                                          <p:attrName>style.visibility</p:attrName>
                                        </p:attrNameLst>
                                      </p:cBhvr>
                                      <p:to>
                                        <p:strVal val="visible"/>
                                      </p:to>
                                    </p:set>
                                    <p:anim calcmode="lin" valueType="num">
                                      <p:cBhvr additive="base">
                                        <p:cTn id="26"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71720">
                                            <p:txEl>
                                              <p:pRg st="0" end="0"/>
                                            </p:txEl>
                                          </p:spTgt>
                                        </p:tgtEl>
                                        <p:attrNameLst>
                                          <p:attrName>style.visibility</p:attrName>
                                        </p:attrNameLst>
                                      </p:cBhvr>
                                      <p:to>
                                        <p:strVal val="visible"/>
                                      </p:to>
                                    </p:set>
                                    <p:anim calcmode="lin" valueType="num">
                                      <p:cBhvr additive="base">
                                        <p:cTn id="32" dur="500" fill="hold"/>
                                        <p:tgtEl>
                                          <p:spTgt spid="371720">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71720">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71725"/>
                                        </p:tgtEl>
                                        <p:attrNameLst>
                                          <p:attrName>style.visibility</p:attrName>
                                        </p:attrNameLst>
                                      </p:cBhvr>
                                      <p:to>
                                        <p:strVal val="visible"/>
                                      </p:to>
                                    </p:set>
                                    <p:animEffect transition="in" filter="wipe(left)">
                                      <p:cBhvr>
                                        <p:cTn id="37" dur="500"/>
                                        <p:tgtEl>
                                          <p:spTgt spid="371725"/>
                                        </p:tgtEl>
                                      </p:cBhvr>
                                    </p:animEffect>
                                  </p:childTnLst>
                                  <p:subTnLst>
                                    <p:audio>
                                      <p:cMediaNode>
                                        <p:cTn display="0" masterRel="sameClick">
                                          <p:stCondLst>
                                            <p:cond evt="begin" delay="0">
                                              <p:tn val="35"/>
                                            </p:cond>
                                          </p:stCondLst>
                                          <p:endCondLst>
                                            <p:cond evt="onStopAudio" delay="0">
                                              <p:tgtEl>
                                                <p:sldTgt/>
                                              </p:tgtEl>
                                            </p:cond>
                                          </p:endCondLst>
                                        </p:cTn>
                                        <p:tgtEl>
                                          <p:sndTgt r:embed="rId5" name="Bubbl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1716">
                                            <p:txEl>
                                              <p:pRg st="5" end="5"/>
                                            </p:txEl>
                                          </p:spTgt>
                                        </p:tgtEl>
                                        <p:attrNameLst>
                                          <p:attrName>style.visibility</p:attrName>
                                        </p:attrNameLst>
                                      </p:cBhvr>
                                      <p:to>
                                        <p:strVal val="visible"/>
                                      </p:to>
                                    </p:set>
                                    <p:anim calcmode="lin" valueType="num">
                                      <p:cBhvr additive="base">
                                        <p:cTn id="42"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71721">
                                            <p:txEl>
                                              <p:pRg st="0" end="0"/>
                                            </p:txEl>
                                          </p:spTgt>
                                        </p:tgtEl>
                                        <p:attrNameLst>
                                          <p:attrName>style.visibility</p:attrName>
                                        </p:attrNameLst>
                                      </p:cBhvr>
                                      <p:to>
                                        <p:strVal val="visible"/>
                                      </p:to>
                                    </p:set>
                                    <p:anim calcmode="lin" valueType="num">
                                      <p:cBhvr additive="base">
                                        <p:cTn id="48" dur="500" fill="hold"/>
                                        <p:tgtEl>
                                          <p:spTgt spid="371721">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71721">
                                            <p:txEl>
                                              <p:pRg st="0" end="0"/>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00"/>
                            </p:stCondLst>
                            <p:childTnLst>
                              <p:par>
                                <p:cTn id="51" presetID="34"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from="(-#ppt_w/2)" to="(#ppt_x)" calcmode="lin" valueType="num">
                                      <p:cBhvr>
                                        <p:cTn id="53" dur="600" fill="hold">
                                          <p:stCondLst>
                                            <p:cond delay="0"/>
                                          </p:stCondLst>
                                        </p:cTn>
                                        <p:tgtEl>
                                          <p:spTgt spid="2"/>
                                        </p:tgtEl>
                                        <p:attrNameLst>
                                          <p:attrName>ppt_x</p:attrName>
                                        </p:attrNameLst>
                                      </p:cBhvr>
                                    </p:anim>
                                    <p:anim from="0" to="-1.0" calcmode="lin" valueType="num">
                                      <p:cBhvr>
                                        <p:cTn id="54" dur="200" decel="50000" autoRev="1" fill="hold">
                                          <p:stCondLst>
                                            <p:cond delay="600"/>
                                          </p:stCondLst>
                                        </p:cTn>
                                        <p:tgtEl>
                                          <p:spTgt spid="2"/>
                                        </p:tgtEl>
                                        <p:attrNameLst>
                                          <p:attrName>xshear</p:attrName>
                                        </p:attrNameLst>
                                      </p:cBhvr>
                                    </p:anim>
                                    <p:animScale>
                                      <p:cBhvr>
                                        <p:cTn id="55" dur="200" decel="100000" autoRev="1" fill="hold">
                                          <p:stCondLst>
                                            <p:cond delay="600"/>
                                          </p:stCondLst>
                                        </p:cTn>
                                        <p:tgtEl>
                                          <p:spTgt spid="2"/>
                                        </p:tgtEl>
                                      </p:cBhvr>
                                      <p:from x="100000" y="100000"/>
                                      <p:to x="80000" y="100000"/>
                                    </p:animScale>
                                    <p:anim by="(#ppt_h/3+#ppt_w*0.1)" calcmode="lin" valueType="num">
                                      <p:cBhvr additive="sum">
                                        <p:cTn id="56"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1"/>
                                            </p:cond>
                                          </p:stCondLst>
                                          <p:endCondLst>
                                            <p:cond evt="onStopAudio" delay="0">
                                              <p:tgtEl>
                                                <p:sldTgt/>
                                              </p:tgtEl>
                                            </p:cond>
                                          </p:endCondLst>
                                        </p:cTn>
                                        <p:tgtEl>
                                          <p:sndTgt r:embed="rId5" name="Bubbles"/>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71718"/>
                                        </p:tgtEl>
                                        <p:attrNameLst>
                                          <p:attrName>style.visibility</p:attrName>
                                        </p:attrNameLst>
                                      </p:cBhvr>
                                      <p:to>
                                        <p:strVal val="visible"/>
                                      </p:to>
                                    </p:set>
                                    <p:animEffect transition="in" filter="wipe(left)">
                                      <p:cBhvr>
                                        <p:cTn id="61" dur="500"/>
                                        <p:tgtEl>
                                          <p:spTgt spid="371718"/>
                                        </p:tgtEl>
                                      </p:cBhvr>
                                    </p:animEffect>
                                  </p:childTnLst>
                                  <p:subTnLst>
                                    <p:audio>
                                      <p:cMediaNode>
                                        <p:cTn display="0" masterRel="sameClick">
                                          <p:stCondLst>
                                            <p:cond evt="begin" delay="0">
                                              <p:tn val="59"/>
                                            </p:cond>
                                          </p:stCondLst>
                                          <p:endCondLst>
                                            <p:cond evt="onStopAudio" delay="0">
                                              <p:tgtEl>
                                                <p:sldTgt/>
                                              </p:tgtEl>
                                            </p:cond>
                                          </p:endCondLst>
                                        </p:cTn>
                                        <p:tgtEl>
                                          <p:sndTgt r:embed="rId6" name="Vibro Up"/>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71722"/>
                                        </p:tgtEl>
                                        <p:attrNameLst>
                                          <p:attrName>style.visibility</p:attrName>
                                        </p:attrNameLst>
                                      </p:cBhvr>
                                      <p:to>
                                        <p:strVal val="visible"/>
                                      </p:to>
                                    </p:set>
                                    <p:animEffect transition="in" filter="wipe(left)">
                                      <p:cBhvr>
                                        <p:cTn id="66" dur="500"/>
                                        <p:tgtEl>
                                          <p:spTgt spid="371722"/>
                                        </p:tgtEl>
                                      </p:cBhvr>
                                    </p:animEffect>
                                  </p:childTnLst>
                                  <p:subTnLst>
                                    <p:audio>
                                      <p:cMediaNode>
                                        <p:cTn display="0" masterRel="sameClick">
                                          <p:stCondLst>
                                            <p:cond evt="begin" delay="0">
                                              <p:tn val="64"/>
                                            </p:cond>
                                          </p:stCondLst>
                                          <p:endCondLst>
                                            <p:cond evt="onStopAudio" delay="0">
                                              <p:tgtEl>
                                                <p:sldTgt/>
                                              </p:tgtEl>
                                            </p:cond>
                                          </p:endCondLst>
                                        </p:cTn>
                                        <p:tgtEl>
                                          <p:sndTgt r:embed="rId7"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71723"/>
                                        </p:tgtEl>
                                        <p:attrNameLst>
                                          <p:attrName>style.visibility</p:attrName>
                                        </p:attrNameLst>
                                      </p:cBhvr>
                                      <p:to>
                                        <p:strVal val="visible"/>
                                      </p:to>
                                    </p:set>
                                    <p:animEffect transition="in" filter="wipe(left)">
                                      <p:cBhvr>
                                        <p:cTn id="71" dur="500"/>
                                        <p:tgtEl>
                                          <p:spTgt spid="371723"/>
                                        </p:tgtEl>
                                      </p:cBhvr>
                                    </p:animEffect>
                                  </p:childTnLst>
                                  <p:subTnLst>
                                    <p:audio>
                                      <p:cMediaNode>
                                        <p:cTn display="0" masterRel="sameClick">
                                          <p:stCondLst>
                                            <p:cond evt="begin" delay="0">
                                              <p:tn val="69"/>
                                            </p:cond>
                                          </p:stCondLst>
                                          <p:endCondLst>
                                            <p:cond evt="onStopAudio" delay="0">
                                              <p:tgtEl>
                                                <p:sldTgt/>
                                              </p:tgtEl>
                                            </p:cond>
                                          </p:endCondLst>
                                        </p:cTn>
                                        <p:tgtEl>
                                          <p:sndTgt r:embed="rId7"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371732"/>
                                        </p:tgtEl>
                                        <p:attrNameLst>
                                          <p:attrName>style.visibility</p:attrName>
                                        </p:attrNameLst>
                                      </p:cBhvr>
                                      <p:to>
                                        <p:strVal val="visible"/>
                                      </p:to>
                                    </p:set>
                                    <p:animEffect transition="in" filter="wipe(left)">
                                      <p:cBhvr>
                                        <p:cTn id="76" dur="500"/>
                                        <p:tgtEl>
                                          <p:spTgt spid="371732"/>
                                        </p:tgtEl>
                                      </p:cBhvr>
                                    </p:animEffect>
                                  </p:childTnLst>
                                  <p:subTnLst>
                                    <p:audio>
                                      <p:cMediaNode>
                                        <p:cTn display="0" masterRel="sameClick">
                                          <p:stCondLst>
                                            <p:cond evt="begin" delay="0">
                                              <p:tn val="74"/>
                                            </p:cond>
                                          </p:stCondLst>
                                          <p:endCondLst>
                                            <p:cond evt="onStopAudio" delay="0">
                                              <p:tgtEl>
                                                <p:sldTgt/>
                                              </p:tgtEl>
                                            </p:cond>
                                          </p:endCondLst>
                                        </p:cTn>
                                        <p:tgtEl>
                                          <p:sndTgt r:embed="rId6" name="Vibro Up"/>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71724"/>
                                        </p:tgtEl>
                                        <p:attrNameLst>
                                          <p:attrName>style.visibility</p:attrName>
                                        </p:attrNameLst>
                                      </p:cBhvr>
                                      <p:to>
                                        <p:strVal val="visible"/>
                                      </p:to>
                                    </p:set>
                                    <p:animEffect transition="in" filter="wipe(left)">
                                      <p:cBhvr>
                                        <p:cTn id="81" dur="500"/>
                                        <p:tgtEl>
                                          <p:spTgt spid="371724"/>
                                        </p:tgtEl>
                                      </p:cBhvr>
                                    </p:animEffect>
                                  </p:childTnLst>
                                  <p:subTnLst>
                                    <p:audio>
                                      <p:cMediaNode>
                                        <p:cTn display="0" masterRel="sameClick">
                                          <p:stCondLst>
                                            <p:cond evt="begin" delay="0">
                                              <p:tn val="79"/>
                                            </p:cond>
                                          </p:stCondLst>
                                          <p:endCondLst>
                                            <p:cond evt="onStopAudio" delay="0">
                                              <p:tgtEl>
                                                <p:sldTgt/>
                                              </p:tgtEl>
                                            </p:cond>
                                          </p:endCondLst>
                                        </p:cTn>
                                        <p:tgtEl>
                                          <p:sndTgt r:embed="rId7"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P spid="371717" grpId="0" animBg="1"/>
      <p:bldP spid="371718" grpId="0" animBg="1" autoUpdateAnimBg="0"/>
      <p:bldP spid="371719" grpId="0" build="p" autoUpdateAnimBg="0"/>
      <p:bldP spid="371720" grpId="0" build="p" autoUpdateAnimBg="0"/>
      <p:bldP spid="371721" grpId="0" build="p" autoUpdateAnimBg="0"/>
      <p:bldP spid="371722" grpId="0" animBg="1"/>
      <p:bldP spid="371723" grpId="0" animBg="1"/>
      <p:bldP spid="371724" grpId="0" animBg="1"/>
      <p:bldP spid="3717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a:latin typeface="Times New Roman" charset="0"/>
              </a:rPr>
              <a:t>Why the C3 problem?</a:t>
            </a:r>
          </a:p>
        </p:txBody>
      </p:sp>
      <p:sp>
        <p:nvSpPr>
          <p:cNvPr id="404483" name="Rectangle 3" descr="Rectangle: Click to edit Master text styles&#10;Second level&#10;Third level&#10;Fourth level&#10;Fifth level"/>
          <p:cNvSpPr>
            <a:spLocks noGrp="1" noChangeArrowheads="1"/>
          </p:cNvSpPr>
          <p:nvPr>
            <p:ph type="body" idx="1"/>
          </p:nvPr>
        </p:nvSpPr>
        <p:spPr>
          <a:xfrm>
            <a:off x="209550" y="838200"/>
            <a:ext cx="8312150" cy="5105400"/>
          </a:xfrm>
        </p:spPr>
        <p:txBody>
          <a:bodyPr/>
          <a:lstStyle/>
          <a:p>
            <a:pPr eaLnBrk="1" hangingPunct="1">
              <a:lnSpc>
                <a:spcPct val="110000"/>
              </a:lnSpc>
            </a:pPr>
            <a:r>
              <a:rPr lang="en-US">
                <a:latin typeface="Tahoma" charset="0"/>
              </a:rPr>
              <a:t>Possibly evolutionary baggage</a:t>
            </a:r>
          </a:p>
          <a:p>
            <a:pPr lvl="1" eaLnBrk="1" hangingPunct="1">
              <a:lnSpc>
                <a:spcPct val="110000"/>
              </a:lnSpc>
            </a:pPr>
            <a:r>
              <a:rPr lang="en-US" sz="2600">
                <a:latin typeface="Tahoma" charset="0"/>
                <a:ea typeface="Arial" charset="0"/>
                <a:cs typeface="Arial" charset="0"/>
              </a:rPr>
              <a:t>Rubisco evolved in high CO</a:t>
            </a:r>
            <a:r>
              <a:rPr lang="en-US" sz="2600" baseline="-25000">
                <a:latin typeface="Tahoma" charset="0"/>
                <a:ea typeface="Arial" charset="0"/>
                <a:cs typeface="Arial" charset="0"/>
              </a:rPr>
              <a:t>2</a:t>
            </a:r>
            <a:r>
              <a:rPr lang="en-US" sz="2600">
                <a:latin typeface="Tahoma" charset="0"/>
                <a:ea typeface="Arial" charset="0"/>
                <a:cs typeface="Arial" charset="0"/>
              </a:rPr>
              <a:t> atmosphere</a:t>
            </a:r>
          </a:p>
          <a:p>
            <a:pPr lvl="2" eaLnBrk="1" hangingPunct="1">
              <a:lnSpc>
                <a:spcPct val="110000"/>
              </a:lnSpc>
            </a:pPr>
            <a:r>
              <a:rPr lang="en-US">
                <a:latin typeface="Tahoma" charset="0"/>
                <a:ea typeface="Arial" charset="0"/>
                <a:cs typeface="Arial" charset="0"/>
              </a:rPr>
              <a:t>there wasn</a:t>
            </a:r>
            <a:r>
              <a:rPr lang="ja-JP" altLang="en-US">
                <a:latin typeface="Tahoma" charset="0"/>
                <a:ea typeface="Arial" charset="0"/>
                <a:cs typeface="Arial" charset="0"/>
              </a:rPr>
              <a:t>’</a:t>
            </a:r>
            <a:r>
              <a:rPr lang="en-US" altLang="ja-JP">
                <a:latin typeface="Tahoma" charset="0"/>
                <a:ea typeface="Arial" charset="0"/>
                <a:cs typeface="Arial" charset="0"/>
              </a:rPr>
              <a:t>t strong selection against active site of Rubisco accepting both CO</a:t>
            </a:r>
            <a:r>
              <a:rPr lang="en-US" altLang="ja-JP" baseline="-25000">
                <a:latin typeface="Tahoma" charset="0"/>
                <a:ea typeface="Arial" charset="0"/>
                <a:cs typeface="Arial" charset="0"/>
              </a:rPr>
              <a:t>2</a:t>
            </a:r>
            <a:r>
              <a:rPr lang="en-US" altLang="ja-JP">
                <a:latin typeface="Tahoma" charset="0"/>
                <a:ea typeface="Arial" charset="0"/>
                <a:cs typeface="Arial" charset="0"/>
              </a:rPr>
              <a:t> &amp; O</a:t>
            </a:r>
            <a:r>
              <a:rPr lang="en-US" altLang="ja-JP" baseline="-25000">
                <a:latin typeface="Tahoma" charset="0"/>
                <a:ea typeface="Arial" charset="0"/>
                <a:cs typeface="Arial" charset="0"/>
              </a:rPr>
              <a:t>2</a:t>
            </a:r>
            <a:endParaRPr lang="en-US" altLang="ja-JP">
              <a:latin typeface="Tahoma" charset="0"/>
              <a:ea typeface="Arial" charset="0"/>
              <a:cs typeface="Arial" charset="0"/>
            </a:endParaRPr>
          </a:p>
          <a:p>
            <a:pPr eaLnBrk="1" hangingPunct="1">
              <a:lnSpc>
                <a:spcPct val="110000"/>
              </a:lnSpc>
              <a:buClrTx/>
            </a:pPr>
            <a:r>
              <a:rPr lang="en-US">
                <a:latin typeface="Tahoma" charset="0"/>
              </a:rPr>
              <a:t>Today it makes a difference</a:t>
            </a:r>
            <a:r>
              <a:rPr lang="en-US" sz="2600">
                <a:latin typeface="Tahoma" charset="0"/>
              </a:rPr>
              <a:t> </a:t>
            </a:r>
          </a:p>
          <a:p>
            <a:pPr lvl="1" eaLnBrk="1" hangingPunct="1">
              <a:lnSpc>
                <a:spcPct val="110000"/>
              </a:lnSpc>
            </a:pPr>
            <a:r>
              <a:rPr lang="en-US">
                <a:latin typeface="Tahoma" charset="0"/>
                <a:ea typeface="Arial" charset="0"/>
                <a:cs typeface="Arial" charset="0"/>
              </a:rPr>
              <a:t>21% O</a:t>
            </a:r>
            <a:r>
              <a:rPr lang="en-US" baseline="-25000">
                <a:latin typeface="Tahoma" charset="0"/>
                <a:ea typeface="Arial" charset="0"/>
                <a:cs typeface="Arial" charset="0"/>
              </a:rPr>
              <a:t>2 </a:t>
            </a:r>
            <a:r>
              <a:rPr lang="en-US">
                <a:latin typeface="Tahoma" charset="0"/>
                <a:ea typeface="Arial" charset="0"/>
                <a:cs typeface="Arial" charset="0"/>
              </a:rPr>
              <a:t> vs.  0.03% CO</a:t>
            </a:r>
            <a:r>
              <a:rPr lang="en-US" baseline="-25000">
                <a:latin typeface="Tahoma" charset="0"/>
                <a:ea typeface="Arial" charset="0"/>
                <a:cs typeface="Arial" charset="0"/>
              </a:rPr>
              <a:t>2</a:t>
            </a:r>
            <a:endParaRPr lang="en-US">
              <a:latin typeface="Tahoma" charset="0"/>
              <a:ea typeface="Arial" charset="0"/>
              <a:cs typeface="Arial" charset="0"/>
            </a:endParaRPr>
          </a:p>
          <a:p>
            <a:pPr lvl="1" eaLnBrk="1" hangingPunct="1">
              <a:lnSpc>
                <a:spcPct val="110000"/>
              </a:lnSpc>
            </a:pPr>
            <a:r>
              <a:rPr lang="en-US">
                <a:latin typeface="Tahoma" charset="0"/>
                <a:ea typeface="Arial" charset="0"/>
                <a:cs typeface="Arial" charset="0"/>
              </a:rPr>
              <a:t>photorespiration can drain away 50% of carbon fixed by Calvin cycle on a hot, dry day</a:t>
            </a:r>
          </a:p>
          <a:p>
            <a:pPr lvl="1" eaLnBrk="1" hangingPunct="1">
              <a:lnSpc>
                <a:spcPct val="110000"/>
              </a:lnSpc>
              <a:buClrTx/>
            </a:pPr>
            <a:r>
              <a:rPr lang="en-US">
                <a:latin typeface="Tahoma" charset="0"/>
                <a:ea typeface="Arial" charset="0"/>
                <a:cs typeface="Arial" charset="0"/>
              </a:rPr>
              <a:t>strong selection pressure to evolve better way </a:t>
            </a:r>
            <a:br>
              <a:rPr lang="en-US">
                <a:latin typeface="Tahoma" charset="0"/>
                <a:ea typeface="Arial" charset="0"/>
                <a:cs typeface="Arial" charset="0"/>
              </a:rPr>
            </a:br>
            <a:r>
              <a:rPr lang="en-US">
                <a:latin typeface="Tahoma" charset="0"/>
                <a:ea typeface="Arial" charset="0"/>
                <a:cs typeface="Arial" charset="0"/>
              </a:rPr>
              <a:t>to fix carbon &amp; minimize photorespiration</a:t>
            </a:r>
          </a:p>
        </p:txBody>
      </p:sp>
      <p:pic>
        <p:nvPicPr>
          <p:cNvPr id="404491" name="Picture 11"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27035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92" name="AutoShape 12"/>
          <p:cNvSpPr>
            <a:spLocks noChangeArrowheads="1"/>
          </p:cNvSpPr>
          <p:nvPr/>
        </p:nvSpPr>
        <p:spPr bwMode="auto">
          <a:xfrm flipH="1">
            <a:off x="7132638" y="330200"/>
            <a:ext cx="1916112" cy="1044575"/>
          </a:xfrm>
          <a:prstGeom prst="wedgeEllipseCallout">
            <a:avLst>
              <a:gd name="adj1" fmla="val -11644"/>
              <a:gd name="adj2" fmla="val 18814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We</a:t>
            </a:r>
            <a:r>
              <a:rPr lang="ja-JP" altLang="en-US" sz="1800" b="1">
                <a:solidFill>
                  <a:srgbClr val="0F116A"/>
                </a:solidFill>
                <a:latin typeface="Comic Sans MS" charset="0"/>
              </a:rPr>
              <a:t>’</a:t>
            </a:r>
            <a:r>
              <a:rPr lang="en-US" altLang="ja-JP" sz="1800" b="1">
                <a:solidFill>
                  <a:srgbClr val="0F116A"/>
                </a:solidFill>
                <a:latin typeface="Comic Sans MS" charset="0"/>
              </a:rPr>
              <a:t>ve all got</a:t>
            </a:r>
            <a:br>
              <a:rPr lang="en-US" altLang="ja-JP" sz="1800" b="1">
                <a:solidFill>
                  <a:srgbClr val="0F116A"/>
                </a:solidFill>
                <a:latin typeface="Comic Sans MS" charset="0"/>
              </a:rPr>
            </a:br>
            <a:r>
              <a:rPr lang="en-US" altLang="ja-JP" sz="1800" b="1">
                <a:solidFill>
                  <a:srgbClr val="0F116A"/>
                </a:solidFill>
                <a:latin typeface="Comic Sans MS" charset="0"/>
              </a:rPr>
              <a:t>baggage</a:t>
            </a:r>
            <a:r>
              <a:rPr lang="en-US" altLang="ja-JP" sz="1800" b="1" i="1">
                <a:solidFill>
                  <a:srgbClr val="0F116A"/>
                </a:solidFill>
                <a:latin typeface="Comic Sans MS" charset="0"/>
              </a:rPr>
              <a:t>!</a:t>
            </a:r>
            <a:r>
              <a:rPr lang="en-US" altLang="ja-JP" sz="1800" b="1">
                <a:solidFill>
                  <a:srgbClr val="0F116A"/>
                </a:solidFill>
                <a:latin typeface="Comic Sans MS" charset="0"/>
              </a:rPr>
              <a:t> </a:t>
            </a:r>
            <a:endParaRPr lang="en-US" sz="1800" b="1">
              <a:solidFill>
                <a:srgbClr val="0F116A"/>
              </a:solidFill>
              <a:latin typeface="Comic Sans MS" charset="0"/>
            </a:endParaRPr>
          </a:p>
        </p:txBody>
      </p:sp>
    </p:spTree>
    <p:extLst>
      <p:ext uri="{BB962C8B-B14F-4D97-AF65-F5344CB8AC3E}">
        <p14:creationId xmlns:p14="http://schemas.microsoft.com/office/powerpoint/2010/main" val="540052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additive="base">
                                        <p:cTn id="7" dur="500" fill="hold"/>
                                        <p:tgtEl>
                                          <p:spTgt spid="404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4483">
                                            <p:txEl>
                                              <p:pRg st="1" end="1"/>
                                            </p:txEl>
                                          </p:spTgt>
                                        </p:tgtEl>
                                        <p:attrNameLst>
                                          <p:attrName>style.visibility</p:attrName>
                                        </p:attrNameLst>
                                      </p:cBhvr>
                                      <p:to>
                                        <p:strVal val="visible"/>
                                      </p:to>
                                    </p:set>
                                    <p:anim calcmode="lin" valueType="num">
                                      <p:cBhvr additive="base">
                                        <p:cTn id="13" dur="500" fill="hold"/>
                                        <p:tgtEl>
                                          <p:spTgt spid="404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44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 calcmode="lin" valueType="num">
                                      <p:cBhvr additive="base">
                                        <p:cTn id="19" dur="500" fill="hold"/>
                                        <p:tgtEl>
                                          <p:spTgt spid="404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44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4483">
                                            <p:txEl>
                                              <p:pRg st="3" end="3"/>
                                            </p:txEl>
                                          </p:spTgt>
                                        </p:tgtEl>
                                        <p:attrNameLst>
                                          <p:attrName>style.visibility</p:attrName>
                                        </p:attrNameLst>
                                      </p:cBhvr>
                                      <p:to>
                                        <p:strVal val="visible"/>
                                      </p:to>
                                    </p:set>
                                    <p:anim calcmode="lin" valueType="num">
                                      <p:cBhvr additive="base">
                                        <p:cTn id="25" dur="500" fill="hold"/>
                                        <p:tgtEl>
                                          <p:spTgt spid="404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44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4483">
                                            <p:txEl>
                                              <p:pRg st="4" end="4"/>
                                            </p:txEl>
                                          </p:spTgt>
                                        </p:tgtEl>
                                        <p:attrNameLst>
                                          <p:attrName>style.visibility</p:attrName>
                                        </p:attrNameLst>
                                      </p:cBhvr>
                                      <p:to>
                                        <p:strVal val="visible"/>
                                      </p:to>
                                    </p:set>
                                    <p:anim calcmode="lin" valueType="num">
                                      <p:cBhvr additive="base">
                                        <p:cTn id="31" dur="500" fill="hold"/>
                                        <p:tgtEl>
                                          <p:spTgt spid="404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44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4483">
                                            <p:txEl>
                                              <p:pRg st="5" end="5"/>
                                            </p:txEl>
                                          </p:spTgt>
                                        </p:tgtEl>
                                        <p:attrNameLst>
                                          <p:attrName>style.visibility</p:attrName>
                                        </p:attrNameLst>
                                      </p:cBhvr>
                                      <p:to>
                                        <p:strVal val="visible"/>
                                      </p:to>
                                    </p:set>
                                    <p:anim calcmode="lin" valueType="num">
                                      <p:cBhvr additive="base">
                                        <p:cTn id="37" dur="500" fill="hold"/>
                                        <p:tgtEl>
                                          <p:spTgt spid="4044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44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4483">
                                            <p:txEl>
                                              <p:pRg st="6" end="6"/>
                                            </p:txEl>
                                          </p:spTgt>
                                        </p:tgtEl>
                                        <p:attrNameLst>
                                          <p:attrName>style.visibility</p:attrName>
                                        </p:attrNameLst>
                                      </p:cBhvr>
                                      <p:to>
                                        <p:strVal val="visible"/>
                                      </p:to>
                                    </p:set>
                                    <p:anim calcmode="lin" valueType="num">
                                      <p:cBhvr additive="base">
                                        <p:cTn id="43" dur="500" fill="hold"/>
                                        <p:tgtEl>
                                          <p:spTgt spid="4044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44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04491"/>
                                        </p:tgtEl>
                                        <p:attrNameLst>
                                          <p:attrName>style.visibility</p:attrName>
                                        </p:attrNameLst>
                                      </p:cBhvr>
                                      <p:to>
                                        <p:strVal val="visible"/>
                                      </p:to>
                                    </p:set>
                                  </p:childTnLst>
                                </p:cTn>
                              </p:par>
                            </p:childTnLst>
                          </p:cTn>
                        </p:par>
                        <p:par>
                          <p:cTn id="49" fill="hold" nodeType="afterGroup">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04492"/>
                                        </p:tgtEl>
                                        <p:attrNameLst>
                                          <p:attrName>style.visibility</p:attrName>
                                        </p:attrNameLst>
                                      </p:cBhvr>
                                      <p:to>
                                        <p:strVal val="visible"/>
                                      </p:to>
                                    </p:set>
                                    <p:animEffect transition="in" filter="wipe(down)">
                                      <p:cBhvr>
                                        <p:cTn id="52" dur="500"/>
                                        <p:tgtEl>
                                          <p:spTgt spid="404492"/>
                                        </p:tgtEl>
                                      </p:cBhvr>
                                    </p:animEffect>
                                  </p:childTnLst>
                                  <p:subTnLst>
                                    <p:audio>
                                      <p:cMediaNode>
                                        <p:cTn display="0" masterRel="sameClick">
                                          <p:stCondLst>
                                            <p:cond evt="begin" delay="0">
                                              <p:tn val="5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P spid="40449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07_UN03ConceptMa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136525"/>
            <a:ext cx="56705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Text Box 3"/>
          <p:cNvSpPr txBox="1">
            <a:spLocks noChangeArrowheads="1"/>
          </p:cNvSpPr>
          <p:nvPr/>
        </p:nvSpPr>
        <p:spPr bwMode="auto">
          <a:xfrm>
            <a:off x="4938713" y="457200"/>
            <a:ext cx="13128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Photosynthesis</a:t>
            </a:r>
          </a:p>
        </p:txBody>
      </p:sp>
      <p:sp>
        <p:nvSpPr>
          <p:cNvPr id="169987" name="Text Box 4"/>
          <p:cNvSpPr txBox="1">
            <a:spLocks noChangeArrowheads="1"/>
          </p:cNvSpPr>
          <p:nvPr/>
        </p:nvSpPr>
        <p:spPr bwMode="auto">
          <a:xfrm>
            <a:off x="5062538" y="968375"/>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includes both</a:t>
            </a:r>
          </a:p>
        </p:txBody>
      </p:sp>
      <p:sp>
        <p:nvSpPr>
          <p:cNvPr id="169988" name="Text Box 5"/>
          <p:cNvSpPr txBox="1">
            <a:spLocks noChangeArrowheads="1"/>
          </p:cNvSpPr>
          <p:nvPr/>
        </p:nvSpPr>
        <p:spPr bwMode="auto">
          <a:xfrm>
            <a:off x="3798888" y="768350"/>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converts</a:t>
            </a:r>
          </a:p>
        </p:txBody>
      </p:sp>
      <p:sp>
        <p:nvSpPr>
          <p:cNvPr id="169989" name="Text Box 6"/>
          <p:cNvSpPr txBox="1">
            <a:spLocks noChangeArrowheads="1"/>
          </p:cNvSpPr>
          <p:nvPr/>
        </p:nvSpPr>
        <p:spPr bwMode="auto">
          <a:xfrm>
            <a:off x="4097338" y="1952625"/>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in which</a:t>
            </a:r>
          </a:p>
        </p:txBody>
      </p:sp>
      <p:sp>
        <p:nvSpPr>
          <p:cNvPr id="169990" name="Text Box 7"/>
          <p:cNvSpPr txBox="1">
            <a:spLocks noChangeArrowheads="1"/>
          </p:cNvSpPr>
          <p:nvPr/>
        </p:nvSpPr>
        <p:spPr bwMode="auto">
          <a:xfrm>
            <a:off x="5970588" y="1952625"/>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in which</a:t>
            </a:r>
          </a:p>
        </p:txBody>
      </p:sp>
      <p:sp>
        <p:nvSpPr>
          <p:cNvPr id="169991" name="Text Box 8"/>
          <p:cNvSpPr txBox="1">
            <a:spLocks noChangeArrowheads="1"/>
          </p:cNvSpPr>
          <p:nvPr/>
        </p:nvSpPr>
        <p:spPr bwMode="auto">
          <a:xfrm>
            <a:off x="4202113" y="1422400"/>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(b)</a:t>
            </a:r>
          </a:p>
        </p:txBody>
      </p:sp>
      <p:sp>
        <p:nvSpPr>
          <p:cNvPr id="169992" name="Text Box 9"/>
          <p:cNvSpPr txBox="1">
            <a:spLocks noChangeArrowheads="1"/>
          </p:cNvSpPr>
          <p:nvPr/>
        </p:nvSpPr>
        <p:spPr bwMode="auto">
          <a:xfrm>
            <a:off x="5805488" y="1425575"/>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(c)</a:t>
            </a:r>
          </a:p>
        </p:txBody>
      </p:sp>
      <p:sp>
        <p:nvSpPr>
          <p:cNvPr id="169993" name="Text Box 10"/>
          <p:cNvSpPr txBox="1">
            <a:spLocks noChangeArrowheads="1"/>
          </p:cNvSpPr>
          <p:nvPr/>
        </p:nvSpPr>
        <p:spPr bwMode="auto">
          <a:xfrm>
            <a:off x="4373563" y="2584450"/>
            <a:ext cx="12398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light-excited</a:t>
            </a:r>
          </a:p>
          <a:p>
            <a:pPr algn="ctr">
              <a:lnSpc>
                <a:spcPct val="90000"/>
              </a:lnSpc>
            </a:pPr>
            <a:r>
              <a:rPr lang="en-US" sz="1400" b="1"/>
              <a:t>electrons of</a:t>
            </a:r>
          </a:p>
          <a:p>
            <a:pPr algn="ctr">
              <a:lnSpc>
                <a:spcPct val="90000"/>
              </a:lnSpc>
            </a:pPr>
            <a:r>
              <a:rPr lang="en-US" sz="1400" b="1"/>
              <a:t>chlorophyll</a:t>
            </a:r>
          </a:p>
        </p:txBody>
      </p:sp>
      <p:sp>
        <p:nvSpPr>
          <p:cNvPr id="169994" name="Text Box 11"/>
          <p:cNvSpPr txBox="1">
            <a:spLocks noChangeArrowheads="1"/>
          </p:cNvSpPr>
          <p:nvPr/>
        </p:nvSpPr>
        <p:spPr bwMode="auto">
          <a:xfrm>
            <a:off x="6088063" y="2689225"/>
            <a:ext cx="1252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CO</a:t>
            </a:r>
            <a:r>
              <a:rPr lang="en-US" sz="1400" b="1" baseline="-25000"/>
              <a:t>2</a:t>
            </a:r>
            <a:r>
              <a:rPr lang="en-US" sz="1400" b="1"/>
              <a:t> is fixed to</a:t>
            </a:r>
          </a:p>
          <a:p>
            <a:pPr algn="ctr">
              <a:lnSpc>
                <a:spcPct val="90000"/>
              </a:lnSpc>
            </a:pPr>
            <a:r>
              <a:rPr lang="en-US" sz="1400" b="1"/>
              <a:t>RuBP</a:t>
            </a:r>
          </a:p>
        </p:txBody>
      </p:sp>
      <p:sp>
        <p:nvSpPr>
          <p:cNvPr id="169995" name="Text Box 12"/>
          <p:cNvSpPr txBox="1">
            <a:spLocks noChangeArrowheads="1"/>
          </p:cNvSpPr>
          <p:nvPr/>
        </p:nvSpPr>
        <p:spPr bwMode="auto">
          <a:xfrm>
            <a:off x="6243638" y="3248025"/>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and then</a:t>
            </a:r>
          </a:p>
        </p:txBody>
      </p:sp>
      <p:sp>
        <p:nvSpPr>
          <p:cNvPr id="169996" name="Text Box 13"/>
          <p:cNvSpPr txBox="1">
            <a:spLocks noChangeArrowheads="1"/>
          </p:cNvSpPr>
          <p:nvPr/>
        </p:nvSpPr>
        <p:spPr bwMode="auto">
          <a:xfrm>
            <a:off x="6161088" y="3711575"/>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(h)</a:t>
            </a:r>
          </a:p>
        </p:txBody>
      </p:sp>
      <p:sp>
        <p:nvSpPr>
          <p:cNvPr id="169997" name="Text Box 14"/>
          <p:cNvSpPr txBox="1">
            <a:spLocks noChangeArrowheads="1"/>
          </p:cNvSpPr>
          <p:nvPr/>
        </p:nvSpPr>
        <p:spPr bwMode="auto">
          <a:xfrm>
            <a:off x="4614863" y="3708400"/>
            <a:ext cx="7985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t>reduce</a:t>
            </a:r>
          </a:p>
          <a:p>
            <a:pPr algn="ctr"/>
            <a:r>
              <a:rPr lang="en-US" sz="1200" b="1"/>
              <a:t>NADP</a:t>
            </a:r>
            <a:r>
              <a:rPr lang="en-US" sz="1400" b="1" baseline="30000"/>
              <a:t>+</a:t>
            </a:r>
            <a:r>
              <a:rPr lang="en-US" sz="1200" b="1"/>
              <a:t> to</a:t>
            </a:r>
          </a:p>
        </p:txBody>
      </p:sp>
      <p:sp>
        <p:nvSpPr>
          <p:cNvPr id="169998" name="Text Box 15"/>
          <p:cNvSpPr txBox="1">
            <a:spLocks noChangeArrowheads="1"/>
          </p:cNvSpPr>
          <p:nvPr/>
        </p:nvSpPr>
        <p:spPr bwMode="auto">
          <a:xfrm>
            <a:off x="5783263" y="4121150"/>
            <a:ext cx="4238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using</a:t>
            </a:r>
          </a:p>
        </p:txBody>
      </p:sp>
      <p:sp>
        <p:nvSpPr>
          <p:cNvPr id="169999" name="Text Box 16"/>
          <p:cNvSpPr txBox="1">
            <a:spLocks noChangeArrowheads="1"/>
          </p:cNvSpPr>
          <p:nvPr/>
        </p:nvSpPr>
        <p:spPr bwMode="auto">
          <a:xfrm>
            <a:off x="6240463" y="4664075"/>
            <a:ext cx="9858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to produce</a:t>
            </a:r>
          </a:p>
        </p:txBody>
      </p:sp>
      <p:sp>
        <p:nvSpPr>
          <p:cNvPr id="170000" name="Text Box 17"/>
          <p:cNvSpPr txBox="1">
            <a:spLocks noChangeArrowheads="1"/>
          </p:cNvSpPr>
          <p:nvPr/>
        </p:nvSpPr>
        <p:spPr bwMode="auto">
          <a:xfrm>
            <a:off x="6456363" y="5476875"/>
            <a:ext cx="515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sugar</a:t>
            </a:r>
          </a:p>
          <a:p>
            <a:pPr algn="ctr">
              <a:lnSpc>
                <a:spcPct val="90000"/>
              </a:lnSpc>
            </a:pPr>
            <a:r>
              <a:rPr lang="en-US" sz="1400" b="1"/>
              <a:t>(G3P)</a:t>
            </a:r>
          </a:p>
        </p:txBody>
      </p:sp>
      <p:sp>
        <p:nvSpPr>
          <p:cNvPr id="170001" name="Text Box 18"/>
          <p:cNvSpPr txBox="1">
            <a:spLocks noChangeArrowheads="1"/>
          </p:cNvSpPr>
          <p:nvPr/>
        </p:nvSpPr>
        <p:spPr bwMode="auto">
          <a:xfrm>
            <a:off x="4487863" y="4625975"/>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(f)</a:t>
            </a:r>
          </a:p>
        </p:txBody>
      </p:sp>
      <p:sp>
        <p:nvSpPr>
          <p:cNvPr id="170002" name="Text Box 19"/>
          <p:cNvSpPr txBox="1">
            <a:spLocks noChangeArrowheads="1"/>
          </p:cNvSpPr>
          <p:nvPr/>
        </p:nvSpPr>
        <p:spPr bwMode="auto">
          <a:xfrm>
            <a:off x="2411413" y="6175375"/>
            <a:ext cx="12207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chemiosmosis</a:t>
            </a:r>
          </a:p>
        </p:txBody>
      </p:sp>
      <p:sp>
        <p:nvSpPr>
          <p:cNvPr id="170003" name="Text Box 20"/>
          <p:cNvSpPr txBox="1">
            <a:spLocks noChangeArrowheads="1"/>
          </p:cNvSpPr>
          <p:nvPr/>
        </p:nvSpPr>
        <p:spPr bwMode="auto">
          <a:xfrm>
            <a:off x="2481263" y="4781550"/>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(e)</a:t>
            </a:r>
          </a:p>
        </p:txBody>
      </p:sp>
      <p:sp>
        <p:nvSpPr>
          <p:cNvPr id="170004" name="Text Box 21"/>
          <p:cNvSpPr txBox="1">
            <a:spLocks noChangeArrowheads="1"/>
          </p:cNvSpPr>
          <p:nvPr/>
        </p:nvSpPr>
        <p:spPr bwMode="auto">
          <a:xfrm>
            <a:off x="4659313" y="5594350"/>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(g)</a:t>
            </a:r>
          </a:p>
        </p:txBody>
      </p:sp>
      <p:sp>
        <p:nvSpPr>
          <p:cNvPr id="170005" name="Text Box 22"/>
          <p:cNvSpPr txBox="1">
            <a:spLocks noChangeArrowheads="1"/>
          </p:cNvSpPr>
          <p:nvPr/>
        </p:nvSpPr>
        <p:spPr bwMode="auto">
          <a:xfrm>
            <a:off x="3878263" y="5972175"/>
            <a:ext cx="4238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by</a:t>
            </a:r>
          </a:p>
        </p:txBody>
      </p:sp>
      <p:sp>
        <p:nvSpPr>
          <p:cNvPr id="170006" name="Text Box 23"/>
          <p:cNvSpPr txBox="1">
            <a:spLocks noChangeArrowheads="1"/>
          </p:cNvSpPr>
          <p:nvPr/>
        </p:nvSpPr>
        <p:spPr bwMode="auto">
          <a:xfrm>
            <a:off x="3881438" y="5156200"/>
            <a:ext cx="7731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200" b="1"/>
              <a:t>producing</a:t>
            </a:r>
          </a:p>
        </p:txBody>
      </p:sp>
      <p:sp>
        <p:nvSpPr>
          <p:cNvPr id="170007" name="Text Box 24"/>
          <p:cNvSpPr txBox="1">
            <a:spLocks noChangeArrowheads="1"/>
          </p:cNvSpPr>
          <p:nvPr/>
        </p:nvSpPr>
        <p:spPr bwMode="auto">
          <a:xfrm>
            <a:off x="3614738" y="3711575"/>
            <a:ext cx="7985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t>are passed</a:t>
            </a:r>
          </a:p>
          <a:p>
            <a:pPr algn="ctr"/>
            <a:r>
              <a:rPr lang="en-US" sz="1200" b="1"/>
              <a:t>down</a:t>
            </a:r>
          </a:p>
        </p:txBody>
      </p:sp>
      <p:sp>
        <p:nvSpPr>
          <p:cNvPr id="170008" name="Text Box 25"/>
          <p:cNvSpPr txBox="1">
            <a:spLocks noChangeArrowheads="1"/>
          </p:cNvSpPr>
          <p:nvPr/>
        </p:nvSpPr>
        <p:spPr bwMode="auto">
          <a:xfrm>
            <a:off x="2065338" y="3711575"/>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(d)</a:t>
            </a:r>
          </a:p>
        </p:txBody>
      </p:sp>
      <p:sp>
        <p:nvSpPr>
          <p:cNvPr id="170009" name="Text Box 26"/>
          <p:cNvSpPr txBox="1">
            <a:spLocks noChangeArrowheads="1"/>
          </p:cNvSpPr>
          <p:nvPr/>
        </p:nvSpPr>
        <p:spPr bwMode="auto">
          <a:xfrm>
            <a:off x="2786063" y="3254375"/>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t>and</a:t>
            </a:r>
          </a:p>
        </p:txBody>
      </p:sp>
      <p:sp>
        <p:nvSpPr>
          <p:cNvPr id="170010" name="Text Box 27"/>
          <p:cNvSpPr txBox="1">
            <a:spLocks noChangeArrowheads="1"/>
          </p:cNvSpPr>
          <p:nvPr/>
        </p:nvSpPr>
        <p:spPr bwMode="auto">
          <a:xfrm>
            <a:off x="2630488" y="1647825"/>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t>to</a:t>
            </a:r>
          </a:p>
        </p:txBody>
      </p:sp>
      <p:sp>
        <p:nvSpPr>
          <p:cNvPr id="170011" name="Text Box 28"/>
          <p:cNvSpPr txBox="1">
            <a:spLocks noChangeArrowheads="1"/>
          </p:cNvSpPr>
          <p:nvPr/>
        </p:nvSpPr>
        <p:spPr bwMode="auto">
          <a:xfrm>
            <a:off x="1963738" y="2032000"/>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chemical</a:t>
            </a:r>
          </a:p>
          <a:p>
            <a:pPr algn="ctr">
              <a:lnSpc>
                <a:spcPct val="90000"/>
              </a:lnSpc>
            </a:pPr>
            <a:r>
              <a:rPr lang="en-US" sz="1400" b="1"/>
              <a:t>energy</a:t>
            </a:r>
          </a:p>
        </p:txBody>
      </p:sp>
      <p:sp>
        <p:nvSpPr>
          <p:cNvPr id="170012" name="Text Box 29"/>
          <p:cNvSpPr txBox="1">
            <a:spLocks noChangeArrowheads="1"/>
          </p:cNvSpPr>
          <p:nvPr/>
        </p:nvSpPr>
        <p:spPr bwMode="auto">
          <a:xfrm>
            <a:off x="2770188" y="2774950"/>
            <a:ext cx="9858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a:t>H</a:t>
            </a:r>
            <a:r>
              <a:rPr lang="en-US" sz="1400" b="1" baseline="-25000"/>
              <a:t>2</a:t>
            </a:r>
            <a:r>
              <a:rPr lang="en-US" sz="1400" b="1"/>
              <a:t>O is split</a:t>
            </a:r>
          </a:p>
        </p:txBody>
      </p:sp>
      <p:sp>
        <p:nvSpPr>
          <p:cNvPr id="170013" name="Text Box 30"/>
          <p:cNvSpPr txBox="1">
            <a:spLocks noChangeArrowheads="1"/>
          </p:cNvSpPr>
          <p:nvPr/>
        </p:nvSpPr>
        <p:spPr bwMode="auto">
          <a:xfrm>
            <a:off x="2627313" y="1254125"/>
            <a:ext cx="239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400" b="1"/>
              <a:t>(a)</a:t>
            </a:r>
          </a:p>
        </p:txBody>
      </p:sp>
    </p:spTree>
    <p:extLst>
      <p:ext uri="{BB962C8B-B14F-4D97-AF65-F5344CB8AC3E}">
        <p14:creationId xmlns:p14="http://schemas.microsoft.com/office/powerpoint/2010/main" val="109753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50"/>
          <p:cNvPicPr>
            <a:picLocks noChangeAspect="1"/>
          </p:cNvPicPr>
          <p:nvPr/>
        </p:nvPicPr>
        <p:blipFill>
          <a:blip r:embed="rId6">
            <a:extLst>
              <a:ext uri="{28A0092B-C50C-407E-A947-70E740481C1C}">
                <a14:useLocalDpi xmlns:a14="http://schemas.microsoft.com/office/drawing/2010/main" val="0"/>
              </a:ext>
            </a:extLst>
          </a:blip>
          <a:srcRect l="10435" r="35217" b="5595"/>
          <a:stretch>
            <a:fillRect/>
          </a:stretch>
        </p:blipFill>
        <p:spPr bwMode="auto">
          <a:xfrm>
            <a:off x="2159000" y="1638300"/>
            <a:ext cx="36195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6" name="Picture 101"/>
          <p:cNvPicPr>
            <a:picLocks noChangeAspect="1" noChangeArrowheads="1"/>
          </p:cNvPicPr>
          <p:nvPr/>
        </p:nvPicPr>
        <p:blipFill>
          <a:blip r:embed="rId7">
            <a:extLst>
              <a:ext uri="{28A0092B-C50C-407E-A947-70E740481C1C}">
                <a14:useLocalDpi xmlns:a14="http://schemas.microsoft.com/office/drawing/2010/main" val="0"/>
              </a:ext>
            </a:extLst>
          </a:blip>
          <a:srcRect r="6172" b="25714"/>
          <a:stretch>
            <a:fillRect/>
          </a:stretch>
        </p:blipFill>
        <p:spPr bwMode="auto">
          <a:xfrm>
            <a:off x="461963" y="1577975"/>
            <a:ext cx="7158037"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04"/>
          <p:cNvSpPr>
            <a:spLocks noGrp="1" noChangeArrowheads="1"/>
          </p:cNvSpPr>
          <p:nvPr>
            <p:ph type="title"/>
          </p:nvPr>
        </p:nvSpPr>
        <p:spPr>
          <a:xfrm>
            <a:off x="627063" y="685800"/>
            <a:ext cx="7772400" cy="762000"/>
          </a:xfrm>
          <a:noFill/>
        </p:spPr>
        <p:txBody>
          <a:bodyPr/>
          <a:lstStyle/>
          <a:p>
            <a:pPr eaLnBrk="1" hangingPunct="1"/>
            <a:r>
              <a:rPr lang="en-US">
                <a:latin typeface="Times New Roman" charset="0"/>
              </a:rPr>
              <a:t>Leaf Structure</a:t>
            </a:r>
          </a:p>
        </p:txBody>
      </p:sp>
      <p:sp>
        <p:nvSpPr>
          <p:cNvPr id="425065" name="Oval 105"/>
          <p:cNvSpPr>
            <a:spLocks noChangeArrowheads="1"/>
          </p:cNvSpPr>
          <p:nvPr/>
        </p:nvSpPr>
        <p:spPr bwMode="auto">
          <a:xfrm>
            <a:off x="3649663" y="4638675"/>
            <a:ext cx="685800" cy="6858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000" b="1">
                <a:solidFill>
                  <a:srgbClr val="0F116A"/>
                </a:solidFill>
              </a:rPr>
              <a:t>H</a:t>
            </a:r>
            <a:r>
              <a:rPr lang="en-US" sz="3000" b="1" baseline="-25000">
                <a:solidFill>
                  <a:srgbClr val="0F116A"/>
                </a:solidFill>
              </a:rPr>
              <a:t>2</a:t>
            </a:r>
            <a:r>
              <a:rPr lang="en-US" sz="3000" b="1">
                <a:solidFill>
                  <a:srgbClr val="0F116A"/>
                </a:solidFill>
              </a:rPr>
              <a:t>O</a:t>
            </a:r>
          </a:p>
        </p:txBody>
      </p:sp>
      <p:sp>
        <p:nvSpPr>
          <p:cNvPr id="134149" name="Freeform 109"/>
          <p:cNvSpPr>
            <a:spLocks/>
          </p:cNvSpPr>
          <p:nvPr/>
        </p:nvSpPr>
        <p:spPr bwMode="auto">
          <a:xfrm>
            <a:off x="6951663" y="5286375"/>
            <a:ext cx="485775" cy="990600"/>
          </a:xfrm>
          <a:custGeom>
            <a:avLst/>
            <a:gdLst>
              <a:gd name="T0" fmla="*/ 2147483647 w 306"/>
              <a:gd name="T1" fmla="*/ 2147483647 h 624"/>
              <a:gd name="T2" fmla="*/ 2147483647 w 306"/>
              <a:gd name="T3" fmla="*/ 0 h 624"/>
              <a:gd name="T4" fmla="*/ 0 w 306"/>
              <a:gd name="T5" fmla="*/ 2147483647 h 624"/>
              <a:gd name="T6" fmla="*/ 0 w 306"/>
              <a:gd name="T7" fmla="*/ 2147483647 h 624"/>
              <a:gd name="T8" fmla="*/ 2147483647 w 306"/>
              <a:gd name="T9" fmla="*/ 2147483647 h 624"/>
              <a:gd name="T10" fmla="*/ 2147483647 w 306"/>
              <a:gd name="T11" fmla="*/ 2147483647 h 624"/>
              <a:gd name="T12" fmla="*/ 2147483647 w 306"/>
              <a:gd name="T13" fmla="*/ 2147483647 h 624"/>
              <a:gd name="T14" fmla="*/ 2147483647 w 306"/>
              <a:gd name="T15" fmla="*/ 2147483647 h 624"/>
              <a:gd name="T16" fmla="*/ 0 60000 65536"/>
              <a:gd name="T17" fmla="*/ 0 60000 65536"/>
              <a:gd name="T18" fmla="*/ 0 60000 65536"/>
              <a:gd name="T19" fmla="*/ 0 60000 65536"/>
              <a:gd name="T20" fmla="*/ 0 60000 65536"/>
              <a:gd name="T21" fmla="*/ 0 60000 65536"/>
              <a:gd name="T22" fmla="*/ 0 60000 65536"/>
              <a:gd name="T23" fmla="*/ 0 60000 65536"/>
              <a:gd name="T24" fmla="*/ 0 w 306"/>
              <a:gd name="T25" fmla="*/ 0 h 624"/>
              <a:gd name="T26" fmla="*/ 306 w 306"/>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 h="624">
                <a:moveTo>
                  <a:pt x="192" y="144"/>
                </a:moveTo>
                <a:lnTo>
                  <a:pt x="48" y="0"/>
                </a:lnTo>
                <a:lnTo>
                  <a:pt x="0" y="144"/>
                </a:lnTo>
                <a:lnTo>
                  <a:pt x="0" y="336"/>
                </a:lnTo>
                <a:lnTo>
                  <a:pt x="144" y="624"/>
                </a:lnTo>
                <a:cubicBezTo>
                  <a:pt x="243" y="424"/>
                  <a:pt x="172" y="407"/>
                  <a:pt x="265" y="441"/>
                </a:cubicBezTo>
                <a:cubicBezTo>
                  <a:pt x="239" y="235"/>
                  <a:pt x="306" y="225"/>
                  <a:pt x="226" y="243"/>
                </a:cubicBezTo>
                <a:lnTo>
                  <a:pt x="192" y="9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50" name="Freeform 111"/>
          <p:cNvSpPr>
            <a:spLocks/>
          </p:cNvSpPr>
          <p:nvPr/>
        </p:nvSpPr>
        <p:spPr bwMode="auto">
          <a:xfrm>
            <a:off x="6799263" y="3613150"/>
            <a:ext cx="1143000" cy="638175"/>
          </a:xfrm>
          <a:custGeom>
            <a:avLst/>
            <a:gdLst>
              <a:gd name="T0" fmla="*/ 0 w 720"/>
              <a:gd name="T1" fmla="*/ 2147483647 h 402"/>
              <a:gd name="T2" fmla="*/ 2147483647 w 720"/>
              <a:gd name="T3" fmla="*/ 2147483647 h 402"/>
              <a:gd name="T4" fmla="*/ 2147483647 w 720"/>
              <a:gd name="T5" fmla="*/ 2147483647 h 402"/>
              <a:gd name="T6" fmla="*/ 2147483647 w 720"/>
              <a:gd name="T7" fmla="*/ 2147483647 h 402"/>
              <a:gd name="T8" fmla="*/ 2147483647 w 720"/>
              <a:gd name="T9" fmla="*/ 2147483647 h 402"/>
              <a:gd name="T10" fmla="*/ 2147483647 w 720"/>
              <a:gd name="T11" fmla="*/ 2147483647 h 402"/>
              <a:gd name="T12" fmla="*/ 2147483647 w 720"/>
              <a:gd name="T13" fmla="*/ 2147483647 h 402"/>
              <a:gd name="T14" fmla="*/ 2147483647 w 720"/>
              <a:gd name="T15" fmla="*/ 2147483647 h 402"/>
              <a:gd name="T16" fmla="*/ 0 w 720"/>
              <a:gd name="T17" fmla="*/ 2147483647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402"/>
              <a:gd name="T29" fmla="*/ 720 w 720"/>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402">
                <a:moveTo>
                  <a:pt x="0" y="142"/>
                </a:moveTo>
                <a:lnTo>
                  <a:pt x="48" y="382"/>
                </a:lnTo>
                <a:lnTo>
                  <a:pt x="288" y="286"/>
                </a:lnTo>
                <a:cubicBezTo>
                  <a:pt x="441" y="388"/>
                  <a:pt x="377" y="402"/>
                  <a:pt x="464" y="370"/>
                </a:cubicBezTo>
                <a:lnTo>
                  <a:pt x="672" y="382"/>
                </a:lnTo>
                <a:lnTo>
                  <a:pt x="720" y="238"/>
                </a:lnTo>
                <a:cubicBezTo>
                  <a:pt x="477" y="92"/>
                  <a:pt x="480" y="0"/>
                  <a:pt x="480" y="101"/>
                </a:cubicBezTo>
                <a:cubicBezTo>
                  <a:pt x="231" y="193"/>
                  <a:pt x="304" y="245"/>
                  <a:pt x="219" y="172"/>
                </a:cubicBezTo>
                <a:lnTo>
                  <a:pt x="0" y="19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51" name="Rectangle 112"/>
          <p:cNvSpPr>
            <a:spLocks noChangeArrowheads="1"/>
          </p:cNvSpPr>
          <p:nvPr/>
        </p:nvSpPr>
        <p:spPr bwMode="auto">
          <a:xfrm>
            <a:off x="3370263" y="3838575"/>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4152" name="Rectangle 113"/>
          <p:cNvSpPr>
            <a:spLocks noChangeArrowheads="1"/>
          </p:cNvSpPr>
          <p:nvPr/>
        </p:nvSpPr>
        <p:spPr bwMode="auto">
          <a:xfrm>
            <a:off x="7104063" y="3990975"/>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5074" name="Oval 114"/>
          <p:cNvSpPr>
            <a:spLocks noChangeArrowheads="1"/>
          </p:cNvSpPr>
          <p:nvPr/>
        </p:nvSpPr>
        <p:spPr bwMode="auto">
          <a:xfrm>
            <a:off x="5262563" y="2035175"/>
            <a:ext cx="457200" cy="4572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b="1">
                <a:solidFill>
                  <a:srgbClr val="0F116A"/>
                </a:solidFill>
              </a:rPr>
              <a:t>CO</a:t>
            </a:r>
            <a:r>
              <a:rPr lang="en-US" sz="2000" b="1" baseline="-25000">
                <a:solidFill>
                  <a:srgbClr val="0F116A"/>
                </a:solidFill>
              </a:rPr>
              <a:t>2</a:t>
            </a:r>
            <a:endParaRPr lang="en-US" sz="2200" b="1" baseline="-25000">
              <a:solidFill>
                <a:srgbClr val="0F116A"/>
              </a:solidFill>
            </a:endParaRPr>
          </a:p>
        </p:txBody>
      </p:sp>
      <p:sp>
        <p:nvSpPr>
          <p:cNvPr id="425075" name="Oval 115"/>
          <p:cNvSpPr>
            <a:spLocks noChangeArrowheads="1"/>
          </p:cNvSpPr>
          <p:nvPr/>
        </p:nvSpPr>
        <p:spPr bwMode="auto">
          <a:xfrm>
            <a:off x="2786063" y="2111375"/>
            <a:ext cx="457200" cy="4572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b="1">
                <a:solidFill>
                  <a:srgbClr val="0F116A"/>
                </a:solidFill>
              </a:rPr>
              <a:t>O</a:t>
            </a:r>
            <a:r>
              <a:rPr lang="en-US" sz="2000" b="1" baseline="-25000">
                <a:solidFill>
                  <a:srgbClr val="0F116A"/>
                </a:solidFill>
              </a:rPr>
              <a:t>2</a:t>
            </a:r>
            <a:endParaRPr lang="en-US" sz="2200" b="1" baseline="-25000">
              <a:solidFill>
                <a:srgbClr val="0F116A"/>
              </a:solidFill>
            </a:endParaRPr>
          </a:p>
        </p:txBody>
      </p:sp>
      <p:sp>
        <p:nvSpPr>
          <p:cNvPr id="425076" name="Oval 116"/>
          <p:cNvSpPr>
            <a:spLocks noChangeArrowheads="1"/>
          </p:cNvSpPr>
          <p:nvPr/>
        </p:nvSpPr>
        <p:spPr bwMode="auto">
          <a:xfrm>
            <a:off x="3573463" y="2276475"/>
            <a:ext cx="457200" cy="4572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b="1">
                <a:solidFill>
                  <a:srgbClr val="0F116A"/>
                </a:solidFill>
              </a:rPr>
              <a:t>H</a:t>
            </a:r>
            <a:r>
              <a:rPr lang="en-US" sz="2000" b="1" baseline="-25000">
                <a:solidFill>
                  <a:srgbClr val="0F116A"/>
                </a:solidFill>
              </a:rPr>
              <a:t>2</a:t>
            </a:r>
            <a:r>
              <a:rPr lang="en-US" sz="2000" b="1">
                <a:solidFill>
                  <a:srgbClr val="0F116A"/>
                </a:solidFill>
              </a:rPr>
              <a:t>O</a:t>
            </a:r>
          </a:p>
        </p:txBody>
      </p:sp>
      <p:sp>
        <p:nvSpPr>
          <p:cNvPr id="425077" name="AutoShape 117"/>
          <p:cNvSpPr>
            <a:spLocks noChangeArrowheads="1"/>
          </p:cNvSpPr>
          <p:nvPr/>
        </p:nvSpPr>
        <p:spPr bwMode="auto">
          <a:xfrm>
            <a:off x="5046663" y="3305175"/>
            <a:ext cx="685800" cy="10255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9525">
            <a:solidFill>
              <a:schemeClr val="hlink"/>
            </a:solidFill>
            <a:miter lim="800000"/>
            <a:headEnd/>
            <a:tailEnd/>
          </a:ln>
        </p:spPr>
        <p:txBody>
          <a:bodyPr wrap="none" anchor="ctr"/>
          <a:lstStyle/>
          <a:p>
            <a:endParaRPr lang="en-US"/>
          </a:p>
        </p:txBody>
      </p:sp>
      <p:sp>
        <p:nvSpPr>
          <p:cNvPr id="425078" name="AutoShape 118"/>
          <p:cNvSpPr>
            <a:spLocks noChangeArrowheads="1"/>
          </p:cNvSpPr>
          <p:nvPr/>
        </p:nvSpPr>
        <p:spPr bwMode="auto">
          <a:xfrm flipV="1">
            <a:off x="5021263" y="3327400"/>
            <a:ext cx="685800" cy="10064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653200"/>
          </a:solidFill>
          <a:ln w="9525">
            <a:solidFill>
              <a:srgbClr val="653200"/>
            </a:solidFill>
            <a:miter lim="800000"/>
            <a:headEnd/>
            <a:tailEnd/>
          </a:ln>
        </p:spPr>
        <p:txBody>
          <a:bodyPr wrap="none" anchor="ctr"/>
          <a:lstStyle/>
          <a:p>
            <a:endParaRPr lang="en-US"/>
          </a:p>
        </p:txBody>
      </p:sp>
      <p:grpSp>
        <p:nvGrpSpPr>
          <p:cNvPr id="2" name="Group 119"/>
          <p:cNvGrpSpPr>
            <a:grpSpLocks/>
          </p:cNvGrpSpPr>
          <p:nvPr/>
        </p:nvGrpSpPr>
        <p:grpSpPr bwMode="auto">
          <a:xfrm>
            <a:off x="3382963" y="969963"/>
            <a:ext cx="2935287" cy="3221037"/>
            <a:chOff x="2288" y="757"/>
            <a:chExt cx="1849" cy="1673"/>
          </a:xfrm>
        </p:grpSpPr>
        <p:sp>
          <p:nvSpPr>
            <p:cNvPr id="134186" name="Rectangle 120"/>
            <p:cNvSpPr>
              <a:spLocks noChangeArrowheads="1"/>
            </p:cNvSpPr>
            <p:nvPr/>
          </p:nvSpPr>
          <p:spPr bwMode="auto">
            <a:xfrm>
              <a:off x="2288" y="757"/>
              <a:ext cx="1849"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3000" b="1" u="sng">
                  <a:solidFill>
                    <a:srgbClr val="660000"/>
                  </a:solidFill>
                </a:rPr>
                <a:t>phloem (sugar)</a:t>
              </a:r>
              <a:endParaRPr lang="en-US" sz="3000" b="1">
                <a:solidFill>
                  <a:srgbClr val="660000"/>
                </a:solidFill>
              </a:endParaRPr>
            </a:p>
          </p:txBody>
        </p:sp>
        <p:sp>
          <p:nvSpPr>
            <p:cNvPr id="134187" name="Line 121"/>
            <p:cNvSpPr>
              <a:spLocks noChangeShapeType="1"/>
            </p:cNvSpPr>
            <p:nvPr/>
          </p:nvSpPr>
          <p:spPr bwMode="auto">
            <a:xfrm>
              <a:off x="2749" y="1038"/>
              <a:ext cx="752" cy="1392"/>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22"/>
          <p:cNvGrpSpPr>
            <a:grpSpLocks/>
          </p:cNvGrpSpPr>
          <p:nvPr/>
        </p:nvGrpSpPr>
        <p:grpSpPr bwMode="auto">
          <a:xfrm>
            <a:off x="5511800" y="711200"/>
            <a:ext cx="3602038" cy="2794000"/>
            <a:chOff x="3491" y="574"/>
            <a:chExt cx="2269" cy="1760"/>
          </a:xfrm>
        </p:grpSpPr>
        <p:sp>
          <p:nvSpPr>
            <p:cNvPr id="134184" name="Rectangle 123"/>
            <p:cNvSpPr>
              <a:spLocks noChangeArrowheads="1"/>
            </p:cNvSpPr>
            <p:nvPr/>
          </p:nvSpPr>
          <p:spPr bwMode="auto">
            <a:xfrm>
              <a:off x="4110" y="574"/>
              <a:ext cx="1650"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b="1" u="sng">
                  <a:solidFill>
                    <a:srgbClr val="000080"/>
                  </a:solidFill>
                </a:rPr>
                <a:t>xylem (water)</a:t>
              </a:r>
              <a:endParaRPr lang="en-US" sz="3000" b="1">
                <a:solidFill>
                  <a:srgbClr val="660000"/>
                </a:solidFill>
              </a:endParaRPr>
            </a:p>
          </p:txBody>
        </p:sp>
        <p:sp>
          <p:nvSpPr>
            <p:cNvPr id="134185" name="Line 124"/>
            <p:cNvSpPr>
              <a:spLocks noChangeShapeType="1"/>
            </p:cNvSpPr>
            <p:nvPr/>
          </p:nvSpPr>
          <p:spPr bwMode="auto">
            <a:xfrm flipH="1">
              <a:off x="3491" y="918"/>
              <a:ext cx="1021" cy="1416"/>
            </a:xfrm>
            <a:prstGeom prst="line">
              <a:avLst/>
            </a:prstGeom>
            <a:noFill/>
            <a:ln w="38100">
              <a:solidFill>
                <a:srgbClr val="FFA50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53"/>
          <p:cNvGrpSpPr>
            <a:grpSpLocks/>
          </p:cNvGrpSpPr>
          <p:nvPr/>
        </p:nvGrpSpPr>
        <p:grpSpPr bwMode="auto">
          <a:xfrm>
            <a:off x="42863" y="2239963"/>
            <a:ext cx="2076450" cy="1138237"/>
            <a:chOff x="27" y="1411"/>
            <a:chExt cx="1308" cy="717"/>
          </a:xfrm>
        </p:grpSpPr>
        <p:sp>
          <p:nvSpPr>
            <p:cNvPr id="134182" name="Freeform 134"/>
            <p:cNvSpPr>
              <a:spLocks/>
            </p:cNvSpPr>
            <p:nvPr/>
          </p:nvSpPr>
          <p:spPr bwMode="auto">
            <a:xfrm>
              <a:off x="1197" y="1411"/>
              <a:ext cx="138" cy="717"/>
            </a:xfrm>
            <a:custGeom>
              <a:avLst/>
              <a:gdLst>
                <a:gd name="T0" fmla="*/ 129 w 138"/>
                <a:gd name="T1" fmla="*/ 0 h 717"/>
                <a:gd name="T2" fmla="*/ 0 w 138"/>
                <a:gd name="T3" fmla="*/ 0 h 717"/>
                <a:gd name="T4" fmla="*/ 0 w 138"/>
                <a:gd name="T5" fmla="*/ 717 h 717"/>
                <a:gd name="T6" fmla="*/ 138 w 138"/>
                <a:gd name="T7" fmla="*/ 717 h 717"/>
                <a:gd name="T8" fmla="*/ 0 60000 65536"/>
                <a:gd name="T9" fmla="*/ 0 60000 65536"/>
                <a:gd name="T10" fmla="*/ 0 60000 65536"/>
                <a:gd name="T11" fmla="*/ 0 60000 65536"/>
                <a:gd name="T12" fmla="*/ 0 w 138"/>
                <a:gd name="T13" fmla="*/ 0 h 717"/>
                <a:gd name="T14" fmla="*/ 138 w 138"/>
                <a:gd name="T15" fmla="*/ 717 h 717"/>
              </a:gdLst>
              <a:ahLst/>
              <a:cxnLst>
                <a:cxn ang="T8">
                  <a:pos x="T0" y="T1"/>
                </a:cxn>
                <a:cxn ang="T9">
                  <a:pos x="T2" y="T3"/>
                </a:cxn>
                <a:cxn ang="T10">
                  <a:pos x="T4" y="T5"/>
                </a:cxn>
                <a:cxn ang="T11">
                  <a:pos x="T6" y="T7"/>
                </a:cxn>
              </a:cxnLst>
              <a:rect l="T12" t="T13" r="T14" b="T15"/>
              <a:pathLst>
                <a:path w="138" h="717">
                  <a:moveTo>
                    <a:pt x="129" y="0"/>
                  </a:moveTo>
                  <a:lnTo>
                    <a:pt x="0" y="0"/>
                  </a:lnTo>
                  <a:cubicBezTo>
                    <a:pt x="0" y="239"/>
                    <a:pt x="0" y="478"/>
                    <a:pt x="0" y="717"/>
                  </a:cubicBezTo>
                  <a:lnTo>
                    <a:pt x="138" y="7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83" name="Rectangle 135"/>
            <p:cNvSpPr>
              <a:spLocks noChangeArrowheads="1"/>
            </p:cNvSpPr>
            <p:nvPr/>
          </p:nvSpPr>
          <p:spPr bwMode="auto">
            <a:xfrm>
              <a:off x="27" y="1462"/>
              <a:ext cx="121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sz="3000" b="1" u="sng">
                  <a:solidFill>
                    <a:srgbClr val="007A00"/>
                  </a:solidFill>
                </a:rPr>
                <a:t>palisades</a:t>
              </a:r>
            </a:p>
            <a:p>
              <a:pPr>
                <a:lnSpc>
                  <a:spcPct val="90000"/>
                </a:lnSpc>
              </a:pPr>
              <a:r>
                <a:rPr lang="en-US" sz="3000" b="1" u="sng">
                  <a:solidFill>
                    <a:srgbClr val="007A00"/>
                  </a:solidFill>
                </a:rPr>
                <a:t>layer</a:t>
              </a:r>
              <a:endParaRPr lang="en-US" sz="3000" b="1">
                <a:solidFill>
                  <a:srgbClr val="007A00"/>
                </a:solidFill>
              </a:endParaRPr>
            </a:p>
          </p:txBody>
        </p:sp>
      </p:grpSp>
      <p:grpSp>
        <p:nvGrpSpPr>
          <p:cNvPr id="5" name="Group 154"/>
          <p:cNvGrpSpPr>
            <a:grpSpLocks/>
          </p:cNvGrpSpPr>
          <p:nvPr/>
        </p:nvGrpSpPr>
        <p:grpSpPr bwMode="auto">
          <a:xfrm>
            <a:off x="428625" y="3436938"/>
            <a:ext cx="1690688" cy="1254125"/>
            <a:chOff x="270" y="2165"/>
            <a:chExt cx="1065" cy="790"/>
          </a:xfrm>
        </p:grpSpPr>
        <p:sp>
          <p:nvSpPr>
            <p:cNvPr id="134180" name="Freeform 137"/>
            <p:cNvSpPr>
              <a:spLocks/>
            </p:cNvSpPr>
            <p:nvPr/>
          </p:nvSpPr>
          <p:spPr bwMode="auto">
            <a:xfrm>
              <a:off x="1197" y="2165"/>
              <a:ext cx="138" cy="790"/>
            </a:xfrm>
            <a:custGeom>
              <a:avLst/>
              <a:gdLst>
                <a:gd name="T0" fmla="*/ 129 w 138"/>
                <a:gd name="T1" fmla="*/ 0 h 717"/>
                <a:gd name="T2" fmla="*/ 0 w 138"/>
                <a:gd name="T3" fmla="*/ 0 h 717"/>
                <a:gd name="T4" fmla="*/ 0 w 138"/>
                <a:gd name="T5" fmla="*/ 1284 h 717"/>
                <a:gd name="T6" fmla="*/ 138 w 138"/>
                <a:gd name="T7" fmla="*/ 1284 h 717"/>
                <a:gd name="T8" fmla="*/ 0 60000 65536"/>
                <a:gd name="T9" fmla="*/ 0 60000 65536"/>
                <a:gd name="T10" fmla="*/ 0 60000 65536"/>
                <a:gd name="T11" fmla="*/ 0 60000 65536"/>
                <a:gd name="T12" fmla="*/ 0 w 138"/>
                <a:gd name="T13" fmla="*/ 0 h 717"/>
                <a:gd name="T14" fmla="*/ 138 w 138"/>
                <a:gd name="T15" fmla="*/ 717 h 717"/>
              </a:gdLst>
              <a:ahLst/>
              <a:cxnLst>
                <a:cxn ang="T8">
                  <a:pos x="T0" y="T1"/>
                </a:cxn>
                <a:cxn ang="T9">
                  <a:pos x="T2" y="T3"/>
                </a:cxn>
                <a:cxn ang="T10">
                  <a:pos x="T4" y="T5"/>
                </a:cxn>
                <a:cxn ang="T11">
                  <a:pos x="T6" y="T7"/>
                </a:cxn>
              </a:cxnLst>
              <a:rect l="T12" t="T13" r="T14" b="T15"/>
              <a:pathLst>
                <a:path w="138" h="717">
                  <a:moveTo>
                    <a:pt x="129" y="0"/>
                  </a:moveTo>
                  <a:lnTo>
                    <a:pt x="0" y="0"/>
                  </a:lnTo>
                  <a:cubicBezTo>
                    <a:pt x="0" y="239"/>
                    <a:pt x="0" y="478"/>
                    <a:pt x="0" y="717"/>
                  </a:cubicBezTo>
                  <a:lnTo>
                    <a:pt x="138" y="7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81" name="Rectangle 138"/>
            <p:cNvSpPr>
              <a:spLocks noChangeArrowheads="1"/>
            </p:cNvSpPr>
            <p:nvPr/>
          </p:nvSpPr>
          <p:spPr bwMode="auto">
            <a:xfrm>
              <a:off x="270" y="2272"/>
              <a:ext cx="97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sz="3000" b="1" u="sng">
                  <a:solidFill>
                    <a:srgbClr val="007A00"/>
                  </a:solidFill>
                </a:rPr>
                <a:t>spongy</a:t>
              </a:r>
            </a:p>
            <a:p>
              <a:pPr>
                <a:lnSpc>
                  <a:spcPct val="90000"/>
                </a:lnSpc>
              </a:pPr>
              <a:r>
                <a:rPr lang="en-US" sz="3000" b="1" u="sng">
                  <a:solidFill>
                    <a:srgbClr val="007A00"/>
                  </a:solidFill>
                </a:rPr>
                <a:t>layer</a:t>
              </a:r>
              <a:endParaRPr lang="en-US" sz="3000" b="1">
                <a:solidFill>
                  <a:srgbClr val="007A00"/>
                </a:solidFill>
              </a:endParaRPr>
            </a:p>
          </p:txBody>
        </p:sp>
      </p:grpSp>
      <p:grpSp>
        <p:nvGrpSpPr>
          <p:cNvPr id="6" name="Group 139"/>
          <p:cNvGrpSpPr>
            <a:grpSpLocks/>
          </p:cNvGrpSpPr>
          <p:nvPr/>
        </p:nvGrpSpPr>
        <p:grpSpPr bwMode="auto">
          <a:xfrm>
            <a:off x="498475" y="1243013"/>
            <a:ext cx="1663700" cy="717550"/>
            <a:chOff x="303" y="909"/>
            <a:chExt cx="1048" cy="452"/>
          </a:xfrm>
        </p:grpSpPr>
        <p:sp>
          <p:nvSpPr>
            <p:cNvPr id="134178" name="Rectangle 140"/>
            <p:cNvSpPr>
              <a:spLocks noChangeArrowheads="1"/>
            </p:cNvSpPr>
            <p:nvPr/>
          </p:nvSpPr>
          <p:spPr bwMode="auto">
            <a:xfrm>
              <a:off x="303" y="909"/>
              <a:ext cx="87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sz="3000" b="1">
                  <a:solidFill>
                    <a:srgbClr val="000000"/>
                  </a:solidFill>
                </a:rPr>
                <a:t>cuticle</a:t>
              </a:r>
            </a:p>
          </p:txBody>
        </p:sp>
        <p:sp>
          <p:nvSpPr>
            <p:cNvPr id="134179" name="Freeform 141"/>
            <p:cNvSpPr>
              <a:spLocks/>
            </p:cNvSpPr>
            <p:nvPr/>
          </p:nvSpPr>
          <p:spPr bwMode="auto">
            <a:xfrm>
              <a:off x="359" y="1159"/>
              <a:ext cx="992" cy="202"/>
            </a:xfrm>
            <a:custGeom>
              <a:avLst/>
              <a:gdLst>
                <a:gd name="T0" fmla="*/ 0 w 992"/>
                <a:gd name="T1" fmla="*/ 0 h 202"/>
                <a:gd name="T2" fmla="*/ 790 w 992"/>
                <a:gd name="T3" fmla="*/ 0 h 202"/>
                <a:gd name="T4" fmla="*/ 992 w 992"/>
                <a:gd name="T5" fmla="*/ 202 h 202"/>
                <a:gd name="T6" fmla="*/ 0 60000 65536"/>
                <a:gd name="T7" fmla="*/ 0 60000 65536"/>
                <a:gd name="T8" fmla="*/ 0 60000 65536"/>
                <a:gd name="T9" fmla="*/ 0 w 992"/>
                <a:gd name="T10" fmla="*/ 0 h 202"/>
                <a:gd name="T11" fmla="*/ 992 w 992"/>
                <a:gd name="T12" fmla="*/ 202 h 202"/>
              </a:gdLst>
              <a:ahLst/>
              <a:cxnLst>
                <a:cxn ang="T6">
                  <a:pos x="T0" y="T1"/>
                </a:cxn>
                <a:cxn ang="T7">
                  <a:pos x="T2" y="T3"/>
                </a:cxn>
                <a:cxn ang="T8">
                  <a:pos x="T4" y="T5"/>
                </a:cxn>
              </a:cxnLst>
              <a:rect l="T9" t="T10" r="T11" b="T12"/>
              <a:pathLst>
                <a:path w="992" h="202">
                  <a:moveTo>
                    <a:pt x="0" y="0"/>
                  </a:moveTo>
                  <a:cubicBezTo>
                    <a:pt x="264" y="6"/>
                    <a:pt x="525" y="0"/>
                    <a:pt x="790" y="0"/>
                  </a:cubicBezTo>
                  <a:lnTo>
                    <a:pt x="992" y="20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142"/>
          <p:cNvGrpSpPr>
            <a:grpSpLocks/>
          </p:cNvGrpSpPr>
          <p:nvPr/>
        </p:nvGrpSpPr>
        <p:grpSpPr bwMode="auto">
          <a:xfrm>
            <a:off x="61913" y="1709738"/>
            <a:ext cx="2189162" cy="503237"/>
            <a:chOff x="28" y="1203"/>
            <a:chExt cx="1379" cy="317"/>
          </a:xfrm>
        </p:grpSpPr>
        <p:sp>
          <p:nvSpPr>
            <p:cNvPr id="134176" name="Rectangle 143"/>
            <p:cNvSpPr>
              <a:spLocks noChangeArrowheads="1"/>
            </p:cNvSpPr>
            <p:nvPr/>
          </p:nvSpPr>
          <p:spPr bwMode="auto">
            <a:xfrm>
              <a:off x="41" y="1203"/>
              <a:ext cx="125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sz="3000" b="1">
                  <a:solidFill>
                    <a:srgbClr val="660000"/>
                  </a:solidFill>
                </a:rPr>
                <a:t>epidermis</a:t>
              </a:r>
              <a:endParaRPr lang="en-US" sz="2200" b="1">
                <a:solidFill>
                  <a:srgbClr val="660000"/>
                </a:solidFill>
              </a:endParaRPr>
            </a:p>
          </p:txBody>
        </p:sp>
        <p:sp>
          <p:nvSpPr>
            <p:cNvPr id="134177" name="Freeform 144"/>
            <p:cNvSpPr>
              <a:spLocks/>
            </p:cNvSpPr>
            <p:nvPr/>
          </p:nvSpPr>
          <p:spPr bwMode="auto">
            <a:xfrm>
              <a:off x="28" y="1463"/>
              <a:ext cx="1379" cy="27"/>
            </a:xfrm>
            <a:custGeom>
              <a:avLst/>
              <a:gdLst>
                <a:gd name="T0" fmla="*/ 0 w 992"/>
                <a:gd name="T1" fmla="*/ 0 h 202"/>
                <a:gd name="T2" fmla="*/ 5697 w 992"/>
                <a:gd name="T3" fmla="*/ 0 h 202"/>
                <a:gd name="T4" fmla="*/ 7159 w 992"/>
                <a:gd name="T5" fmla="*/ 0 h 202"/>
                <a:gd name="T6" fmla="*/ 0 60000 65536"/>
                <a:gd name="T7" fmla="*/ 0 60000 65536"/>
                <a:gd name="T8" fmla="*/ 0 60000 65536"/>
                <a:gd name="T9" fmla="*/ 0 w 992"/>
                <a:gd name="T10" fmla="*/ 0 h 202"/>
                <a:gd name="T11" fmla="*/ 992 w 992"/>
                <a:gd name="T12" fmla="*/ 202 h 202"/>
              </a:gdLst>
              <a:ahLst/>
              <a:cxnLst>
                <a:cxn ang="T6">
                  <a:pos x="T0" y="T1"/>
                </a:cxn>
                <a:cxn ang="T7">
                  <a:pos x="T2" y="T3"/>
                </a:cxn>
                <a:cxn ang="T8">
                  <a:pos x="T4" y="T5"/>
                </a:cxn>
              </a:cxnLst>
              <a:rect l="T9" t="T10" r="T11" b="T12"/>
              <a:pathLst>
                <a:path w="992" h="202">
                  <a:moveTo>
                    <a:pt x="0" y="0"/>
                  </a:moveTo>
                  <a:cubicBezTo>
                    <a:pt x="264" y="6"/>
                    <a:pt x="525" y="0"/>
                    <a:pt x="790" y="0"/>
                  </a:cubicBezTo>
                  <a:lnTo>
                    <a:pt x="992" y="202"/>
                  </a:lnTo>
                </a:path>
              </a:pathLst>
            </a:custGeom>
            <a:noFill/>
            <a:ln w="28575">
              <a:solidFill>
                <a:srgbClr val="6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25106" name="Oval 146"/>
          <p:cNvSpPr>
            <a:spLocks noChangeArrowheads="1"/>
          </p:cNvSpPr>
          <p:nvPr/>
        </p:nvSpPr>
        <p:spPr bwMode="auto">
          <a:xfrm>
            <a:off x="2773363" y="4879975"/>
            <a:ext cx="685800" cy="6858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000" b="1">
                <a:solidFill>
                  <a:srgbClr val="0F116A"/>
                </a:solidFill>
              </a:rPr>
              <a:t>O</a:t>
            </a:r>
            <a:r>
              <a:rPr lang="en-US" sz="3000" b="1" baseline="-25000">
                <a:solidFill>
                  <a:srgbClr val="0F116A"/>
                </a:solidFill>
              </a:rPr>
              <a:t>2</a:t>
            </a:r>
          </a:p>
        </p:txBody>
      </p:sp>
      <p:sp>
        <p:nvSpPr>
          <p:cNvPr id="425066" name="Oval 106"/>
          <p:cNvSpPr>
            <a:spLocks noChangeArrowheads="1"/>
          </p:cNvSpPr>
          <p:nvPr/>
        </p:nvSpPr>
        <p:spPr bwMode="auto">
          <a:xfrm>
            <a:off x="5846763" y="4283075"/>
            <a:ext cx="685800" cy="6858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000" b="1">
                <a:solidFill>
                  <a:srgbClr val="0F116A"/>
                </a:solidFill>
              </a:rPr>
              <a:t>CO</a:t>
            </a:r>
            <a:r>
              <a:rPr lang="en-US" sz="3000" b="1" baseline="-25000">
                <a:solidFill>
                  <a:srgbClr val="0F116A"/>
                </a:solidFill>
              </a:rPr>
              <a:t>2</a:t>
            </a:r>
          </a:p>
        </p:txBody>
      </p:sp>
      <p:sp>
        <p:nvSpPr>
          <p:cNvPr id="425110" name="AutoShape 150"/>
          <p:cNvSpPr>
            <a:spLocks noChangeArrowheads="1"/>
          </p:cNvSpPr>
          <p:nvPr/>
        </p:nvSpPr>
        <p:spPr bwMode="auto">
          <a:xfrm>
            <a:off x="107950" y="5699125"/>
            <a:ext cx="2452688" cy="542925"/>
          </a:xfrm>
          <a:prstGeom prst="roundRect">
            <a:avLst>
              <a:gd name="adj" fmla="val 16667"/>
            </a:avLst>
          </a:prstGeom>
          <a:solidFill>
            <a:schemeClr val="folHlink"/>
          </a:solidFill>
          <a:ln w="9525">
            <a:solidFill>
              <a:srgbClr val="000000"/>
            </a:solidFill>
            <a:round/>
            <a:headEnd/>
            <a:tailEnd/>
          </a:ln>
        </p:spPr>
        <p:txBody>
          <a:bodyPr anchor="ctr">
            <a:spAutoFit/>
          </a:bodyPr>
          <a:lstStyle/>
          <a:p>
            <a:pPr algn="l"/>
            <a:r>
              <a:rPr lang="en-US" sz="2600" b="1">
                <a:solidFill>
                  <a:srgbClr val="000000"/>
                </a:solidFill>
              </a:rPr>
              <a:t>Transpiration</a:t>
            </a:r>
          </a:p>
        </p:txBody>
      </p:sp>
      <p:sp>
        <p:nvSpPr>
          <p:cNvPr id="425111" name="Rectangle 151"/>
          <p:cNvSpPr>
            <a:spLocks noChangeArrowheads="1"/>
          </p:cNvSpPr>
          <p:nvPr/>
        </p:nvSpPr>
        <p:spPr bwMode="auto">
          <a:xfrm>
            <a:off x="4371975" y="334963"/>
            <a:ext cx="3841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b="1" u="sng">
                <a:solidFill>
                  <a:srgbClr val="000000"/>
                </a:solidFill>
              </a:rPr>
              <a:t>vascular bundle</a:t>
            </a:r>
            <a:r>
              <a:rPr lang="en-US" sz="3000" b="1" u="sng">
                <a:solidFill>
                  <a:srgbClr val="660000"/>
                </a:solidFill>
              </a:rPr>
              <a:t>	</a:t>
            </a:r>
          </a:p>
        </p:txBody>
      </p:sp>
      <p:sp>
        <p:nvSpPr>
          <p:cNvPr id="134168" name="Manual Input 51"/>
          <p:cNvSpPr>
            <a:spLocks noChangeArrowheads="1"/>
          </p:cNvSpPr>
          <p:nvPr/>
        </p:nvSpPr>
        <p:spPr bwMode="auto">
          <a:xfrm rot="-1034907">
            <a:off x="4300538" y="5051425"/>
            <a:ext cx="1658937" cy="1092200"/>
          </a:xfrm>
          <a:prstGeom prst="flowChartManualInpu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425112" name="AutoShape 152"/>
          <p:cNvSpPr>
            <a:spLocks noChangeArrowheads="1"/>
          </p:cNvSpPr>
          <p:nvPr/>
        </p:nvSpPr>
        <p:spPr bwMode="auto">
          <a:xfrm>
            <a:off x="107950" y="6275388"/>
            <a:ext cx="2484438" cy="542925"/>
          </a:xfrm>
          <a:prstGeom prst="roundRect">
            <a:avLst>
              <a:gd name="adj" fmla="val 16667"/>
            </a:avLst>
          </a:prstGeom>
          <a:solidFill>
            <a:srgbClr val="CCFF66"/>
          </a:solidFill>
          <a:ln w="9525">
            <a:solidFill>
              <a:srgbClr val="000000"/>
            </a:solidFill>
            <a:round/>
            <a:headEnd/>
            <a:tailEnd/>
          </a:ln>
        </p:spPr>
        <p:txBody>
          <a:bodyPr wrap="none" anchor="ctr">
            <a:spAutoFit/>
          </a:bodyPr>
          <a:lstStyle/>
          <a:p>
            <a:pPr algn="l"/>
            <a:r>
              <a:rPr lang="en-US" sz="2600" b="1">
                <a:solidFill>
                  <a:srgbClr val="000000"/>
                </a:solidFill>
              </a:rPr>
              <a:t>Gas exchange</a:t>
            </a:r>
          </a:p>
        </p:txBody>
      </p:sp>
      <p:grpSp>
        <p:nvGrpSpPr>
          <p:cNvPr id="8" name="Group 130"/>
          <p:cNvGrpSpPr>
            <a:grpSpLocks/>
          </p:cNvGrpSpPr>
          <p:nvPr/>
        </p:nvGrpSpPr>
        <p:grpSpPr bwMode="auto">
          <a:xfrm>
            <a:off x="4391025" y="5451475"/>
            <a:ext cx="3433763" cy="1082675"/>
            <a:chOff x="4472" y="3136"/>
            <a:chExt cx="2163" cy="682"/>
          </a:xfrm>
        </p:grpSpPr>
        <p:sp>
          <p:nvSpPr>
            <p:cNvPr id="134174" name="Rectangle 131"/>
            <p:cNvSpPr>
              <a:spLocks noChangeArrowheads="1"/>
            </p:cNvSpPr>
            <p:nvPr/>
          </p:nvSpPr>
          <p:spPr bwMode="auto">
            <a:xfrm>
              <a:off x="5599" y="3184"/>
              <a:ext cx="1036" cy="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000" b="1" u="sng">
                  <a:solidFill>
                    <a:srgbClr val="CC0000"/>
                  </a:solidFill>
                </a:rPr>
                <a:t>guard</a:t>
              </a:r>
              <a:br>
                <a:rPr lang="en-US" sz="3000" b="1" u="sng">
                  <a:solidFill>
                    <a:srgbClr val="CC0000"/>
                  </a:solidFill>
                </a:rPr>
              </a:br>
              <a:r>
                <a:rPr lang="en-US" sz="3000" b="1" u="sng">
                  <a:solidFill>
                    <a:srgbClr val="CC0000"/>
                  </a:solidFill>
                </a:rPr>
                <a:t>cell</a:t>
              </a:r>
              <a:endParaRPr lang="en-US" sz="3000" b="1">
                <a:solidFill>
                  <a:srgbClr val="CC0000"/>
                </a:solidFill>
              </a:endParaRPr>
            </a:p>
          </p:txBody>
        </p:sp>
        <p:sp>
          <p:nvSpPr>
            <p:cNvPr id="134175" name="Line 132"/>
            <p:cNvSpPr>
              <a:spLocks noChangeShapeType="1"/>
            </p:cNvSpPr>
            <p:nvPr/>
          </p:nvSpPr>
          <p:spPr bwMode="auto">
            <a:xfrm>
              <a:off x="4472" y="3136"/>
              <a:ext cx="1157" cy="21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 name="Group 126"/>
          <p:cNvGrpSpPr>
            <a:grpSpLocks/>
          </p:cNvGrpSpPr>
          <p:nvPr/>
        </p:nvGrpSpPr>
        <p:grpSpPr bwMode="auto">
          <a:xfrm>
            <a:off x="4298950" y="5473700"/>
            <a:ext cx="1644650" cy="952500"/>
            <a:chOff x="2020" y="3185"/>
            <a:chExt cx="1036" cy="600"/>
          </a:xfrm>
        </p:grpSpPr>
        <p:sp>
          <p:nvSpPr>
            <p:cNvPr id="134172" name="Line 128"/>
            <p:cNvSpPr>
              <a:spLocks noChangeShapeType="1"/>
            </p:cNvSpPr>
            <p:nvPr/>
          </p:nvSpPr>
          <p:spPr bwMode="auto">
            <a:xfrm>
              <a:off x="2032" y="3185"/>
              <a:ext cx="176" cy="271"/>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3" name="Rectangle 127"/>
            <p:cNvSpPr>
              <a:spLocks noChangeArrowheads="1"/>
            </p:cNvSpPr>
            <p:nvPr/>
          </p:nvSpPr>
          <p:spPr bwMode="auto">
            <a:xfrm>
              <a:off x="2020" y="3439"/>
              <a:ext cx="1036"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3000" b="1" u="sng">
                  <a:solidFill>
                    <a:srgbClr val="CC0000"/>
                  </a:solidFill>
                </a:rPr>
                <a:t>stomata</a:t>
              </a:r>
              <a:endParaRPr lang="en-US" sz="3000" b="1">
                <a:solidFill>
                  <a:srgbClr val="CC0000"/>
                </a:solidFill>
              </a:endParaRPr>
            </a:p>
          </p:txBody>
        </p:sp>
      </p:grpSp>
    </p:spTree>
    <p:extLst>
      <p:ext uri="{BB962C8B-B14F-4D97-AF65-F5344CB8AC3E}">
        <p14:creationId xmlns:p14="http://schemas.microsoft.com/office/powerpoint/2010/main" val="3439545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25076"/>
                                        </p:tgtEl>
                                        <p:attrNameLst>
                                          <p:attrName>style.visibility</p:attrName>
                                        </p:attrNameLst>
                                      </p:cBhvr>
                                      <p:to>
                                        <p:strVal val="visible"/>
                                      </p:to>
                                    </p:set>
                                    <p:animEffect transition="in" filter="wipe(left)">
                                      <p:cBhvr>
                                        <p:cTn id="43" dur="500"/>
                                        <p:tgtEl>
                                          <p:spTgt spid="425076"/>
                                        </p:tgtEl>
                                      </p:cBhvr>
                                    </p:animEffect>
                                  </p:childTnLst>
                                  <p:subTnLst>
                                    <p:audio>
                                      <p:cMediaNode>
                                        <p:cTn display="0" masterRel="sameClick">
                                          <p:stCondLst>
                                            <p:cond evt="begin" delay="0">
                                              <p:tn val="41"/>
                                            </p:cond>
                                          </p:stCondLst>
                                          <p:endCondLst>
                                            <p:cond evt="onStopAudio" delay="0">
                                              <p:tgtEl>
                                                <p:sldTgt/>
                                              </p:tgtEl>
                                            </p:cond>
                                          </p:endCondLst>
                                        </p:cTn>
                                        <p:tgtEl>
                                          <p:sndTgt r:embed="rId3" name="Pencil Check"/>
                                        </p:tgtEl>
                                      </p:cMediaNode>
                                    </p:audio>
                                  </p:sub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25065"/>
                                        </p:tgtEl>
                                        <p:attrNameLst>
                                          <p:attrName>style.visibility</p:attrName>
                                        </p:attrNameLst>
                                      </p:cBhvr>
                                      <p:to>
                                        <p:strVal val="visible"/>
                                      </p:to>
                                    </p:set>
                                    <p:animEffect transition="in" filter="wipe(left)">
                                      <p:cBhvr>
                                        <p:cTn id="47" dur="500"/>
                                        <p:tgtEl>
                                          <p:spTgt spid="425065"/>
                                        </p:tgtEl>
                                      </p:cBhvr>
                                    </p:animEffect>
                                  </p:childTnLst>
                                  <p:subTnLst>
                                    <p:audio>
                                      <p:cMediaNode>
                                        <p:cTn display="0" masterRel="sameClick">
                                          <p:stCondLst>
                                            <p:cond evt="begin" delay="0">
                                              <p:tn val="45"/>
                                            </p:cond>
                                          </p:stCondLst>
                                          <p:endCondLst>
                                            <p:cond evt="onStopAudio" delay="0">
                                              <p:tgtEl>
                                                <p:sldTgt/>
                                              </p:tgtEl>
                                            </p:cond>
                                          </p:endCondLst>
                                        </p:cTn>
                                        <p:tgtEl>
                                          <p:sndTgt r:embed="rId3" name="Pencil Check"/>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5110"/>
                                        </p:tgtEl>
                                        <p:attrNameLst>
                                          <p:attrName>style.visibility</p:attrName>
                                        </p:attrNameLst>
                                      </p:cBhvr>
                                      <p:to>
                                        <p:strVal val="visible"/>
                                      </p:to>
                                    </p:set>
                                    <p:animEffect transition="in" filter="wipe(left)">
                                      <p:cBhvr>
                                        <p:cTn id="52" dur="500"/>
                                        <p:tgtEl>
                                          <p:spTgt spid="425110"/>
                                        </p:tgtEl>
                                      </p:cBhvr>
                                    </p:animEffect>
                                  </p:childTnLst>
                                  <p:subTnLst>
                                    <p:audio>
                                      <p:cMediaNode>
                                        <p:cTn display="0" masterRel="sameClick">
                                          <p:stCondLst>
                                            <p:cond evt="begin" delay="0">
                                              <p:tn val="50"/>
                                            </p:cond>
                                          </p:stCondLst>
                                          <p:endCondLst>
                                            <p:cond evt="onStopAudio" delay="0">
                                              <p:tgtEl>
                                                <p:sldTgt/>
                                              </p:tgtEl>
                                            </p:cond>
                                          </p:endCondLst>
                                        </p:cTn>
                                        <p:tgtEl>
                                          <p:sndTgt r:embed="rId2"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5075"/>
                                        </p:tgtEl>
                                        <p:attrNameLst>
                                          <p:attrName>style.visibility</p:attrName>
                                        </p:attrNameLst>
                                      </p:cBhvr>
                                      <p:to>
                                        <p:strVal val="visible"/>
                                      </p:to>
                                    </p:set>
                                    <p:animEffect transition="in" filter="wipe(left)">
                                      <p:cBhvr>
                                        <p:cTn id="57" dur="500"/>
                                        <p:tgtEl>
                                          <p:spTgt spid="425075"/>
                                        </p:tgtEl>
                                      </p:cBhvr>
                                    </p:animEffect>
                                  </p:childTnLst>
                                  <p:subTnLst>
                                    <p:audio>
                                      <p:cMediaNode>
                                        <p:cTn display="0" masterRel="sameClick">
                                          <p:stCondLst>
                                            <p:cond evt="begin" delay="0">
                                              <p:tn val="55"/>
                                            </p:cond>
                                          </p:stCondLst>
                                          <p:endCondLst>
                                            <p:cond evt="onStopAudio" delay="0">
                                              <p:tgtEl>
                                                <p:sldTgt/>
                                              </p:tgtEl>
                                            </p:cond>
                                          </p:endCondLst>
                                        </p:cTn>
                                        <p:tgtEl>
                                          <p:sndTgt r:embed="rId3" name="Pencil Check"/>
                                        </p:tgtEl>
                                      </p:cMediaNode>
                                    </p:audio>
                                  </p:sub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25106"/>
                                        </p:tgtEl>
                                        <p:attrNameLst>
                                          <p:attrName>style.visibility</p:attrName>
                                        </p:attrNameLst>
                                      </p:cBhvr>
                                      <p:to>
                                        <p:strVal val="visible"/>
                                      </p:to>
                                    </p:set>
                                    <p:animEffect transition="in" filter="wipe(left)">
                                      <p:cBhvr>
                                        <p:cTn id="61" dur="500"/>
                                        <p:tgtEl>
                                          <p:spTgt spid="425106"/>
                                        </p:tgtEl>
                                      </p:cBhvr>
                                    </p:animEffect>
                                  </p:childTnLst>
                                  <p:subTnLst>
                                    <p:audio>
                                      <p:cMediaNode>
                                        <p:cTn display="0" masterRel="sameClick">
                                          <p:stCondLst>
                                            <p:cond evt="begin" delay="0">
                                              <p:tn val="59"/>
                                            </p:cond>
                                          </p:stCondLst>
                                          <p:endCondLst>
                                            <p:cond evt="onStopAudio" delay="0">
                                              <p:tgtEl>
                                                <p:sldTgt/>
                                              </p:tgtEl>
                                            </p:cond>
                                          </p:endCondLst>
                                        </p:cTn>
                                        <p:tgtEl>
                                          <p:sndTgt r:embed="rId3"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25066"/>
                                        </p:tgtEl>
                                        <p:attrNameLst>
                                          <p:attrName>style.visibility</p:attrName>
                                        </p:attrNameLst>
                                      </p:cBhvr>
                                      <p:to>
                                        <p:strVal val="visible"/>
                                      </p:to>
                                    </p:set>
                                    <p:animEffect transition="in" filter="wipe(left)">
                                      <p:cBhvr>
                                        <p:cTn id="66" dur="500"/>
                                        <p:tgtEl>
                                          <p:spTgt spid="425066"/>
                                        </p:tgtEl>
                                      </p:cBhvr>
                                    </p:animEffect>
                                  </p:childTnLst>
                                  <p:subTnLst>
                                    <p:audio>
                                      <p:cMediaNode>
                                        <p:cTn display="0" masterRel="sameClick">
                                          <p:stCondLst>
                                            <p:cond evt="begin" delay="0">
                                              <p:tn val="64"/>
                                            </p:cond>
                                          </p:stCondLst>
                                          <p:endCondLst>
                                            <p:cond evt="onStopAudio" delay="0">
                                              <p:tgtEl>
                                                <p:sldTgt/>
                                              </p:tgtEl>
                                            </p:cond>
                                          </p:endCondLst>
                                        </p:cTn>
                                        <p:tgtEl>
                                          <p:sndTgt r:embed="rId3" name="Pencil Check"/>
                                        </p:tgtEl>
                                      </p:cMediaNode>
                                    </p:audio>
                                  </p:sub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25074"/>
                                        </p:tgtEl>
                                        <p:attrNameLst>
                                          <p:attrName>style.visibility</p:attrName>
                                        </p:attrNameLst>
                                      </p:cBhvr>
                                      <p:to>
                                        <p:strVal val="visible"/>
                                      </p:to>
                                    </p:set>
                                    <p:animEffect transition="in" filter="wipe(left)">
                                      <p:cBhvr>
                                        <p:cTn id="70" dur="500"/>
                                        <p:tgtEl>
                                          <p:spTgt spid="425074"/>
                                        </p:tgtEl>
                                      </p:cBhvr>
                                    </p:animEffect>
                                  </p:childTnLst>
                                  <p:subTnLst>
                                    <p:audio>
                                      <p:cMediaNode>
                                        <p:cTn display="0" masterRel="sameClick">
                                          <p:stCondLst>
                                            <p:cond evt="begin" delay="0">
                                              <p:tn val="68"/>
                                            </p:cond>
                                          </p:stCondLst>
                                          <p:endCondLst>
                                            <p:cond evt="onStopAudio" delay="0">
                                              <p:tgtEl>
                                                <p:sldTgt/>
                                              </p:tgtEl>
                                            </p:cond>
                                          </p:endCondLst>
                                        </p:cTn>
                                        <p:tgtEl>
                                          <p:sndTgt r:embed="rId3" name="Pencil Check"/>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25112"/>
                                        </p:tgtEl>
                                        <p:attrNameLst>
                                          <p:attrName>style.visibility</p:attrName>
                                        </p:attrNameLst>
                                      </p:cBhvr>
                                      <p:to>
                                        <p:strVal val="visible"/>
                                      </p:to>
                                    </p:set>
                                    <p:animEffect transition="in" filter="wipe(left)">
                                      <p:cBhvr>
                                        <p:cTn id="75" dur="500"/>
                                        <p:tgtEl>
                                          <p:spTgt spid="425112"/>
                                        </p:tgtEl>
                                      </p:cBhvr>
                                    </p:animEffect>
                                  </p:childTnLst>
                                  <p:subTnLst>
                                    <p:audio>
                                      <p:cMediaNode>
                                        <p:cTn display="0" masterRel="sameClick">
                                          <p:stCondLst>
                                            <p:cond evt="begin" delay="0">
                                              <p:tn val="73"/>
                                            </p:cond>
                                          </p:stCondLst>
                                          <p:endCondLst>
                                            <p:cond evt="onStopAudio" delay="0">
                                              <p:tgtEl>
                                                <p:sldTgt/>
                                              </p:tgtEl>
                                            </p:cond>
                                          </p:endCondLst>
                                        </p:cTn>
                                        <p:tgtEl>
                                          <p:sndTgt r:embed="rId2" name="Whoosh"/>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2" name="Whoosh"/>
                                        </p:tgtEl>
                                      </p:cMediaNode>
                                    </p:audio>
                                  </p:subTnLst>
                                </p:cTn>
                              </p:par>
                            </p:childTnLst>
                          </p:cTn>
                        </p:par>
                        <p:par>
                          <p:cTn id="81" fill="hold" nodeType="afterGroup">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425077"/>
                                        </p:tgtEl>
                                        <p:attrNameLst>
                                          <p:attrName>style.visibility</p:attrName>
                                        </p:attrNameLst>
                                      </p:cBhvr>
                                      <p:to>
                                        <p:strVal val="visible"/>
                                      </p:to>
                                    </p:set>
                                    <p:animEffect transition="in" filter="wipe(left)">
                                      <p:cBhvr>
                                        <p:cTn id="84" dur="500"/>
                                        <p:tgtEl>
                                          <p:spTgt spid="425077"/>
                                        </p:tgtEl>
                                      </p:cBhvr>
                                    </p:animEffect>
                                  </p:childTnLst>
                                  <p:subTnLst>
                                    <p:audio>
                                      <p:cMediaNode>
                                        <p:cTn display="0" masterRel="sameClick">
                                          <p:stCondLst>
                                            <p:cond evt="begin" delay="0">
                                              <p:tn val="82"/>
                                            </p:cond>
                                          </p:stCondLst>
                                          <p:endCondLst>
                                            <p:cond evt="onStopAudio" delay="0">
                                              <p:tgtEl>
                                                <p:sldTgt/>
                                              </p:tgtEl>
                                            </p:cond>
                                          </p:endCondLst>
                                        </p:cTn>
                                        <p:tgtEl>
                                          <p:sndTgt r:embed="rId4" name="Vibro Up"/>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subTnLst>
                                    <p:audio>
                                      <p:cMediaNode>
                                        <p:cTn display="0" masterRel="sameClick">
                                          <p:stCondLst>
                                            <p:cond evt="begin" delay="0">
                                              <p:tn val="87"/>
                                            </p:cond>
                                          </p:stCondLst>
                                          <p:endCondLst>
                                            <p:cond evt="onStopAudio" delay="0">
                                              <p:tgtEl>
                                                <p:sldTgt/>
                                              </p:tgtEl>
                                            </p:cond>
                                          </p:endCondLst>
                                        </p:cTn>
                                        <p:tgtEl>
                                          <p:sndTgt r:embed="rId2" name="Whoosh"/>
                                        </p:tgtEl>
                                      </p:cMediaNode>
                                    </p:audio>
                                  </p:subTnLst>
                                </p:cTn>
                              </p:par>
                            </p:childTnLst>
                          </p:cTn>
                        </p:par>
                        <p:par>
                          <p:cTn id="90" fill="hold" nodeType="afterGroup">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25078"/>
                                        </p:tgtEl>
                                        <p:attrNameLst>
                                          <p:attrName>style.visibility</p:attrName>
                                        </p:attrNameLst>
                                      </p:cBhvr>
                                      <p:to>
                                        <p:strVal val="visible"/>
                                      </p:to>
                                    </p:set>
                                    <p:animEffect transition="in" filter="wipe(left)">
                                      <p:cBhvr>
                                        <p:cTn id="93" dur="500"/>
                                        <p:tgtEl>
                                          <p:spTgt spid="425078"/>
                                        </p:tgtEl>
                                      </p:cBhvr>
                                    </p:animEffect>
                                  </p:childTnLst>
                                  <p:subTnLst>
                                    <p:audio>
                                      <p:cMediaNode>
                                        <p:cTn display="0" masterRel="sameClick">
                                          <p:stCondLst>
                                            <p:cond evt="begin" delay="0">
                                              <p:tn val="91"/>
                                            </p:cond>
                                          </p:stCondLst>
                                          <p:endCondLst>
                                            <p:cond evt="onStopAudio" delay="0">
                                              <p:tgtEl>
                                                <p:sldTgt/>
                                              </p:tgtEl>
                                            </p:cond>
                                          </p:endCondLst>
                                        </p:cTn>
                                        <p:tgtEl>
                                          <p:sndTgt r:embed="rId5" name="Chimes"/>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425111">
                                            <p:txEl>
                                              <p:pRg st="0" end="0"/>
                                            </p:txEl>
                                          </p:spTgt>
                                        </p:tgtEl>
                                        <p:attrNameLst>
                                          <p:attrName>style.visibility</p:attrName>
                                        </p:attrNameLst>
                                      </p:cBhvr>
                                      <p:to>
                                        <p:strVal val="visible"/>
                                      </p:to>
                                    </p:set>
                                    <p:anim calcmode="lin" valueType="num">
                                      <p:cBhvr additive="base">
                                        <p:cTn id="98" dur="500" fill="hold"/>
                                        <p:tgtEl>
                                          <p:spTgt spid="425111">
                                            <p:txEl>
                                              <p:pRg st="0" end="0"/>
                                            </p:txEl>
                                          </p:spTgt>
                                        </p:tgtEl>
                                        <p:attrNameLst>
                                          <p:attrName>ppt_x</p:attrName>
                                        </p:attrNameLst>
                                      </p:cBhvr>
                                      <p:tavLst>
                                        <p:tav tm="0">
                                          <p:val>
                                            <p:strVal val="0-#ppt_w/2"/>
                                          </p:val>
                                        </p:tav>
                                        <p:tav tm="100000">
                                          <p:val>
                                            <p:strVal val="#ppt_x"/>
                                          </p:val>
                                        </p:tav>
                                      </p:tavLst>
                                    </p:anim>
                                    <p:anim calcmode="lin" valueType="num">
                                      <p:cBhvr additive="base">
                                        <p:cTn id="99" dur="500" fill="hold"/>
                                        <p:tgtEl>
                                          <p:spTgt spid="4251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065" grpId="0" animBg="1" autoUpdateAnimBg="0"/>
      <p:bldP spid="425074" grpId="0" animBg="1"/>
      <p:bldP spid="425075" grpId="0" animBg="1"/>
      <p:bldP spid="425076" grpId="0" animBg="1"/>
      <p:bldP spid="425077" grpId="0" animBg="1"/>
      <p:bldP spid="425078" grpId="0" animBg="1"/>
      <p:bldP spid="425106" grpId="0" animBg="1" autoUpdateAnimBg="0"/>
      <p:bldP spid="425066" grpId="0" animBg="1" autoUpdateAnimBg="0"/>
      <p:bldP spid="425110" grpId="0" animBg="1" autoUpdateAnimBg="0"/>
      <p:bldP spid="425111" grpId="0" build="p" autoUpdateAnimBg="0"/>
      <p:bldP spid="42511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981200"/>
            <a:ext cx="1981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Rectangle 3"/>
          <p:cNvSpPr>
            <a:spLocks noGrp="1" noChangeArrowheads="1"/>
          </p:cNvSpPr>
          <p:nvPr>
            <p:ph type="title"/>
          </p:nvPr>
        </p:nvSpPr>
        <p:spPr/>
        <p:txBody>
          <a:bodyPr/>
          <a:lstStyle/>
          <a:p>
            <a:pPr eaLnBrk="1" hangingPunct="1"/>
            <a:r>
              <a:rPr lang="en-US">
                <a:latin typeface="Times New Roman" charset="0"/>
              </a:rPr>
              <a:t>Controlling water loss from leaves</a:t>
            </a:r>
          </a:p>
        </p:txBody>
      </p:sp>
      <p:grpSp>
        <p:nvGrpSpPr>
          <p:cNvPr id="135171" name="Group 4"/>
          <p:cNvGrpSpPr>
            <a:grpSpLocks/>
          </p:cNvGrpSpPr>
          <p:nvPr/>
        </p:nvGrpSpPr>
        <p:grpSpPr bwMode="auto">
          <a:xfrm>
            <a:off x="4572000" y="3962400"/>
            <a:ext cx="4511675" cy="2824163"/>
            <a:chOff x="2752" y="2496"/>
            <a:chExt cx="2842" cy="1779"/>
          </a:xfrm>
        </p:grpSpPr>
        <p:pic>
          <p:nvPicPr>
            <p:cNvPr id="135173" name="Picture 5"/>
            <p:cNvPicPr>
              <a:picLocks noChangeAspect="1" noChangeArrowheads="1"/>
            </p:cNvPicPr>
            <p:nvPr/>
          </p:nvPicPr>
          <p:blipFill>
            <a:blip r:embed="rId6">
              <a:extLst>
                <a:ext uri="{28A0092B-C50C-407E-A947-70E740481C1C}">
                  <a14:useLocalDpi xmlns:a14="http://schemas.microsoft.com/office/drawing/2010/main" val="0"/>
                </a:ext>
              </a:extLst>
            </a:blip>
            <a:srcRect l="55870" r="1802" b="62769"/>
            <a:stretch>
              <a:fillRect/>
            </a:stretch>
          </p:blipFill>
          <p:spPr bwMode="auto">
            <a:xfrm>
              <a:off x="2832" y="2496"/>
              <a:ext cx="2762" cy="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Rectangle 6"/>
            <p:cNvSpPr>
              <a:spLocks noChangeArrowheads="1"/>
            </p:cNvSpPr>
            <p:nvPr/>
          </p:nvSpPr>
          <p:spPr bwMode="auto">
            <a:xfrm>
              <a:off x="2752" y="2928"/>
              <a:ext cx="1056" cy="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5815" name="Rectangle 7" descr="Rectangle: Click to edit Master text styles&#10;Second level&#10;Third level&#10;Fourth level&#10;Fifth level"/>
          <p:cNvSpPr>
            <a:spLocks noGrp="1" noChangeArrowheads="1"/>
          </p:cNvSpPr>
          <p:nvPr>
            <p:ph type="body" idx="1"/>
          </p:nvPr>
        </p:nvSpPr>
        <p:spPr>
          <a:xfrm>
            <a:off x="838200" y="1371600"/>
            <a:ext cx="7772400" cy="4495800"/>
          </a:xfrm>
        </p:spPr>
        <p:txBody>
          <a:bodyPr/>
          <a:lstStyle/>
          <a:p>
            <a:pPr eaLnBrk="1" hangingPunct="1">
              <a:lnSpc>
                <a:spcPct val="80000"/>
              </a:lnSpc>
              <a:spcBef>
                <a:spcPts val="1500"/>
              </a:spcBef>
            </a:pPr>
            <a:r>
              <a:rPr lang="en-US">
                <a:latin typeface="Tahoma" charset="0"/>
              </a:rPr>
              <a:t>Hot or dry days</a:t>
            </a:r>
          </a:p>
          <a:p>
            <a:pPr lvl="1" eaLnBrk="1" hangingPunct="1">
              <a:lnSpc>
                <a:spcPct val="80000"/>
              </a:lnSpc>
              <a:spcBef>
                <a:spcPts val="1500"/>
              </a:spcBef>
            </a:pPr>
            <a:r>
              <a:rPr lang="en-US" u="sng">
                <a:solidFill>
                  <a:srgbClr val="CC0000"/>
                </a:solidFill>
                <a:latin typeface="Tahoma" charset="0"/>
                <a:ea typeface="Arial" charset="0"/>
                <a:cs typeface="Arial" charset="0"/>
              </a:rPr>
              <a:t>stomates close to conserve water</a:t>
            </a:r>
            <a:endParaRPr lang="en-US">
              <a:latin typeface="Tahoma" charset="0"/>
              <a:ea typeface="Arial" charset="0"/>
              <a:cs typeface="Arial" charset="0"/>
            </a:endParaRPr>
          </a:p>
          <a:p>
            <a:pPr lvl="1" eaLnBrk="1" hangingPunct="1">
              <a:lnSpc>
                <a:spcPct val="60000"/>
              </a:lnSpc>
              <a:spcBef>
                <a:spcPts val="1500"/>
              </a:spcBef>
            </a:pPr>
            <a:r>
              <a:rPr lang="en-US" u="sng">
                <a:solidFill>
                  <a:srgbClr val="CC0000"/>
                </a:solidFill>
                <a:latin typeface="Tahoma" charset="0"/>
                <a:ea typeface="Arial" charset="0"/>
                <a:cs typeface="Arial" charset="0"/>
              </a:rPr>
              <a:t>guard cells</a:t>
            </a:r>
            <a:endParaRPr lang="en-US" u="sng">
              <a:solidFill>
                <a:schemeClr val="tx2"/>
              </a:solidFill>
              <a:latin typeface="Tahoma" charset="0"/>
              <a:ea typeface="Arial" charset="0"/>
              <a:cs typeface="Arial" charset="0"/>
            </a:endParaRPr>
          </a:p>
          <a:p>
            <a:pPr marL="1085850" lvl="2" eaLnBrk="1" hangingPunct="1">
              <a:lnSpc>
                <a:spcPct val="80000"/>
              </a:lnSpc>
              <a:spcBef>
                <a:spcPts val="1500"/>
              </a:spcBef>
            </a:pPr>
            <a:r>
              <a:rPr lang="en-US">
                <a:latin typeface="Tahoma" charset="0"/>
                <a:ea typeface="Arial" charset="0"/>
                <a:cs typeface="Arial" charset="0"/>
              </a:rPr>
              <a:t>gain H</a:t>
            </a:r>
            <a:r>
              <a:rPr lang="en-US" baseline="-25000">
                <a:latin typeface="Tahoma" charset="0"/>
                <a:ea typeface="Arial" charset="0"/>
                <a:cs typeface="Arial" charset="0"/>
              </a:rPr>
              <a:t>2</a:t>
            </a:r>
            <a:r>
              <a:rPr lang="en-US">
                <a:latin typeface="Tahoma" charset="0"/>
                <a:ea typeface="Arial" charset="0"/>
                <a:cs typeface="Arial" charset="0"/>
              </a:rPr>
              <a:t>O = stomates open</a:t>
            </a:r>
            <a:endParaRPr lang="en-US" u="sng">
              <a:solidFill>
                <a:schemeClr val="tx2"/>
              </a:solidFill>
              <a:latin typeface="Tahoma" charset="0"/>
              <a:ea typeface="Arial" charset="0"/>
              <a:cs typeface="Arial" charset="0"/>
            </a:endParaRPr>
          </a:p>
          <a:p>
            <a:pPr marL="1085850" lvl="2" eaLnBrk="1" hangingPunct="1">
              <a:lnSpc>
                <a:spcPct val="80000"/>
              </a:lnSpc>
              <a:spcBef>
                <a:spcPts val="1500"/>
              </a:spcBef>
            </a:pPr>
            <a:r>
              <a:rPr lang="en-US">
                <a:latin typeface="Tahoma" charset="0"/>
                <a:ea typeface="Arial" charset="0"/>
                <a:cs typeface="Arial" charset="0"/>
              </a:rPr>
              <a:t>lose H</a:t>
            </a:r>
            <a:r>
              <a:rPr lang="en-US" baseline="-25000">
                <a:latin typeface="Tahoma" charset="0"/>
                <a:ea typeface="Arial" charset="0"/>
                <a:cs typeface="Arial" charset="0"/>
              </a:rPr>
              <a:t>2</a:t>
            </a:r>
            <a:r>
              <a:rPr lang="en-US">
                <a:latin typeface="Tahoma" charset="0"/>
                <a:ea typeface="Arial" charset="0"/>
                <a:cs typeface="Arial" charset="0"/>
              </a:rPr>
              <a:t>O = stomates close</a:t>
            </a:r>
          </a:p>
          <a:p>
            <a:pPr lvl="1" eaLnBrk="1" hangingPunct="1">
              <a:spcBef>
                <a:spcPts val="1500"/>
              </a:spcBef>
            </a:pPr>
            <a:r>
              <a:rPr lang="en-US">
                <a:latin typeface="Tahoma" charset="0"/>
                <a:ea typeface="Arial" charset="0"/>
                <a:cs typeface="Arial" charset="0"/>
              </a:rPr>
              <a:t>adaptation to </a:t>
            </a:r>
            <a:br>
              <a:rPr lang="en-US">
                <a:latin typeface="Tahoma" charset="0"/>
                <a:ea typeface="Arial" charset="0"/>
                <a:cs typeface="Arial" charset="0"/>
              </a:rPr>
            </a:br>
            <a:r>
              <a:rPr lang="en-US">
                <a:latin typeface="Tahoma" charset="0"/>
                <a:ea typeface="Arial" charset="0"/>
                <a:cs typeface="Arial" charset="0"/>
              </a:rPr>
              <a:t>living on land, </a:t>
            </a:r>
            <a:br>
              <a:rPr lang="en-US">
                <a:latin typeface="Tahoma" charset="0"/>
                <a:ea typeface="Arial" charset="0"/>
                <a:cs typeface="Arial" charset="0"/>
              </a:rPr>
            </a:br>
            <a:r>
              <a:rPr lang="en-US">
                <a:latin typeface="Tahoma" charset="0"/>
                <a:ea typeface="Arial" charset="0"/>
                <a:cs typeface="Arial" charset="0"/>
              </a:rPr>
              <a:t>but…</a:t>
            </a:r>
          </a:p>
          <a:p>
            <a:pPr lvl="1" eaLnBrk="1" hangingPunct="1">
              <a:lnSpc>
                <a:spcPct val="90000"/>
              </a:lnSpc>
              <a:spcBef>
                <a:spcPts val="1500"/>
              </a:spcBef>
              <a:buFontTx/>
              <a:buNone/>
            </a:pPr>
            <a:r>
              <a:rPr lang="en-US">
                <a:solidFill>
                  <a:srgbClr val="CC0000"/>
                </a:solidFill>
                <a:latin typeface="Tahoma" charset="0"/>
                <a:ea typeface="Arial" charset="0"/>
                <a:cs typeface="Arial" charset="0"/>
              </a:rPr>
              <a:t>      creates PROBLEMS!</a:t>
            </a:r>
          </a:p>
        </p:txBody>
      </p:sp>
    </p:spTree>
    <p:extLst>
      <p:ext uri="{BB962C8B-B14F-4D97-AF65-F5344CB8AC3E}">
        <p14:creationId xmlns:p14="http://schemas.microsoft.com/office/powerpoint/2010/main" val="3368444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5">
                                            <p:txEl>
                                              <p:pRg st="1" end="1"/>
                                            </p:txEl>
                                          </p:spTgt>
                                        </p:tgtEl>
                                        <p:attrNameLst>
                                          <p:attrName>style.visibility</p:attrName>
                                        </p:attrNameLst>
                                      </p:cBhvr>
                                      <p:to>
                                        <p:strVal val="visible"/>
                                      </p:to>
                                    </p:set>
                                    <p:anim calcmode="lin" valueType="num">
                                      <p:cBhvr additive="base">
                                        <p:cTn id="7" dur="500" fill="hold"/>
                                        <p:tgtEl>
                                          <p:spTgt spid="3758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5">
                                            <p:txEl>
                                              <p:pRg st="2" end="2"/>
                                            </p:txEl>
                                          </p:spTgt>
                                        </p:tgtEl>
                                        <p:attrNameLst>
                                          <p:attrName>style.visibility</p:attrName>
                                        </p:attrNameLst>
                                      </p:cBhvr>
                                      <p:to>
                                        <p:strVal val="visible"/>
                                      </p:to>
                                    </p:set>
                                    <p:anim calcmode="lin" valueType="num">
                                      <p:cBhvr additive="base">
                                        <p:cTn id="13" dur="500" fill="hold"/>
                                        <p:tgtEl>
                                          <p:spTgt spid="3758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5">
                                            <p:txEl>
                                              <p:pRg st="3" end="3"/>
                                            </p:txEl>
                                          </p:spTgt>
                                        </p:tgtEl>
                                        <p:attrNameLst>
                                          <p:attrName>style.visibility</p:attrName>
                                        </p:attrNameLst>
                                      </p:cBhvr>
                                      <p:to>
                                        <p:strVal val="visible"/>
                                      </p:to>
                                    </p:set>
                                    <p:anim calcmode="lin" valueType="num">
                                      <p:cBhvr additive="base">
                                        <p:cTn id="19" dur="500" fill="hold"/>
                                        <p:tgtEl>
                                          <p:spTgt spid="3758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5815">
                                            <p:txEl>
                                              <p:pRg st="4" end="4"/>
                                            </p:txEl>
                                          </p:spTgt>
                                        </p:tgtEl>
                                        <p:attrNameLst>
                                          <p:attrName>style.visibility</p:attrName>
                                        </p:attrNameLst>
                                      </p:cBhvr>
                                      <p:to>
                                        <p:strVal val="visible"/>
                                      </p:to>
                                    </p:set>
                                    <p:anim calcmode="lin" valueType="num">
                                      <p:cBhvr additive="base">
                                        <p:cTn id="25" dur="500" fill="hold"/>
                                        <p:tgtEl>
                                          <p:spTgt spid="3758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58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5815">
                                            <p:txEl>
                                              <p:pRg st="5" end="5"/>
                                            </p:txEl>
                                          </p:spTgt>
                                        </p:tgtEl>
                                        <p:attrNameLst>
                                          <p:attrName>style.visibility</p:attrName>
                                        </p:attrNameLst>
                                      </p:cBhvr>
                                      <p:to>
                                        <p:strVal val="visible"/>
                                      </p:to>
                                    </p:set>
                                    <p:anim calcmode="lin" valueType="num">
                                      <p:cBhvr additive="base">
                                        <p:cTn id="31" dur="500" fill="hold"/>
                                        <p:tgtEl>
                                          <p:spTgt spid="3758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58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5815">
                                            <p:txEl>
                                              <p:pRg st="6" end="6"/>
                                            </p:txEl>
                                          </p:spTgt>
                                        </p:tgtEl>
                                        <p:attrNameLst>
                                          <p:attrName>style.visibility</p:attrName>
                                        </p:attrNameLst>
                                      </p:cBhvr>
                                      <p:to>
                                        <p:strVal val="visible"/>
                                      </p:to>
                                    </p:set>
                                    <p:anim calcmode="lin" valueType="num">
                                      <p:cBhvr additive="base">
                                        <p:cTn id="37" dur="500" fill="hold"/>
                                        <p:tgtEl>
                                          <p:spTgt spid="3758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58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reeform 42"/>
          <p:cNvSpPr>
            <a:spLocks/>
          </p:cNvSpPr>
          <p:nvPr/>
        </p:nvSpPr>
        <p:spPr bwMode="auto">
          <a:xfrm>
            <a:off x="815975" y="5864225"/>
            <a:ext cx="4981575" cy="547688"/>
          </a:xfrm>
          <a:custGeom>
            <a:avLst/>
            <a:gdLst>
              <a:gd name="T0" fmla="*/ 2147483647 w 3138"/>
              <a:gd name="T1" fmla="*/ 2147483647 h 345"/>
              <a:gd name="T2" fmla="*/ 2147483647 w 3138"/>
              <a:gd name="T3" fmla="*/ 2147483647 h 345"/>
              <a:gd name="T4" fmla="*/ 2147483647 w 3138"/>
              <a:gd name="T5" fmla="*/ 2147483647 h 345"/>
              <a:gd name="T6" fmla="*/ 2147483647 w 3138"/>
              <a:gd name="T7" fmla="*/ 2147483647 h 345"/>
              <a:gd name="T8" fmla="*/ 2147483647 w 3138"/>
              <a:gd name="T9" fmla="*/ 2147483647 h 345"/>
              <a:gd name="T10" fmla="*/ 2147483647 w 3138"/>
              <a:gd name="T11" fmla="*/ 2147483647 h 345"/>
              <a:gd name="T12" fmla="*/ 2147483647 w 3138"/>
              <a:gd name="T13" fmla="*/ 2147483647 h 345"/>
              <a:gd name="T14" fmla="*/ 2147483647 w 3138"/>
              <a:gd name="T15" fmla="*/ 2147483647 h 345"/>
              <a:gd name="T16" fmla="*/ 2147483647 w 3138"/>
              <a:gd name="T17" fmla="*/ 2147483647 h 345"/>
              <a:gd name="T18" fmla="*/ 2147483647 w 3138"/>
              <a:gd name="T19" fmla="*/ 2147483647 h 345"/>
              <a:gd name="T20" fmla="*/ 2147483647 w 3138"/>
              <a:gd name="T21" fmla="*/ 2147483647 h 345"/>
              <a:gd name="T22" fmla="*/ 2147483647 w 3138"/>
              <a:gd name="T23" fmla="*/ 2147483647 h 345"/>
              <a:gd name="T24" fmla="*/ 2147483647 w 3138"/>
              <a:gd name="T25" fmla="*/ 0 h 345"/>
              <a:gd name="T26" fmla="*/ 2147483647 w 3138"/>
              <a:gd name="T27" fmla="*/ 2147483647 h 345"/>
              <a:gd name="T28" fmla="*/ 2147483647 w 3138"/>
              <a:gd name="T29" fmla="*/ 2147483647 h 345"/>
              <a:gd name="T30" fmla="*/ 2147483647 w 3138"/>
              <a:gd name="T31" fmla="*/ 2147483647 h 345"/>
              <a:gd name="T32" fmla="*/ 2147483647 w 3138"/>
              <a:gd name="T33" fmla="*/ 2147483647 h 345"/>
              <a:gd name="T34" fmla="*/ 2147483647 w 3138"/>
              <a:gd name="T35" fmla="*/ 2147483647 h 345"/>
              <a:gd name="T36" fmla="*/ 2147483647 w 3138"/>
              <a:gd name="T37" fmla="*/ 2147483647 h 345"/>
              <a:gd name="T38" fmla="*/ 2147483647 w 3138"/>
              <a:gd name="T39" fmla="*/ 2147483647 h 345"/>
              <a:gd name="T40" fmla="*/ 2147483647 w 3138"/>
              <a:gd name="T41" fmla="*/ 2147483647 h 345"/>
              <a:gd name="T42" fmla="*/ 2147483647 w 3138"/>
              <a:gd name="T43" fmla="*/ 2147483647 h 345"/>
              <a:gd name="T44" fmla="*/ 2147483647 w 3138"/>
              <a:gd name="T45" fmla="*/ 2147483647 h 345"/>
              <a:gd name="T46" fmla="*/ 2147483647 w 3138"/>
              <a:gd name="T47" fmla="*/ 2147483647 h 345"/>
              <a:gd name="T48" fmla="*/ 2147483647 w 3138"/>
              <a:gd name="T49" fmla="*/ 2147483647 h 345"/>
              <a:gd name="T50" fmla="*/ 2147483647 w 3138"/>
              <a:gd name="T51" fmla="*/ 2147483647 h 345"/>
              <a:gd name="T52" fmla="*/ 2147483647 w 3138"/>
              <a:gd name="T53" fmla="*/ 2147483647 h 345"/>
              <a:gd name="T54" fmla="*/ 2147483647 w 3138"/>
              <a:gd name="T55" fmla="*/ 2147483647 h 345"/>
              <a:gd name="T56" fmla="*/ 0 w 3138"/>
              <a:gd name="T57" fmla="*/ 2147483647 h 345"/>
              <a:gd name="T58" fmla="*/ 2147483647 w 3138"/>
              <a:gd name="T59" fmla="*/ 2147483647 h 3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8"/>
              <a:gd name="T91" fmla="*/ 0 h 345"/>
              <a:gd name="T92" fmla="*/ 3138 w 3138"/>
              <a:gd name="T93" fmla="*/ 345 h 3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8" h="345">
                <a:moveTo>
                  <a:pt x="20" y="71"/>
                </a:moveTo>
                <a:cubicBezTo>
                  <a:pt x="141" y="91"/>
                  <a:pt x="97" y="91"/>
                  <a:pt x="150" y="91"/>
                </a:cubicBezTo>
                <a:lnTo>
                  <a:pt x="228" y="58"/>
                </a:lnTo>
                <a:cubicBezTo>
                  <a:pt x="294" y="91"/>
                  <a:pt x="268" y="91"/>
                  <a:pt x="299" y="91"/>
                </a:cubicBezTo>
                <a:lnTo>
                  <a:pt x="371" y="65"/>
                </a:lnTo>
                <a:lnTo>
                  <a:pt x="475" y="84"/>
                </a:lnTo>
                <a:lnTo>
                  <a:pt x="573" y="97"/>
                </a:lnTo>
                <a:lnTo>
                  <a:pt x="612" y="65"/>
                </a:lnTo>
                <a:lnTo>
                  <a:pt x="703" y="91"/>
                </a:lnTo>
                <a:lnTo>
                  <a:pt x="761" y="71"/>
                </a:lnTo>
                <a:lnTo>
                  <a:pt x="833" y="97"/>
                </a:lnTo>
                <a:lnTo>
                  <a:pt x="898" y="65"/>
                </a:lnTo>
                <a:lnTo>
                  <a:pt x="950" y="0"/>
                </a:lnTo>
                <a:lnTo>
                  <a:pt x="1002" y="39"/>
                </a:lnTo>
                <a:cubicBezTo>
                  <a:pt x="1048" y="85"/>
                  <a:pt x="1025" y="84"/>
                  <a:pt x="1054" y="84"/>
                </a:cubicBezTo>
                <a:lnTo>
                  <a:pt x="1164" y="97"/>
                </a:lnTo>
                <a:lnTo>
                  <a:pt x="2088" y="117"/>
                </a:lnTo>
                <a:lnTo>
                  <a:pt x="2166" y="58"/>
                </a:lnTo>
                <a:lnTo>
                  <a:pt x="2218" y="26"/>
                </a:lnTo>
                <a:lnTo>
                  <a:pt x="2270" y="32"/>
                </a:lnTo>
                <a:cubicBezTo>
                  <a:pt x="2323" y="105"/>
                  <a:pt x="2292" y="104"/>
                  <a:pt x="2329" y="104"/>
                </a:cubicBezTo>
                <a:lnTo>
                  <a:pt x="2433" y="97"/>
                </a:lnTo>
                <a:cubicBezTo>
                  <a:pt x="2467" y="101"/>
                  <a:pt x="2502" y="104"/>
                  <a:pt x="2537" y="110"/>
                </a:cubicBezTo>
                <a:cubicBezTo>
                  <a:pt x="2543" y="111"/>
                  <a:pt x="2556" y="117"/>
                  <a:pt x="2556" y="117"/>
                </a:cubicBezTo>
                <a:cubicBezTo>
                  <a:pt x="2681" y="130"/>
                  <a:pt x="2638" y="130"/>
                  <a:pt x="2686" y="130"/>
                </a:cubicBezTo>
                <a:cubicBezTo>
                  <a:pt x="3027" y="137"/>
                  <a:pt x="3138" y="137"/>
                  <a:pt x="3018" y="137"/>
                </a:cubicBezTo>
                <a:lnTo>
                  <a:pt x="3025" y="332"/>
                </a:lnTo>
                <a:lnTo>
                  <a:pt x="1171" y="345"/>
                </a:lnTo>
                <a:lnTo>
                  <a:pt x="0" y="332"/>
                </a:lnTo>
                <a:lnTo>
                  <a:pt x="20" y="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7218" name="Rectangle 2"/>
          <p:cNvSpPr>
            <a:spLocks noGrp="1" noChangeArrowheads="1"/>
          </p:cNvSpPr>
          <p:nvPr>
            <p:ph type="title"/>
          </p:nvPr>
        </p:nvSpPr>
        <p:spPr/>
        <p:txBody>
          <a:bodyPr/>
          <a:lstStyle/>
          <a:p>
            <a:pPr eaLnBrk="1" hangingPunct="1"/>
            <a:r>
              <a:rPr lang="en-US">
                <a:latin typeface="Times New Roman" charset="0"/>
              </a:rPr>
              <a:t>When stomates close… </a:t>
            </a:r>
          </a:p>
        </p:txBody>
      </p:sp>
      <p:sp>
        <p:nvSpPr>
          <p:cNvPr id="137219" name="Freeform 19"/>
          <p:cNvSpPr>
            <a:spLocks/>
          </p:cNvSpPr>
          <p:nvPr/>
        </p:nvSpPr>
        <p:spPr bwMode="auto">
          <a:xfrm>
            <a:off x="1660525" y="4830763"/>
            <a:ext cx="1335088" cy="735012"/>
          </a:xfrm>
          <a:custGeom>
            <a:avLst/>
            <a:gdLst>
              <a:gd name="T0" fmla="*/ 2147483647 w 828"/>
              <a:gd name="T1" fmla="*/ 2147483647 h 482"/>
              <a:gd name="T2" fmla="*/ 2147483647 w 828"/>
              <a:gd name="T3" fmla="*/ 2147483647 h 482"/>
              <a:gd name="T4" fmla="*/ 2147483647 w 828"/>
              <a:gd name="T5" fmla="*/ 2147483647 h 482"/>
              <a:gd name="T6" fmla="*/ 2147483647 w 828"/>
              <a:gd name="T7" fmla="*/ 2147483647 h 482"/>
              <a:gd name="T8" fmla="*/ 2147483647 w 828"/>
              <a:gd name="T9" fmla="*/ 2147483647 h 482"/>
              <a:gd name="T10" fmla="*/ 2147483647 w 828"/>
              <a:gd name="T11" fmla="*/ 2147483647 h 482"/>
              <a:gd name="T12" fmla="*/ 2147483647 w 828"/>
              <a:gd name="T13" fmla="*/ 2147483647 h 482"/>
              <a:gd name="T14" fmla="*/ 2147483647 w 828"/>
              <a:gd name="T15" fmla="*/ 2147483647 h 482"/>
              <a:gd name="T16" fmla="*/ 2147483647 w 828"/>
              <a:gd name="T17" fmla="*/ 2147483647 h 482"/>
              <a:gd name="T18" fmla="*/ 2147483647 w 828"/>
              <a:gd name="T19" fmla="*/ 2147483647 h 482"/>
              <a:gd name="T20" fmla="*/ 2147483647 w 828"/>
              <a:gd name="T21" fmla="*/ 2147483647 h 482"/>
              <a:gd name="T22" fmla="*/ 2147483647 w 828"/>
              <a:gd name="T23" fmla="*/ 2147483647 h 482"/>
              <a:gd name="T24" fmla="*/ 2147483647 w 828"/>
              <a:gd name="T25" fmla="*/ 2147483647 h 482"/>
              <a:gd name="T26" fmla="*/ 2147483647 w 828"/>
              <a:gd name="T27" fmla="*/ 2147483647 h 482"/>
              <a:gd name="T28" fmla="*/ 2147483647 w 828"/>
              <a:gd name="T29" fmla="*/ 2147483647 h 482"/>
              <a:gd name="T30" fmla="*/ 2147483647 w 828"/>
              <a:gd name="T31" fmla="*/ 2147483647 h 4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8"/>
              <a:gd name="T49" fmla="*/ 0 h 482"/>
              <a:gd name="T50" fmla="*/ 828 w 828"/>
              <a:gd name="T51" fmla="*/ 482 h 4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8" h="482">
                <a:moveTo>
                  <a:pt x="132" y="14"/>
                </a:moveTo>
                <a:cubicBezTo>
                  <a:pt x="380" y="20"/>
                  <a:pt x="291" y="20"/>
                  <a:pt x="398" y="20"/>
                </a:cubicBezTo>
                <a:cubicBezTo>
                  <a:pt x="591" y="27"/>
                  <a:pt x="529" y="0"/>
                  <a:pt x="600" y="33"/>
                </a:cubicBezTo>
                <a:lnTo>
                  <a:pt x="645" y="131"/>
                </a:lnTo>
                <a:cubicBezTo>
                  <a:pt x="699" y="148"/>
                  <a:pt x="755" y="161"/>
                  <a:pt x="808" y="183"/>
                </a:cubicBezTo>
                <a:cubicBezTo>
                  <a:pt x="814" y="185"/>
                  <a:pt x="815" y="202"/>
                  <a:pt x="815" y="202"/>
                </a:cubicBezTo>
                <a:lnTo>
                  <a:pt x="828" y="280"/>
                </a:lnTo>
                <a:cubicBezTo>
                  <a:pt x="713" y="374"/>
                  <a:pt x="759" y="348"/>
                  <a:pt x="704" y="378"/>
                </a:cubicBezTo>
                <a:cubicBezTo>
                  <a:pt x="498" y="476"/>
                  <a:pt x="576" y="475"/>
                  <a:pt x="489" y="475"/>
                </a:cubicBezTo>
                <a:cubicBezTo>
                  <a:pt x="370" y="482"/>
                  <a:pt x="411" y="482"/>
                  <a:pt x="366" y="482"/>
                </a:cubicBezTo>
                <a:cubicBezTo>
                  <a:pt x="265" y="395"/>
                  <a:pt x="298" y="427"/>
                  <a:pt x="262" y="391"/>
                </a:cubicBezTo>
                <a:cubicBezTo>
                  <a:pt x="248" y="277"/>
                  <a:pt x="286" y="280"/>
                  <a:pt x="242" y="280"/>
                </a:cubicBezTo>
                <a:lnTo>
                  <a:pt x="99" y="254"/>
                </a:lnTo>
                <a:cubicBezTo>
                  <a:pt x="0" y="227"/>
                  <a:pt x="2" y="261"/>
                  <a:pt x="2" y="222"/>
                </a:cubicBezTo>
                <a:lnTo>
                  <a:pt x="21" y="137"/>
                </a:lnTo>
                <a:lnTo>
                  <a:pt x="132"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7220" name="Freeform 20"/>
          <p:cNvSpPr>
            <a:spLocks/>
          </p:cNvSpPr>
          <p:nvPr/>
        </p:nvSpPr>
        <p:spPr bwMode="auto">
          <a:xfrm>
            <a:off x="4222750" y="5065713"/>
            <a:ext cx="857250" cy="560387"/>
          </a:xfrm>
          <a:custGeom>
            <a:avLst/>
            <a:gdLst>
              <a:gd name="T0" fmla="*/ 0 w 540"/>
              <a:gd name="T1" fmla="*/ 2147483647 h 353"/>
              <a:gd name="T2" fmla="*/ 2147483647 w 540"/>
              <a:gd name="T3" fmla="*/ 2147483647 h 353"/>
              <a:gd name="T4" fmla="*/ 2147483647 w 540"/>
              <a:gd name="T5" fmla="*/ 2147483647 h 353"/>
              <a:gd name="T6" fmla="*/ 2147483647 w 540"/>
              <a:gd name="T7" fmla="*/ 2147483647 h 353"/>
              <a:gd name="T8" fmla="*/ 2147483647 w 540"/>
              <a:gd name="T9" fmla="*/ 2147483647 h 353"/>
              <a:gd name="T10" fmla="*/ 2147483647 w 540"/>
              <a:gd name="T11" fmla="*/ 2147483647 h 353"/>
              <a:gd name="T12" fmla="*/ 2147483647 w 540"/>
              <a:gd name="T13" fmla="*/ 2147483647 h 353"/>
              <a:gd name="T14" fmla="*/ 2147483647 w 540"/>
              <a:gd name="T15" fmla="*/ 2147483647 h 353"/>
              <a:gd name="T16" fmla="*/ 2147483647 w 540"/>
              <a:gd name="T17" fmla="*/ 2147483647 h 353"/>
              <a:gd name="T18" fmla="*/ 2147483647 w 540"/>
              <a:gd name="T19" fmla="*/ 2147483647 h 353"/>
              <a:gd name="T20" fmla="*/ 2147483647 w 540"/>
              <a:gd name="T21" fmla="*/ 2147483647 h 353"/>
              <a:gd name="T22" fmla="*/ 2147483647 w 540"/>
              <a:gd name="T23" fmla="*/ 2147483647 h 353"/>
              <a:gd name="T24" fmla="*/ 2147483647 w 540"/>
              <a:gd name="T25" fmla="*/ 2147483647 h 353"/>
              <a:gd name="T26" fmla="*/ 2147483647 w 540"/>
              <a:gd name="T27" fmla="*/ 2147483647 h 353"/>
              <a:gd name="T28" fmla="*/ 2147483647 w 540"/>
              <a:gd name="T29" fmla="*/ 2147483647 h 353"/>
              <a:gd name="T30" fmla="*/ 2147483647 w 540"/>
              <a:gd name="T31" fmla="*/ 2147483647 h 353"/>
              <a:gd name="T32" fmla="*/ 0 w 540"/>
              <a:gd name="T33" fmla="*/ 2147483647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53"/>
              <a:gd name="T53" fmla="*/ 540 w 540"/>
              <a:gd name="T54" fmla="*/ 353 h 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53">
                <a:moveTo>
                  <a:pt x="0" y="353"/>
                </a:moveTo>
                <a:cubicBezTo>
                  <a:pt x="119" y="345"/>
                  <a:pt x="78" y="346"/>
                  <a:pt x="124" y="346"/>
                </a:cubicBezTo>
                <a:lnTo>
                  <a:pt x="228" y="333"/>
                </a:lnTo>
                <a:lnTo>
                  <a:pt x="300" y="184"/>
                </a:lnTo>
                <a:lnTo>
                  <a:pt x="501" y="210"/>
                </a:lnTo>
                <a:lnTo>
                  <a:pt x="540" y="197"/>
                </a:lnTo>
                <a:lnTo>
                  <a:pt x="540" y="93"/>
                </a:lnTo>
                <a:lnTo>
                  <a:pt x="462" y="41"/>
                </a:lnTo>
                <a:cubicBezTo>
                  <a:pt x="408" y="0"/>
                  <a:pt x="431" y="2"/>
                  <a:pt x="404" y="2"/>
                </a:cubicBezTo>
                <a:lnTo>
                  <a:pt x="306" y="8"/>
                </a:lnTo>
                <a:lnTo>
                  <a:pt x="209" y="41"/>
                </a:lnTo>
                <a:lnTo>
                  <a:pt x="157" y="60"/>
                </a:lnTo>
                <a:lnTo>
                  <a:pt x="59" y="60"/>
                </a:lnTo>
                <a:cubicBezTo>
                  <a:pt x="59" y="75"/>
                  <a:pt x="59" y="90"/>
                  <a:pt x="59" y="106"/>
                </a:cubicBezTo>
                <a:cubicBezTo>
                  <a:pt x="66" y="172"/>
                  <a:pt x="66" y="149"/>
                  <a:pt x="66" y="177"/>
                </a:cubicBezTo>
                <a:cubicBezTo>
                  <a:pt x="52" y="270"/>
                  <a:pt x="83" y="268"/>
                  <a:pt x="46" y="268"/>
                </a:cubicBezTo>
                <a:lnTo>
                  <a:pt x="0"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7902" name="Rectangle 46" descr="Rectangle: Click to edit Master text styles&#10;Second level&#10;Third level&#10;Fourth level&#10;Fifth level"/>
          <p:cNvSpPr>
            <a:spLocks noGrp="1" noChangeArrowheads="1"/>
          </p:cNvSpPr>
          <p:nvPr>
            <p:ph type="body" idx="1"/>
          </p:nvPr>
        </p:nvSpPr>
        <p:spPr>
          <a:xfrm>
            <a:off x="838200" y="1371600"/>
            <a:ext cx="7772400" cy="2195513"/>
          </a:xfrm>
          <a:noFill/>
        </p:spPr>
        <p:txBody>
          <a:bodyPr/>
          <a:lstStyle/>
          <a:p>
            <a:pPr eaLnBrk="1" hangingPunct="1"/>
            <a:r>
              <a:rPr lang="en-US">
                <a:latin typeface="Tahoma" charset="0"/>
              </a:rPr>
              <a:t>Closed stomates lead to…</a:t>
            </a:r>
          </a:p>
          <a:p>
            <a:pPr lvl="1" eaLnBrk="1" hangingPunct="1"/>
            <a:r>
              <a:rPr lang="en-US">
                <a:latin typeface="Tahoma" charset="0"/>
                <a:ea typeface="Arial" charset="0"/>
                <a:cs typeface="Arial" charset="0"/>
              </a:rPr>
              <a:t>O</a:t>
            </a:r>
            <a:r>
              <a:rPr lang="en-US" baseline="-25000">
                <a:latin typeface="Tahoma" charset="0"/>
                <a:ea typeface="Arial" charset="0"/>
                <a:cs typeface="Arial" charset="0"/>
              </a:rPr>
              <a:t>2</a:t>
            </a:r>
            <a:r>
              <a:rPr lang="en-US">
                <a:latin typeface="Tahoma" charset="0"/>
                <a:ea typeface="Arial" charset="0"/>
                <a:cs typeface="Arial" charset="0"/>
              </a:rPr>
              <a:t> build up </a:t>
            </a:r>
            <a:r>
              <a:rPr lang="en-US" sz="2600">
                <a:solidFill>
                  <a:srgbClr val="0F116A"/>
                </a:solidFill>
                <a:latin typeface="Tahoma" charset="0"/>
                <a:ea typeface="Arial" charset="0"/>
                <a:cs typeface="Arial" charset="0"/>
                <a:sym typeface="Symbol" charset="0"/>
              </a:rPr>
              <a:t></a:t>
            </a:r>
            <a:r>
              <a:rPr lang="en-US">
                <a:solidFill>
                  <a:schemeClr val="tx2"/>
                </a:solidFill>
                <a:latin typeface="Tahoma" charset="0"/>
                <a:ea typeface="Arial" charset="0"/>
                <a:cs typeface="Arial" charset="0"/>
              </a:rPr>
              <a:t> from light reactions</a:t>
            </a:r>
            <a:endParaRPr lang="en-US">
              <a:latin typeface="Tahoma" charset="0"/>
              <a:ea typeface="Arial" charset="0"/>
              <a:cs typeface="Arial" charset="0"/>
            </a:endParaRPr>
          </a:p>
          <a:p>
            <a:pPr lvl="1" eaLnBrk="1" hangingPunct="1"/>
            <a:r>
              <a:rPr lang="en-US">
                <a:latin typeface="Tahoma" charset="0"/>
                <a:ea typeface="Arial" charset="0"/>
                <a:cs typeface="Arial" charset="0"/>
              </a:rPr>
              <a:t>CO</a:t>
            </a:r>
            <a:r>
              <a:rPr lang="en-US" baseline="-25000">
                <a:latin typeface="Tahoma" charset="0"/>
                <a:ea typeface="Arial" charset="0"/>
                <a:cs typeface="Arial" charset="0"/>
              </a:rPr>
              <a:t>2</a:t>
            </a:r>
            <a:r>
              <a:rPr lang="en-US">
                <a:latin typeface="Tahoma" charset="0"/>
                <a:ea typeface="Arial" charset="0"/>
                <a:cs typeface="Arial" charset="0"/>
              </a:rPr>
              <a:t> is depleted </a:t>
            </a:r>
            <a:r>
              <a:rPr lang="en-US" sz="2600">
                <a:solidFill>
                  <a:srgbClr val="0F116A"/>
                </a:solidFill>
                <a:latin typeface="Tahoma" charset="0"/>
                <a:ea typeface="Arial" charset="0"/>
                <a:cs typeface="Arial" charset="0"/>
                <a:sym typeface="Symbol" charset="0"/>
              </a:rPr>
              <a:t></a:t>
            </a:r>
            <a:r>
              <a:rPr lang="en-US">
                <a:solidFill>
                  <a:schemeClr val="tx2"/>
                </a:solidFill>
                <a:latin typeface="Tahoma" charset="0"/>
                <a:ea typeface="Arial" charset="0"/>
                <a:cs typeface="Arial" charset="0"/>
              </a:rPr>
              <a:t> in Calvin cycle</a:t>
            </a:r>
          </a:p>
          <a:p>
            <a:pPr marL="1085850" lvl="2" eaLnBrk="1" hangingPunct="1"/>
            <a:r>
              <a:rPr lang="en-US">
                <a:latin typeface="Tahoma" charset="0"/>
                <a:ea typeface="Arial" charset="0"/>
                <a:cs typeface="Arial" charset="0"/>
              </a:rPr>
              <a:t>causes problems in Calvin Cycle</a:t>
            </a:r>
          </a:p>
        </p:txBody>
      </p:sp>
    </p:spTree>
    <p:extLst>
      <p:ext uri="{BB962C8B-B14F-4D97-AF65-F5344CB8AC3E}">
        <p14:creationId xmlns:p14="http://schemas.microsoft.com/office/powerpoint/2010/main" val="2142268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902">
                                            <p:txEl>
                                              <p:pRg st="0" end="0"/>
                                            </p:txEl>
                                          </p:spTgt>
                                        </p:tgtEl>
                                        <p:attrNameLst>
                                          <p:attrName>style.visibility</p:attrName>
                                        </p:attrNameLst>
                                      </p:cBhvr>
                                      <p:to>
                                        <p:strVal val="visible"/>
                                      </p:to>
                                    </p:set>
                                    <p:anim calcmode="lin" valueType="num">
                                      <p:cBhvr additive="base">
                                        <p:cTn id="7" dur="500" fill="hold"/>
                                        <p:tgtEl>
                                          <p:spTgt spid="3779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9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7902">
                                            <p:txEl>
                                              <p:pRg st="1" end="1"/>
                                            </p:txEl>
                                          </p:spTgt>
                                        </p:tgtEl>
                                        <p:attrNameLst>
                                          <p:attrName>style.visibility</p:attrName>
                                        </p:attrNameLst>
                                      </p:cBhvr>
                                      <p:to>
                                        <p:strVal val="visible"/>
                                      </p:to>
                                    </p:set>
                                    <p:anim calcmode="lin" valueType="num">
                                      <p:cBhvr additive="base">
                                        <p:cTn id="13" dur="500" fill="hold"/>
                                        <p:tgtEl>
                                          <p:spTgt spid="3779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790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7902">
                                            <p:txEl>
                                              <p:pRg st="2" end="2"/>
                                            </p:txEl>
                                          </p:spTgt>
                                        </p:tgtEl>
                                        <p:attrNameLst>
                                          <p:attrName>style.visibility</p:attrName>
                                        </p:attrNameLst>
                                      </p:cBhvr>
                                      <p:to>
                                        <p:strVal val="visible"/>
                                      </p:to>
                                    </p:set>
                                    <p:anim calcmode="lin" valueType="num">
                                      <p:cBhvr additive="base">
                                        <p:cTn id="19" dur="500" fill="hold"/>
                                        <p:tgtEl>
                                          <p:spTgt spid="3779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790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7902">
                                            <p:txEl>
                                              <p:pRg st="3" end="3"/>
                                            </p:txEl>
                                          </p:spTgt>
                                        </p:tgtEl>
                                        <p:attrNameLst>
                                          <p:attrName>style.visibility</p:attrName>
                                        </p:attrNameLst>
                                      </p:cBhvr>
                                      <p:to>
                                        <p:strVal val="visible"/>
                                      </p:to>
                                    </p:set>
                                    <p:anim calcmode="lin" valueType="num">
                                      <p:cBhvr additive="base">
                                        <p:cTn id="25" dur="500" fill="hold"/>
                                        <p:tgtEl>
                                          <p:spTgt spid="3779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790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0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171450" y="180975"/>
            <a:ext cx="8686800" cy="1325563"/>
          </a:xfrm>
        </p:spPr>
        <p:txBody>
          <a:bodyPr>
            <a:normAutofit fontScale="90000"/>
          </a:bodyPr>
          <a:lstStyle/>
          <a:p>
            <a:pPr marL="744538" indent="-744538" eaLnBrk="1" hangingPunct="1"/>
            <a:r>
              <a:rPr lang="en-US" sz="3200">
                <a:latin typeface="Times New Roman" charset="0"/>
              </a:rPr>
              <a:t>7.12 </a:t>
            </a:r>
            <a:r>
              <a:rPr lang="en-US" sz="3200">
                <a:solidFill>
                  <a:srgbClr val="005EAE"/>
                </a:solidFill>
                <a:latin typeface="Times New Roman" charset="0"/>
              </a:rPr>
              <a:t>EVOLUTION CONNECTION:</a:t>
            </a:r>
            <a:r>
              <a:rPr lang="en-US" sz="3200">
                <a:solidFill>
                  <a:schemeClr val="tx1"/>
                </a:solidFill>
                <a:latin typeface="Times New Roman" charset="0"/>
              </a:rPr>
              <a:t> </a:t>
            </a:r>
            <a:r>
              <a:rPr lang="en-US" sz="3200">
                <a:latin typeface="Times New Roman" charset="0"/>
              </a:rPr>
              <a:t>Adaptations that save water in hot, dry climates evolved in C</a:t>
            </a:r>
            <a:r>
              <a:rPr lang="en-US" sz="3200" baseline="-25000">
                <a:latin typeface="Times New Roman" charset="0"/>
              </a:rPr>
              <a:t>4</a:t>
            </a:r>
            <a:r>
              <a:rPr lang="en-US" sz="3200">
                <a:latin typeface="Times New Roman" charset="0"/>
              </a:rPr>
              <a:t> and CAM plants</a:t>
            </a:r>
            <a:endParaRPr lang="en-US" sz="3200">
              <a:solidFill>
                <a:schemeClr val="tx1"/>
              </a:solidFill>
              <a:latin typeface="Times New Roman" charset="0"/>
            </a:endParaRPr>
          </a:p>
        </p:txBody>
      </p:sp>
      <p:sp>
        <p:nvSpPr>
          <p:cNvPr id="139266" name="Rectangle 3"/>
          <p:cNvSpPr>
            <a:spLocks noGrp="1" noChangeArrowheads="1"/>
          </p:cNvSpPr>
          <p:nvPr>
            <p:ph type="body" idx="1"/>
          </p:nvPr>
        </p:nvSpPr>
        <p:spPr>
          <a:xfrm>
            <a:off x="153988" y="1762125"/>
            <a:ext cx="8534400" cy="3333750"/>
          </a:xfrm>
        </p:spPr>
        <p:txBody>
          <a:bodyPr>
            <a:normAutofit fontScale="92500"/>
          </a:bodyPr>
          <a:lstStyle/>
          <a:p>
            <a:pPr eaLnBrk="1" hangingPunct="1"/>
            <a:r>
              <a:rPr lang="en-US">
                <a:latin typeface="Tahoma" charset="0"/>
              </a:rPr>
              <a:t>In hot climates, plant stomata close to reduce water loss so oxygen builds up</a:t>
            </a:r>
          </a:p>
          <a:p>
            <a:pPr lvl="1" eaLnBrk="1" hangingPunct="1">
              <a:buFontTx/>
              <a:buChar char="–"/>
            </a:pPr>
            <a:r>
              <a:rPr lang="en-US">
                <a:latin typeface="Tahoma" charset="0"/>
                <a:ea typeface="Arial" charset="0"/>
                <a:cs typeface="Arial" charset="0"/>
              </a:rPr>
              <a:t>Rubisco adds oxygen instead of carbon dioxide to RuBP and produces a two-carbon compound, a process called </a:t>
            </a:r>
            <a:r>
              <a:rPr lang="en-US" b="1">
                <a:latin typeface="Tahoma" charset="0"/>
                <a:ea typeface="Arial" charset="0"/>
                <a:cs typeface="Arial" charset="0"/>
              </a:rPr>
              <a:t>photorespiration</a:t>
            </a:r>
            <a:endParaRPr lang="en-US">
              <a:latin typeface="Tahoma" charset="0"/>
              <a:ea typeface="Arial" charset="0"/>
              <a:cs typeface="Arial" charset="0"/>
            </a:endParaRPr>
          </a:p>
          <a:p>
            <a:pPr lvl="1" eaLnBrk="1" hangingPunct="1">
              <a:buFontTx/>
              <a:buChar char="–"/>
            </a:pPr>
            <a:r>
              <a:rPr lang="en-US">
                <a:latin typeface="Tahoma" charset="0"/>
                <a:ea typeface="Arial" charset="0"/>
                <a:cs typeface="Arial" charset="0"/>
              </a:rPr>
              <a:t>Unlike photosynthesis, photorespiration produces no sugar, and unlike respiration, it produces no ATP</a:t>
            </a:r>
          </a:p>
        </p:txBody>
      </p:sp>
      <p:sp>
        <p:nvSpPr>
          <p:cNvPr id="139267" name="Line 4"/>
          <p:cNvSpPr>
            <a:spLocks noChangeShapeType="1"/>
          </p:cNvSpPr>
          <p:nvPr/>
        </p:nvSpPr>
        <p:spPr bwMode="auto">
          <a:xfrm>
            <a:off x="182563" y="15509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6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6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6331415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normAutofit fontScale="90000"/>
          </a:bodyPr>
          <a:lstStyle/>
          <a:p>
            <a:pPr eaLnBrk="1" hangingPunct="1"/>
            <a:r>
              <a:rPr lang="en-US">
                <a:latin typeface="Times New Roman" charset="0"/>
              </a:rPr>
              <a:t>Inefficiency of RuBisCo: CO</a:t>
            </a:r>
            <a:r>
              <a:rPr lang="en-US" baseline="-25000">
                <a:latin typeface="Times New Roman" charset="0"/>
              </a:rPr>
              <a:t>2</a:t>
            </a:r>
            <a:r>
              <a:rPr lang="en-US">
                <a:latin typeface="Times New Roman" charset="0"/>
              </a:rPr>
              <a:t> vs O</a:t>
            </a:r>
            <a:r>
              <a:rPr lang="en-US" baseline="-25000">
                <a:latin typeface="Times New Roman" charset="0"/>
              </a:rPr>
              <a:t>2</a:t>
            </a:r>
            <a:endParaRPr lang="en-US">
              <a:latin typeface="Times New Roman" charset="0"/>
            </a:endParaRPr>
          </a:p>
        </p:txBody>
      </p:sp>
      <p:sp>
        <p:nvSpPr>
          <p:cNvPr id="379907" name="Rectangle 3" descr="Rectangle: Click to edit Master text styles&#10;Second level&#10;Third level&#10;Fourth level&#10;Fifth level"/>
          <p:cNvSpPr>
            <a:spLocks noGrp="1" noChangeArrowheads="1"/>
          </p:cNvSpPr>
          <p:nvPr>
            <p:ph type="body" idx="1"/>
          </p:nvPr>
        </p:nvSpPr>
        <p:spPr>
          <a:xfrm>
            <a:off x="457200" y="990600"/>
            <a:ext cx="7772400" cy="5105400"/>
          </a:xfrm>
        </p:spPr>
        <p:txBody>
          <a:bodyPr>
            <a:normAutofit lnSpcReduction="10000"/>
          </a:bodyPr>
          <a:lstStyle/>
          <a:p>
            <a:pPr eaLnBrk="1" hangingPunct="1"/>
            <a:r>
              <a:rPr lang="en-US">
                <a:latin typeface="Tahoma" charset="0"/>
              </a:rPr>
              <a:t>RuBisCo in Calvin cycle</a:t>
            </a:r>
          </a:p>
          <a:p>
            <a:pPr lvl="1" eaLnBrk="1" hangingPunct="1"/>
            <a:r>
              <a:rPr lang="en-US" u="sng">
                <a:solidFill>
                  <a:srgbClr val="CC0000"/>
                </a:solidFill>
                <a:latin typeface="Tahoma" charset="0"/>
                <a:ea typeface="Arial" charset="0"/>
                <a:cs typeface="Arial" charset="0"/>
              </a:rPr>
              <a:t>carbon fixation enzyme</a:t>
            </a:r>
            <a:r>
              <a:rPr lang="en-US">
                <a:latin typeface="Tahoma" charset="0"/>
                <a:ea typeface="Arial" charset="0"/>
                <a:cs typeface="Arial" charset="0"/>
              </a:rPr>
              <a:t> </a:t>
            </a:r>
          </a:p>
          <a:p>
            <a:pPr marL="1085850" lvl="2" eaLnBrk="1" hangingPunct="1"/>
            <a:r>
              <a:rPr lang="en-US">
                <a:latin typeface="Tahoma" charset="0"/>
                <a:ea typeface="Arial" charset="0"/>
                <a:cs typeface="Arial" charset="0"/>
              </a:rPr>
              <a:t>normally bonds </a:t>
            </a:r>
            <a:r>
              <a:rPr lang="en-US" u="sng">
                <a:solidFill>
                  <a:schemeClr val="tx2"/>
                </a:solidFill>
                <a:latin typeface="Tahoma" charset="0"/>
                <a:ea typeface="Arial" charset="0"/>
                <a:cs typeface="Arial" charset="0"/>
              </a:rPr>
              <a:t>C</a:t>
            </a:r>
            <a:r>
              <a:rPr lang="en-US">
                <a:solidFill>
                  <a:schemeClr val="tx2"/>
                </a:solidFill>
                <a:latin typeface="Tahoma" charset="0"/>
                <a:ea typeface="Arial" charset="0"/>
                <a:cs typeface="Arial" charset="0"/>
              </a:rPr>
              <a:t> </a:t>
            </a:r>
            <a:r>
              <a:rPr lang="en-US">
                <a:latin typeface="Tahoma" charset="0"/>
                <a:ea typeface="Arial" charset="0"/>
                <a:cs typeface="Arial" charset="0"/>
              </a:rPr>
              <a:t>to</a:t>
            </a:r>
            <a:r>
              <a:rPr lang="en-US">
                <a:solidFill>
                  <a:schemeClr val="tx2"/>
                </a:solidFill>
                <a:latin typeface="Tahoma" charset="0"/>
                <a:ea typeface="Arial" charset="0"/>
                <a:cs typeface="Arial" charset="0"/>
              </a:rPr>
              <a:t> RuBP</a:t>
            </a:r>
          </a:p>
          <a:p>
            <a:pPr marL="1085850" lvl="2" eaLnBrk="1" hangingPunct="1"/>
            <a:r>
              <a:rPr lang="en-US">
                <a:latin typeface="Tahoma" charset="0"/>
                <a:ea typeface="Arial" charset="0"/>
                <a:cs typeface="Arial" charset="0"/>
              </a:rPr>
              <a:t>CO</a:t>
            </a:r>
            <a:r>
              <a:rPr lang="en-US" baseline="-25000">
                <a:latin typeface="Tahoma" charset="0"/>
                <a:ea typeface="Arial" charset="0"/>
                <a:cs typeface="Arial" charset="0"/>
              </a:rPr>
              <a:t>2</a:t>
            </a:r>
            <a:r>
              <a:rPr lang="en-US">
                <a:latin typeface="Tahoma" charset="0"/>
                <a:ea typeface="Arial" charset="0"/>
                <a:cs typeface="Arial" charset="0"/>
              </a:rPr>
              <a:t> is the optimal substrate</a:t>
            </a:r>
            <a:endParaRPr lang="en-US">
              <a:solidFill>
                <a:schemeClr val="tx2"/>
              </a:solidFill>
              <a:latin typeface="Tahoma" charset="0"/>
              <a:ea typeface="Arial" charset="0"/>
              <a:cs typeface="Arial" charset="0"/>
            </a:endParaRPr>
          </a:p>
          <a:p>
            <a:pPr marL="1085850" lvl="2" eaLnBrk="1" hangingPunct="1"/>
            <a:r>
              <a:rPr lang="en-US" u="sng">
                <a:solidFill>
                  <a:srgbClr val="CC0000"/>
                </a:solidFill>
                <a:latin typeface="Tahoma" charset="0"/>
                <a:ea typeface="Arial" charset="0"/>
                <a:cs typeface="Arial" charset="0"/>
              </a:rPr>
              <a:t>reduction</a:t>
            </a:r>
            <a:r>
              <a:rPr lang="en-US">
                <a:solidFill>
                  <a:srgbClr val="CC0000"/>
                </a:solidFill>
                <a:latin typeface="Tahoma" charset="0"/>
                <a:ea typeface="Arial" charset="0"/>
                <a:cs typeface="Arial" charset="0"/>
              </a:rPr>
              <a:t> of RuBP</a:t>
            </a:r>
            <a:endParaRPr lang="en-US">
              <a:latin typeface="Tahoma" charset="0"/>
              <a:ea typeface="Arial" charset="0"/>
              <a:cs typeface="Arial" charset="0"/>
            </a:endParaRPr>
          </a:p>
          <a:p>
            <a:pPr marL="1085850" lvl="2" eaLnBrk="1" hangingPunct="1"/>
            <a:r>
              <a:rPr lang="en-US" u="sng">
                <a:solidFill>
                  <a:srgbClr val="CC0000"/>
                </a:solidFill>
                <a:latin typeface="Tahoma" charset="0"/>
                <a:ea typeface="Arial" charset="0"/>
                <a:cs typeface="Arial" charset="0"/>
              </a:rPr>
              <a:t>building</a:t>
            </a:r>
            <a:r>
              <a:rPr lang="en-US">
                <a:solidFill>
                  <a:srgbClr val="CC0000"/>
                </a:solidFill>
                <a:latin typeface="Tahoma" charset="0"/>
                <a:ea typeface="Arial" charset="0"/>
                <a:cs typeface="Arial" charset="0"/>
              </a:rPr>
              <a:t> sugars</a:t>
            </a:r>
            <a:endParaRPr lang="en-US">
              <a:latin typeface="Tahoma" charset="0"/>
              <a:ea typeface="Arial" charset="0"/>
              <a:cs typeface="Arial" charset="0"/>
            </a:endParaRPr>
          </a:p>
          <a:p>
            <a:pPr lvl="1" eaLnBrk="1" hangingPunct="1"/>
            <a:r>
              <a:rPr lang="en-US" u="sng">
                <a:solidFill>
                  <a:srgbClr val="CC0000"/>
                </a:solidFill>
                <a:latin typeface="Tahoma" charset="0"/>
                <a:ea typeface="Arial" charset="0"/>
                <a:cs typeface="Arial" charset="0"/>
              </a:rPr>
              <a:t>when O</a:t>
            </a:r>
            <a:r>
              <a:rPr lang="en-US" baseline="-25000">
                <a:solidFill>
                  <a:srgbClr val="CC0000"/>
                </a:solidFill>
                <a:latin typeface="Tahoma" charset="0"/>
                <a:ea typeface="Arial" charset="0"/>
                <a:cs typeface="Arial" charset="0"/>
              </a:rPr>
              <a:t>2</a:t>
            </a:r>
            <a:r>
              <a:rPr lang="en-US" u="sng">
                <a:solidFill>
                  <a:srgbClr val="CC0000"/>
                </a:solidFill>
                <a:latin typeface="Tahoma" charset="0"/>
                <a:ea typeface="Arial" charset="0"/>
                <a:cs typeface="Arial" charset="0"/>
              </a:rPr>
              <a:t> concentration is high</a:t>
            </a:r>
            <a:endParaRPr lang="en-US">
              <a:latin typeface="Tahoma" charset="0"/>
              <a:ea typeface="Arial" charset="0"/>
              <a:cs typeface="Arial" charset="0"/>
            </a:endParaRPr>
          </a:p>
          <a:p>
            <a:pPr marL="1085850" lvl="2" eaLnBrk="1" hangingPunct="1"/>
            <a:r>
              <a:rPr lang="en-US">
                <a:latin typeface="Tahoma" charset="0"/>
                <a:ea typeface="Arial" charset="0"/>
                <a:cs typeface="Arial" charset="0"/>
              </a:rPr>
              <a:t>RuBisCo bonds </a:t>
            </a:r>
            <a:r>
              <a:rPr lang="en-US" u="sng">
                <a:solidFill>
                  <a:schemeClr val="tx2"/>
                </a:solidFill>
                <a:latin typeface="Tahoma" charset="0"/>
                <a:ea typeface="Arial" charset="0"/>
                <a:cs typeface="Arial" charset="0"/>
              </a:rPr>
              <a:t>O</a:t>
            </a:r>
            <a:r>
              <a:rPr lang="en-US">
                <a:solidFill>
                  <a:schemeClr val="tx2"/>
                </a:solidFill>
                <a:latin typeface="Tahoma" charset="0"/>
                <a:ea typeface="Arial" charset="0"/>
                <a:cs typeface="Arial" charset="0"/>
              </a:rPr>
              <a:t> </a:t>
            </a:r>
            <a:r>
              <a:rPr lang="en-US">
                <a:latin typeface="Tahoma" charset="0"/>
                <a:ea typeface="Arial" charset="0"/>
                <a:cs typeface="Arial" charset="0"/>
              </a:rPr>
              <a:t>to</a:t>
            </a:r>
            <a:r>
              <a:rPr lang="en-US">
                <a:solidFill>
                  <a:schemeClr val="tx2"/>
                </a:solidFill>
                <a:latin typeface="Tahoma" charset="0"/>
                <a:ea typeface="Arial" charset="0"/>
                <a:cs typeface="Arial" charset="0"/>
              </a:rPr>
              <a:t> RuBP</a:t>
            </a:r>
          </a:p>
          <a:p>
            <a:pPr marL="1085850" lvl="2" eaLnBrk="1" hangingPunct="1"/>
            <a:r>
              <a:rPr lang="en-US">
                <a:latin typeface="Tahoma" charset="0"/>
                <a:ea typeface="Arial" charset="0"/>
                <a:cs typeface="Arial" charset="0"/>
              </a:rPr>
              <a:t>O</a:t>
            </a:r>
            <a:r>
              <a:rPr lang="en-US" baseline="-25000">
                <a:latin typeface="Tahoma" charset="0"/>
                <a:ea typeface="Arial" charset="0"/>
                <a:cs typeface="Arial" charset="0"/>
              </a:rPr>
              <a:t>2</a:t>
            </a:r>
            <a:r>
              <a:rPr lang="en-US">
                <a:latin typeface="Tahoma" charset="0"/>
                <a:ea typeface="Arial" charset="0"/>
                <a:cs typeface="Arial" charset="0"/>
              </a:rPr>
              <a:t> is a competitive substrate</a:t>
            </a:r>
          </a:p>
          <a:p>
            <a:pPr marL="1085850" lvl="2" eaLnBrk="1" hangingPunct="1"/>
            <a:r>
              <a:rPr lang="en-US" u="sng">
                <a:solidFill>
                  <a:srgbClr val="CC0000"/>
                </a:solidFill>
                <a:latin typeface="Tahoma" charset="0"/>
                <a:ea typeface="Arial" charset="0"/>
                <a:cs typeface="Arial" charset="0"/>
              </a:rPr>
              <a:t>oxidation</a:t>
            </a:r>
            <a:r>
              <a:rPr lang="en-US">
                <a:solidFill>
                  <a:srgbClr val="CC0000"/>
                </a:solidFill>
                <a:latin typeface="Tahoma" charset="0"/>
                <a:ea typeface="Arial" charset="0"/>
                <a:cs typeface="Arial" charset="0"/>
              </a:rPr>
              <a:t> of RuBP</a:t>
            </a:r>
            <a:endParaRPr lang="en-US">
              <a:latin typeface="Tahoma" charset="0"/>
              <a:ea typeface="Arial" charset="0"/>
              <a:cs typeface="Arial" charset="0"/>
            </a:endParaRPr>
          </a:p>
          <a:p>
            <a:pPr marL="1085850" lvl="2" eaLnBrk="1" hangingPunct="1"/>
            <a:r>
              <a:rPr lang="en-US" u="sng">
                <a:solidFill>
                  <a:srgbClr val="CC0000"/>
                </a:solidFill>
                <a:latin typeface="Tahoma" charset="0"/>
                <a:ea typeface="Arial" charset="0"/>
                <a:cs typeface="Arial" charset="0"/>
              </a:rPr>
              <a:t>breakdown</a:t>
            </a:r>
            <a:r>
              <a:rPr lang="en-US">
                <a:solidFill>
                  <a:srgbClr val="CC0000"/>
                </a:solidFill>
                <a:latin typeface="Tahoma" charset="0"/>
                <a:ea typeface="Arial" charset="0"/>
                <a:cs typeface="Arial" charset="0"/>
              </a:rPr>
              <a:t> sugars</a:t>
            </a:r>
            <a:endParaRPr lang="en-US">
              <a:latin typeface="Tahoma" charset="0"/>
              <a:ea typeface="Arial" charset="0"/>
              <a:cs typeface="Arial" charset="0"/>
            </a:endParaRPr>
          </a:p>
        </p:txBody>
      </p:sp>
      <p:sp>
        <p:nvSpPr>
          <p:cNvPr id="379908" name="AutoShape 4"/>
          <p:cNvSpPr>
            <a:spLocks noChangeArrowheads="1"/>
          </p:cNvSpPr>
          <p:nvPr/>
        </p:nvSpPr>
        <p:spPr bwMode="auto">
          <a:xfrm>
            <a:off x="6067425" y="3465513"/>
            <a:ext cx="2674938" cy="533400"/>
          </a:xfrm>
          <a:prstGeom prst="roundRect">
            <a:avLst>
              <a:gd name="adj" fmla="val 16667"/>
            </a:avLst>
          </a:pr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l"/>
            <a:r>
              <a:rPr lang="en-US" sz="2600" b="1">
                <a:solidFill>
                  <a:srgbClr val="0F116A"/>
                </a:solidFill>
              </a:rPr>
              <a:t>photo</a:t>
            </a:r>
            <a:r>
              <a:rPr lang="en-US" sz="2600" b="1" u="sng">
                <a:solidFill>
                  <a:srgbClr val="0F116A"/>
                </a:solidFill>
              </a:rPr>
              <a:t>synthesis</a:t>
            </a:r>
            <a:endParaRPr lang="en-US" sz="3000" b="1">
              <a:solidFill>
                <a:srgbClr val="0F116A"/>
              </a:solidFill>
            </a:endParaRPr>
          </a:p>
        </p:txBody>
      </p:sp>
      <p:sp>
        <p:nvSpPr>
          <p:cNvPr id="379909" name="AutoShape 5"/>
          <p:cNvSpPr>
            <a:spLocks noChangeArrowheads="1"/>
          </p:cNvSpPr>
          <p:nvPr/>
        </p:nvSpPr>
        <p:spPr bwMode="auto">
          <a:xfrm>
            <a:off x="6067425" y="5865813"/>
            <a:ext cx="2857500" cy="53340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l"/>
            <a:r>
              <a:rPr lang="en-US" sz="2600" b="1">
                <a:solidFill>
                  <a:schemeClr val="bg1"/>
                </a:solidFill>
              </a:rPr>
              <a:t>photo</a:t>
            </a:r>
            <a:r>
              <a:rPr lang="en-US" sz="2600" b="1" u="sng">
                <a:solidFill>
                  <a:schemeClr val="bg1"/>
                </a:solidFill>
              </a:rPr>
              <a:t>respiration</a:t>
            </a:r>
            <a:endParaRPr lang="en-US" sz="3000" b="1">
              <a:solidFill>
                <a:schemeClr val="bg1"/>
              </a:solidFill>
            </a:endParaRPr>
          </a:p>
        </p:txBody>
      </p:sp>
    </p:spTree>
    <p:extLst>
      <p:ext uri="{BB962C8B-B14F-4D97-AF65-F5344CB8AC3E}">
        <p14:creationId xmlns:p14="http://schemas.microsoft.com/office/powerpoint/2010/main" val="467263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1" end="1"/>
                                            </p:txEl>
                                          </p:spTgt>
                                        </p:tgtEl>
                                        <p:attrNameLst>
                                          <p:attrName>style.visibility</p:attrName>
                                        </p:attrNameLst>
                                      </p:cBhvr>
                                      <p:to>
                                        <p:strVal val="visible"/>
                                      </p:to>
                                    </p:set>
                                    <p:anim calcmode="lin" valueType="num">
                                      <p:cBhvr additive="base">
                                        <p:cTn id="7"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2" end="2"/>
                                            </p:txEl>
                                          </p:spTgt>
                                        </p:tgtEl>
                                        <p:attrNameLst>
                                          <p:attrName>style.visibility</p:attrName>
                                        </p:attrNameLst>
                                      </p:cBhvr>
                                      <p:to>
                                        <p:strVal val="visible"/>
                                      </p:to>
                                    </p:set>
                                    <p:anim calcmode="lin" valueType="num">
                                      <p:cBhvr additive="base">
                                        <p:cTn id="13"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anim calcmode="lin" valueType="num">
                                      <p:cBhvr additive="base">
                                        <p:cTn id="19"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4" end="4"/>
                                            </p:txEl>
                                          </p:spTgt>
                                        </p:tgtEl>
                                        <p:attrNameLst>
                                          <p:attrName>style.visibility</p:attrName>
                                        </p:attrNameLst>
                                      </p:cBhvr>
                                      <p:to>
                                        <p:strVal val="visible"/>
                                      </p:to>
                                    </p:set>
                                    <p:anim calcmode="lin" valueType="num">
                                      <p:cBhvr additive="base">
                                        <p:cTn id="25"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anim calcmode="lin" valueType="num">
                                      <p:cBhvr additive="base">
                                        <p:cTn id="31"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79908"/>
                                        </p:tgtEl>
                                        <p:attrNameLst>
                                          <p:attrName>style.visibility</p:attrName>
                                        </p:attrNameLst>
                                      </p:cBhvr>
                                      <p:to>
                                        <p:strVal val="visible"/>
                                      </p:to>
                                    </p:set>
                                    <p:animEffect transition="in" filter="strips(downLeft)">
                                      <p:cBhvr>
                                        <p:cTn id="37" dur="500"/>
                                        <p:tgtEl>
                                          <p:spTgt spid="379908"/>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9907">
                                            <p:txEl>
                                              <p:pRg st="6" end="6"/>
                                            </p:txEl>
                                          </p:spTgt>
                                        </p:tgtEl>
                                        <p:attrNameLst>
                                          <p:attrName>style.visibility</p:attrName>
                                        </p:attrNameLst>
                                      </p:cBhvr>
                                      <p:to>
                                        <p:strVal val="visible"/>
                                      </p:to>
                                    </p:set>
                                    <p:anim calcmode="lin" valueType="num">
                                      <p:cBhvr additive="base">
                                        <p:cTn id="42"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9907">
                                            <p:txEl>
                                              <p:pRg st="7" end="7"/>
                                            </p:txEl>
                                          </p:spTgt>
                                        </p:tgtEl>
                                        <p:attrNameLst>
                                          <p:attrName>style.visibility</p:attrName>
                                        </p:attrNameLst>
                                      </p:cBhvr>
                                      <p:to>
                                        <p:strVal val="visible"/>
                                      </p:to>
                                    </p:set>
                                    <p:anim calcmode="lin" valueType="num">
                                      <p:cBhvr additive="base">
                                        <p:cTn id="48"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79907">
                                            <p:txEl>
                                              <p:pRg st="8" end="8"/>
                                            </p:txEl>
                                          </p:spTgt>
                                        </p:tgtEl>
                                        <p:attrNameLst>
                                          <p:attrName>style.visibility</p:attrName>
                                        </p:attrNameLst>
                                      </p:cBhvr>
                                      <p:to>
                                        <p:strVal val="visible"/>
                                      </p:to>
                                    </p:set>
                                    <p:anim calcmode="lin" valueType="num">
                                      <p:cBhvr additive="base">
                                        <p:cTn id="54"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79907">
                                            <p:txEl>
                                              <p:pRg st="9" end="9"/>
                                            </p:txEl>
                                          </p:spTgt>
                                        </p:tgtEl>
                                        <p:attrNameLst>
                                          <p:attrName>style.visibility</p:attrName>
                                        </p:attrNameLst>
                                      </p:cBhvr>
                                      <p:to>
                                        <p:strVal val="visible"/>
                                      </p:to>
                                    </p:set>
                                    <p:anim calcmode="lin" valueType="num">
                                      <p:cBhvr additive="base">
                                        <p:cTn id="60" dur="500" fill="hold"/>
                                        <p:tgtEl>
                                          <p:spTgt spid="379907">
                                            <p:txEl>
                                              <p:pRg st="9" end="9"/>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99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79907">
                                            <p:txEl>
                                              <p:pRg st="10" end="10"/>
                                            </p:txEl>
                                          </p:spTgt>
                                        </p:tgtEl>
                                        <p:attrNameLst>
                                          <p:attrName>style.visibility</p:attrName>
                                        </p:attrNameLst>
                                      </p:cBhvr>
                                      <p:to>
                                        <p:strVal val="visible"/>
                                      </p:to>
                                    </p:set>
                                    <p:anim calcmode="lin" valueType="num">
                                      <p:cBhvr additive="base">
                                        <p:cTn id="66" dur="500" fill="hold"/>
                                        <p:tgtEl>
                                          <p:spTgt spid="379907">
                                            <p:txEl>
                                              <p:pRg st="10" end="1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799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379909"/>
                                        </p:tgtEl>
                                        <p:attrNameLst>
                                          <p:attrName>style.visibility</p:attrName>
                                        </p:attrNameLst>
                                      </p:cBhvr>
                                      <p:to>
                                        <p:strVal val="visible"/>
                                      </p:to>
                                    </p:set>
                                    <p:animEffect transition="in" filter="strips(downLeft)">
                                      <p:cBhvr>
                                        <p:cTn id="72" dur="500"/>
                                        <p:tgtEl>
                                          <p:spTgt spid="379909"/>
                                        </p:tgtEl>
                                      </p:cBhvr>
                                    </p:animEffect>
                                  </p:childTnLst>
                                  <p:subTnLst>
                                    <p:audio>
                                      <p:cMediaNode>
                                        <p:cTn display="0" masterRel="sameClick">
                                          <p:stCondLst>
                                            <p:cond evt="begin" delay="0">
                                              <p:tn val="70"/>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379908" grpId="0" animBg="1"/>
      <p:bldP spid="3799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1" name="Group 2"/>
          <p:cNvGrpSpPr>
            <a:grpSpLocks/>
          </p:cNvGrpSpPr>
          <p:nvPr/>
        </p:nvGrpSpPr>
        <p:grpSpPr bwMode="auto">
          <a:xfrm>
            <a:off x="3024188" y="1752600"/>
            <a:ext cx="4191000" cy="4648200"/>
            <a:chOff x="1905" y="1104"/>
            <a:chExt cx="2640" cy="2928"/>
          </a:xfrm>
        </p:grpSpPr>
        <p:sp>
          <p:nvSpPr>
            <p:cNvPr id="143417" name="AutoShape 3"/>
            <p:cNvSpPr>
              <a:spLocks noChangeArrowheads="1"/>
            </p:cNvSpPr>
            <p:nvPr/>
          </p:nvSpPr>
          <p:spPr bwMode="auto">
            <a:xfrm>
              <a:off x="3124" y="1104"/>
              <a:ext cx="192" cy="24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18" name="Oval 4"/>
            <p:cNvSpPr>
              <a:spLocks noChangeArrowheads="1"/>
            </p:cNvSpPr>
            <p:nvPr/>
          </p:nvSpPr>
          <p:spPr bwMode="auto">
            <a:xfrm>
              <a:off x="1905" y="1392"/>
              <a:ext cx="2640" cy="264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362" name="Group 5"/>
          <p:cNvGrpSpPr>
            <a:grpSpLocks/>
          </p:cNvGrpSpPr>
          <p:nvPr/>
        </p:nvGrpSpPr>
        <p:grpSpPr bwMode="auto">
          <a:xfrm>
            <a:off x="6191250" y="2362200"/>
            <a:ext cx="2438400" cy="762000"/>
            <a:chOff x="3900" y="1488"/>
            <a:chExt cx="1536" cy="480"/>
          </a:xfrm>
        </p:grpSpPr>
        <p:grpSp>
          <p:nvGrpSpPr>
            <p:cNvPr id="143413" name="Group 6"/>
            <p:cNvGrpSpPr>
              <a:grpSpLocks/>
            </p:cNvGrpSpPr>
            <p:nvPr/>
          </p:nvGrpSpPr>
          <p:grpSpPr bwMode="auto">
            <a:xfrm>
              <a:off x="3900" y="1584"/>
              <a:ext cx="423" cy="384"/>
              <a:chOff x="3552" y="1296"/>
              <a:chExt cx="423" cy="384"/>
            </a:xfrm>
          </p:grpSpPr>
          <p:sp>
            <p:nvSpPr>
              <p:cNvPr id="143415" name="Oval 7"/>
              <p:cNvSpPr>
                <a:spLocks noChangeArrowheads="1"/>
              </p:cNvSpPr>
              <p:nvPr/>
            </p:nvSpPr>
            <p:spPr bwMode="auto">
              <a:xfrm>
                <a:off x="3556" y="1296"/>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416" name="Rectangle 8"/>
              <p:cNvSpPr>
                <a:spLocks noChangeArrowheads="1"/>
              </p:cNvSpPr>
              <p:nvPr/>
            </p:nvSpPr>
            <p:spPr bwMode="auto">
              <a:xfrm>
                <a:off x="3552" y="129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00000"/>
                    </a:solidFill>
                  </a:rPr>
                  <a:t>6C</a:t>
                </a:r>
                <a:endParaRPr lang="en-US" sz="2600" b="1">
                  <a:solidFill>
                    <a:srgbClr val="000000"/>
                  </a:solidFill>
                </a:endParaRPr>
              </a:p>
            </p:txBody>
          </p:sp>
        </p:grpSp>
        <p:sp>
          <p:nvSpPr>
            <p:cNvPr id="143414" name="Rectangle 9"/>
            <p:cNvSpPr>
              <a:spLocks noChangeArrowheads="1"/>
            </p:cNvSpPr>
            <p:nvPr/>
          </p:nvSpPr>
          <p:spPr bwMode="auto">
            <a:xfrm>
              <a:off x="4273" y="1488"/>
              <a:ext cx="116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00000"/>
                  </a:solidFill>
                </a:rPr>
                <a:t>unstable</a:t>
              </a:r>
            </a:p>
            <a:p>
              <a:r>
                <a:rPr lang="en-US" sz="2200" b="1">
                  <a:solidFill>
                    <a:srgbClr val="000000"/>
                  </a:solidFill>
                </a:rPr>
                <a:t>intermediate</a:t>
              </a:r>
              <a:endParaRPr lang="en-US" sz="2200" b="1" baseline="-25000">
                <a:solidFill>
                  <a:srgbClr val="000000"/>
                </a:solidFill>
              </a:endParaRPr>
            </a:p>
          </p:txBody>
        </p:sp>
      </p:grpSp>
      <p:grpSp>
        <p:nvGrpSpPr>
          <p:cNvPr id="143363" name="Group 10"/>
          <p:cNvGrpSpPr>
            <a:grpSpLocks/>
          </p:cNvGrpSpPr>
          <p:nvPr/>
        </p:nvGrpSpPr>
        <p:grpSpPr bwMode="auto">
          <a:xfrm>
            <a:off x="4776788" y="1219200"/>
            <a:ext cx="1343025" cy="609600"/>
            <a:chOff x="3009" y="768"/>
            <a:chExt cx="846" cy="384"/>
          </a:xfrm>
        </p:grpSpPr>
        <p:grpSp>
          <p:nvGrpSpPr>
            <p:cNvPr id="143409" name="Group 11"/>
            <p:cNvGrpSpPr>
              <a:grpSpLocks/>
            </p:cNvGrpSpPr>
            <p:nvPr/>
          </p:nvGrpSpPr>
          <p:grpSpPr bwMode="auto">
            <a:xfrm>
              <a:off x="3009" y="768"/>
              <a:ext cx="423" cy="384"/>
              <a:chOff x="2650" y="605"/>
              <a:chExt cx="423" cy="384"/>
            </a:xfrm>
          </p:grpSpPr>
          <p:sp>
            <p:nvSpPr>
              <p:cNvPr id="143411" name="Oval 12"/>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412" name="Rectangle 13"/>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1C</a:t>
                </a:r>
                <a:endParaRPr lang="en-US" sz="2600" b="1">
                  <a:solidFill>
                    <a:schemeClr val="bg1"/>
                  </a:solidFill>
                </a:endParaRPr>
              </a:p>
            </p:txBody>
          </p:sp>
        </p:grpSp>
        <p:sp>
          <p:nvSpPr>
            <p:cNvPr id="143410" name="Rectangle 14"/>
            <p:cNvSpPr>
              <a:spLocks noChangeArrowheads="1"/>
            </p:cNvSpPr>
            <p:nvPr/>
          </p:nvSpPr>
          <p:spPr bwMode="auto">
            <a:xfrm>
              <a:off x="3408" y="787"/>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00000"/>
                  </a:solidFill>
                </a:rPr>
                <a:t>CO</a:t>
              </a:r>
              <a:r>
                <a:rPr lang="en-US" sz="2200" b="1" baseline="-25000">
                  <a:solidFill>
                    <a:srgbClr val="000000"/>
                  </a:solidFill>
                </a:rPr>
                <a:t>2</a:t>
              </a:r>
            </a:p>
          </p:txBody>
        </p:sp>
      </p:grpSp>
      <p:sp>
        <p:nvSpPr>
          <p:cNvPr id="143364" name="Rectangle 15"/>
          <p:cNvSpPr>
            <a:spLocks noChangeArrowheads="1"/>
          </p:cNvSpPr>
          <p:nvPr/>
        </p:nvSpPr>
        <p:spPr bwMode="auto">
          <a:xfrm>
            <a:off x="685800" y="685800"/>
            <a:ext cx="7377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400" b="1">
                <a:solidFill>
                  <a:schemeClr val="tx2"/>
                </a:solidFill>
              </a:rPr>
              <a:t>Calvin cycle when CO</a:t>
            </a:r>
            <a:r>
              <a:rPr lang="en-US" sz="3400" b="1" baseline="-25000">
                <a:solidFill>
                  <a:schemeClr val="tx2"/>
                </a:solidFill>
              </a:rPr>
              <a:t>2</a:t>
            </a:r>
            <a:r>
              <a:rPr lang="en-US" sz="3400" b="1">
                <a:solidFill>
                  <a:schemeClr val="tx2"/>
                </a:solidFill>
              </a:rPr>
              <a:t> is abundant</a:t>
            </a:r>
            <a:endParaRPr lang="en-US" sz="3000" b="1" baseline="-25000">
              <a:solidFill>
                <a:srgbClr val="000000"/>
              </a:solidFill>
            </a:endParaRPr>
          </a:p>
        </p:txBody>
      </p:sp>
      <p:sp>
        <p:nvSpPr>
          <p:cNvPr id="143365" name="AutoShape 16"/>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366" name="AutoShape 17"/>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43367" name="Group 18"/>
          <p:cNvGrpSpPr>
            <a:grpSpLocks/>
          </p:cNvGrpSpPr>
          <p:nvPr/>
        </p:nvGrpSpPr>
        <p:grpSpPr bwMode="auto">
          <a:xfrm>
            <a:off x="3017838" y="1905000"/>
            <a:ext cx="1616075" cy="762000"/>
            <a:chOff x="1901" y="1200"/>
            <a:chExt cx="1018" cy="480"/>
          </a:xfrm>
        </p:grpSpPr>
        <p:sp>
          <p:nvSpPr>
            <p:cNvPr id="143405" name="Oval 19"/>
            <p:cNvSpPr>
              <a:spLocks noChangeArrowheads="1"/>
            </p:cNvSpPr>
            <p:nvPr/>
          </p:nvSpPr>
          <p:spPr bwMode="auto">
            <a:xfrm>
              <a:off x="2515" y="1296"/>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43406" name="Group 20"/>
            <p:cNvGrpSpPr>
              <a:grpSpLocks/>
            </p:cNvGrpSpPr>
            <p:nvPr/>
          </p:nvGrpSpPr>
          <p:grpSpPr bwMode="auto">
            <a:xfrm>
              <a:off x="1901" y="1200"/>
              <a:ext cx="1018" cy="442"/>
              <a:chOff x="1901" y="1200"/>
              <a:chExt cx="1018" cy="442"/>
            </a:xfrm>
          </p:grpSpPr>
          <p:sp>
            <p:nvSpPr>
              <p:cNvPr id="143407" name="Rectangle 21"/>
              <p:cNvSpPr>
                <a:spLocks noChangeArrowheads="1"/>
              </p:cNvSpPr>
              <p:nvPr/>
            </p:nvSpPr>
            <p:spPr bwMode="auto">
              <a:xfrm>
                <a:off x="2496" y="129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5C</a:t>
                </a:r>
                <a:endParaRPr lang="en-US" sz="2600" b="1">
                  <a:solidFill>
                    <a:schemeClr val="tx2"/>
                  </a:solidFill>
                </a:endParaRPr>
              </a:p>
            </p:txBody>
          </p:sp>
          <p:sp>
            <p:nvSpPr>
              <p:cNvPr id="143408" name="Rectangle 22"/>
              <p:cNvSpPr>
                <a:spLocks noChangeArrowheads="1"/>
              </p:cNvSpPr>
              <p:nvPr/>
            </p:nvSpPr>
            <p:spPr bwMode="auto">
              <a:xfrm>
                <a:off x="1901" y="1200"/>
                <a:ext cx="5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00000"/>
                    </a:solidFill>
                  </a:rPr>
                  <a:t>RuBP</a:t>
                </a:r>
                <a:endParaRPr lang="en-US" sz="2200" b="1" baseline="-25000">
                  <a:solidFill>
                    <a:srgbClr val="000000"/>
                  </a:solidFill>
                </a:endParaRPr>
              </a:p>
            </p:txBody>
          </p:sp>
        </p:grpSp>
      </p:grpSp>
      <p:grpSp>
        <p:nvGrpSpPr>
          <p:cNvPr id="143368" name="Group 23"/>
          <p:cNvGrpSpPr>
            <a:grpSpLocks/>
          </p:cNvGrpSpPr>
          <p:nvPr/>
        </p:nvGrpSpPr>
        <p:grpSpPr bwMode="auto">
          <a:xfrm>
            <a:off x="6508750" y="3962400"/>
            <a:ext cx="1747838" cy="762000"/>
            <a:chOff x="4100" y="2496"/>
            <a:chExt cx="1101" cy="480"/>
          </a:xfrm>
        </p:grpSpPr>
        <p:grpSp>
          <p:nvGrpSpPr>
            <p:cNvPr id="143400" name="Group 24"/>
            <p:cNvGrpSpPr>
              <a:grpSpLocks/>
            </p:cNvGrpSpPr>
            <p:nvPr/>
          </p:nvGrpSpPr>
          <p:grpSpPr bwMode="auto">
            <a:xfrm>
              <a:off x="4320" y="2592"/>
              <a:ext cx="423" cy="384"/>
              <a:chOff x="4224" y="2016"/>
              <a:chExt cx="423" cy="384"/>
            </a:xfrm>
          </p:grpSpPr>
          <p:sp>
            <p:nvSpPr>
              <p:cNvPr id="143403" name="Oval 25"/>
              <p:cNvSpPr>
                <a:spLocks noChangeArrowheads="1"/>
              </p:cNvSpPr>
              <p:nvPr/>
            </p:nvSpPr>
            <p:spPr bwMode="auto">
              <a:xfrm>
                <a:off x="4228" y="2016"/>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404" name="Rectangle 26"/>
              <p:cNvSpPr>
                <a:spLocks noChangeArrowheads="1"/>
              </p:cNvSpPr>
              <p:nvPr/>
            </p:nvSpPr>
            <p:spPr bwMode="auto">
              <a:xfrm>
                <a:off x="4224" y="201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3C</a:t>
                </a:r>
                <a:endParaRPr lang="en-US" sz="2600" b="1">
                  <a:solidFill>
                    <a:schemeClr val="tx2"/>
                  </a:solidFill>
                </a:endParaRPr>
              </a:p>
            </p:txBody>
          </p:sp>
        </p:grpSp>
        <p:sp>
          <p:nvSpPr>
            <p:cNvPr id="143401" name="Rectangle 27"/>
            <p:cNvSpPr>
              <a:spLocks noChangeArrowheads="1"/>
            </p:cNvSpPr>
            <p:nvPr/>
          </p:nvSpPr>
          <p:spPr bwMode="auto">
            <a:xfrm>
              <a:off x="4100" y="2621"/>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3000" b="1">
                <a:solidFill>
                  <a:srgbClr val="000000"/>
                </a:solidFill>
              </a:endParaRPr>
            </a:p>
          </p:txBody>
        </p:sp>
        <p:sp>
          <p:nvSpPr>
            <p:cNvPr id="143402" name="Rectangle 28"/>
            <p:cNvSpPr>
              <a:spLocks noChangeArrowheads="1"/>
            </p:cNvSpPr>
            <p:nvPr/>
          </p:nvSpPr>
          <p:spPr bwMode="auto">
            <a:xfrm>
              <a:off x="4704" y="2496"/>
              <a:ext cx="4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00000"/>
                  </a:solidFill>
                </a:rPr>
                <a:t>PGA</a:t>
              </a:r>
              <a:endParaRPr lang="en-US" sz="2200" b="1" baseline="-25000">
                <a:solidFill>
                  <a:srgbClr val="000000"/>
                </a:solidFill>
              </a:endParaRPr>
            </a:p>
          </p:txBody>
        </p:sp>
      </p:grpSp>
      <p:grpSp>
        <p:nvGrpSpPr>
          <p:cNvPr id="143369" name="Group 29"/>
          <p:cNvGrpSpPr>
            <a:grpSpLocks/>
          </p:cNvGrpSpPr>
          <p:nvPr/>
        </p:nvGrpSpPr>
        <p:grpSpPr bwMode="auto">
          <a:xfrm>
            <a:off x="6629400" y="5486400"/>
            <a:ext cx="1560513" cy="884238"/>
            <a:chOff x="4641" y="2352"/>
            <a:chExt cx="983" cy="557"/>
          </a:xfrm>
        </p:grpSpPr>
        <p:sp>
          <p:nvSpPr>
            <p:cNvPr id="143397" name="AutoShape 30"/>
            <p:cNvSpPr>
              <a:spLocks noChangeArrowheads="1"/>
            </p:cNvSpPr>
            <p:nvPr/>
          </p:nvSpPr>
          <p:spPr bwMode="auto">
            <a:xfrm>
              <a:off x="4641" y="2496"/>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43398" name="Rectangle 31"/>
            <p:cNvSpPr>
              <a:spLocks noChangeArrowheads="1"/>
            </p:cNvSpPr>
            <p:nvPr/>
          </p:nvSpPr>
          <p:spPr bwMode="auto">
            <a:xfrm>
              <a:off x="5136" y="2640"/>
              <a:ext cx="4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3D1666"/>
                  </a:solidFill>
                </a:rPr>
                <a:t>ADP</a:t>
              </a:r>
              <a:endParaRPr lang="en-US" sz="3000" b="1">
                <a:solidFill>
                  <a:srgbClr val="000000"/>
                </a:solidFill>
              </a:endParaRPr>
            </a:p>
          </p:txBody>
        </p:sp>
        <p:sp>
          <p:nvSpPr>
            <p:cNvPr id="143399" name="Rectangle 32"/>
            <p:cNvSpPr>
              <a:spLocks noChangeArrowheads="1"/>
            </p:cNvSpPr>
            <p:nvPr/>
          </p:nvSpPr>
          <p:spPr bwMode="auto">
            <a:xfrm>
              <a:off x="5136" y="2352"/>
              <a:ext cx="4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CC0000"/>
                  </a:solidFill>
                </a:rPr>
                <a:t>ATP</a:t>
              </a:r>
              <a:endParaRPr lang="en-US" sz="2200" b="1">
                <a:solidFill>
                  <a:srgbClr val="000000"/>
                </a:solidFill>
              </a:endParaRPr>
            </a:p>
          </p:txBody>
        </p:sp>
      </p:grpSp>
      <p:grpSp>
        <p:nvGrpSpPr>
          <p:cNvPr id="143370" name="Group 33"/>
          <p:cNvGrpSpPr>
            <a:grpSpLocks/>
          </p:cNvGrpSpPr>
          <p:nvPr/>
        </p:nvGrpSpPr>
        <p:grpSpPr bwMode="auto">
          <a:xfrm>
            <a:off x="4603750" y="5761038"/>
            <a:ext cx="944563" cy="944562"/>
            <a:chOff x="2900" y="3629"/>
            <a:chExt cx="595" cy="595"/>
          </a:xfrm>
        </p:grpSpPr>
        <p:grpSp>
          <p:nvGrpSpPr>
            <p:cNvPr id="143393" name="Group 34"/>
            <p:cNvGrpSpPr>
              <a:grpSpLocks/>
            </p:cNvGrpSpPr>
            <p:nvPr/>
          </p:nvGrpSpPr>
          <p:grpSpPr bwMode="auto">
            <a:xfrm>
              <a:off x="3072" y="3840"/>
              <a:ext cx="423" cy="384"/>
              <a:chOff x="4272" y="2976"/>
              <a:chExt cx="423" cy="384"/>
            </a:xfrm>
          </p:grpSpPr>
          <p:sp>
            <p:nvSpPr>
              <p:cNvPr id="143395" name="Oval 35"/>
              <p:cNvSpPr>
                <a:spLocks noChangeArrowheads="1"/>
              </p:cNvSpPr>
              <p:nvPr/>
            </p:nvSpPr>
            <p:spPr bwMode="auto">
              <a:xfrm>
                <a:off x="4276" y="2976"/>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396" name="Rectangle 36"/>
              <p:cNvSpPr>
                <a:spLocks noChangeArrowheads="1"/>
              </p:cNvSpPr>
              <p:nvPr/>
            </p:nvSpPr>
            <p:spPr bwMode="auto">
              <a:xfrm>
                <a:off x="4272" y="297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00000"/>
                    </a:solidFill>
                  </a:rPr>
                  <a:t>3C</a:t>
                </a:r>
                <a:endParaRPr lang="en-US" sz="2600" b="1">
                  <a:solidFill>
                    <a:schemeClr val="bg1"/>
                  </a:solidFill>
                </a:endParaRPr>
              </a:p>
            </p:txBody>
          </p:sp>
        </p:grpSp>
        <p:sp>
          <p:nvSpPr>
            <p:cNvPr id="143394" name="Rectangle 37"/>
            <p:cNvSpPr>
              <a:spLocks noChangeArrowheads="1"/>
            </p:cNvSpPr>
            <p:nvPr/>
          </p:nvSpPr>
          <p:spPr bwMode="auto">
            <a:xfrm>
              <a:off x="2900" y="3629"/>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3000" b="1">
                <a:solidFill>
                  <a:srgbClr val="000000"/>
                </a:solidFill>
              </a:endParaRPr>
            </a:p>
          </p:txBody>
        </p:sp>
      </p:grpSp>
      <p:grpSp>
        <p:nvGrpSpPr>
          <p:cNvPr id="143371" name="Group 44"/>
          <p:cNvGrpSpPr>
            <a:grpSpLocks/>
          </p:cNvGrpSpPr>
          <p:nvPr/>
        </p:nvGrpSpPr>
        <p:grpSpPr bwMode="auto">
          <a:xfrm>
            <a:off x="1524000" y="5516563"/>
            <a:ext cx="1981200" cy="854075"/>
            <a:chOff x="960" y="3475"/>
            <a:chExt cx="1248" cy="538"/>
          </a:xfrm>
        </p:grpSpPr>
        <p:sp>
          <p:nvSpPr>
            <p:cNvPr id="143390" name="AutoShape 45"/>
            <p:cNvSpPr>
              <a:spLocks noChangeArrowheads="1"/>
            </p:cNvSpPr>
            <p:nvPr/>
          </p:nvSpPr>
          <p:spPr bwMode="auto">
            <a:xfrm flipH="1">
              <a:off x="1680" y="3600"/>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43391" name="Rectangle 46"/>
            <p:cNvSpPr>
              <a:spLocks noChangeArrowheads="1"/>
            </p:cNvSpPr>
            <p:nvPr/>
          </p:nvSpPr>
          <p:spPr bwMode="auto">
            <a:xfrm>
              <a:off x="1087" y="3744"/>
              <a:ext cx="61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3D1666"/>
                  </a:solidFill>
                </a:rPr>
                <a:t>NADP</a:t>
              </a:r>
              <a:endParaRPr lang="en-US" sz="3000" b="1">
                <a:solidFill>
                  <a:srgbClr val="000000"/>
                </a:solidFill>
              </a:endParaRPr>
            </a:p>
          </p:txBody>
        </p:sp>
        <p:sp>
          <p:nvSpPr>
            <p:cNvPr id="143392" name="Rectangle 47"/>
            <p:cNvSpPr>
              <a:spLocks noChangeArrowheads="1"/>
            </p:cNvSpPr>
            <p:nvPr/>
          </p:nvSpPr>
          <p:spPr bwMode="auto">
            <a:xfrm>
              <a:off x="960" y="3475"/>
              <a:ext cx="7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CC0000"/>
                  </a:solidFill>
                </a:rPr>
                <a:t>NADPH</a:t>
              </a:r>
              <a:endParaRPr lang="en-US" sz="2200" b="1">
                <a:solidFill>
                  <a:srgbClr val="000000"/>
                </a:solidFill>
              </a:endParaRPr>
            </a:p>
          </p:txBody>
        </p:sp>
      </p:grpSp>
      <p:grpSp>
        <p:nvGrpSpPr>
          <p:cNvPr id="143372" name="Group 48"/>
          <p:cNvGrpSpPr>
            <a:grpSpLocks/>
          </p:cNvGrpSpPr>
          <p:nvPr/>
        </p:nvGrpSpPr>
        <p:grpSpPr bwMode="auto">
          <a:xfrm>
            <a:off x="1931988" y="2152650"/>
            <a:ext cx="1600200" cy="884238"/>
            <a:chOff x="1008" y="1632"/>
            <a:chExt cx="1008" cy="557"/>
          </a:xfrm>
        </p:grpSpPr>
        <p:sp>
          <p:nvSpPr>
            <p:cNvPr id="143387" name="AutoShape 49"/>
            <p:cNvSpPr>
              <a:spLocks noChangeArrowheads="1"/>
            </p:cNvSpPr>
            <p:nvPr/>
          </p:nvSpPr>
          <p:spPr bwMode="auto">
            <a:xfrm flipH="1">
              <a:off x="1488" y="1776"/>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43388" name="Rectangle 50"/>
            <p:cNvSpPr>
              <a:spLocks noChangeArrowheads="1"/>
            </p:cNvSpPr>
            <p:nvPr/>
          </p:nvSpPr>
          <p:spPr bwMode="auto">
            <a:xfrm>
              <a:off x="1008" y="1920"/>
              <a:ext cx="4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3D1666"/>
                  </a:solidFill>
                </a:rPr>
                <a:t>ADP</a:t>
              </a:r>
              <a:endParaRPr lang="en-US" sz="3000" b="1">
                <a:solidFill>
                  <a:srgbClr val="000000"/>
                </a:solidFill>
              </a:endParaRPr>
            </a:p>
          </p:txBody>
        </p:sp>
        <p:sp>
          <p:nvSpPr>
            <p:cNvPr id="143389" name="Rectangle 51"/>
            <p:cNvSpPr>
              <a:spLocks noChangeArrowheads="1"/>
            </p:cNvSpPr>
            <p:nvPr/>
          </p:nvSpPr>
          <p:spPr bwMode="auto">
            <a:xfrm>
              <a:off x="1027" y="1632"/>
              <a:ext cx="4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CC0000"/>
                  </a:solidFill>
                </a:rPr>
                <a:t>ATP</a:t>
              </a:r>
              <a:endParaRPr lang="en-US" sz="2200" b="1">
                <a:solidFill>
                  <a:srgbClr val="000000"/>
                </a:solidFill>
              </a:endParaRPr>
            </a:p>
          </p:txBody>
        </p:sp>
      </p:grpSp>
      <p:sp>
        <p:nvSpPr>
          <p:cNvPr id="382005" name="AutoShape 53"/>
          <p:cNvSpPr>
            <a:spLocks noChangeArrowheads="1"/>
          </p:cNvSpPr>
          <p:nvPr/>
        </p:nvSpPr>
        <p:spPr bwMode="auto">
          <a:xfrm>
            <a:off x="55563" y="2979738"/>
            <a:ext cx="1403350" cy="9858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nSpc>
                <a:spcPct val="80000"/>
              </a:lnSpc>
            </a:pPr>
            <a:r>
              <a:rPr lang="en-US" sz="2200" b="1">
                <a:solidFill>
                  <a:srgbClr val="000000"/>
                </a:solidFill>
              </a:rPr>
              <a:t>G3P</a:t>
            </a:r>
          </a:p>
          <a:p>
            <a:pPr>
              <a:lnSpc>
                <a:spcPct val="80000"/>
              </a:lnSpc>
            </a:pPr>
            <a:r>
              <a:rPr lang="en-US" sz="2200" b="1">
                <a:solidFill>
                  <a:srgbClr val="000000"/>
                </a:solidFill>
              </a:rPr>
              <a:t>to make </a:t>
            </a:r>
          </a:p>
          <a:p>
            <a:pPr>
              <a:lnSpc>
                <a:spcPct val="80000"/>
              </a:lnSpc>
            </a:pPr>
            <a:r>
              <a:rPr lang="en-US" sz="2200" b="1">
                <a:solidFill>
                  <a:srgbClr val="000000"/>
                </a:solidFill>
              </a:rPr>
              <a:t>glucose</a:t>
            </a:r>
          </a:p>
        </p:txBody>
      </p:sp>
      <p:grpSp>
        <p:nvGrpSpPr>
          <p:cNvPr id="143374" name="Group 39"/>
          <p:cNvGrpSpPr>
            <a:grpSpLocks/>
          </p:cNvGrpSpPr>
          <p:nvPr/>
        </p:nvGrpSpPr>
        <p:grpSpPr bwMode="auto">
          <a:xfrm>
            <a:off x="2667000" y="4267200"/>
            <a:ext cx="671513" cy="609600"/>
            <a:chOff x="2650" y="605"/>
            <a:chExt cx="423" cy="384"/>
          </a:xfrm>
        </p:grpSpPr>
        <p:sp>
          <p:nvSpPr>
            <p:cNvPr id="143385" name="Oval 40"/>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386" name="Rectangle 41"/>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3C</a:t>
              </a:r>
              <a:endParaRPr lang="en-US" sz="2600" b="1">
                <a:solidFill>
                  <a:schemeClr val="bg1"/>
                </a:solidFill>
              </a:endParaRPr>
            </a:p>
          </p:txBody>
        </p:sp>
      </p:grpSp>
      <p:grpSp>
        <p:nvGrpSpPr>
          <p:cNvPr id="17" name="Group 65"/>
          <p:cNvGrpSpPr>
            <a:grpSpLocks/>
          </p:cNvGrpSpPr>
          <p:nvPr/>
        </p:nvGrpSpPr>
        <p:grpSpPr bwMode="auto">
          <a:xfrm>
            <a:off x="971550" y="3011488"/>
            <a:ext cx="1698625" cy="1925637"/>
            <a:chOff x="612" y="1897"/>
            <a:chExt cx="1070" cy="1213"/>
          </a:xfrm>
        </p:grpSpPr>
        <p:grpSp>
          <p:nvGrpSpPr>
            <p:cNvPr id="143381" name="Group 56"/>
            <p:cNvGrpSpPr>
              <a:grpSpLocks/>
            </p:cNvGrpSpPr>
            <p:nvPr/>
          </p:nvGrpSpPr>
          <p:grpSpPr bwMode="auto">
            <a:xfrm>
              <a:off x="612" y="1897"/>
              <a:ext cx="1070" cy="1213"/>
              <a:chOff x="1522" y="1927"/>
              <a:chExt cx="1070" cy="1213"/>
            </a:xfrm>
          </p:grpSpPr>
          <p:sp>
            <p:nvSpPr>
              <p:cNvPr id="143383" name="Oval 57"/>
              <p:cNvSpPr>
                <a:spLocks noChangeArrowheads="1"/>
              </p:cNvSpPr>
              <p:nvPr/>
            </p:nvSpPr>
            <p:spPr bwMode="auto">
              <a:xfrm>
                <a:off x="1968" y="2789"/>
                <a:ext cx="624" cy="336"/>
              </a:xfrm>
              <a:prstGeom prst="ellipse">
                <a:avLst/>
              </a:prstGeom>
              <a:solidFill>
                <a:srgbClr val="80FF00"/>
              </a:solidFill>
              <a:ln w="9525">
                <a:solidFill>
                  <a:srgbClr val="66FF66"/>
                </a:solidFill>
                <a:round/>
                <a:headEnd/>
                <a:tailEnd/>
              </a:ln>
            </p:spPr>
            <p:txBody>
              <a:bodyPr wrap="none" anchor="ctr"/>
              <a:lstStyle/>
              <a:p>
                <a:endParaRPr lang="en-US"/>
              </a:p>
            </p:txBody>
          </p:sp>
          <p:sp>
            <p:nvSpPr>
              <p:cNvPr id="143384" name="AutoShape 58"/>
              <p:cNvSpPr>
                <a:spLocks noChangeArrowheads="1"/>
              </p:cNvSpPr>
              <p:nvPr/>
            </p:nvSpPr>
            <p:spPr bwMode="auto">
              <a:xfrm rot="-2502736" flipH="1" flipV="1">
                <a:off x="1522" y="1927"/>
                <a:ext cx="525" cy="12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8 w 21600"/>
                  <a:gd name="T19" fmla="*/ 3170 h 21600"/>
                  <a:gd name="T20" fmla="*/ 18432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39" y="10435"/>
                    </a:moveTo>
                    <a:cubicBezTo>
                      <a:pt x="18744" y="6081"/>
                      <a:pt x="15158" y="2651"/>
                      <a:pt x="10800" y="2651"/>
                    </a:cubicBezTo>
                    <a:cubicBezTo>
                      <a:pt x="10052" y="2651"/>
                      <a:pt x="9308" y="2754"/>
                      <a:pt x="8588" y="2957"/>
                    </a:cubicBezTo>
                    <a:lnTo>
                      <a:pt x="7868" y="405"/>
                    </a:lnTo>
                    <a:cubicBezTo>
                      <a:pt x="8822" y="136"/>
                      <a:pt x="9808" y="-1"/>
                      <a:pt x="10800" y="-1"/>
                    </a:cubicBezTo>
                    <a:cubicBezTo>
                      <a:pt x="16576" y="-1"/>
                      <a:pt x="21330" y="4545"/>
                      <a:pt x="21589" y="10316"/>
                    </a:cubicBezTo>
                    <a:lnTo>
                      <a:pt x="24286" y="10195"/>
                    </a:lnTo>
                    <a:lnTo>
                      <a:pt x="20444" y="14397"/>
                    </a:lnTo>
                    <a:lnTo>
                      <a:pt x="16242" y="10555"/>
                    </a:lnTo>
                    <a:lnTo>
                      <a:pt x="18939" y="10435"/>
                    </a:lnTo>
                    <a:close/>
                  </a:path>
                </a:pathLst>
              </a:custGeom>
              <a:solidFill>
                <a:srgbClr val="80FF00"/>
              </a:solidFill>
              <a:ln w="9525">
                <a:solidFill>
                  <a:srgbClr val="66FF66"/>
                </a:solidFill>
                <a:miter lim="800000"/>
                <a:headEnd/>
                <a:tailEnd/>
              </a:ln>
            </p:spPr>
            <p:txBody>
              <a:bodyPr rot="10800000" wrap="none" anchor="ctr"/>
              <a:lstStyle/>
              <a:p>
                <a:endParaRPr lang="en-US"/>
              </a:p>
            </p:txBody>
          </p:sp>
        </p:grpSp>
        <p:sp>
          <p:nvSpPr>
            <p:cNvPr id="143382" name="Rectangle 43"/>
            <p:cNvSpPr>
              <a:spLocks noChangeArrowheads="1"/>
            </p:cNvSpPr>
            <p:nvPr/>
          </p:nvSpPr>
          <p:spPr bwMode="auto">
            <a:xfrm>
              <a:off x="1124" y="277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G3P</a:t>
              </a:r>
              <a:endParaRPr lang="en-US" sz="2600" b="1" baseline="-25000">
                <a:solidFill>
                  <a:srgbClr val="000000"/>
                </a:solidFill>
              </a:endParaRPr>
            </a:p>
          </p:txBody>
        </p:sp>
      </p:grpSp>
      <p:grpSp>
        <p:nvGrpSpPr>
          <p:cNvPr id="143376" name="Group 59"/>
          <p:cNvGrpSpPr>
            <a:grpSpLocks/>
          </p:cNvGrpSpPr>
          <p:nvPr/>
        </p:nvGrpSpPr>
        <p:grpSpPr bwMode="auto">
          <a:xfrm>
            <a:off x="2890838" y="3121025"/>
            <a:ext cx="671512" cy="609600"/>
            <a:chOff x="2650" y="605"/>
            <a:chExt cx="423" cy="384"/>
          </a:xfrm>
        </p:grpSpPr>
        <p:sp>
          <p:nvSpPr>
            <p:cNvPr id="143379" name="Oval 60"/>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380" name="Rectangle 61"/>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5C</a:t>
              </a:r>
              <a:endParaRPr lang="en-US" sz="2600" b="1">
                <a:solidFill>
                  <a:schemeClr val="bg1"/>
                </a:solidFill>
              </a:endParaRPr>
            </a:p>
          </p:txBody>
        </p:sp>
      </p:grpSp>
      <p:sp>
        <p:nvSpPr>
          <p:cNvPr id="382015" name="AutoShape 63"/>
          <p:cNvSpPr>
            <a:spLocks noChangeArrowheads="1"/>
          </p:cNvSpPr>
          <p:nvPr/>
        </p:nvSpPr>
        <p:spPr bwMode="auto">
          <a:xfrm>
            <a:off x="4583113" y="2341563"/>
            <a:ext cx="1217612" cy="373062"/>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en-US" sz="2200" b="1">
                <a:solidFill>
                  <a:srgbClr val="000000"/>
                </a:solidFill>
              </a:rPr>
              <a:t>RuBisCo</a:t>
            </a:r>
          </a:p>
        </p:txBody>
      </p:sp>
      <p:sp>
        <p:nvSpPr>
          <p:cNvPr id="382016" name="AutoShape 64"/>
          <p:cNvSpPr>
            <a:spLocks noChangeArrowheads="1"/>
          </p:cNvSpPr>
          <p:nvPr/>
        </p:nvSpPr>
        <p:spPr bwMode="auto">
          <a:xfrm>
            <a:off x="4078288" y="3949700"/>
            <a:ext cx="2187575" cy="666750"/>
          </a:xfrm>
          <a:prstGeom prst="roundRect">
            <a:avLst>
              <a:gd name="adj" fmla="val 16667"/>
            </a:avLst>
          </a:pr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3400" b="1">
                <a:solidFill>
                  <a:srgbClr val="000000"/>
                </a:solidFill>
              </a:rPr>
              <a:t>C3 plants</a:t>
            </a:r>
            <a:endParaRPr lang="en-US" sz="2600" b="1">
              <a:solidFill>
                <a:srgbClr val="000000"/>
              </a:solidFill>
            </a:endParaRPr>
          </a:p>
        </p:txBody>
      </p:sp>
    </p:spTree>
    <p:extLst>
      <p:ext uri="{BB962C8B-B14F-4D97-AF65-F5344CB8AC3E}">
        <p14:creationId xmlns:p14="http://schemas.microsoft.com/office/powerpoint/2010/main" val="3335746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2015"/>
                                        </p:tgtEl>
                                        <p:attrNameLst>
                                          <p:attrName>style.visibility</p:attrName>
                                        </p:attrNameLst>
                                      </p:cBhvr>
                                      <p:to>
                                        <p:strVal val="visible"/>
                                      </p:to>
                                    </p:set>
                                    <p:animEffect transition="in" filter="wipe(left)">
                                      <p:cBhvr>
                                        <p:cTn id="7" dur="500"/>
                                        <p:tgtEl>
                                          <p:spTgt spid="382015"/>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2005"/>
                                        </p:tgtEl>
                                        <p:attrNameLst>
                                          <p:attrName>style.visibility</p:attrName>
                                        </p:attrNameLst>
                                      </p:cBhvr>
                                      <p:to>
                                        <p:strVal val="visible"/>
                                      </p:to>
                                    </p:set>
                                    <p:animEffect transition="in" filter="wipe(left)">
                                      <p:cBhvr>
                                        <p:cTn id="16" dur="500"/>
                                        <p:tgtEl>
                                          <p:spTgt spid="382005"/>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2016"/>
                                        </p:tgtEl>
                                        <p:attrNameLst>
                                          <p:attrName>style.visibility</p:attrName>
                                        </p:attrNameLst>
                                      </p:cBhvr>
                                      <p:to>
                                        <p:strVal val="visible"/>
                                      </p:to>
                                    </p:set>
                                    <p:animEffect transition="in" filter="wipe(left)">
                                      <p:cBhvr>
                                        <p:cTn id="21" dur="500"/>
                                        <p:tgtEl>
                                          <p:spTgt spid="382016"/>
                                        </p:tgtEl>
                                      </p:cBhvr>
                                    </p:animEffect>
                                  </p:childTnLst>
                                  <p:subTnLst>
                                    <p:audio>
                                      <p:cMediaNode>
                                        <p:cTn display="0" masterRel="sameClick">
                                          <p:stCondLst>
                                            <p:cond evt="begin" delay="0">
                                              <p:tn val="19"/>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005" grpId="0" animBg="1" autoUpdateAnimBg="0"/>
      <p:bldP spid="382015" grpId="0" animBg="1" autoUpdateAnimBg="0"/>
      <p:bldP spid="3820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09" name="Group 2"/>
          <p:cNvGrpSpPr>
            <a:grpSpLocks/>
          </p:cNvGrpSpPr>
          <p:nvPr/>
        </p:nvGrpSpPr>
        <p:grpSpPr bwMode="auto">
          <a:xfrm>
            <a:off x="3024188" y="2044700"/>
            <a:ext cx="4191000" cy="4648200"/>
            <a:chOff x="1905" y="1104"/>
            <a:chExt cx="2640" cy="2928"/>
          </a:xfrm>
        </p:grpSpPr>
        <p:sp>
          <p:nvSpPr>
            <p:cNvPr id="145436" name="AutoShape 3"/>
            <p:cNvSpPr>
              <a:spLocks noChangeArrowheads="1"/>
            </p:cNvSpPr>
            <p:nvPr/>
          </p:nvSpPr>
          <p:spPr bwMode="auto">
            <a:xfrm>
              <a:off x="3124" y="1104"/>
              <a:ext cx="192" cy="24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37" name="Oval 4"/>
            <p:cNvSpPr>
              <a:spLocks noChangeArrowheads="1"/>
            </p:cNvSpPr>
            <p:nvPr/>
          </p:nvSpPr>
          <p:spPr bwMode="auto">
            <a:xfrm>
              <a:off x="1905" y="1392"/>
              <a:ext cx="2640" cy="264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grpSp>
      <p:sp>
        <p:nvSpPr>
          <p:cNvPr id="145410" name="Rectangle 5"/>
          <p:cNvSpPr>
            <a:spLocks noChangeArrowheads="1"/>
          </p:cNvSpPr>
          <p:nvPr/>
        </p:nvSpPr>
        <p:spPr bwMode="auto">
          <a:xfrm>
            <a:off x="592138" y="685800"/>
            <a:ext cx="6115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400" b="1">
                <a:solidFill>
                  <a:schemeClr val="tx2"/>
                </a:solidFill>
              </a:rPr>
              <a:t>Calvin cycle when O</a:t>
            </a:r>
            <a:r>
              <a:rPr lang="en-US" sz="3400" b="1" baseline="-25000">
                <a:solidFill>
                  <a:schemeClr val="tx2"/>
                </a:solidFill>
              </a:rPr>
              <a:t>2 </a:t>
            </a:r>
            <a:r>
              <a:rPr lang="en-US" sz="3400" b="1">
                <a:solidFill>
                  <a:schemeClr val="tx2"/>
                </a:solidFill>
              </a:rPr>
              <a:t>is high </a:t>
            </a:r>
          </a:p>
        </p:txBody>
      </p:sp>
      <p:sp>
        <p:nvSpPr>
          <p:cNvPr id="145411" name="AutoShape 6"/>
          <p:cNvSpPr>
            <a:spLocks noChangeArrowheads="1"/>
          </p:cNvSpPr>
          <p:nvPr/>
        </p:nvSpPr>
        <p:spPr bwMode="auto">
          <a:xfrm rot="-185259">
            <a:off x="4800600" y="23495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12" name="AutoShape 7"/>
          <p:cNvSpPr>
            <a:spLocks noChangeArrowheads="1"/>
          </p:cNvSpPr>
          <p:nvPr/>
        </p:nvSpPr>
        <p:spPr bwMode="auto">
          <a:xfrm rot="-185259">
            <a:off x="4724400" y="23495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45413" name="Group 8"/>
          <p:cNvGrpSpPr>
            <a:grpSpLocks/>
          </p:cNvGrpSpPr>
          <p:nvPr/>
        </p:nvGrpSpPr>
        <p:grpSpPr bwMode="auto">
          <a:xfrm>
            <a:off x="3017838" y="2197100"/>
            <a:ext cx="1616075" cy="762000"/>
            <a:chOff x="1901" y="1200"/>
            <a:chExt cx="1018" cy="480"/>
          </a:xfrm>
        </p:grpSpPr>
        <p:sp>
          <p:nvSpPr>
            <p:cNvPr id="145432" name="Oval 9"/>
            <p:cNvSpPr>
              <a:spLocks noChangeArrowheads="1"/>
            </p:cNvSpPr>
            <p:nvPr/>
          </p:nvSpPr>
          <p:spPr bwMode="auto">
            <a:xfrm>
              <a:off x="2515" y="1296"/>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45433" name="Group 10"/>
            <p:cNvGrpSpPr>
              <a:grpSpLocks/>
            </p:cNvGrpSpPr>
            <p:nvPr/>
          </p:nvGrpSpPr>
          <p:grpSpPr bwMode="auto">
            <a:xfrm>
              <a:off x="1901" y="1200"/>
              <a:ext cx="1018" cy="442"/>
              <a:chOff x="1901" y="1200"/>
              <a:chExt cx="1018" cy="442"/>
            </a:xfrm>
          </p:grpSpPr>
          <p:sp>
            <p:nvSpPr>
              <p:cNvPr id="145434" name="Rectangle 11"/>
              <p:cNvSpPr>
                <a:spLocks noChangeArrowheads="1"/>
              </p:cNvSpPr>
              <p:nvPr/>
            </p:nvSpPr>
            <p:spPr bwMode="auto">
              <a:xfrm>
                <a:off x="2496" y="129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5C</a:t>
                </a:r>
                <a:endParaRPr lang="en-US" sz="2600" b="1">
                  <a:solidFill>
                    <a:schemeClr val="tx2"/>
                  </a:solidFill>
                </a:endParaRPr>
              </a:p>
            </p:txBody>
          </p:sp>
          <p:sp>
            <p:nvSpPr>
              <p:cNvPr id="145435" name="Rectangle 12"/>
              <p:cNvSpPr>
                <a:spLocks noChangeArrowheads="1"/>
              </p:cNvSpPr>
              <p:nvPr/>
            </p:nvSpPr>
            <p:spPr bwMode="auto">
              <a:xfrm>
                <a:off x="1901" y="1200"/>
                <a:ext cx="5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00000"/>
                    </a:solidFill>
                  </a:rPr>
                  <a:t>RuBP</a:t>
                </a:r>
                <a:endParaRPr lang="en-US" sz="2200" b="1" baseline="-25000">
                  <a:solidFill>
                    <a:srgbClr val="000000"/>
                  </a:solidFill>
                </a:endParaRPr>
              </a:p>
            </p:txBody>
          </p:sp>
        </p:grpSp>
      </p:grpSp>
      <p:grpSp>
        <p:nvGrpSpPr>
          <p:cNvPr id="5" name="Group 14"/>
          <p:cNvGrpSpPr>
            <a:grpSpLocks/>
          </p:cNvGrpSpPr>
          <p:nvPr/>
        </p:nvGrpSpPr>
        <p:grpSpPr bwMode="auto">
          <a:xfrm>
            <a:off x="6019800" y="3035300"/>
            <a:ext cx="671513" cy="609600"/>
            <a:chOff x="4224" y="2016"/>
            <a:chExt cx="423" cy="384"/>
          </a:xfrm>
        </p:grpSpPr>
        <p:sp>
          <p:nvSpPr>
            <p:cNvPr id="145430" name="Oval 15"/>
            <p:cNvSpPr>
              <a:spLocks noChangeArrowheads="1"/>
            </p:cNvSpPr>
            <p:nvPr/>
          </p:nvSpPr>
          <p:spPr bwMode="auto">
            <a:xfrm>
              <a:off x="4228" y="2016"/>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1" name="Rectangle 16"/>
            <p:cNvSpPr>
              <a:spLocks noChangeArrowheads="1"/>
            </p:cNvSpPr>
            <p:nvPr/>
          </p:nvSpPr>
          <p:spPr bwMode="auto">
            <a:xfrm>
              <a:off x="4224" y="201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3C</a:t>
              </a:r>
              <a:endParaRPr lang="en-US" sz="2600" b="1">
                <a:solidFill>
                  <a:schemeClr val="tx2"/>
                </a:solidFill>
              </a:endParaRPr>
            </a:p>
          </p:txBody>
        </p:sp>
      </p:grpSp>
      <p:grpSp>
        <p:nvGrpSpPr>
          <p:cNvPr id="6" name="Group 17"/>
          <p:cNvGrpSpPr>
            <a:grpSpLocks/>
          </p:cNvGrpSpPr>
          <p:nvPr/>
        </p:nvGrpSpPr>
        <p:grpSpPr bwMode="auto">
          <a:xfrm>
            <a:off x="6553200" y="2578100"/>
            <a:ext cx="671513" cy="609600"/>
            <a:chOff x="4224" y="2016"/>
            <a:chExt cx="423" cy="384"/>
          </a:xfrm>
        </p:grpSpPr>
        <p:sp>
          <p:nvSpPr>
            <p:cNvPr id="145428" name="Oval 18"/>
            <p:cNvSpPr>
              <a:spLocks noChangeArrowheads="1"/>
            </p:cNvSpPr>
            <p:nvPr/>
          </p:nvSpPr>
          <p:spPr bwMode="auto">
            <a:xfrm>
              <a:off x="4228" y="2016"/>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29" name="Rectangle 19"/>
            <p:cNvSpPr>
              <a:spLocks noChangeArrowheads="1"/>
            </p:cNvSpPr>
            <p:nvPr/>
          </p:nvSpPr>
          <p:spPr bwMode="auto">
            <a:xfrm>
              <a:off x="4224" y="201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chemeClr val="bg1"/>
                  </a:solidFill>
                </a:rPr>
                <a:t>2C</a:t>
              </a:r>
              <a:endParaRPr lang="en-US" sz="2600" b="1">
                <a:solidFill>
                  <a:schemeClr val="tx2"/>
                </a:solidFill>
              </a:endParaRPr>
            </a:p>
          </p:txBody>
        </p:sp>
      </p:grpSp>
      <p:sp>
        <p:nvSpPr>
          <p:cNvPr id="386068" name="AutoShape 20"/>
          <p:cNvSpPr>
            <a:spLocks noChangeArrowheads="1"/>
          </p:cNvSpPr>
          <p:nvPr/>
        </p:nvSpPr>
        <p:spPr bwMode="auto">
          <a:xfrm flipH="1">
            <a:off x="7016750" y="625475"/>
            <a:ext cx="1957388" cy="1897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pPr>
              <a:lnSpc>
                <a:spcPct val="80000"/>
              </a:lnSpc>
            </a:pPr>
            <a:r>
              <a:rPr lang="en-US" sz="2200" b="1">
                <a:solidFill>
                  <a:srgbClr val="000000"/>
                </a:solidFill>
              </a:rPr>
              <a:t>to </a:t>
            </a:r>
            <a:br>
              <a:rPr lang="en-US" sz="2200" b="1">
                <a:solidFill>
                  <a:srgbClr val="000000"/>
                </a:solidFill>
              </a:rPr>
            </a:br>
            <a:r>
              <a:rPr lang="en-US" sz="2200" b="1">
                <a:solidFill>
                  <a:srgbClr val="000000"/>
                </a:solidFill>
              </a:rPr>
              <a:t>mitochondria</a:t>
            </a:r>
            <a:endParaRPr lang="en-US" sz="2200" b="1">
              <a:solidFill>
                <a:schemeClr val="tx2"/>
              </a:solidFill>
            </a:endParaRPr>
          </a:p>
          <a:p>
            <a:pPr>
              <a:lnSpc>
                <a:spcPct val="80000"/>
              </a:lnSpc>
            </a:pPr>
            <a:r>
              <a:rPr lang="en-US" sz="2200" b="1">
                <a:solidFill>
                  <a:schemeClr val="tx2"/>
                </a:solidFill>
              </a:rPr>
              <a:t>–––––––</a:t>
            </a:r>
          </a:p>
          <a:p>
            <a:pPr>
              <a:lnSpc>
                <a:spcPct val="90000"/>
              </a:lnSpc>
            </a:pPr>
            <a:r>
              <a:rPr lang="en-US" sz="2200" b="1">
                <a:solidFill>
                  <a:srgbClr val="CC0000"/>
                </a:solidFill>
              </a:rPr>
              <a:t>lost as CO</a:t>
            </a:r>
            <a:r>
              <a:rPr lang="en-US" sz="2200" b="1" baseline="-25000">
                <a:solidFill>
                  <a:srgbClr val="CC0000"/>
                </a:solidFill>
              </a:rPr>
              <a:t>2 </a:t>
            </a:r>
            <a:br>
              <a:rPr lang="en-US" sz="2200" b="1" baseline="-25000">
                <a:solidFill>
                  <a:srgbClr val="CC0000"/>
                </a:solidFill>
              </a:rPr>
            </a:br>
            <a:r>
              <a:rPr lang="en-US" sz="2200" b="1" i="1">
                <a:solidFill>
                  <a:srgbClr val="CC0000"/>
                </a:solidFill>
              </a:rPr>
              <a:t>without</a:t>
            </a:r>
            <a:r>
              <a:rPr lang="en-US" sz="2200" b="1">
                <a:solidFill>
                  <a:srgbClr val="CC0000"/>
                </a:solidFill>
              </a:rPr>
              <a:t> </a:t>
            </a:r>
            <a:br>
              <a:rPr lang="en-US" sz="2200" b="1">
                <a:solidFill>
                  <a:srgbClr val="CC0000"/>
                </a:solidFill>
              </a:rPr>
            </a:br>
            <a:r>
              <a:rPr lang="en-US" sz="2200" b="1">
                <a:solidFill>
                  <a:srgbClr val="CC0000"/>
                </a:solidFill>
              </a:rPr>
              <a:t>making ATP</a:t>
            </a:r>
            <a:endParaRPr lang="en-US" sz="2200" b="1">
              <a:solidFill>
                <a:srgbClr val="000000"/>
              </a:solidFill>
            </a:endParaRPr>
          </a:p>
        </p:txBody>
      </p:sp>
      <p:sp>
        <p:nvSpPr>
          <p:cNvPr id="386069" name="AutoShape 21"/>
          <p:cNvSpPr>
            <a:spLocks noChangeArrowheads="1"/>
          </p:cNvSpPr>
          <p:nvPr/>
        </p:nvSpPr>
        <p:spPr bwMode="auto">
          <a:xfrm rot="1991352" flipV="1">
            <a:off x="7239000" y="1587500"/>
            <a:ext cx="8382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39" y="10435"/>
                </a:moveTo>
                <a:cubicBezTo>
                  <a:pt x="18744" y="6081"/>
                  <a:pt x="15158" y="2651"/>
                  <a:pt x="10800" y="2651"/>
                </a:cubicBezTo>
                <a:cubicBezTo>
                  <a:pt x="10052" y="2651"/>
                  <a:pt x="9308" y="2754"/>
                  <a:pt x="8588" y="2957"/>
                </a:cubicBezTo>
                <a:lnTo>
                  <a:pt x="7868" y="405"/>
                </a:lnTo>
                <a:cubicBezTo>
                  <a:pt x="8822" y="136"/>
                  <a:pt x="9808" y="-1"/>
                  <a:pt x="10800" y="-1"/>
                </a:cubicBezTo>
                <a:cubicBezTo>
                  <a:pt x="16576" y="-1"/>
                  <a:pt x="21330" y="4545"/>
                  <a:pt x="21589" y="10316"/>
                </a:cubicBezTo>
                <a:lnTo>
                  <a:pt x="24286" y="10195"/>
                </a:lnTo>
                <a:lnTo>
                  <a:pt x="20444" y="14397"/>
                </a:lnTo>
                <a:lnTo>
                  <a:pt x="16242" y="10555"/>
                </a:lnTo>
                <a:lnTo>
                  <a:pt x="18939" y="10435"/>
                </a:lnTo>
                <a:close/>
              </a:path>
            </a:pathLst>
          </a:custGeom>
          <a:solidFill>
            <a:srgbClr val="80FF00"/>
          </a:solidFill>
          <a:ln w="9525">
            <a:solidFill>
              <a:srgbClr val="0C8F0F"/>
            </a:solidFill>
            <a:miter lim="800000"/>
            <a:headEnd/>
            <a:tailEnd/>
          </a:ln>
        </p:spPr>
        <p:txBody>
          <a:bodyPr wrap="none" anchor="ctr"/>
          <a:lstStyle/>
          <a:p>
            <a:endParaRPr lang="en-US"/>
          </a:p>
        </p:txBody>
      </p:sp>
      <p:sp>
        <p:nvSpPr>
          <p:cNvPr id="386070" name="AutoShape 22"/>
          <p:cNvSpPr>
            <a:spLocks noChangeArrowheads="1"/>
          </p:cNvSpPr>
          <p:nvPr/>
        </p:nvSpPr>
        <p:spPr bwMode="auto">
          <a:xfrm>
            <a:off x="3459163" y="4702175"/>
            <a:ext cx="3268662" cy="600075"/>
          </a:xfrm>
          <a:prstGeom prst="roundRect">
            <a:avLst>
              <a:gd name="adj" fmla="val 16667"/>
            </a:avLst>
          </a:pr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3000" b="1" u="sng">
                <a:solidFill>
                  <a:srgbClr val="000000"/>
                </a:solidFill>
              </a:rPr>
              <a:t>photorespiration</a:t>
            </a:r>
            <a:endParaRPr lang="en-US" sz="2200" b="1">
              <a:solidFill>
                <a:srgbClr val="000000"/>
              </a:solidFill>
            </a:endParaRPr>
          </a:p>
        </p:txBody>
      </p:sp>
      <p:grpSp>
        <p:nvGrpSpPr>
          <p:cNvPr id="7" name="Group 23"/>
          <p:cNvGrpSpPr>
            <a:grpSpLocks/>
          </p:cNvGrpSpPr>
          <p:nvPr/>
        </p:nvGrpSpPr>
        <p:grpSpPr bwMode="auto">
          <a:xfrm>
            <a:off x="4806950" y="1511300"/>
            <a:ext cx="635000" cy="609600"/>
            <a:chOff x="3028" y="768"/>
            <a:chExt cx="400" cy="384"/>
          </a:xfrm>
        </p:grpSpPr>
        <p:grpSp>
          <p:nvGrpSpPr>
            <p:cNvPr id="145424" name="Group 24"/>
            <p:cNvGrpSpPr>
              <a:grpSpLocks/>
            </p:cNvGrpSpPr>
            <p:nvPr/>
          </p:nvGrpSpPr>
          <p:grpSpPr bwMode="auto">
            <a:xfrm>
              <a:off x="3028" y="768"/>
              <a:ext cx="384" cy="384"/>
              <a:chOff x="2669" y="605"/>
              <a:chExt cx="384" cy="384"/>
            </a:xfrm>
          </p:grpSpPr>
          <p:sp>
            <p:nvSpPr>
              <p:cNvPr id="145426" name="Oval 25"/>
              <p:cNvSpPr>
                <a:spLocks noChangeArrowheads="1"/>
              </p:cNvSpPr>
              <p:nvPr/>
            </p:nvSpPr>
            <p:spPr bwMode="auto">
              <a:xfrm>
                <a:off x="2669" y="605"/>
                <a:ext cx="384" cy="384"/>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27" name="Rectangle 26"/>
              <p:cNvSpPr>
                <a:spLocks noChangeArrowheads="1"/>
              </p:cNvSpPr>
              <p:nvPr/>
            </p:nvSpPr>
            <p:spPr bwMode="auto">
              <a:xfrm>
                <a:off x="2803" y="633"/>
                <a:ext cx="116" cy="30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600" b="1">
                  <a:solidFill>
                    <a:schemeClr val="bg1"/>
                  </a:solidFill>
                </a:endParaRPr>
              </a:p>
            </p:txBody>
          </p:sp>
        </p:grpSp>
        <p:sp>
          <p:nvSpPr>
            <p:cNvPr id="145425" name="Rectangle 27"/>
            <p:cNvSpPr>
              <a:spLocks noChangeArrowheads="1"/>
            </p:cNvSpPr>
            <p:nvPr/>
          </p:nvSpPr>
          <p:spPr bwMode="auto">
            <a:xfrm>
              <a:off x="3036" y="778"/>
              <a:ext cx="3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00000"/>
                  </a:solidFill>
                </a:rPr>
                <a:t>O</a:t>
              </a:r>
              <a:r>
                <a:rPr lang="en-US" sz="3000" b="1" baseline="-25000">
                  <a:solidFill>
                    <a:srgbClr val="000000"/>
                  </a:solidFill>
                </a:rPr>
                <a:t>2</a:t>
              </a:r>
              <a:endParaRPr lang="en-US" sz="2200" b="1" baseline="-25000">
                <a:solidFill>
                  <a:srgbClr val="000000"/>
                </a:solidFill>
              </a:endParaRPr>
            </a:p>
          </p:txBody>
        </p:sp>
      </p:grpSp>
      <p:pic>
        <p:nvPicPr>
          <p:cNvPr id="386080" name="Picture 32"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81" name="AutoShape 33"/>
          <p:cNvSpPr>
            <a:spLocks noChangeArrowheads="1"/>
          </p:cNvSpPr>
          <p:nvPr/>
        </p:nvSpPr>
        <p:spPr bwMode="auto">
          <a:xfrm flipH="1">
            <a:off x="153988" y="2592388"/>
            <a:ext cx="1900237" cy="1314450"/>
          </a:xfrm>
          <a:prstGeom prst="wedgeEllipseCallout">
            <a:avLst>
              <a:gd name="adj1" fmla="val 7727"/>
              <a:gd name="adj2" fmla="val 187315"/>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Hey Dude,</a:t>
            </a:r>
          </a:p>
          <a:p>
            <a:r>
              <a:rPr lang="en-US" sz="1800" b="1">
                <a:solidFill>
                  <a:srgbClr val="0F116A"/>
                </a:solidFill>
                <a:latin typeface="Comic Sans MS" charset="0"/>
              </a:rPr>
              <a:t>are you high</a:t>
            </a:r>
            <a:br>
              <a:rPr lang="en-US" sz="1800" b="1">
                <a:solidFill>
                  <a:srgbClr val="0F116A"/>
                </a:solidFill>
                <a:latin typeface="Comic Sans MS" charset="0"/>
              </a:rPr>
            </a:br>
            <a:r>
              <a:rPr lang="en-US" sz="1800" b="1">
                <a:solidFill>
                  <a:srgbClr val="0F116A"/>
                </a:solidFill>
                <a:latin typeface="Comic Sans MS" charset="0"/>
              </a:rPr>
              <a:t>on oxygen</a:t>
            </a:r>
            <a:r>
              <a:rPr lang="en-US" sz="1800" b="1" i="1">
                <a:solidFill>
                  <a:srgbClr val="0F116A"/>
                </a:solidFill>
                <a:latin typeface="Comic Sans MS" charset="0"/>
              </a:rPr>
              <a:t>!</a:t>
            </a:r>
            <a:endParaRPr lang="en-US" sz="1800" b="1">
              <a:solidFill>
                <a:srgbClr val="0F116A"/>
              </a:solidFill>
              <a:latin typeface="Comic Sans MS" charset="0"/>
            </a:endParaRPr>
          </a:p>
        </p:txBody>
      </p:sp>
      <p:sp>
        <p:nvSpPr>
          <p:cNvPr id="386082" name="AutoShape 34"/>
          <p:cNvSpPr>
            <a:spLocks noChangeArrowheads="1"/>
          </p:cNvSpPr>
          <p:nvPr/>
        </p:nvSpPr>
        <p:spPr bwMode="auto">
          <a:xfrm>
            <a:off x="4559300" y="2619375"/>
            <a:ext cx="1217613" cy="373063"/>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en-US" sz="2200" b="1">
                <a:solidFill>
                  <a:srgbClr val="000000"/>
                </a:solidFill>
              </a:rPr>
              <a:t>RuBisCo</a:t>
            </a:r>
          </a:p>
        </p:txBody>
      </p:sp>
      <p:sp>
        <p:nvSpPr>
          <p:cNvPr id="386083" name="AutoShape 35"/>
          <p:cNvSpPr>
            <a:spLocks noChangeArrowheads="1"/>
          </p:cNvSpPr>
          <p:nvPr/>
        </p:nvSpPr>
        <p:spPr bwMode="auto">
          <a:xfrm flipH="1">
            <a:off x="955675" y="3884613"/>
            <a:ext cx="2030413" cy="1222375"/>
          </a:xfrm>
          <a:prstGeom prst="wedgeEllipseCallout">
            <a:avLst>
              <a:gd name="adj1" fmla="val 48514"/>
              <a:gd name="adj2" fmla="val 97269"/>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It</a:t>
            </a:r>
            <a:r>
              <a:rPr lang="ja-JP" altLang="en-US" sz="1800" b="1">
                <a:solidFill>
                  <a:srgbClr val="0F116A"/>
                </a:solidFill>
                <a:latin typeface="Comic Sans MS" charset="0"/>
              </a:rPr>
              <a:t>’</a:t>
            </a:r>
            <a:r>
              <a:rPr lang="en-US" altLang="ja-JP" sz="1800" b="1">
                <a:solidFill>
                  <a:srgbClr val="0F116A"/>
                </a:solidFill>
                <a:latin typeface="Comic Sans MS" charset="0"/>
              </a:rPr>
              <a:t>s so </a:t>
            </a:r>
            <a:br>
              <a:rPr lang="en-US" altLang="ja-JP" sz="1800" b="1">
                <a:solidFill>
                  <a:srgbClr val="0F116A"/>
                </a:solidFill>
                <a:latin typeface="Comic Sans MS" charset="0"/>
              </a:rPr>
            </a:br>
            <a:r>
              <a:rPr lang="en-US" altLang="ja-JP" sz="1800" b="1">
                <a:solidFill>
                  <a:srgbClr val="0F116A"/>
                </a:solidFill>
                <a:latin typeface="Comic Sans MS" charset="0"/>
              </a:rPr>
              <a:t> sad to see a</a:t>
            </a:r>
            <a:br>
              <a:rPr lang="en-US" altLang="ja-JP" sz="1800" b="1">
                <a:solidFill>
                  <a:srgbClr val="0F116A"/>
                </a:solidFill>
                <a:latin typeface="Comic Sans MS" charset="0"/>
              </a:rPr>
            </a:br>
            <a:r>
              <a:rPr lang="en-US" altLang="ja-JP" sz="1800" b="1">
                <a:solidFill>
                  <a:srgbClr val="0F116A"/>
                </a:solidFill>
                <a:latin typeface="Comic Sans MS" charset="0"/>
              </a:rPr>
              <a:t>good enzyme,</a:t>
            </a:r>
            <a:br>
              <a:rPr lang="en-US" altLang="ja-JP" sz="1800" b="1">
                <a:solidFill>
                  <a:srgbClr val="0F116A"/>
                </a:solidFill>
                <a:latin typeface="Comic Sans MS" charset="0"/>
              </a:rPr>
            </a:br>
            <a:r>
              <a:rPr lang="en-US" altLang="ja-JP" sz="1800" b="1">
                <a:solidFill>
                  <a:srgbClr val="0F116A"/>
                </a:solidFill>
                <a:latin typeface="Comic Sans MS" charset="0"/>
              </a:rPr>
              <a:t>go </a:t>
            </a:r>
            <a:r>
              <a:rPr lang="en-US" altLang="ja-JP" sz="1800" b="1" i="1">
                <a:solidFill>
                  <a:srgbClr val="0F116A"/>
                </a:solidFill>
                <a:latin typeface="Comic Sans MS" charset="0"/>
              </a:rPr>
              <a:t>BAD!</a:t>
            </a:r>
            <a:endParaRPr lang="en-US" sz="1800" b="1" i="1">
              <a:solidFill>
                <a:srgbClr val="0F116A"/>
              </a:solidFill>
              <a:latin typeface="Comic Sans MS" charset="0"/>
            </a:endParaRPr>
          </a:p>
        </p:txBody>
      </p:sp>
    </p:spTree>
    <p:extLst>
      <p:ext uri="{BB962C8B-B14F-4D97-AF65-F5344CB8AC3E}">
        <p14:creationId xmlns:p14="http://schemas.microsoft.com/office/powerpoint/2010/main" val="273720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6082"/>
                                        </p:tgtEl>
                                        <p:attrNameLst>
                                          <p:attrName>style.visibility</p:attrName>
                                        </p:attrNameLst>
                                      </p:cBhvr>
                                      <p:to>
                                        <p:strVal val="visible"/>
                                      </p:to>
                                    </p:set>
                                    <p:animEffect transition="in" filter="wipe(left)">
                                      <p:cBhvr>
                                        <p:cTn id="15" dur="500"/>
                                        <p:tgtEl>
                                          <p:spTgt spid="386082"/>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Pencil Check"/>
                                        </p:tgtEl>
                                      </p:cMediaNode>
                                    </p:audio>
                                  </p:sub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5"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6069"/>
                                        </p:tgtEl>
                                        <p:attrNameLst>
                                          <p:attrName>style.visibility</p:attrName>
                                        </p:attrNameLst>
                                      </p:cBhvr>
                                      <p:to>
                                        <p:strVal val="visible"/>
                                      </p:to>
                                    </p:set>
                                    <p:animEffect transition="in" filter="wipe(left)">
                                      <p:cBhvr>
                                        <p:cTn id="29" dur="500"/>
                                        <p:tgtEl>
                                          <p:spTgt spid="386069"/>
                                        </p:tgtEl>
                                      </p:cBhvr>
                                    </p:animEffect>
                                  </p:childTnLst>
                                  <p:subTnLst>
                                    <p:audio>
                                      <p:cMediaNode>
                                        <p:cTn display="0" masterRel="sameClick">
                                          <p:stCondLst>
                                            <p:cond evt="begin" delay="0">
                                              <p:tn val="27"/>
                                            </p:cond>
                                          </p:stCondLst>
                                          <p:endCondLst>
                                            <p:cond evt="onStopAudio" delay="0">
                                              <p:tgtEl>
                                                <p:sldTgt/>
                                              </p:tgtEl>
                                            </p:cond>
                                          </p:endCondLst>
                                        </p:cTn>
                                        <p:tgtEl>
                                          <p:sndTgt r:embed="rId6" name="Arrow"/>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6068"/>
                                        </p:tgtEl>
                                        <p:attrNameLst>
                                          <p:attrName>style.visibility</p:attrName>
                                        </p:attrNameLst>
                                      </p:cBhvr>
                                      <p:to>
                                        <p:strVal val="visible"/>
                                      </p:to>
                                    </p:set>
                                    <p:animEffect transition="in" filter="wipe(left)">
                                      <p:cBhvr>
                                        <p:cTn id="34" dur="500"/>
                                        <p:tgtEl>
                                          <p:spTgt spid="386068"/>
                                        </p:tgtEl>
                                      </p:cBhvr>
                                    </p:animEffect>
                                  </p:childTnLst>
                                  <p:subTnLst>
                                    <p:audio>
                                      <p:cMediaNode>
                                        <p:cTn display="0" masterRel="sameClick">
                                          <p:stCondLst>
                                            <p:cond evt="begin" delay="0">
                                              <p:tn val="32"/>
                                            </p:cond>
                                          </p:stCondLst>
                                          <p:endCondLst>
                                            <p:cond evt="onStopAudio" delay="0">
                                              <p:tgtEl>
                                                <p:sldTgt/>
                                              </p:tgtEl>
                                            </p:cond>
                                          </p:endCondLst>
                                        </p:cTn>
                                        <p:tgtEl>
                                          <p:sndTgt r:embed="rId7" name="String"/>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6070"/>
                                        </p:tgtEl>
                                        <p:attrNameLst>
                                          <p:attrName>style.visibility</p:attrName>
                                        </p:attrNameLst>
                                      </p:cBhvr>
                                      <p:to>
                                        <p:strVal val="visible"/>
                                      </p:to>
                                    </p:set>
                                    <p:animEffect transition="in" filter="wipe(left)">
                                      <p:cBhvr>
                                        <p:cTn id="39" dur="500"/>
                                        <p:tgtEl>
                                          <p:spTgt spid="386070"/>
                                        </p:tgtEl>
                                      </p:cBhvr>
                                    </p:animEffect>
                                  </p:childTnLst>
                                  <p:subTnLst>
                                    <p:audio>
                                      <p:cMediaNode>
                                        <p:cTn display="0" masterRel="sameClick">
                                          <p:stCondLst>
                                            <p:cond evt="begin" delay="0">
                                              <p:tn val="37"/>
                                            </p:cond>
                                          </p:stCondLst>
                                          <p:endCondLst>
                                            <p:cond evt="onStopAudio" delay="0">
                                              <p:tgtEl>
                                                <p:sldTgt/>
                                              </p:tgtEl>
                                            </p:cond>
                                          </p:endCondLst>
                                        </p:cTn>
                                        <p:tgtEl>
                                          <p:sndTgt r:embed="rId4" name="Vibro Up"/>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86080"/>
                                        </p:tgtEl>
                                        <p:attrNameLst>
                                          <p:attrName>style.visibility</p:attrName>
                                        </p:attrNameLst>
                                      </p:cBhvr>
                                      <p:to>
                                        <p:strVal val="visible"/>
                                      </p:to>
                                    </p:set>
                                    <p:animEffect transition="in" filter="wipe(down)">
                                      <p:cBhvr>
                                        <p:cTn id="44" dur="500"/>
                                        <p:tgtEl>
                                          <p:spTgt spid="386080"/>
                                        </p:tgtEl>
                                      </p:cBhvr>
                                    </p:animEffect>
                                  </p:childTnLst>
                                </p:cTn>
                              </p:par>
                            </p:childTnLst>
                          </p:cTn>
                        </p:par>
                        <p:par>
                          <p:cTn id="45" fill="hold" nodeType="afterGroup">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386081"/>
                                        </p:tgtEl>
                                        <p:attrNameLst>
                                          <p:attrName>style.visibility</p:attrName>
                                        </p:attrNameLst>
                                      </p:cBhvr>
                                      <p:to>
                                        <p:strVal val="visible"/>
                                      </p:to>
                                    </p:set>
                                    <p:animEffect transition="in" filter="wipe(down)">
                                      <p:cBhvr>
                                        <p:cTn id="48" dur="500"/>
                                        <p:tgtEl>
                                          <p:spTgt spid="386081"/>
                                        </p:tgtEl>
                                      </p:cBhvr>
                                    </p:animEffect>
                                  </p:childTnLst>
                                  <p:subTnLst>
                                    <p:audio>
                                      <p:cMediaNode>
                                        <p:cTn display="0" masterRel="sameClick">
                                          <p:stCondLst>
                                            <p:cond evt="begin" delay="0">
                                              <p:tn val="46"/>
                                            </p:cond>
                                          </p:stCondLst>
                                          <p:endCondLst>
                                            <p:cond evt="onStopAudio" delay="0">
                                              <p:tgtEl>
                                                <p:sldTgt/>
                                              </p:tgtEl>
                                            </p:cond>
                                          </p:endCondLst>
                                        </p:cTn>
                                        <p:tgtEl>
                                          <p:sndTgt r:embed="rId8" name="Quack"/>
                                        </p:tgtEl>
                                      </p:cMediaNode>
                                    </p:audio>
                                  </p:subTnLst>
                                </p:cTn>
                              </p:par>
                            </p:childTnLst>
                          </p:cTn>
                        </p:par>
                        <p:par>
                          <p:cTn id="49" fill="hold" nodeType="afterGroup">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386083"/>
                                        </p:tgtEl>
                                        <p:attrNameLst>
                                          <p:attrName>style.visibility</p:attrName>
                                        </p:attrNameLst>
                                      </p:cBhvr>
                                      <p:to>
                                        <p:strVal val="visible"/>
                                      </p:to>
                                    </p:set>
                                    <p:animEffect transition="in" filter="wipe(down)">
                                      <p:cBhvr>
                                        <p:cTn id="52" dur="500"/>
                                        <p:tgtEl>
                                          <p:spTgt spid="386083"/>
                                        </p:tgtEl>
                                      </p:cBhvr>
                                    </p:animEffect>
                                  </p:childTnLst>
                                  <p:subTnLst>
                                    <p:audio>
                                      <p:cMediaNode>
                                        <p:cTn display="0" masterRel="sameClick">
                                          <p:stCondLst>
                                            <p:cond evt="begin" delay="0">
                                              <p:tn val="50"/>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8" grpId="0" animBg="1"/>
      <p:bldP spid="386069" grpId="0" animBg="1"/>
      <p:bldP spid="386070" grpId="0" animBg="1"/>
      <p:bldP spid="386081" grpId="0" animBg="1" autoUpdateAnimBg="0"/>
      <p:bldP spid="386082" grpId="0" animBg="1" autoUpdateAnimBg="0"/>
      <p:bldP spid="386083"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1683</Words>
  <Application>Microsoft Macintosh PowerPoint</Application>
  <PresentationFormat>On-screen Show (4:3)</PresentationFormat>
  <Paragraphs>322</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Photosynthesis:  Variations on the Theme</vt:lpstr>
      <vt:lpstr>Remember what plants need…</vt:lpstr>
      <vt:lpstr>Leaf Structure</vt:lpstr>
      <vt:lpstr>Controlling water loss from leaves</vt:lpstr>
      <vt:lpstr>When stomates close… </vt:lpstr>
      <vt:lpstr>7.12 EVOLUTION CONNECTION: Adaptations that save water in hot, dry climates evolved in C4 and CAM plants</vt:lpstr>
      <vt:lpstr>Inefficiency of RuBisCo: CO2 vs O2</vt:lpstr>
      <vt:lpstr>PowerPoint Presentation</vt:lpstr>
      <vt:lpstr>PowerPoint Presentation</vt:lpstr>
      <vt:lpstr>Impact of Photorespiration </vt:lpstr>
      <vt:lpstr>Reducing photorespiration </vt:lpstr>
      <vt:lpstr>C4 plants </vt:lpstr>
      <vt:lpstr>C4 leaf anatomy</vt:lpstr>
      <vt:lpstr>C4 photosynthesis</vt:lpstr>
      <vt:lpstr>Comparative anatomy</vt:lpstr>
      <vt:lpstr>CAM (Crassulacean Acid Metabolism) plants</vt:lpstr>
      <vt:lpstr>CAM plants</vt:lpstr>
      <vt:lpstr>C4 vs CAM Summary</vt:lpstr>
      <vt:lpstr>PowerPoint Presentation</vt:lpstr>
      <vt:lpstr>Why the C3 problem?</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Photosynthesis:  Variations on the Theme</dc:title>
  <dc:creator>Plano High School</dc:creator>
  <cp:lastModifiedBy>Plano High School</cp:lastModifiedBy>
  <cp:revision>1</cp:revision>
  <dcterms:created xsi:type="dcterms:W3CDTF">2017-05-25T17:54:26Z</dcterms:created>
  <dcterms:modified xsi:type="dcterms:W3CDTF">2017-05-25T17:54:43Z</dcterms:modified>
</cp:coreProperties>
</file>