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15803-2F83-864F-95D8-E1CD71BA7149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E4036-F53E-214B-A3B0-69AEF570B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BEA8B-78D1-4446-B713-8B6AD20AB4EE}" type="slidenum">
              <a:rPr lang="en-US"/>
              <a:pPr/>
              <a:t>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7" charset="-128"/>
              </a:rPr>
              <a:t>This diagram shows some of the ways organisms have been classified into kingdoms over the years. </a:t>
            </a:r>
            <a:r>
              <a:rPr lang="en-US" b="1" smtClean="0">
                <a:ea typeface="ＭＳ Ｐゴシック" pitchFamily="-107" charset="-128"/>
              </a:rPr>
              <a:t>The six-kingdom system includes the following kingdoms: Eubacteria, Archaebacteria, Protista, Fungi, Plantae, and Animalia.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9747B-8277-40A6-8EAD-C3804F51942E}" type="slidenum">
              <a:rPr lang="en-US"/>
              <a:pPr/>
              <a:t>10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9EB72-D0F9-43E7-A8EE-2693C99AEA3F}" type="slidenum">
              <a:rPr lang="en-US" smtClean="0">
                <a:ea typeface="ＭＳ Ｐゴシック" pitchFamily="-107" charset="-128"/>
              </a:rPr>
              <a:pPr/>
              <a:t>11</a:t>
            </a:fld>
            <a:endParaRPr lang="en-US" smtClean="0">
              <a:ea typeface="ＭＳ Ｐゴシック" pitchFamily="-107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0C8EE5-7FFB-4FF7-BEF4-4FBEC13553E8}" type="slidenum">
              <a:rPr lang="en-US" smtClean="0">
                <a:ea typeface="ＭＳ Ｐゴシック" pitchFamily="-107" charset="-128"/>
              </a:rPr>
              <a:pPr/>
              <a:t>12</a:t>
            </a:fld>
            <a:endParaRPr lang="en-US" smtClean="0">
              <a:ea typeface="ＭＳ Ｐゴシック" pitchFamily="-107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/>
            <a:r>
              <a:rPr lang="en-US" smtClean="0">
                <a:latin typeface="Arial" charset="0"/>
              </a:rPr>
              <a:t>Methanogens live in oxygen-free environments, such as thick mud and animal digestive tracts. </a:t>
            </a:r>
          </a:p>
          <a:p>
            <a:pPr lvl="2" eaLnBrk="1" hangingPunct="1"/>
            <a:r>
              <a:rPr lang="en-US" smtClean="0">
                <a:latin typeface="Arial" charset="0"/>
              </a:rPr>
              <a:t>Other archaebacteria live in salty environments or in hot springs where water temperatures approach the boiling point.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957C4-B20E-4D03-A454-83667FAA38AF}" type="slidenum">
              <a:rPr lang="en-US"/>
              <a:pPr/>
              <a:t>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Molecular analyses have given rise to a new taxonomic category that is now recognized by many scientists. Modern classification is a rapidly changing science.</a:t>
            </a:r>
          </a:p>
          <a:p>
            <a:pPr eaLnBrk="1" hangingPunct="1"/>
            <a:r>
              <a:rPr lang="en-US" dirty="0" smtClean="0">
                <a:ea typeface="ＭＳ Ｐゴシック" pitchFamily="-107" charset="-128"/>
              </a:rPr>
              <a:t>As new information is gained about organisms in the domains Bacteria and </a:t>
            </a:r>
            <a:r>
              <a:rPr lang="en-US" dirty="0" err="1" smtClean="0">
                <a:ea typeface="ＭＳ Ｐゴシック" pitchFamily="-107" charset="-128"/>
              </a:rPr>
              <a:t>Archaea</a:t>
            </a:r>
            <a:r>
              <a:rPr lang="en-US" dirty="0" smtClean="0">
                <a:ea typeface="ＭＳ Ｐゴシック" pitchFamily="-107" charset="-128"/>
              </a:rPr>
              <a:t>, they may be subdivided into additional kingdoms.</a:t>
            </a:r>
          </a:p>
          <a:p>
            <a:pPr lvl="2" eaLnBrk="1" hangingPunct="1"/>
            <a:endParaRPr lang="en-US" dirty="0" smtClean="0">
              <a:ea typeface="ＭＳ Ｐゴシック" pitchFamily="-107" charset="-128"/>
            </a:endParaRP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538B6-1BA4-4DA7-88F9-65435D28A833}" type="slidenum">
              <a:rPr lang="en-US"/>
              <a:pPr/>
              <a:t>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9E326-D38C-43B1-A685-60615BB55D98}" type="slidenum">
              <a:rPr lang="en-US" smtClean="0">
                <a:ea typeface="ＭＳ Ｐゴシック" pitchFamily="-107" charset="-128"/>
              </a:rPr>
              <a:pPr/>
              <a:t>4</a:t>
            </a:fld>
            <a:endParaRPr lang="en-US" smtClean="0">
              <a:ea typeface="ＭＳ Ｐゴシック" pitchFamily="-107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FD1DA-2795-41E2-8D8F-D050032CE32C}" type="slidenum">
              <a:rPr lang="en-US" smtClean="0">
                <a:ea typeface="ＭＳ Ｐゴシック" pitchFamily="-107" charset="-128"/>
              </a:rPr>
              <a:pPr/>
              <a:t>5</a:t>
            </a:fld>
            <a:endParaRPr lang="en-US" smtClean="0">
              <a:ea typeface="ＭＳ Ｐゴシック" pitchFamily="-107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ea typeface="ＭＳ Ｐゴシック" pitchFamily="-107" charset="-128"/>
              </a:rPr>
              <a:t>Prokaryotes can be identified by their shapes. </a:t>
            </a:r>
            <a:r>
              <a:rPr lang="en-US" smtClean="0">
                <a:latin typeface="Arial" charset="0"/>
                <a:ea typeface="ＭＳ Ｐゴシック" pitchFamily="-107" charset="-128"/>
              </a:rPr>
              <a:t>Photo Credit: </a:t>
            </a:r>
            <a:r>
              <a:rPr lang="en-US" i="1" smtClean="0">
                <a:latin typeface="Arial" charset="0"/>
                <a:ea typeface="ＭＳ Ｐゴシック" pitchFamily="-107" charset="-128"/>
              </a:rPr>
              <a:t>©David Scharf/Peter Arnold, Inc.</a:t>
            </a:r>
            <a:endParaRPr lang="en-US" smtClean="0">
              <a:latin typeface="Arial" charset="0"/>
              <a:ea typeface="ＭＳ Ｐゴシック" pitchFamily="-107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F8973-0569-4E70-BCE6-1D38647D1DA5}" type="slidenum">
              <a:rPr lang="en-US" smtClean="0">
                <a:ea typeface="ＭＳ Ｐゴシック" pitchFamily="-107" charset="-128"/>
              </a:rPr>
              <a:pPr/>
              <a:t>6</a:t>
            </a:fld>
            <a:endParaRPr lang="en-US" smtClean="0">
              <a:ea typeface="ＭＳ Ｐゴシック" pitchFamily="-107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/>
            <a:r>
              <a:rPr lang="en-US" smtClean="0">
                <a:latin typeface="Arial" charset="0"/>
              </a:rPr>
              <a:t>damage tissues of infected organism directly by breaking them down for food – example a heterotrophic bacteria causes tuberculosis, which breaks down lung tissue</a:t>
            </a:r>
          </a:p>
          <a:p>
            <a:pPr lvl="2" eaLnBrk="1" hangingPunct="1"/>
            <a:r>
              <a:rPr lang="en-US" smtClean="0">
                <a:latin typeface="Arial" charset="0"/>
              </a:rPr>
              <a:t>release toxins (poisons) that harm the infected organism – example most food poisonings 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0B015-EEF0-405A-AB41-00FA78654493}" type="slidenum">
              <a:rPr lang="en-US" smtClean="0">
                <a:ea typeface="ＭＳ Ｐゴシック" pitchFamily="-107" charset="-128"/>
              </a:rPr>
              <a:pPr/>
              <a:t>7</a:t>
            </a:fld>
            <a:endParaRPr lang="en-US" smtClean="0">
              <a:ea typeface="ＭＳ Ｐゴシック" pitchFamily="-107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dirty="0" smtClean="0"/>
              <a:t>Some are producers that capture energy by photosynthesis (produce oxygen)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are </a:t>
            </a:r>
            <a:r>
              <a:rPr lang="en-US" b="1" dirty="0" smtClean="0"/>
              <a:t>decomposers</a:t>
            </a:r>
            <a:r>
              <a:rPr lang="en-US" dirty="0" smtClean="0"/>
              <a:t> - break down the nutrients in dead matter</a:t>
            </a:r>
            <a:r>
              <a:rPr lang="en-US" b="1" dirty="0" smtClean="0"/>
              <a:t> </a:t>
            </a:r>
          </a:p>
          <a:p>
            <a:pPr lvl="1" eaLnBrk="1" hangingPunct="1"/>
            <a:r>
              <a:rPr lang="en-US" dirty="0" smtClean="0"/>
              <a:t>Bacteria recycle nutrients and maintain equilibrium in the environment.  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B46CC-FA71-4310-8AF4-8334C31D4127}" type="slidenum">
              <a:rPr lang="en-US" smtClean="0">
                <a:ea typeface="ＭＳ Ｐゴシック" pitchFamily="-107" charset="-128"/>
              </a:rPr>
              <a:pPr/>
              <a:t>8</a:t>
            </a:fld>
            <a:endParaRPr lang="en-US" smtClean="0">
              <a:ea typeface="ＭＳ Ｐゴシック" pitchFamily="-107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07" charset="-128"/>
              </a:rPr>
              <a:t>bacteria are used to make cheese, yogurt, buttermilk, sour cream, pickles, sauerkraut, among other food 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7" charset="-128"/>
              </a:rPr>
              <a:t>can digest oil to help clean oil spills, can remove waste products and poisons from water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A50E6-4C2E-494F-808E-3E4E68B5729F}" type="slidenum">
              <a:rPr lang="en-US" smtClean="0">
                <a:ea typeface="ＭＳ Ｐゴシック" pitchFamily="-107" charset="-128"/>
              </a:rPr>
              <a:pPr/>
              <a:t>9</a:t>
            </a:fld>
            <a:endParaRPr lang="en-US" smtClean="0">
              <a:ea typeface="ＭＳ Ｐゴシック" pitchFamily="-107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ea typeface="ＭＳ Ｐゴシック" pitchFamily="-107" charset="-128"/>
              </a:rPr>
              <a:t>Sterilization</a:t>
            </a:r>
            <a:r>
              <a:rPr lang="en-US" smtClean="0">
                <a:latin typeface="Arial" charset="0"/>
                <a:ea typeface="ＭＳ Ｐゴシック" pitchFamily="-107" charset="-128"/>
              </a:rPr>
              <a:t>: destroying bacteria by subjecting them to great heat or chemicals; can be done using boiling water or </a:t>
            </a:r>
            <a:r>
              <a:rPr lang="en-US" b="1" smtClean="0">
                <a:latin typeface="Arial" charset="0"/>
                <a:ea typeface="ＭＳ Ｐゴシック" pitchFamily="-107" charset="-128"/>
              </a:rPr>
              <a:t>disinfectants</a:t>
            </a:r>
            <a:r>
              <a:rPr lang="en-US" smtClean="0">
                <a:latin typeface="Arial" charset="0"/>
                <a:ea typeface="ＭＳ Ｐゴシック" pitchFamily="-107" charset="-128"/>
              </a:rPr>
              <a:t> (chemical solutions that kill bacteria)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7" charset="-128"/>
              </a:rPr>
              <a:t>With food </a:t>
            </a:r>
            <a:endParaRPr lang="en-US" b="1" smtClean="0">
              <a:latin typeface="Arial" charset="0"/>
              <a:ea typeface="ＭＳ Ｐゴシック" pitchFamily="-107" charset="-128"/>
            </a:endParaRPr>
          </a:p>
          <a:p>
            <a:pPr eaLnBrk="1" hangingPunct="1"/>
            <a:r>
              <a:rPr lang="en-US" b="1" smtClean="0">
                <a:latin typeface="Arial" charset="0"/>
                <a:ea typeface="ＭＳ Ｐゴシック" pitchFamily="-107" charset="-128"/>
              </a:rPr>
              <a:t>Refrigeration</a:t>
            </a:r>
            <a:r>
              <a:rPr lang="en-US" smtClean="0">
                <a:latin typeface="Arial" charset="0"/>
                <a:ea typeface="ＭＳ Ｐゴシック" pitchFamily="-107" charset="-128"/>
              </a:rPr>
              <a:t>: slows bacteria growth</a:t>
            </a:r>
            <a:endParaRPr lang="en-US" b="1" smtClean="0">
              <a:latin typeface="Arial" charset="0"/>
              <a:ea typeface="ＭＳ Ｐゴシック" pitchFamily="-107" charset="-128"/>
            </a:endParaRPr>
          </a:p>
          <a:p>
            <a:pPr eaLnBrk="1" hangingPunct="1"/>
            <a:r>
              <a:rPr lang="en-US" b="1" smtClean="0">
                <a:latin typeface="Arial" charset="0"/>
                <a:ea typeface="ＭＳ Ｐゴシック" pitchFamily="-107" charset="-128"/>
              </a:rPr>
              <a:t>Canning</a:t>
            </a:r>
            <a:r>
              <a:rPr lang="en-US" smtClean="0">
                <a:latin typeface="Arial" charset="0"/>
                <a:ea typeface="ＭＳ Ｐゴシック" pitchFamily="-107" charset="-128"/>
              </a:rPr>
              <a:t>: heat food to high temperatures then immediately place into sterilized jar or can and seal</a:t>
            </a:r>
            <a:endParaRPr lang="en-US" b="1" smtClean="0">
              <a:latin typeface="Arial" charset="0"/>
              <a:ea typeface="ＭＳ Ｐゴシック" pitchFamily="-107" charset="-128"/>
            </a:endParaRPr>
          </a:p>
          <a:p>
            <a:pPr eaLnBrk="1" hangingPunct="1"/>
            <a:r>
              <a:rPr lang="en-US" b="1" smtClean="0">
                <a:latin typeface="Arial" charset="0"/>
                <a:ea typeface="ＭＳ Ｐゴシック" pitchFamily="-107" charset="-128"/>
              </a:rPr>
              <a:t>Cooking food thoroughly</a:t>
            </a:r>
            <a:r>
              <a:rPr lang="en-US" smtClean="0">
                <a:latin typeface="Arial" charset="0"/>
                <a:ea typeface="ＭＳ Ｐゴシック" pitchFamily="-107" charset="-128"/>
              </a:rPr>
              <a:t>: sterilizes food by raising the temp of the food until the bacteria are killed</a:t>
            </a:r>
            <a:endParaRPr lang="en-US" b="1" smtClean="0">
              <a:latin typeface="Arial" charset="0"/>
              <a:ea typeface="ＭＳ Ｐゴシック" pitchFamily="-107" charset="-128"/>
            </a:endParaRPr>
          </a:p>
          <a:p>
            <a:pPr eaLnBrk="1" hangingPunct="1"/>
            <a:r>
              <a:rPr lang="en-US" b="1" smtClean="0">
                <a:latin typeface="Arial" charset="0"/>
                <a:ea typeface="ＭＳ Ｐゴシック" pitchFamily="-107" charset="-128"/>
              </a:rPr>
              <a:t>Preserving</a:t>
            </a:r>
            <a:r>
              <a:rPr lang="en-US" smtClean="0">
                <a:latin typeface="Arial" charset="0"/>
                <a:ea typeface="ＭＳ Ｐゴシック" pitchFamily="-107" charset="-128"/>
              </a:rPr>
              <a:t>: treating food with everyday chemicals (salt, vinegar, sugar) to inhibit the growth of bacteria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0AE-65F2-B741-8EEB-1FDDD5277124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77EA-B1E5-4D4A-97E0-7DDD3861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0AE-65F2-B741-8EEB-1FDDD5277124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77EA-B1E5-4D4A-97E0-7DDD3861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0AE-65F2-B741-8EEB-1FDDD5277124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77EA-B1E5-4D4A-97E0-7DDD3861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0AE-65F2-B741-8EEB-1FDDD5277124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77EA-B1E5-4D4A-97E0-7DDD3861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0AE-65F2-B741-8EEB-1FDDD5277124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77EA-B1E5-4D4A-97E0-7DDD3861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0AE-65F2-B741-8EEB-1FDDD5277124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77EA-B1E5-4D4A-97E0-7DDD3861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0AE-65F2-B741-8EEB-1FDDD5277124}" type="datetimeFigureOut">
              <a:rPr lang="en-US" smtClean="0"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77EA-B1E5-4D4A-97E0-7DDD3861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0AE-65F2-B741-8EEB-1FDDD5277124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77EA-B1E5-4D4A-97E0-7DDD3861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0AE-65F2-B741-8EEB-1FDDD5277124}" type="datetimeFigureOut">
              <a:rPr lang="en-US" smtClean="0"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77EA-B1E5-4D4A-97E0-7DDD3861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0AE-65F2-B741-8EEB-1FDDD5277124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77EA-B1E5-4D4A-97E0-7DDD3861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0AE-65F2-B741-8EEB-1FDDD5277124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77EA-B1E5-4D4A-97E0-7DDD3861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060AE-65F2-B741-8EEB-1FDDD5277124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77EA-B1E5-4D4A-97E0-7DDD3861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</a:rPr>
              <a:t>The Tree of Life Evolves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073" r="4195" b="-2409"/>
          <a:stretch>
            <a:fillRect/>
          </a:stretch>
        </p:blipFill>
        <p:spPr bwMode="auto">
          <a:xfrm>
            <a:off x="290513" y="2192338"/>
            <a:ext cx="86629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198688" y="2168525"/>
            <a:ext cx="47736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b="1">
                <a:solidFill>
                  <a:schemeClr val="bg1"/>
                </a:solidFill>
              </a:rPr>
              <a:t>Changing Number of Kingdoms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79388" y="2644775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Introduced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849688" y="2632075"/>
            <a:ext cx="2647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2000" b="1">
                <a:solidFill>
                  <a:schemeClr val="bg1"/>
                </a:solidFill>
              </a:rPr>
              <a:t>Names of Kingdoms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29277" y="3106738"/>
            <a:ext cx="881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800" b="1">
                <a:solidFill>
                  <a:schemeClr val="bg1"/>
                </a:solidFill>
              </a:rPr>
              <a:t>1700’s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06805" y="3540125"/>
            <a:ext cx="1420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800" b="1">
                <a:solidFill>
                  <a:schemeClr val="bg1"/>
                </a:solidFill>
              </a:rPr>
              <a:t>Late 1800’s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40390" y="3970338"/>
            <a:ext cx="881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800" b="1">
                <a:solidFill>
                  <a:schemeClr val="bg1"/>
                </a:solidFill>
              </a:rPr>
              <a:t>1950’s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629277" y="4418013"/>
            <a:ext cx="881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800" b="1">
                <a:solidFill>
                  <a:schemeClr val="bg1"/>
                </a:solidFill>
              </a:rPr>
              <a:t>1990’s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4115778" y="3111500"/>
            <a:ext cx="9140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Plantae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7694613" y="3117850"/>
            <a:ext cx="1040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Animalia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2726545" y="3584575"/>
            <a:ext cx="9492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Protista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5922353" y="3576638"/>
            <a:ext cx="9140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Plantae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2483828" y="3990975"/>
            <a:ext cx="9140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Monera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4364845" y="3990975"/>
            <a:ext cx="9492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Protista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5619970" y="3994150"/>
            <a:ext cx="7425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Fungi</a:t>
            </a: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6662128" y="3992563"/>
            <a:ext cx="9140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Plantae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1814970" y="4421188"/>
            <a:ext cx="12330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 dirty="0" err="1">
                <a:solidFill>
                  <a:schemeClr val="bg1"/>
                </a:solidFill>
              </a:rPr>
              <a:t>Eubacteria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3038475" y="4308475"/>
            <a:ext cx="12969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 dirty="0" err="1">
                <a:solidFill>
                  <a:schemeClr val="bg1"/>
                </a:solidFill>
              </a:rPr>
              <a:t>Archae</a:t>
            </a:r>
            <a:r>
              <a:rPr lang="en-US" sz="1600" b="1" dirty="0">
                <a:solidFill>
                  <a:schemeClr val="bg1"/>
                </a:solidFill>
              </a:rPr>
              <a:t>-bacteria</a:t>
            </a: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7693025" y="3584575"/>
            <a:ext cx="1040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7702550" y="3983038"/>
            <a:ext cx="1040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7688263" y="4381500"/>
            <a:ext cx="1040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Animalia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4371195" y="4427538"/>
            <a:ext cx="9492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Protista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5599333" y="4427538"/>
            <a:ext cx="7425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Fungi</a:t>
            </a:r>
          </a:p>
        </p:txBody>
      </p: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6663715" y="4427538"/>
            <a:ext cx="9140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 algn="ctr" eaLnBrk="1" hangingPunct="1">
              <a:spcBef>
                <a:spcPct val="50000"/>
              </a:spcBef>
              <a:spcAft>
                <a:spcPct val="25000"/>
              </a:spcAft>
              <a:buSzPct val="125000"/>
              <a:tabLst>
                <a:tab pos="1828800" algn="l"/>
              </a:tabLst>
            </a:pPr>
            <a:r>
              <a:rPr lang="en-US" sz="1600" b="1">
                <a:solidFill>
                  <a:schemeClr val="bg1"/>
                </a:solidFill>
              </a:rPr>
              <a:t>Plantae</a:t>
            </a:r>
            <a:endParaRPr lang="en-US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2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6781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Domain </a:t>
            </a:r>
            <a:r>
              <a:rPr lang="en-US" dirty="0" err="1" smtClean="0"/>
              <a:t>Archaea</a:t>
            </a:r>
            <a:endParaRPr lang="en-US" dirty="0" smtClean="0"/>
          </a:p>
        </p:txBody>
      </p:sp>
      <p:pic>
        <p:nvPicPr>
          <p:cNvPr id="86020" name="Picture 4" descr="sb4377f1_02"/>
          <p:cNvPicPr>
            <a:picLocks noChangeAspect="1" noChangeArrowheads="1"/>
          </p:cNvPicPr>
          <p:nvPr/>
        </p:nvPicPr>
        <p:blipFill>
          <a:blip r:embed="rId3" cstate="print"/>
          <a:srcRect l="3624" t="1286" r="2152"/>
          <a:stretch>
            <a:fillRect/>
          </a:stretch>
        </p:blipFill>
        <p:spPr bwMode="auto">
          <a:xfrm>
            <a:off x="2590800" y="857250"/>
            <a:ext cx="39624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13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9306"/>
          </a:xfrm>
          <a:noFill/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EEECE1"/>
                </a:solidFill>
                <a:ea typeface="ＭＳ Ｐゴシック" pitchFamily="-107" charset="-128"/>
              </a:rPr>
              <a:t>Domain </a:t>
            </a:r>
            <a:r>
              <a:rPr lang="en-US" dirty="0" err="1" smtClean="0">
                <a:solidFill>
                  <a:srgbClr val="EEECE1"/>
                </a:solidFill>
                <a:ea typeface="ＭＳ Ｐゴシック" pitchFamily="-107" charset="-128"/>
              </a:rPr>
              <a:t>Archaea</a:t>
            </a:r>
            <a:endParaRPr lang="en-US" dirty="0" smtClean="0">
              <a:solidFill>
                <a:srgbClr val="EEECE1"/>
              </a:solidFill>
              <a:ea typeface="ＭＳ Ｐゴシック" pitchFamily="-107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73050" y="1095375"/>
            <a:ext cx="8870950" cy="5183188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EEECE1"/>
                </a:solidFill>
                <a:ea typeface="ＭＳ Ｐゴシック" pitchFamily="-107" charset="-128"/>
              </a:rPr>
              <a:t>Archaebacteria</a:t>
            </a:r>
            <a:r>
              <a:rPr lang="en-US" sz="2800" dirty="0" smtClean="0">
                <a:solidFill>
                  <a:srgbClr val="EEECE1"/>
                </a:solidFill>
                <a:ea typeface="ＭＳ Ｐゴシック" pitchFamily="-107" charset="-128"/>
              </a:rPr>
              <a:t> </a:t>
            </a:r>
            <a:endParaRPr lang="en-US" dirty="0" smtClean="0">
              <a:solidFill>
                <a:srgbClr val="EEECE1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EEECE1"/>
                </a:solidFill>
              </a:rPr>
              <a:t>Cell membranes made of different material than </a:t>
            </a:r>
            <a:r>
              <a:rPr lang="en-US" dirty="0" err="1" smtClean="0">
                <a:solidFill>
                  <a:srgbClr val="EEECE1"/>
                </a:solidFill>
              </a:rPr>
              <a:t>eubacteria</a:t>
            </a:r>
            <a:endParaRPr lang="en-US" dirty="0" smtClean="0">
              <a:solidFill>
                <a:srgbClr val="EEECE1"/>
              </a:solidFill>
            </a:endParaRPr>
          </a:p>
          <a:p>
            <a:pPr lvl="1"/>
            <a:r>
              <a:rPr lang="en-US" dirty="0">
                <a:solidFill>
                  <a:srgbClr val="EEECE1"/>
                </a:solidFill>
              </a:rPr>
              <a:t>B</a:t>
            </a:r>
            <a:r>
              <a:rPr lang="en-US" dirty="0" smtClean="0">
                <a:solidFill>
                  <a:srgbClr val="EEECE1"/>
                </a:solidFill>
              </a:rPr>
              <a:t>ased on DNA, </a:t>
            </a:r>
            <a:r>
              <a:rPr lang="en-US" dirty="0" err="1" smtClean="0">
                <a:solidFill>
                  <a:srgbClr val="EEECE1"/>
                </a:solidFill>
              </a:rPr>
              <a:t>Archaebacteria</a:t>
            </a:r>
            <a:r>
              <a:rPr lang="en-US" dirty="0" smtClean="0">
                <a:solidFill>
                  <a:srgbClr val="EEECE1"/>
                </a:solidFill>
              </a:rPr>
              <a:t> are more closely related to eukaryotes than </a:t>
            </a:r>
            <a:r>
              <a:rPr lang="en-US" dirty="0" err="1" smtClean="0">
                <a:solidFill>
                  <a:srgbClr val="EEECE1"/>
                </a:solidFill>
              </a:rPr>
              <a:t>eubacteria</a:t>
            </a:r>
            <a:endParaRPr lang="en-US" dirty="0" smtClean="0">
              <a:solidFill>
                <a:srgbClr val="EEECE1"/>
              </a:solidFill>
            </a:endParaRPr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351338"/>
            <a:ext cx="240982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11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20808"/>
            <a:ext cx="8229600" cy="520379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EEECE1"/>
                </a:solidFill>
                <a:ea typeface="+mn-ea"/>
                <a:cs typeface="+mn-cs"/>
              </a:rPr>
              <a:t>Many </a:t>
            </a:r>
            <a:r>
              <a:rPr lang="en-US" dirty="0" err="1">
                <a:solidFill>
                  <a:srgbClr val="EEECE1"/>
                </a:solidFill>
                <a:ea typeface="+mn-ea"/>
                <a:cs typeface="+mn-cs"/>
              </a:rPr>
              <a:t>archaebacteria</a:t>
            </a:r>
            <a:r>
              <a:rPr lang="en-US" dirty="0">
                <a:solidFill>
                  <a:srgbClr val="EEECE1"/>
                </a:solidFill>
                <a:ea typeface="+mn-ea"/>
                <a:cs typeface="+mn-cs"/>
              </a:rPr>
              <a:t> live in extreme environments</a:t>
            </a:r>
            <a:r>
              <a:rPr lang="en-US" dirty="0" smtClean="0">
                <a:solidFill>
                  <a:srgbClr val="EEECE1"/>
                </a:solidFill>
                <a:ea typeface="+mn-ea"/>
                <a:cs typeface="+mn-cs"/>
              </a:rPr>
              <a:t>.</a:t>
            </a:r>
          </a:p>
          <a:p>
            <a:pPr lvl="1">
              <a:defRPr/>
            </a:pPr>
            <a:r>
              <a:rPr lang="en-US" dirty="0" smtClean="0">
                <a:solidFill>
                  <a:srgbClr val="EEECE1"/>
                </a:solidFill>
                <a:ea typeface="+mn-ea"/>
                <a:cs typeface="+mn-cs"/>
              </a:rPr>
              <a:t>Deep ocean volcanic vents</a:t>
            </a:r>
          </a:p>
          <a:p>
            <a:pPr lvl="1">
              <a:defRPr/>
            </a:pPr>
            <a:r>
              <a:rPr lang="en-US" dirty="0" smtClean="0">
                <a:solidFill>
                  <a:srgbClr val="EEECE1"/>
                </a:solidFill>
              </a:rPr>
              <a:t>Geysers</a:t>
            </a:r>
          </a:p>
          <a:p>
            <a:pPr lvl="1">
              <a:defRPr/>
            </a:pPr>
            <a:r>
              <a:rPr lang="en-US" dirty="0" smtClean="0">
                <a:solidFill>
                  <a:srgbClr val="EEECE1"/>
                </a:solidFill>
                <a:ea typeface="+mn-ea"/>
                <a:cs typeface="+mn-cs"/>
              </a:rPr>
              <a:t>Volcanoes</a:t>
            </a:r>
          </a:p>
        </p:txBody>
      </p:sp>
      <p:pic>
        <p:nvPicPr>
          <p:cNvPr id="717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062" y="2813050"/>
            <a:ext cx="424973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799306"/>
          </a:xfrm>
          <a:prstGeom prst="rect">
            <a:avLst/>
          </a:prstGeom>
          <a:noFill/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EEECE1"/>
                </a:solidFill>
                <a:uLnTx/>
                <a:uFillTx/>
                <a:latin typeface="+mj-lt"/>
                <a:ea typeface="ＭＳ Ｐゴシック" pitchFamily="-107" charset="-128"/>
                <a:cs typeface="+mj-cs"/>
              </a:rPr>
              <a:t>Domain </a:t>
            </a:r>
            <a:r>
              <a:rPr kumimoji="0" lang="en-US" sz="42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EEECE1"/>
                </a:solidFill>
                <a:uLnTx/>
                <a:uFillTx/>
                <a:latin typeface="+mj-lt"/>
                <a:ea typeface="ＭＳ Ｐゴシック" pitchFamily="-107" charset="-128"/>
                <a:cs typeface="+mj-cs"/>
              </a:rPr>
              <a:t>Archaea</a:t>
            </a:r>
            <a:endParaRPr kumimoji="0" lang="en-US" sz="4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EEECE1"/>
              </a:solidFill>
              <a:uLnTx/>
              <a:uFillTx/>
              <a:latin typeface="+mj-lt"/>
              <a:ea typeface="ＭＳ Ｐゴシック" pitchFamily="-107" charset="-12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6504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/>
              <a:t>Yellowstone Geysers</a:t>
            </a:r>
          </a:p>
        </p:txBody>
      </p:sp>
    </p:spTree>
    <p:extLst>
      <p:ext uri="{BB962C8B-B14F-4D97-AF65-F5344CB8AC3E}">
        <p14:creationId xmlns:p14="http://schemas.microsoft.com/office/powerpoint/2010/main" val="201802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</a:rPr>
              <a:t>The Three-Domain System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763000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</a:rPr>
              <a:t>The </a:t>
            </a:r>
            <a:r>
              <a:rPr lang="en-US" b="1" dirty="0" smtClean="0">
                <a:solidFill>
                  <a:srgbClr val="EEECE1"/>
                </a:solidFill>
              </a:rPr>
              <a:t>domain</a:t>
            </a:r>
            <a:r>
              <a:rPr lang="en-US" dirty="0" smtClean="0">
                <a:solidFill>
                  <a:srgbClr val="EEECE1"/>
                </a:solidFill>
              </a:rPr>
              <a:t> is a more inclusive category than any other—larger than a kingdom. </a:t>
            </a:r>
          </a:p>
          <a:p>
            <a:pPr eaLnBrk="1" hangingPunct="1"/>
            <a:r>
              <a:rPr lang="en-US" dirty="0" smtClean="0">
                <a:solidFill>
                  <a:srgbClr val="EEECE1"/>
                </a:solidFill>
              </a:rPr>
              <a:t> The three domains are:</a:t>
            </a:r>
          </a:p>
          <a:p>
            <a:pPr marL="873824" indent="-236538">
              <a:lnSpc>
                <a:spcPct val="90000"/>
              </a:lnSpc>
              <a:tabLst>
                <a:tab pos="1828800" algn="l"/>
              </a:tabLst>
            </a:pPr>
            <a:r>
              <a:rPr lang="en-US" b="1" dirty="0" err="1" smtClean="0">
                <a:solidFill>
                  <a:srgbClr val="EEECE1"/>
                </a:solidFill>
              </a:rPr>
              <a:t>Eukarya</a:t>
            </a:r>
            <a:endParaRPr lang="en-US" b="1" dirty="0" smtClean="0">
              <a:solidFill>
                <a:srgbClr val="EEECE1"/>
              </a:solidFill>
            </a:endParaRPr>
          </a:p>
          <a:p>
            <a:pPr marL="1006412" lvl="1" indent="0">
              <a:lnSpc>
                <a:spcPct val="90000"/>
              </a:lnSpc>
              <a:tabLst>
                <a:tab pos="1828800" algn="l"/>
              </a:tabLst>
            </a:pPr>
            <a:r>
              <a:rPr lang="en-US" b="1" dirty="0" smtClean="0">
                <a:solidFill>
                  <a:srgbClr val="EEECE1"/>
                </a:solidFill>
              </a:rPr>
              <a:t>protists, fungi, plants, and animals</a:t>
            </a:r>
          </a:p>
          <a:p>
            <a:pPr marL="1006412" lvl="1" indent="0">
              <a:lnSpc>
                <a:spcPct val="90000"/>
              </a:lnSpc>
              <a:tabLst>
                <a:tab pos="1828800" algn="l"/>
              </a:tabLst>
            </a:pPr>
            <a:endParaRPr lang="en-US" sz="1500" b="1" dirty="0" smtClean="0">
              <a:solidFill>
                <a:srgbClr val="EEECE1"/>
              </a:solidFill>
            </a:endParaRPr>
          </a:p>
          <a:p>
            <a:pPr marL="873824" indent="-236538">
              <a:lnSpc>
                <a:spcPct val="90000"/>
              </a:lnSpc>
              <a:tabLst>
                <a:tab pos="1828800" algn="l"/>
              </a:tabLst>
            </a:pPr>
            <a:r>
              <a:rPr lang="en-US" b="1" dirty="0" smtClean="0">
                <a:solidFill>
                  <a:srgbClr val="EEECE1"/>
                </a:solidFill>
              </a:rPr>
              <a:t>Bacteria</a:t>
            </a:r>
          </a:p>
          <a:p>
            <a:pPr marL="1006412" lvl="1" indent="0">
              <a:lnSpc>
                <a:spcPct val="90000"/>
              </a:lnSpc>
              <a:tabLst>
                <a:tab pos="1828800" algn="l"/>
              </a:tabLst>
            </a:pPr>
            <a:r>
              <a:rPr lang="en-US" b="1" dirty="0" err="1" smtClean="0">
                <a:solidFill>
                  <a:srgbClr val="EEECE1"/>
                </a:solidFill>
              </a:rPr>
              <a:t>Eubacteria</a:t>
            </a:r>
            <a:endParaRPr lang="en-US" b="1" dirty="0" smtClean="0">
              <a:solidFill>
                <a:srgbClr val="EEECE1"/>
              </a:solidFill>
            </a:endParaRPr>
          </a:p>
          <a:p>
            <a:pPr marL="1006412" lvl="1" indent="0">
              <a:lnSpc>
                <a:spcPct val="90000"/>
              </a:lnSpc>
              <a:tabLst>
                <a:tab pos="1828800" algn="l"/>
              </a:tabLst>
            </a:pPr>
            <a:endParaRPr lang="en-US" sz="1500" b="1" dirty="0" smtClean="0">
              <a:solidFill>
                <a:srgbClr val="EEECE1"/>
              </a:solidFill>
            </a:endParaRPr>
          </a:p>
          <a:p>
            <a:pPr marL="873824" indent="-236538">
              <a:lnSpc>
                <a:spcPct val="90000"/>
              </a:lnSpc>
              <a:tabLst>
                <a:tab pos="1828800" algn="l"/>
              </a:tabLst>
            </a:pPr>
            <a:r>
              <a:rPr lang="en-US" b="1" dirty="0" err="1" smtClean="0">
                <a:solidFill>
                  <a:srgbClr val="EEECE1"/>
                </a:solidFill>
              </a:rPr>
              <a:t>Archaea</a:t>
            </a:r>
            <a:endParaRPr lang="en-US" b="1" dirty="0" smtClean="0">
              <a:solidFill>
                <a:srgbClr val="EEECE1"/>
              </a:solidFill>
            </a:endParaRPr>
          </a:p>
          <a:p>
            <a:pPr marL="1006412" lvl="1" indent="0">
              <a:lnSpc>
                <a:spcPct val="90000"/>
              </a:lnSpc>
              <a:tabLst>
                <a:tab pos="1828800" algn="l"/>
              </a:tabLst>
            </a:pPr>
            <a:r>
              <a:rPr lang="en-US" b="1" dirty="0" err="1" smtClean="0">
                <a:solidFill>
                  <a:srgbClr val="EEECE1"/>
                </a:solidFill>
              </a:rPr>
              <a:t>Archaebacteria</a:t>
            </a:r>
            <a:endParaRPr lang="en-US" dirty="0" smtClean="0">
              <a:solidFill>
                <a:srgbClr val="EEECE1"/>
              </a:solidFill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248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76200"/>
            <a:ext cx="5638800" cy="8382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Domain Bacteria</a:t>
            </a:r>
          </a:p>
        </p:txBody>
      </p:sp>
      <p:pic>
        <p:nvPicPr>
          <p:cNvPr id="81924" name="Picture 4" descr="sb4377f1_03"/>
          <p:cNvPicPr>
            <a:picLocks noChangeAspect="1" noChangeArrowheads="1"/>
          </p:cNvPicPr>
          <p:nvPr/>
        </p:nvPicPr>
        <p:blipFill>
          <a:blip r:embed="rId3" cstate="print"/>
          <a:srcRect t="1259"/>
          <a:stretch>
            <a:fillRect/>
          </a:stretch>
        </p:blipFill>
        <p:spPr bwMode="auto">
          <a:xfrm>
            <a:off x="2743200" y="727075"/>
            <a:ext cx="3970338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53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306"/>
            <a:ext cx="8229600" cy="875506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EEECE1"/>
                </a:solidFill>
                <a:ea typeface="ＭＳ Ｐゴシック" pitchFamily="-107" charset="-128"/>
              </a:rPr>
              <a:t>Domain Bacteria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14400"/>
            <a:ext cx="8229600" cy="4572000"/>
          </a:xfrm>
        </p:spPr>
        <p:txBody>
          <a:bodyPr/>
          <a:lstStyle/>
          <a:p>
            <a:r>
              <a:rPr lang="en-US" dirty="0" err="1" smtClean="0">
                <a:solidFill>
                  <a:srgbClr val="EEECE1"/>
                </a:solidFill>
              </a:rPr>
              <a:t>Eubacteria</a:t>
            </a:r>
            <a:endParaRPr lang="en-US" dirty="0" smtClean="0">
              <a:solidFill>
                <a:srgbClr val="EEECE1"/>
              </a:solidFill>
            </a:endParaRP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have a cell membrane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have a cell wall</a:t>
            </a:r>
          </a:p>
          <a:p>
            <a:pPr lvl="1"/>
            <a:endParaRPr lang="en-US" dirty="0" smtClean="0">
              <a:solidFill>
                <a:srgbClr val="EEECE1"/>
              </a:solidFill>
            </a:endParaRPr>
          </a:p>
          <a:p>
            <a:pPr lvl="1"/>
            <a:endParaRPr lang="en-US" dirty="0" smtClean="0">
              <a:solidFill>
                <a:srgbClr val="EEECE1"/>
              </a:solidFill>
            </a:endParaRP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Some have a second membrane that provides added protection</a:t>
            </a:r>
          </a:p>
          <a:p>
            <a:pPr lvl="2" eaLnBrk="1" hangingPunct="1"/>
            <a:endParaRPr lang="en-US" dirty="0" smtClean="0">
              <a:solidFill>
                <a:srgbClr val="EEECE1"/>
              </a:solidFill>
            </a:endParaRPr>
          </a:p>
          <a:p>
            <a:pPr lvl="2" eaLnBrk="1" hangingPunct="1">
              <a:buFontTx/>
              <a:buNone/>
            </a:pPr>
            <a:r>
              <a:rPr lang="en-US" i="1" dirty="0" smtClean="0">
                <a:solidFill>
                  <a:srgbClr val="EEECE1"/>
                </a:solidFill>
              </a:rPr>
              <a:t>			E. coli</a:t>
            </a:r>
            <a:endParaRPr lang="en-US" dirty="0" smtClean="0">
              <a:solidFill>
                <a:srgbClr val="EEECE1"/>
              </a:solidFill>
            </a:endParaRPr>
          </a:p>
        </p:txBody>
      </p:sp>
      <p:pic>
        <p:nvPicPr>
          <p:cNvPr id="1843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2165350" cy="236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h19_01_07slide"/>
          <p:cNvPicPr>
            <a:picLocks noChangeAspect="1" noChangeArrowheads="1"/>
          </p:cNvPicPr>
          <p:nvPr/>
        </p:nvPicPr>
        <p:blipFill>
          <a:blip r:embed="rId4" cstate="print"/>
          <a:srcRect l="7176" t="4555" r="6229" b="8058"/>
          <a:stretch>
            <a:fillRect/>
          </a:stretch>
        </p:blipFill>
        <p:spPr bwMode="auto">
          <a:xfrm>
            <a:off x="4191000" y="4211840"/>
            <a:ext cx="3200400" cy="24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699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4"/>
            <a:ext cx="8229600" cy="1104106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EEECE1"/>
                </a:solidFill>
                <a:ea typeface="ＭＳ Ｐゴシック" pitchFamily="-107" charset="-128"/>
              </a:rPr>
              <a:t>Eubacteria</a:t>
            </a:r>
            <a:endParaRPr lang="en-US" dirty="0" smtClean="0">
              <a:solidFill>
                <a:srgbClr val="EEECE1"/>
              </a:solidFill>
              <a:ea typeface="ＭＳ Ｐゴシック" pitchFamily="-107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EEECE1"/>
                </a:solidFill>
              </a:rPr>
              <a:t>Bacteria can be identified by their shape. 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Rod-shaped are called </a:t>
            </a:r>
            <a:r>
              <a:rPr lang="en-US" b="1" dirty="0" smtClean="0">
                <a:solidFill>
                  <a:srgbClr val="EEECE1"/>
                </a:solidFill>
              </a:rPr>
              <a:t>bacilli</a:t>
            </a:r>
            <a:r>
              <a:rPr lang="en-US" dirty="0" smtClean="0">
                <a:solidFill>
                  <a:srgbClr val="EEECE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Spherical are called</a:t>
            </a:r>
            <a:r>
              <a:rPr lang="en-US" b="1" dirty="0" smtClean="0">
                <a:solidFill>
                  <a:srgbClr val="EEECE1"/>
                </a:solidFill>
              </a:rPr>
              <a:t> </a:t>
            </a:r>
            <a:r>
              <a:rPr lang="en-US" b="1" dirty="0" err="1" smtClean="0">
                <a:solidFill>
                  <a:srgbClr val="EEECE1"/>
                </a:solidFill>
              </a:rPr>
              <a:t>cocci</a:t>
            </a:r>
            <a:r>
              <a:rPr lang="en-US" dirty="0" smtClean="0">
                <a:solidFill>
                  <a:srgbClr val="EEECE1"/>
                </a:solidFill>
              </a:rPr>
              <a:t>. 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Spiral and corkscrew-shaped are called</a:t>
            </a:r>
            <a:r>
              <a:rPr lang="en-US" b="1" dirty="0" smtClean="0">
                <a:solidFill>
                  <a:srgbClr val="EEECE1"/>
                </a:solidFill>
              </a:rPr>
              <a:t> </a:t>
            </a:r>
            <a:r>
              <a:rPr lang="en-US" b="1" dirty="0" err="1" smtClean="0">
                <a:solidFill>
                  <a:srgbClr val="EEECE1"/>
                </a:solidFill>
              </a:rPr>
              <a:t>spirilla</a:t>
            </a:r>
            <a:r>
              <a:rPr lang="en-US" dirty="0" smtClean="0">
                <a:solidFill>
                  <a:srgbClr val="EEECE1"/>
                </a:solidFill>
              </a:rPr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 eaLnBrk="1" hangingPunct="1"/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12472" r="5568" b="3791"/>
          <a:stretch>
            <a:fillRect/>
          </a:stretch>
        </p:blipFill>
        <p:spPr bwMode="auto">
          <a:xfrm>
            <a:off x="0" y="3581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5509" t="1981" r="6350"/>
          <a:stretch>
            <a:fillRect/>
          </a:stretch>
        </p:blipFill>
        <p:spPr bwMode="auto">
          <a:xfrm>
            <a:off x="3200400" y="3581400"/>
            <a:ext cx="2876124" cy="296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8807" r="8404" b="3918"/>
          <a:stretch>
            <a:fillRect/>
          </a:stretch>
        </p:blipFill>
        <p:spPr bwMode="auto">
          <a:xfrm>
            <a:off x="6324600" y="35814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97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51706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  <a:ea typeface="ＭＳ Ｐゴシック" pitchFamily="-107" charset="-128"/>
              </a:rPr>
              <a:t>Importance of Bacteria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73050" y="762001"/>
            <a:ext cx="8870950" cy="4648199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  <a:ea typeface="ＭＳ Ｐゴシック" pitchFamily="-107" charset="-128"/>
              </a:rPr>
              <a:t>Some cause disease </a:t>
            </a:r>
          </a:p>
          <a:p>
            <a:pPr lvl="1" eaLnBrk="1" hangingPunct="1"/>
            <a:r>
              <a:rPr lang="en-US" dirty="0" smtClean="0">
                <a:solidFill>
                  <a:srgbClr val="EEECE1"/>
                </a:solidFill>
              </a:rPr>
              <a:t>use tissues of infected organism for food</a:t>
            </a:r>
          </a:p>
          <a:p>
            <a:pPr lvl="2" eaLnBrk="1" hangingPunct="1"/>
            <a:r>
              <a:rPr lang="en-US" dirty="0" smtClean="0">
                <a:solidFill>
                  <a:srgbClr val="EEECE1"/>
                </a:solidFill>
              </a:rPr>
              <a:t>Example: tuberculosis</a:t>
            </a:r>
          </a:p>
          <a:p>
            <a:pPr lvl="1" eaLnBrk="1" hangingPunct="1"/>
            <a:endParaRPr lang="en-US" dirty="0" smtClean="0">
              <a:solidFill>
                <a:srgbClr val="EEECE1"/>
              </a:solidFill>
            </a:endParaRPr>
          </a:p>
          <a:p>
            <a:pPr lvl="1" eaLnBrk="1" hangingPunct="1"/>
            <a:endParaRPr lang="en-US" dirty="0" smtClean="0">
              <a:solidFill>
                <a:srgbClr val="EEECE1"/>
              </a:solidFill>
            </a:endParaRPr>
          </a:p>
          <a:p>
            <a:pPr lvl="1" eaLnBrk="1" hangingPunct="1"/>
            <a:endParaRPr lang="en-US" dirty="0" smtClean="0">
              <a:solidFill>
                <a:srgbClr val="EEECE1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EEECE1"/>
                </a:solidFill>
              </a:rPr>
              <a:t>release toxins (poisons) </a:t>
            </a:r>
          </a:p>
          <a:p>
            <a:pPr lvl="2" eaLnBrk="1" hangingPunct="1"/>
            <a:r>
              <a:rPr lang="en-US" dirty="0" smtClean="0">
                <a:solidFill>
                  <a:srgbClr val="EEECE1"/>
                </a:solidFill>
              </a:rPr>
              <a:t>Example: strains of </a:t>
            </a:r>
            <a:r>
              <a:rPr lang="en-US" dirty="0" err="1" smtClean="0">
                <a:solidFill>
                  <a:srgbClr val="EEECE1"/>
                </a:solidFill>
              </a:rPr>
              <a:t>E.coli</a:t>
            </a:r>
            <a:r>
              <a:rPr lang="en-US" dirty="0" smtClean="0">
                <a:solidFill>
                  <a:srgbClr val="EEECE1"/>
                </a:solidFill>
              </a:rPr>
              <a:t> (food poisoning) </a:t>
            </a:r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05000"/>
            <a:ext cx="2540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876800"/>
            <a:ext cx="24892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59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31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  <a:ea typeface="ＭＳ Ｐゴシック" pitchFamily="-107" charset="-128"/>
              </a:rPr>
              <a:t>Importance of Bacteria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8382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  <a:ea typeface="ＭＳ Ｐゴシック" pitchFamily="-107" charset="-128"/>
              </a:rPr>
              <a:t>Bacteria are vital to the living world. </a:t>
            </a:r>
          </a:p>
          <a:p>
            <a:pPr lvl="1" eaLnBrk="1" hangingPunct="1"/>
            <a:r>
              <a:rPr lang="en-US" dirty="0" smtClean="0">
                <a:solidFill>
                  <a:srgbClr val="EEECE1"/>
                </a:solidFill>
              </a:rPr>
              <a:t>Some are photosynthesis (produce oxygen)</a:t>
            </a:r>
          </a:p>
          <a:p>
            <a:pPr lvl="1" eaLnBrk="1" hangingPunct="1">
              <a:buNone/>
            </a:pPr>
            <a:endParaRPr lang="en-US" dirty="0" smtClean="0">
              <a:solidFill>
                <a:srgbClr val="EEECE1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EEECE1"/>
                </a:solidFill>
              </a:rPr>
              <a:t>some are </a:t>
            </a:r>
            <a:r>
              <a:rPr lang="en-US" b="1" dirty="0" smtClean="0">
                <a:solidFill>
                  <a:srgbClr val="EEECE1"/>
                </a:solidFill>
              </a:rPr>
              <a:t>decomposers</a:t>
            </a:r>
            <a:r>
              <a:rPr lang="en-US" dirty="0" smtClean="0">
                <a:solidFill>
                  <a:srgbClr val="EEECE1"/>
                </a:solidFill>
              </a:rPr>
              <a:t> - break down the nutrients in dead matter</a:t>
            </a:r>
            <a:r>
              <a:rPr lang="en-US" b="1" dirty="0" smtClean="0">
                <a:solidFill>
                  <a:srgbClr val="EEECE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0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231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  <a:ea typeface="ＭＳ Ｐゴシック" pitchFamily="-107" charset="-128"/>
              </a:rPr>
              <a:t>Importance of Bacteria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9144000" cy="4619625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 Human Uses of Bacteria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We depend on bacteria for many things, including:</a:t>
            </a:r>
          </a:p>
          <a:p>
            <a:pPr lvl="2"/>
            <a:r>
              <a:rPr lang="en-US" dirty="0" smtClean="0">
                <a:solidFill>
                  <a:srgbClr val="EEECE1"/>
                </a:solidFill>
              </a:rPr>
              <a:t>foods and beverages </a:t>
            </a:r>
          </a:p>
          <a:p>
            <a:pPr lvl="2"/>
            <a:r>
              <a:rPr lang="en-US" dirty="0" smtClean="0">
                <a:solidFill>
                  <a:srgbClr val="EEECE1"/>
                </a:solidFill>
              </a:rPr>
              <a:t>removal of waste and poisons from water (detoxification)</a:t>
            </a:r>
          </a:p>
          <a:p>
            <a:pPr lvl="2"/>
            <a:r>
              <a:rPr lang="en-US" dirty="0" smtClean="0">
                <a:solidFill>
                  <a:srgbClr val="EEECE1"/>
                </a:solidFill>
              </a:rPr>
              <a:t>mining minerals from the ground</a:t>
            </a:r>
          </a:p>
          <a:p>
            <a:pPr lvl="2"/>
            <a:r>
              <a:rPr lang="en-US" dirty="0" smtClean="0">
                <a:solidFill>
                  <a:srgbClr val="EEECE1"/>
                </a:solidFill>
              </a:rPr>
              <a:t>synthesis of drugs and chemicals via genetic engineering</a:t>
            </a:r>
          </a:p>
          <a:p>
            <a:pPr lvl="2"/>
            <a:r>
              <a:rPr lang="en-US" dirty="0" smtClean="0">
                <a:solidFill>
                  <a:srgbClr val="EEECE1"/>
                </a:solidFill>
              </a:rPr>
              <a:t>production of vitamins in human intestines</a:t>
            </a:r>
          </a:p>
        </p:txBody>
      </p:sp>
    </p:spTree>
    <p:extLst>
      <p:ext uri="{BB962C8B-B14F-4D97-AF65-F5344CB8AC3E}">
        <p14:creationId xmlns:p14="http://schemas.microsoft.com/office/powerpoint/2010/main" val="126231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7306"/>
            <a:ext cx="8229600" cy="875506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EEECE1"/>
                </a:solidFill>
                <a:ea typeface="ＭＳ Ｐゴシック" pitchFamily="-107" charset="-128"/>
              </a:rPr>
              <a:t>How to Control Bacteria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EEECE1"/>
                </a:solidFill>
                <a:ea typeface="ＭＳ Ｐゴシック" pitchFamily="-107" charset="-128"/>
              </a:rPr>
              <a:t>In general</a:t>
            </a:r>
          </a:p>
          <a:p>
            <a:pPr eaLnBrk="1" hangingPunct="1"/>
            <a:r>
              <a:rPr lang="en-US" b="1" dirty="0" smtClean="0">
                <a:solidFill>
                  <a:srgbClr val="EEECE1"/>
                </a:solidFill>
                <a:ea typeface="ＭＳ Ｐゴシック" pitchFamily="-107" charset="-128"/>
              </a:rPr>
              <a:t>Sterilization</a:t>
            </a:r>
            <a:r>
              <a:rPr lang="en-US" dirty="0" smtClean="0">
                <a:solidFill>
                  <a:srgbClr val="EEECE1"/>
                </a:solidFill>
                <a:ea typeface="ＭＳ Ｐゴシック" pitchFamily="-107" charset="-128"/>
              </a:rPr>
              <a:t>: using intense heat or chemicals (disinfectants)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EEECE1"/>
              </a:solidFill>
              <a:ea typeface="ＭＳ Ｐゴシック" pitchFamily="-107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EEECE1"/>
                </a:solidFill>
                <a:ea typeface="ＭＳ Ｐゴシック" pitchFamily="-107" charset="-128"/>
              </a:rPr>
              <a:t>With food </a:t>
            </a:r>
          </a:p>
          <a:p>
            <a:pPr eaLnBrk="1" hangingPunct="1"/>
            <a:r>
              <a:rPr lang="en-US" b="1" dirty="0" smtClean="0">
                <a:solidFill>
                  <a:srgbClr val="EEECE1"/>
                </a:solidFill>
                <a:ea typeface="ＭＳ Ｐゴシック" pitchFamily="-107" charset="-128"/>
              </a:rPr>
              <a:t>Refrigeration</a:t>
            </a:r>
          </a:p>
          <a:p>
            <a:r>
              <a:rPr lang="en-US" b="1" dirty="0" smtClean="0">
                <a:solidFill>
                  <a:srgbClr val="EEECE1"/>
                </a:solidFill>
                <a:ea typeface="ＭＳ Ｐゴシック" pitchFamily="-107" charset="-128"/>
              </a:rPr>
              <a:t>Canning</a:t>
            </a:r>
          </a:p>
          <a:p>
            <a:r>
              <a:rPr lang="en-US" b="1" dirty="0" smtClean="0">
                <a:solidFill>
                  <a:srgbClr val="EEECE1"/>
                </a:solidFill>
                <a:ea typeface="ＭＳ Ｐゴシック" pitchFamily="-107" charset="-128"/>
              </a:rPr>
              <a:t>Cooking food thoroughly</a:t>
            </a:r>
          </a:p>
          <a:p>
            <a:r>
              <a:rPr lang="en-US" b="1" dirty="0" smtClean="0">
                <a:solidFill>
                  <a:srgbClr val="EEECE1"/>
                </a:solidFill>
                <a:ea typeface="ＭＳ Ｐゴシック" pitchFamily="-107" charset="-128"/>
              </a:rPr>
              <a:t>Preserving</a:t>
            </a:r>
            <a:endParaRPr lang="en-US" dirty="0" smtClean="0">
              <a:solidFill>
                <a:srgbClr val="EEECE1"/>
              </a:solidFill>
              <a:ea typeface="ＭＳ Ｐゴシック" pitchFamily="-107" charset="-128"/>
            </a:endParaRPr>
          </a:p>
          <a:p>
            <a:pPr eaLnBrk="1" hangingPunct="1"/>
            <a:endParaRPr lang="en-US" b="1" dirty="0" smtClean="0">
              <a:ea typeface="ＭＳ Ｐゴシック" pitchFamily="-107" charset="-128"/>
            </a:endParaRPr>
          </a:p>
          <a:p>
            <a:pPr eaLnBrk="1" hangingPunct="1"/>
            <a:endParaRPr lang="en-US" b="1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93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0</TotalTime>
  <Words>626</Words>
  <Application>Microsoft Macintosh PowerPoint</Application>
  <PresentationFormat>On-screen Show (4:3)</PresentationFormat>
  <Paragraphs>125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</vt:lpstr>
      <vt:lpstr>The Tree of Life Evolves</vt:lpstr>
      <vt:lpstr>The Three-Domain System</vt:lpstr>
      <vt:lpstr>Domain Bacteria</vt:lpstr>
      <vt:lpstr>Domain Bacteria</vt:lpstr>
      <vt:lpstr>Eubacteria</vt:lpstr>
      <vt:lpstr>Importance of Bacteria</vt:lpstr>
      <vt:lpstr>Importance of Bacteria</vt:lpstr>
      <vt:lpstr>Importance of Bacteria</vt:lpstr>
      <vt:lpstr>How to Control Bacteria</vt:lpstr>
      <vt:lpstr>Domain Archaea</vt:lpstr>
      <vt:lpstr>Domain Archaea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Tree of Life Evolves</dc:title>
  <dc:creator>Plano High School</dc:creator>
  <cp:lastModifiedBy>Plano High School</cp:lastModifiedBy>
  <cp:revision>3</cp:revision>
  <dcterms:created xsi:type="dcterms:W3CDTF">2016-09-26T20:44:55Z</dcterms:created>
  <dcterms:modified xsi:type="dcterms:W3CDTF">2016-09-26T20:47:52Z</dcterms:modified>
</cp:coreProperties>
</file>