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1.bin" ContentType="audio/unknown"/>
  <Override PartName="/ppt/media/audio2.bin" ContentType="audio/unknown"/>
  <Override PartName="/ppt/notesSlides/notesSlide15.xml" ContentType="application/vnd.openxmlformats-officedocument.presentationml.notesSlide+xml"/>
  <Override PartName="/ppt/media/audio3.bin" ContentType="audio/unknown"/>
  <Override PartName="/ppt/notesSlides/notesSlide16.xml" ContentType="application/vnd.openxmlformats-officedocument.presentationml.notesSlide+xml"/>
  <Override PartName="/ppt/media/audio4.bin" ContentType="audio/unknown"/>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audio5.bin" ContentType="audio/unknown"/>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2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EDC11-8527-B747-9671-B9F46BEEA276}" type="datetimeFigureOut">
              <a:rPr lang="en-US" smtClean="0"/>
              <a:t>5/24/17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D0BCB-CCEA-2340-BECE-B15DDC95E848}" type="slidenum">
              <a:rPr lang="en-US" smtClean="0"/>
              <a:t>‹#›</a:t>
            </a:fld>
            <a:endParaRPr lang="en-US"/>
          </a:p>
        </p:txBody>
      </p:sp>
    </p:spTree>
    <p:extLst>
      <p:ext uri="{BB962C8B-B14F-4D97-AF65-F5344CB8AC3E}">
        <p14:creationId xmlns:p14="http://schemas.microsoft.com/office/powerpoint/2010/main" val="7027925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2745345C-9849-CC40-95B3-669F942F508D}" type="slidenum">
              <a:rPr lang="en-US" sz="1200" b="0">
                <a:latin typeface="Times New Roman" charset="0"/>
              </a:rPr>
              <a:pPr/>
              <a:t>1</a:t>
            </a:fld>
            <a:endParaRPr lang="en-US" sz="1200" b="0">
              <a:latin typeface="Times New Roman" charset="0"/>
            </a:endParaRPr>
          </a:p>
        </p:txBody>
      </p:sp>
      <p:sp>
        <p:nvSpPr>
          <p:cNvPr id="45058" name="Rectangle 2"/>
          <p:cNvSpPr>
            <a:spLocks noGrp="1" noRot="1" noChangeAspect="1" noChangeArrowheads="1"/>
          </p:cNvSpPr>
          <p:nvPr>
            <p:ph type="sldImg"/>
          </p:nvPr>
        </p:nvSpPr>
        <p:spPr>
          <a:solidFill>
            <a:srgbClr val="FFFFFF"/>
          </a:solidFill>
          <a:ln/>
        </p:spPr>
      </p:sp>
      <p:sp>
        <p:nvSpPr>
          <p:cNvPr id="45059"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4D485E5A-93A5-CC4E-806A-960312BC6EF6}" type="slidenum">
              <a:rPr lang="en-US" sz="1200" b="0">
                <a:latin typeface="Times New Roman" charset="0"/>
              </a:rPr>
              <a:pPr/>
              <a:t>10</a:t>
            </a:fld>
            <a:endParaRPr lang="en-US" sz="1200" b="0">
              <a:latin typeface="Times New Roman" charset="0"/>
            </a:endParaRPr>
          </a:p>
        </p:txBody>
      </p:sp>
      <p:sp>
        <p:nvSpPr>
          <p:cNvPr id="63490" name="Rectangle 2"/>
          <p:cNvSpPr>
            <a:spLocks noGrp="1" noRot="1" noChangeAspect="1" noChangeArrowheads="1"/>
          </p:cNvSpPr>
          <p:nvPr>
            <p:ph type="sldImg"/>
          </p:nvPr>
        </p:nvSpPr>
        <p:spPr>
          <a:solidFill>
            <a:srgbClr val="FFFFFF"/>
          </a:solidFill>
          <a:ln/>
        </p:spPr>
      </p:sp>
      <p:sp>
        <p:nvSpPr>
          <p:cNvPr id="6349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It is crucial for cells that water moves across their  membrane</a:t>
            </a:r>
          </a:p>
          <a:p>
            <a:pPr lvl="1" eaLnBrk="1" hangingPunct="1">
              <a:buFontTx/>
              <a:buChar char="–"/>
            </a:pPr>
            <a:r>
              <a:rPr lang="en-US">
                <a:latin typeface="Times New Roman" charset="0"/>
                <a:ea typeface="ＭＳ Ｐゴシック" charset="0"/>
              </a:rPr>
              <a:t>Water moves across membranes in response to solute concentration inside and outside of the cell by a process called </a:t>
            </a:r>
            <a:r>
              <a:rPr lang="en-US" b="1">
                <a:latin typeface="Times New Roman" charset="0"/>
                <a:ea typeface="ＭＳ Ｐゴシック" charset="0"/>
              </a:rPr>
              <a:t>osmosis</a:t>
            </a:r>
            <a:endParaRPr lang="en-US">
              <a:latin typeface="Times New Roman" charset="0"/>
              <a:ea typeface="ＭＳ Ｐゴシック" charset="0"/>
            </a:endParaRPr>
          </a:p>
          <a:p>
            <a:pPr lvl="1" eaLnBrk="1" hangingPunct="1">
              <a:buFontTx/>
              <a:buChar char="–"/>
            </a:pPr>
            <a:r>
              <a:rPr lang="en-US">
                <a:latin typeface="Times New Roman" charset="0"/>
                <a:ea typeface="ＭＳ Ｐゴシック" charset="0"/>
              </a:rPr>
              <a:t>Osmosis will move water across a membrane down its concentration gradient until the concentration of solute is equal on both sides of the membrane</a:t>
            </a:r>
          </a:p>
          <a:p>
            <a:r>
              <a:rPr lang="en-US">
                <a:latin typeface="Times New Roman" charset="0"/>
                <a:ea typeface="ＭＳ Ｐゴシック" charset="0"/>
                <a:cs typeface="ＭＳ Ｐゴシック" charset="0"/>
              </a:rPr>
              <a:t>VIDEO Osmosis</a:t>
            </a: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Your students may have noticed that the skin of their fingers wrinkles after taking a long shower or bath, or after washing dishes. The skin wrinkles because it is swollen with water but still tacked down at some points. Through osmosis, water moves into the epidermal skin cells. Our skin is hypertonic to these solutions, producing the swelling that appears as large wrinkles. Oils inhibit the movement of water into our skin. Thus, soapy water results in wrinkling faster than plain water because the soap removes the natural layer of oil from our skin.</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36B40343-F055-AC4B-83AA-C2D91CB6FEE8}" type="slidenum">
              <a:rPr lang="en-US" sz="1200" b="0">
                <a:latin typeface="Times New Roman" charset="0"/>
              </a:rPr>
              <a:pPr/>
              <a:t>11</a:t>
            </a:fld>
            <a:endParaRPr lang="en-US" sz="1200" b="0">
              <a:latin typeface="Times New Roman" charset="0"/>
            </a:endParaRPr>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5.4 Osmosis, the diffusion of water across a membrane.</a:t>
            </a:r>
          </a:p>
          <a:p>
            <a:pPr eaLnBrk="1" hangingPunct="1"/>
            <a:r>
              <a:rPr lang="en-US">
                <a:latin typeface="Times New Roman" charset="0"/>
                <a:ea typeface="ＭＳ Ｐゴシック" charset="0"/>
                <a:cs typeface="ＭＳ Ｐゴシック" charset="0"/>
              </a:rPr>
              <a:t>Note that osmosis is a force that is actually able to cause a differential in water levels in the two arms of the U-tube shown in Figure 5.4.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88885EB7-496F-E047-A6DE-C4D78BD0FB00}" type="slidenum">
              <a:rPr lang="en-US" sz="1200" b="0">
                <a:latin typeface="Times New Roman" charset="0"/>
              </a:rPr>
              <a:pPr/>
              <a:t>12</a:t>
            </a:fld>
            <a:endParaRPr lang="en-US" sz="1200" b="0">
              <a:latin typeface="Times New Roman" charset="0"/>
            </a:endParaRPr>
          </a:p>
        </p:txBody>
      </p:sp>
      <p:sp>
        <p:nvSpPr>
          <p:cNvPr id="67586" name="Rectangle 2"/>
          <p:cNvSpPr>
            <a:spLocks noGrp="1" noRot="1" noChangeAspect="1" noChangeArrowheads="1"/>
          </p:cNvSpPr>
          <p:nvPr>
            <p:ph type="sldImg"/>
          </p:nvPr>
        </p:nvSpPr>
        <p:spPr>
          <a:solidFill>
            <a:srgbClr val="FFFFFF"/>
          </a:solidFill>
          <a:ln/>
        </p:spPr>
      </p:sp>
      <p:sp>
        <p:nvSpPr>
          <p:cNvPr id="6758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b="1">
                <a:latin typeface="Times New Roman" charset="0"/>
                <a:ea typeface="ＭＳ Ｐゴシック" charset="0"/>
                <a:cs typeface="ＭＳ Ｐゴシック" charset="0"/>
              </a:rPr>
              <a:t>Tonicity </a:t>
            </a:r>
            <a:r>
              <a:rPr lang="en-US">
                <a:latin typeface="Times New Roman" charset="0"/>
                <a:ea typeface="ＭＳ Ｐゴシック" charset="0"/>
                <a:cs typeface="ＭＳ Ｐゴシック" charset="0"/>
              </a:rPr>
              <a:t>is a term that describes the ability of a solution to cause a cell to gain or lose water</a:t>
            </a:r>
          </a:p>
          <a:p>
            <a:pPr lvl="1" eaLnBrk="1" hangingPunct="1">
              <a:buFontTx/>
              <a:buChar char="–"/>
            </a:pPr>
            <a:r>
              <a:rPr lang="en-US">
                <a:latin typeface="Times New Roman" charset="0"/>
                <a:ea typeface="ＭＳ Ｐゴシック" charset="0"/>
              </a:rPr>
              <a:t>Tonicity is dependent on the concentration of a nonpenetrating solute on both sides of the membrane</a:t>
            </a:r>
          </a:p>
          <a:p>
            <a:pPr eaLnBrk="1" hangingPunct="1"/>
            <a:r>
              <a:rPr lang="en-US">
                <a:latin typeface="Times New Roman" charset="0"/>
                <a:ea typeface="ＭＳ Ｐゴシック" charset="0"/>
                <a:cs typeface="ＭＳ Ｐゴシック" charset="0"/>
              </a:rPr>
              <a:t>Seawater is isotonic to many marine invertebrates. The cells of most terrestrial animals are bathed in an extracellular fluid that is isotonic to their cells.</a:t>
            </a:r>
          </a:p>
          <a:p>
            <a:pPr eaLnBrk="1" hangingPunct="1"/>
            <a:r>
              <a:rPr lang="en-US">
                <a:latin typeface="Times New Roman" charset="0"/>
                <a:ea typeface="ＭＳ Ｐゴシック" charset="0"/>
                <a:cs typeface="ＭＳ Ｐゴシック" charset="0"/>
              </a:rPr>
              <a:t>If cells are put into a hypotonic or hypertonic solution, the results can be dangerous for the cell.</a:t>
            </a:r>
          </a:p>
          <a:p>
            <a:pPr eaLnBrk="1" hangingPunct="1"/>
            <a:r>
              <a:rPr lang="en-US">
                <a:latin typeface="Times New Roman" charset="0"/>
                <a:ea typeface="ＭＳ Ｐゴシック" charset="0"/>
                <a:cs typeface="ＭＳ Ｐゴシック" charset="0"/>
              </a:rPr>
              <a:t>Your students may have noticed that the skin of their fingers wrinkles after taking a long shower or bath or washing dishes. The skin wrinkles because it is swollen with water but still tacked down at some points. By osmosis, water moves into the epidermal skin cells. Our skin is hypertonic to these solutions, producing the swelling that appears as large wrinkles. </a:t>
            </a: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Students easily confuse the term </a:t>
            </a:r>
            <a:r>
              <a:rPr lang="en-US" i="1">
                <a:latin typeface="Times New Roman" charset="0"/>
                <a:ea typeface="ＭＳ Ｐゴシック" charset="0"/>
                <a:cs typeface="ＭＳ Ｐゴシック" charset="0"/>
              </a:rPr>
              <a:t>hypertonic </a:t>
            </a:r>
            <a:r>
              <a:rPr lang="en-US">
                <a:latin typeface="Times New Roman" charset="0"/>
                <a:ea typeface="ＭＳ Ｐゴシック" charset="0"/>
                <a:cs typeface="ＭＳ Ｐゴシック" charset="0"/>
              </a:rPr>
              <a:t>and </a:t>
            </a:r>
            <a:r>
              <a:rPr lang="en-US" i="1">
                <a:latin typeface="Times New Roman" charset="0"/>
                <a:ea typeface="ＭＳ Ｐゴシック" charset="0"/>
                <a:cs typeface="ＭＳ Ｐゴシック" charset="0"/>
              </a:rPr>
              <a:t>hypotonic. </a:t>
            </a:r>
            <a:r>
              <a:rPr lang="en-US">
                <a:latin typeface="Times New Roman" charset="0"/>
                <a:ea typeface="ＭＳ Ｐゴシック" charset="0"/>
                <a:cs typeface="ＭＳ Ｐゴシック" charset="0"/>
              </a:rPr>
              <a:t>One challenge is to get them to understand that these are relative terms, like heavier, darker, or fewer. No single object is heavier, no single cup of coffee is darker, and no single bag of M &amp; M</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has fewer candies. Such terms only apply when comparing two or more items. A solution with a higher concentration than another solution is hypertonic to that solution. However, the same solution might also be hypotonic to a third solution.</a:t>
            </a:r>
          </a:p>
          <a:p>
            <a:pPr eaLnBrk="1" hangingPunct="1"/>
            <a:endParaRPr lang="en-US" b="1">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The word root </a:t>
            </a:r>
            <a:r>
              <a:rPr lang="en-US" i="1">
                <a:latin typeface="Times New Roman" charset="0"/>
                <a:ea typeface="ＭＳ Ｐゴシック" charset="0"/>
                <a:cs typeface="ＭＳ Ｐゴシック" charset="0"/>
              </a:rPr>
              <a:t>hypo- </a:t>
            </a:r>
            <a:r>
              <a:rPr lang="en-US">
                <a:latin typeface="Times New Roman" charset="0"/>
                <a:ea typeface="ＭＳ Ｐゴシック" charset="0"/>
                <a:cs typeface="ＭＳ Ｐゴシック" charset="0"/>
              </a:rPr>
              <a:t>means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below.</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Thus, a hypodermic needle injects substances below the dermis. Students might best remember that hypotonic solutions have concentrations of solutes below that of the other solution(s).</a:t>
            </a:r>
          </a:p>
          <a:p>
            <a:pPr eaLnBrk="1" hangingPunct="1"/>
            <a:r>
              <a:rPr lang="en-US">
                <a:latin typeface="Times New Roman" charset="0"/>
                <a:ea typeface="ＭＳ Ｐゴシック" charset="0"/>
                <a:cs typeface="ＭＳ Ｐゴシック" charset="0"/>
              </a:rPr>
              <a:t>2. After introducing the idea of hypertonic and hypotonic solutions, you may wish to challenge your students with the following: A marine salmon moves from the ocean up a freshwater stream to reproduce. The salmon is moving from a _____ environment to a _____ environment. (Answers: hypertonic, hypotonic)</a:t>
            </a:r>
          </a:p>
          <a:p>
            <a:pPr eaLnBrk="1" hangingPunct="1"/>
            <a:r>
              <a:rPr lang="en-US">
                <a:latin typeface="Times New Roman" charset="0"/>
                <a:ea typeface="ＭＳ Ｐゴシック" charset="0"/>
                <a:cs typeface="ＭＳ Ｐゴシック" charset="0"/>
              </a:rPr>
              <a:t>3. The effects of hypertonic and hypotonic solutions can be demonstrated if students soak carrot sticks, long slices of potato, or celery in hypertonic and hypotonic solutions. These also make nice class demonstrations.</a:t>
            </a:r>
          </a:p>
          <a:p>
            <a:pPr lvl="1" eaLnBrk="1" hangingPunct="1">
              <a:buFontTx/>
              <a:buChar char="–"/>
            </a:pPr>
            <a:endParaRPr lang="en-US" sz="2000">
              <a:latin typeface="Times New Roman" charset="0"/>
              <a:ea typeface="ＭＳ Ｐゴシック" charset="0"/>
            </a:endParaRP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F0BB169A-DA7A-C043-A5AA-2F33B8AB7AE2}" type="slidenum">
              <a:rPr lang="en-US" sz="1200" b="0">
                <a:latin typeface="Times New Roman" charset="0"/>
              </a:rPr>
              <a:pPr/>
              <a:t>13</a:t>
            </a:fld>
            <a:endParaRPr lang="en-US" sz="1200" b="0">
              <a:latin typeface="Times New Roman" charset="0"/>
            </a:endParaRPr>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5.5 How animal and plant cells behave in different solutions.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855E69ED-24D5-2C4B-933E-07D3C318F361}" type="slidenum">
              <a:rPr lang="en-US" sz="1200" b="0">
                <a:latin typeface="Times New Roman" charset="0"/>
              </a:rPr>
              <a:pPr/>
              <a:t>14</a:t>
            </a:fld>
            <a:endParaRPr lang="en-US" sz="1200" b="0">
              <a:latin typeface="Times New Roman" charset="0"/>
            </a:endParaRPr>
          </a:p>
        </p:txBody>
      </p:sp>
      <p:sp>
        <p:nvSpPr>
          <p:cNvPr id="71682" name="Rectangle 2"/>
          <p:cNvSpPr>
            <a:spLocks noGrp="1" noRot="1" noChangeAspect="1" noChangeArrowheads="1"/>
          </p:cNvSpPr>
          <p:nvPr>
            <p:ph type="sldImg"/>
          </p:nvPr>
        </p:nvSpPr>
        <p:spPr>
          <a:solidFill>
            <a:srgbClr val="FFFFFF"/>
          </a:solidFill>
          <a:ln/>
        </p:spPr>
      </p:sp>
      <p:sp>
        <p:nvSpPr>
          <p:cNvPr id="7168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19A395FC-C141-1A41-9CEC-2A026459FF7C}" type="slidenum">
              <a:rPr lang="en-US" sz="1200" b="0">
                <a:latin typeface="Times New Roman" charset="0"/>
              </a:rPr>
              <a:pPr/>
              <a:t>15</a:t>
            </a:fld>
            <a:endParaRPr lang="en-US" sz="1200" b="0">
              <a:latin typeface="Times New Roman" charset="0"/>
            </a:endParaRPr>
          </a:p>
        </p:txBody>
      </p:sp>
      <p:sp>
        <p:nvSpPr>
          <p:cNvPr id="73730" name="Rectangle 2"/>
          <p:cNvSpPr>
            <a:spLocks noGrp="1" noRot="1" noChangeAspect="1" noChangeArrowheads="1"/>
          </p:cNvSpPr>
          <p:nvPr>
            <p:ph type="sldImg"/>
          </p:nvPr>
        </p:nvSpPr>
        <p:spPr>
          <a:solidFill>
            <a:srgbClr val="FFFFFF"/>
          </a:solidFill>
          <a:ln/>
        </p:spPr>
      </p:sp>
      <p:sp>
        <p:nvSpPr>
          <p:cNvPr id="7373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a:latin typeface="Times New Roman" charset="0"/>
                <a:ea typeface="ＭＳ Ｐゴシック" charset="0"/>
                <a:cs typeface="ＭＳ Ｐゴシック" charset="0"/>
              </a:rPr>
              <a:t>VIDEO: Paramecium Vacuole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D69E3C83-CCB4-4C40-96D9-C1A13C6E97DF}" type="slidenum">
              <a:rPr lang="en-US" sz="1200" b="0">
                <a:latin typeface="Times New Roman" charset="0"/>
              </a:rPr>
              <a:pPr/>
              <a:t>16</a:t>
            </a:fld>
            <a:endParaRPr lang="en-US" sz="1200" b="0">
              <a:latin typeface="Times New Roman" charset="0"/>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3441E04C-8E63-084C-8B73-A5BA6A69403B}" type="slidenum">
              <a:rPr lang="en-US" sz="1200" b="0">
                <a:latin typeface="Times New Roman" charset="0"/>
              </a:rPr>
              <a:pPr/>
              <a:t>17</a:t>
            </a:fld>
            <a:endParaRPr lang="en-US" sz="1200" b="0">
              <a:latin typeface="Times New Roman" charset="0"/>
            </a:endParaRPr>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9A315E4F-8E0C-7140-8F07-9C7F74D7C92E}" type="slidenum">
              <a:rPr lang="en-US" sz="1200" b="0">
                <a:latin typeface="Times New Roman" charset="0"/>
              </a:rPr>
              <a:pPr/>
              <a:t>18</a:t>
            </a:fld>
            <a:endParaRPr lang="en-US" sz="1200" b="0">
              <a:latin typeface="Times New Roman" charset="0"/>
            </a:endParaRPr>
          </a:p>
        </p:txBody>
      </p:sp>
      <p:sp>
        <p:nvSpPr>
          <p:cNvPr id="79874" name="Rectangle 2"/>
          <p:cNvSpPr>
            <a:spLocks noGrp="1" noRot="1" noChangeAspect="1" noChangeArrowheads="1"/>
          </p:cNvSpPr>
          <p:nvPr>
            <p:ph type="sldImg"/>
          </p:nvPr>
        </p:nvSpPr>
        <p:spPr>
          <a:solidFill>
            <a:srgbClr val="FFFFFF"/>
          </a:solidFill>
          <a:ln/>
        </p:spPr>
      </p:sp>
      <p:sp>
        <p:nvSpPr>
          <p:cNvPr id="7987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The cell membrane contains hourglass-shaped proteins that are responsible for entry and exit of water through the membrane</a:t>
            </a:r>
          </a:p>
          <a:p>
            <a:pPr lvl="1" eaLnBrk="1" hangingPunct="1">
              <a:buFontTx/>
              <a:buChar char="–"/>
            </a:pPr>
            <a:r>
              <a:rPr lang="en-US">
                <a:latin typeface="Times New Roman" charset="0"/>
                <a:ea typeface="ＭＳ Ｐゴシック" charset="0"/>
              </a:rPr>
              <a:t>Dr. Peter Agre, a physician at the Johns Hopkins University School of Medicine, discovered these transport proteins and called them aquaporins</a:t>
            </a:r>
          </a:p>
          <a:p>
            <a:pPr eaLnBrk="1" hangingPunct="1"/>
            <a:r>
              <a:rPr lang="en-US">
                <a:latin typeface="Times New Roman" charset="0"/>
                <a:ea typeface="ＭＳ Ｐゴシック" charset="0"/>
                <a:cs typeface="ＭＳ Ｐゴシック" charset="0"/>
              </a:rPr>
              <a:t>Kidney problems can result from defective kidney cells that have defective aquaporin molecules.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The functional significance of aquaporins in cell membranes is somewhat like open windows in a home. Even without windows, air moves slowly into and out of a home. Open windows and aquaporins facilitate the process of these movements, speeding them up.</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55010F14-ADAB-1A47-B290-DDE586822E1D}" type="slidenum">
              <a:rPr lang="en-US" sz="1200" b="0">
                <a:latin typeface="Times New Roman" charset="0"/>
              </a:rPr>
              <a:pPr/>
              <a:t>19</a:t>
            </a:fld>
            <a:endParaRPr lang="en-US" sz="1200" b="0">
              <a:latin typeface="Times New Roman" charset="0"/>
            </a:endParaRPr>
          </a:p>
        </p:txBody>
      </p:sp>
      <p:sp>
        <p:nvSpPr>
          <p:cNvPr id="81922" name="Rectangle 2"/>
          <p:cNvSpPr>
            <a:spLocks noGrp="1" noRot="1" noChangeAspect="1" noChangeArrowheads="1"/>
          </p:cNvSpPr>
          <p:nvPr>
            <p:ph type="sldImg"/>
          </p:nvPr>
        </p:nvSpPr>
        <p:spPr>
          <a:solidFill>
            <a:srgbClr val="FFFFFF"/>
          </a:solidFill>
          <a:ln/>
        </p:spPr>
      </p:sp>
      <p:sp>
        <p:nvSpPr>
          <p:cNvPr id="8192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C81761CB-D3BB-3040-A112-643B1B6F76BD}" type="slidenum">
              <a:rPr lang="en-US" sz="1200" b="0">
                <a:latin typeface="Times New Roman" charset="0"/>
              </a:rPr>
              <a:pPr/>
              <a:t>2</a:t>
            </a:fld>
            <a:endParaRPr lang="en-US" sz="1200" b="0">
              <a:latin typeface="Times New Roman" charset="0"/>
            </a:endParaRPr>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Some scientists study matter within a particular system. Some systems are isolated systems because they are unable to exchange energy or matter with their surroundings. An open system allows energy and matter to be transferred between the system and the surroundings. Organisms are open systems.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Students with limited exposure to physics may have never understood the concepts of energy and the conservation of energy or distinguished between potential and kinetic energy. Understanding such broad and new abstract concepts requires time and concrete examples.</a:t>
            </a:r>
          </a:p>
          <a:p>
            <a:pPr eaLnBrk="1" hangingPunct="1"/>
            <a:r>
              <a:rPr lang="en-US">
                <a:latin typeface="Times New Roman" charset="0"/>
                <a:ea typeface="ＭＳ Ｐゴシック" charset="0"/>
                <a:cs typeface="ＭＳ Ｐゴシック" charset="0"/>
              </a:rPr>
              <a:t>2. All too often we hear or read that some thing or reaction </a:t>
            </a:r>
            <a:r>
              <a:rPr lang="en-US" i="1">
                <a:latin typeface="Times New Roman" charset="0"/>
                <a:ea typeface="ＭＳ Ｐゴシック" charset="0"/>
                <a:cs typeface="ＭＳ Ｐゴシック" charset="0"/>
              </a:rPr>
              <a:t>creates </a:t>
            </a:r>
            <a:r>
              <a:rPr lang="en-US">
                <a:latin typeface="Times New Roman" charset="0"/>
                <a:ea typeface="ＭＳ Ｐゴシック" charset="0"/>
                <a:cs typeface="ＭＳ Ｐゴシック" charset="0"/>
              </a:rPr>
              <a:t>energy. We might hear or read that a power plant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produces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energy or that mitochondria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make</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energy. Even in our classroom conversations, we may occasionally slip into this error. When discussing the first law of thermodynamics, consider emphasizing the inaccuracy of such statements.</a:t>
            </a:r>
          </a:p>
          <a:p>
            <a:pPr eaLnBrk="1" hangingPunct="1"/>
            <a:r>
              <a:rPr lang="en-US">
                <a:latin typeface="Times New Roman" charset="0"/>
                <a:ea typeface="ＭＳ Ｐゴシック" charset="0"/>
                <a:cs typeface="ＭＳ Ｐゴシック" charset="0"/>
              </a:rPr>
              <a:t>3. Although typically familiar with the concept of dietary calories, students often struggle to think of calories as a source of potential energy. For many students, it is not clear that potential energy is stored in food as calories.</a:t>
            </a:r>
            <a:endParaRPr lang="en-US" b="1">
              <a:latin typeface="Times New Roman" charset="0"/>
              <a:ea typeface="ＭＳ Ｐゴシック" charset="0"/>
              <a:cs typeface="ＭＳ Ｐゴシック" charset="0"/>
            </a:endParaRPr>
          </a:p>
          <a:p>
            <a:pPr eaLnBrk="1" hangingPunct="1"/>
            <a:endParaRPr lang="en-US" b="1">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Some students can relate well to the concept of entropy as applied to the room where they live. Despite cleaning up and organizing the room on a regular (or irregular) basis, the room becomes increasingly disorganized, a victim of entropy, until another energy input (or effort) is exerted to make the room more orderly again. Students might even get to know entropy as the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dorm room effect.</a:t>
            </a:r>
            <a:r>
              <a:rPr lang="ja-JP" altLang="en-US">
                <a:latin typeface="Times New Roman" charset="0"/>
                <a:ea typeface="ＭＳ Ｐゴシック" charset="0"/>
                <a:cs typeface="ＭＳ Ｐゴシック" charset="0"/>
              </a:rPr>
              <a:t>”</a:t>
            </a:r>
            <a:endParaRPr lang="en-US" altLang="ja-JP">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2. The heat produced by the engine of a car is typically used to heat the car during cold weather. However, is this same heat available in warmer weather? Students are often unaware that their car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heater</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works very well in the summer too. Just as exercise can warm us when it is cold, the same extra heat is released when we exercise in warm conditions. A car engine in the summer struggles to dissipate heat in the same way that a human struggles to cool off after exercising when weather is warm.</a:t>
            </a:r>
          </a:p>
          <a:p>
            <a:pPr eaLnBrk="1" hangingPunct="1"/>
            <a:r>
              <a:rPr lang="en-US">
                <a:latin typeface="Times New Roman" charset="0"/>
                <a:ea typeface="ＭＳ Ｐゴシック" charset="0"/>
                <a:cs typeface="ＭＳ Ｐゴシック" charset="0"/>
              </a:rPr>
              <a:t>3. Here is a question that might make cellular respiration a little more meaningful to your students. Ask your students why they feel warm when it is 30°C (86°F) outside if their core body temperature is 37°C (98.6°F). Shouldn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they feel cold? The answer is, our bodies are always producing heat. At these higher temperatures, we are producing more heat than we need, to maintain a core body temperature around 37°C. Thus, we sweat and behave in ways that help release our extra heat generated in cellular respiration.</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7B778618-1603-DA43-A14E-977CA2A32D6F}" type="slidenum">
              <a:rPr lang="en-US" sz="1200" b="0">
                <a:latin typeface="Times New Roman" charset="0"/>
              </a:rPr>
              <a:pPr/>
              <a:t>20</a:t>
            </a:fld>
            <a:endParaRPr lang="en-US" sz="1200" b="0">
              <a:latin typeface="Times New Roman" charset="0"/>
            </a:endParaRPr>
          </a:p>
        </p:txBody>
      </p:sp>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xfrm>
            <a:off x="914400" y="4343400"/>
            <a:ext cx="5486400" cy="43434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buClr>
                <a:srgbClr val="339933"/>
              </a:buClr>
            </a:pPr>
            <a:r>
              <a:rPr lang="en-US" sz="1600">
                <a:solidFill>
                  <a:srgbClr val="000000"/>
                </a:solidFill>
                <a:latin typeface="Times New Roman" charset="0"/>
                <a:ea typeface="ＭＳ Ｐゴシック" charset="0"/>
                <a:cs typeface="ＭＳ Ｐゴシック" charset="0"/>
              </a:rPr>
              <a:t>Some transport proteins do not provide channels but appear to actually translocate the solute-binding site and solute across the membrane as the protein changes shape. These shape changes could be triggered by the binding and release of the transported molecule. This is model for active transport.</a:t>
            </a:r>
          </a:p>
          <a:p>
            <a:pPr>
              <a:lnSpc>
                <a:spcPct val="110000"/>
              </a:lnSpc>
              <a:buClr>
                <a:srgbClr val="339933"/>
              </a:buClr>
            </a:pPr>
            <a:r>
              <a:rPr lang="en-US" sz="1600">
                <a:solidFill>
                  <a:srgbClr val="000000"/>
                </a:solidFill>
                <a:latin typeface="Times New Roman" charset="0"/>
                <a:ea typeface="ＭＳ Ｐゴシック" charset="0"/>
                <a:cs typeface="ＭＳ Ｐゴシック" charset="0"/>
              </a:rPr>
              <a:t>ANIMATION: Active Transport</a:t>
            </a:r>
          </a:p>
          <a:p>
            <a:pPr eaLnBrk="1" hangingPunct="1"/>
            <a:r>
              <a:rPr lang="en-US">
                <a:latin typeface="Times New Roman" charset="0"/>
                <a:ea typeface="ＭＳ Ｐゴシック" charset="0"/>
                <a:cs typeface="ＭＳ Ｐゴシック" charset="0"/>
              </a:rPr>
              <a:t>Cells have a mechanism for moving a solute against its concentration gradient</a:t>
            </a:r>
          </a:p>
          <a:p>
            <a:pPr lvl="1" eaLnBrk="1" hangingPunct="1">
              <a:buFontTx/>
              <a:buChar char="–"/>
            </a:pPr>
            <a:r>
              <a:rPr lang="en-US">
                <a:latin typeface="Times New Roman" charset="0"/>
                <a:ea typeface="ＭＳ Ｐゴシック" charset="0"/>
              </a:rPr>
              <a:t>It requires the expenditure of energy in the form of ATP</a:t>
            </a:r>
          </a:p>
          <a:p>
            <a:pPr lvl="1" eaLnBrk="1" hangingPunct="1">
              <a:buFontTx/>
              <a:buChar char="–"/>
            </a:pPr>
            <a:r>
              <a:rPr lang="en-US">
                <a:latin typeface="Times New Roman" charset="0"/>
                <a:ea typeface="ＭＳ Ｐゴシック" charset="0"/>
              </a:rPr>
              <a:t>The mechanism alters the shape of the membrane protein through phosphorylation using ATP</a:t>
            </a:r>
          </a:p>
          <a:p>
            <a:pPr eaLnBrk="1" hangingPunct="1"/>
            <a:r>
              <a:rPr lang="en-US">
                <a:latin typeface="Times New Roman" charset="0"/>
                <a:ea typeface="ＭＳ Ｐゴシック" charset="0"/>
                <a:cs typeface="ＭＳ Ｐゴシック" charset="0"/>
              </a:rPr>
              <a:t>The importance of these transport proteins is their ability to move solutes from a low concentration to a high concentration. ATP energy is required.</a:t>
            </a:r>
          </a:p>
          <a:p>
            <a:pPr eaLnBrk="1" hangingPunct="1"/>
            <a:r>
              <a:rPr lang="en-US">
                <a:latin typeface="Times New Roman" charset="0"/>
                <a:ea typeface="ＭＳ Ｐゴシック" charset="0"/>
                <a:cs typeface="ＭＳ Ｐゴシック" charset="0"/>
              </a:rPr>
              <a:t>The sodium-potassium pump that helps maintain gradients shuttles sodium and potassium across the membrane against their concentration gradients. The generation of nerve signals also depends on concentration differences.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1. Active transport uses energy to move a solute against its concentration gradient. Challenge your students to think of the many possible analogies to this situation, for example, bailing out a leaky boat by moving water back to a place (outside the boat) where water is more concentrated. An alternative analogy might be the herding of animals, which requires work to keep the organisms concentrated and counteract their natural tendency to spread out.</a:t>
            </a:r>
          </a:p>
          <a:p>
            <a:pPr eaLnBrk="1" hangingPunct="1"/>
            <a:r>
              <a:rPr lang="en-US">
                <a:latin typeface="Times New Roman" charset="0"/>
                <a:ea typeface="ＭＳ Ｐゴシック" charset="0"/>
                <a:cs typeface="ＭＳ Ｐゴシック" charset="0"/>
              </a:rPr>
              <a:t>2. Students familiar with city subway toll stations might think of some gate mechanisms that work similarly to the proteins regulating active transport. A person steps up to a barrier and inserts payment (analogous to ATP input), and the gate changes shape, permitting passage to the other side. Even a simple turnstile system that requires payment is generally similar.</a:t>
            </a:r>
          </a:p>
          <a:p>
            <a:pPr eaLnBrk="1" hangingPunct="1"/>
            <a:endParaRPr lang="en-US">
              <a:latin typeface="Times New Roman" charset="0"/>
              <a:ea typeface="ＭＳ Ｐゴシック" charset="0"/>
              <a:cs typeface="ＭＳ Ｐゴシック" charset="0"/>
            </a:endParaRPr>
          </a:p>
          <a:p>
            <a:pPr lvl="1" eaLnBrk="1" hangingPunct="1">
              <a:buFontTx/>
              <a:buChar char="–"/>
            </a:pPr>
            <a:endParaRPr lang="en-US">
              <a:latin typeface="Times New Roman" charset="0"/>
              <a:ea typeface="ＭＳ Ｐゴシック" charset="0"/>
            </a:endParaRPr>
          </a:p>
          <a:p>
            <a:pPr>
              <a:lnSpc>
                <a:spcPct val="110000"/>
              </a:lnSpc>
              <a:buClr>
                <a:srgbClr val="339933"/>
              </a:buClr>
            </a:pPr>
            <a:endParaRPr lang="en-US">
              <a:solidFill>
                <a:srgbClr val="000000"/>
              </a:solidFill>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49A6E62B-C70C-9F43-AD65-C04A1386471C}" type="slidenum">
              <a:rPr lang="en-US" sz="1200" b="0">
                <a:latin typeface="Times New Roman" charset="0"/>
              </a:rPr>
              <a:pPr/>
              <a:t>21</a:t>
            </a:fld>
            <a:endParaRPr lang="en-US" sz="1200" b="0">
              <a:latin typeface="Times New Roman" charset="0"/>
            </a:endParaRPr>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sz="1400">
                <a:latin typeface="Times New Roman" charset="0"/>
                <a:ea typeface="ＭＳ Ｐゴシック" charset="0"/>
                <a:cs typeface="ＭＳ Ｐゴシック" charset="0"/>
              </a:rPr>
              <a:t>Plants: nitrate &amp; phosphate pumps in roots.</a:t>
            </a:r>
          </a:p>
          <a:p>
            <a:pPr lvl="1"/>
            <a:r>
              <a:rPr lang="en-US" sz="1400">
                <a:latin typeface="Times New Roman" charset="0"/>
                <a:ea typeface="ＭＳ Ｐゴシック" charset="0"/>
              </a:rPr>
              <a:t>Why?</a:t>
            </a:r>
          </a:p>
          <a:p>
            <a:pPr lvl="1"/>
            <a:r>
              <a:rPr lang="en-US" sz="1400">
                <a:latin typeface="Times New Roman" charset="0"/>
                <a:ea typeface="ＭＳ Ｐゴシック" charset="0"/>
              </a:rPr>
              <a:t>Nitrate for amino acids</a:t>
            </a:r>
          </a:p>
          <a:p>
            <a:pPr lvl="1"/>
            <a:r>
              <a:rPr lang="en-US" sz="1400">
                <a:latin typeface="Times New Roman" charset="0"/>
                <a:ea typeface="ＭＳ Ｐゴシック" charset="0"/>
              </a:rPr>
              <a:t>Phosphate for DNA &amp; membranes</a:t>
            </a:r>
          </a:p>
          <a:p>
            <a:r>
              <a:rPr lang="en-US" sz="1400" u="sng">
                <a:latin typeface="Times New Roman" charset="0"/>
                <a:ea typeface="ＭＳ Ｐゴシック" charset="0"/>
                <a:cs typeface="ＭＳ Ｐゴシック" charset="0"/>
              </a:rPr>
              <a:t>Not</a:t>
            </a:r>
            <a:r>
              <a:rPr lang="en-US" sz="1400">
                <a:latin typeface="Times New Roman" charset="0"/>
                <a:ea typeface="ＭＳ Ｐゴシック" charset="0"/>
                <a:cs typeface="ＭＳ Ｐゴシック" charset="0"/>
              </a:rPr>
              <a:t> coincidentally these are the main constituents of fertilizer</a:t>
            </a:r>
          </a:p>
          <a:p>
            <a:pPr lvl="1"/>
            <a:r>
              <a:rPr lang="en-US" sz="1400">
                <a:latin typeface="Times New Roman" charset="0"/>
                <a:ea typeface="ＭＳ Ｐゴシック" charset="0"/>
              </a:rPr>
              <a:t>Supplying these nutrients to plants</a:t>
            </a:r>
          </a:p>
          <a:p>
            <a:pPr lvl="1"/>
            <a:r>
              <a:rPr lang="en-US" sz="1400">
                <a:latin typeface="Times New Roman" charset="0"/>
                <a:ea typeface="ＭＳ Ｐゴシック" charset="0"/>
              </a:rPr>
              <a:t>Replenishing the soil since plants are depleting it</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76F5E176-721A-CE47-A1FB-92DF69521539}" type="slidenum">
              <a:rPr lang="en-US" sz="1200" b="0">
                <a:latin typeface="Times New Roman" charset="0"/>
              </a:rPr>
              <a:pPr/>
              <a:t>22</a:t>
            </a:fld>
            <a:endParaRPr lang="en-US" sz="1200" b="0">
              <a:latin typeface="Times New Roman" charset="0"/>
            </a:endParaRPr>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5.8 Active transport of a solute across a membrane.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DE830BA9-A16D-9649-B520-6BF3CF45EFC8}" type="slidenum">
              <a:rPr lang="en-US" sz="1200" b="0">
                <a:latin typeface="Times New Roman" charset="0"/>
              </a:rPr>
              <a:pPr/>
              <a:t>23</a:t>
            </a:fld>
            <a:endParaRPr lang="en-US" sz="1200" b="0">
              <a:latin typeface="Times New Roman" charset="0"/>
            </a:endParaRPr>
          </a:p>
        </p:txBody>
      </p:sp>
      <p:sp>
        <p:nvSpPr>
          <p:cNvPr id="90114" name="Rectangle 2"/>
          <p:cNvSpPr>
            <a:spLocks noGrp="1" noRot="1" noChangeAspect="1" noChangeArrowheads="1"/>
          </p:cNvSpPr>
          <p:nvPr>
            <p:ph type="sldImg"/>
          </p:nvPr>
        </p:nvSpPr>
        <p:spPr>
          <a:solidFill>
            <a:srgbClr val="FFFFFF"/>
          </a:solidFill>
          <a:ln/>
        </p:spPr>
      </p:sp>
      <p:sp>
        <p:nvSpPr>
          <p:cNvPr id="9011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366C48D1-297D-534F-97A9-D48296A17424}" type="slidenum">
              <a:rPr lang="en-US" sz="1200" b="0">
                <a:latin typeface="Times New Roman" charset="0"/>
              </a:rPr>
              <a:pPr/>
              <a:t>24</a:t>
            </a:fld>
            <a:endParaRPr lang="en-US" sz="1200" b="0">
              <a:latin typeface="Times New Roman" charset="0"/>
            </a:endParaRPr>
          </a:p>
        </p:txBody>
      </p:sp>
      <p:sp>
        <p:nvSpPr>
          <p:cNvPr id="92162" name="Rectangle 2"/>
          <p:cNvSpPr>
            <a:spLocks noGrp="1" noRot="1" noChangeAspect="1" noChangeArrowheads="1"/>
          </p:cNvSpPr>
          <p:nvPr>
            <p:ph type="sldImg"/>
          </p:nvPr>
        </p:nvSpPr>
        <p:spPr>
          <a:solidFill>
            <a:srgbClr val="FFFFFF"/>
          </a:solidFill>
          <a:ln/>
        </p:spPr>
      </p:sp>
      <p:sp>
        <p:nvSpPr>
          <p:cNvPr id="9216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C998A0A5-4333-484B-8B3D-428986FD0749}" type="slidenum">
              <a:rPr lang="en-US" sz="1200" b="0">
                <a:latin typeface="Times New Roman" charset="0"/>
              </a:rPr>
              <a:pPr/>
              <a:t>25</a:t>
            </a:fld>
            <a:endParaRPr lang="en-US" sz="1200" b="0">
              <a:latin typeface="Times New Roman" charset="0"/>
            </a:endParaRPr>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E5EE758F-760A-2C46-B3D0-4E8A3402315C}" type="slidenum">
              <a:rPr lang="en-US" sz="1200" b="0">
                <a:latin typeface="Times New Roman" charset="0"/>
              </a:rPr>
              <a:pPr/>
              <a:t>26</a:t>
            </a:fld>
            <a:endParaRPr lang="en-US" sz="1200" b="0">
              <a:latin typeface="Times New Roman" charset="0"/>
            </a:endParaRPr>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0AB88A25-6594-E34D-BB4F-A8AFE876226B}" type="slidenum">
              <a:rPr lang="en-US" sz="1200" b="0">
                <a:latin typeface="Times New Roman" charset="0"/>
              </a:rPr>
              <a:pPr/>
              <a:t>27</a:t>
            </a:fld>
            <a:endParaRPr lang="en-US" sz="1200" b="0">
              <a:latin typeface="Times New Roman" charset="0"/>
            </a:endParaRPr>
          </a:p>
        </p:txBody>
      </p:sp>
      <p:sp>
        <p:nvSpPr>
          <p:cNvPr id="98306" name="Rectangle 2"/>
          <p:cNvSpPr>
            <a:spLocks noGrp="1" noRot="1" noChangeAspect="1" noChangeArrowheads="1"/>
          </p:cNvSpPr>
          <p:nvPr>
            <p:ph type="sldImg"/>
          </p:nvPr>
        </p:nvSpPr>
        <p:spPr>
          <a:solidFill>
            <a:srgbClr val="FFFFFF"/>
          </a:solidFill>
          <a:ln/>
        </p:spPr>
      </p:sp>
      <p:sp>
        <p:nvSpPr>
          <p:cNvPr id="9830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A cell uses two mechanisms for moving large molecules across membranes</a:t>
            </a:r>
          </a:p>
          <a:p>
            <a:pPr lvl="1" eaLnBrk="1" hangingPunct="1">
              <a:buFontTx/>
              <a:buChar char="–"/>
            </a:pPr>
            <a:r>
              <a:rPr lang="en-US" b="1">
                <a:latin typeface="Times New Roman" charset="0"/>
                <a:ea typeface="ＭＳ Ｐゴシック" charset="0"/>
              </a:rPr>
              <a:t>Exocytosis</a:t>
            </a:r>
            <a:r>
              <a:rPr lang="en-US">
                <a:latin typeface="Times New Roman" charset="0"/>
                <a:ea typeface="ＭＳ Ｐゴシック" charset="0"/>
              </a:rPr>
              <a:t> is used to export bulky molecules, such as proteins or polysaccharides</a:t>
            </a:r>
          </a:p>
          <a:p>
            <a:pPr lvl="1" eaLnBrk="1" hangingPunct="1">
              <a:buFontTx/>
              <a:buChar char="–"/>
            </a:pPr>
            <a:r>
              <a:rPr lang="en-US" b="1">
                <a:latin typeface="Times New Roman" charset="0"/>
                <a:ea typeface="ＭＳ Ｐゴシック" charset="0"/>
              </a:rPr>
              <a:t>Endocytosis</a:t>
            </a:r>
            <a:r>
              <a:rPr lang="en-US">
                <a:latin typeface="Times New Roman" charset="0"/>
                <a:ea typeface="ＭＳ Ｐゴシック" charset="0"/>
              </a:rPr>
              <a:t> is used to import substances useful to the livelihood of the cell</a:t>
            </a:r>
          </a:p>
          <a:p>
            <a:pPr eaLnBrk="1" hangingPunct="1"/>
            <a:r>
              <a:rPr lang="en-US">
                <a:latin typeface="Times New Roman" charset="0"/>
                <a:ea typeface="ＭＳ Ｐゴシック" charset="0"/>
                <a:cs typeface="ＭＳ Ｐゴシック" charset="0"/>
              </a:rPr>
              <a:t>In both cases, material to be transported is packaged within a vesicle that fuses with the membrane</a:t>
            </a:r>
          </a:p>
          <a:p>
            <a:pPr eaLnBrk="1" hangingPunct="1"/>
            <a:r>
              <a:rPr lang="en-US">
                <a:latin typeface="Times New Roman" charset="0"/>
                <a:ea typeface="ＭＳ Ｐゴシック" charset="0"/>
                <a:cs typeface="ＭＳ Ｐゴシック" charset="0"/>
              </a:rPr>
              <a:t>When the vesicles fuse with the cell membrane, the vesicle becomes part of the membrane.</a:t>
            </a:r>
          </a:p>
          <a:p>
            <a:pPr eaLnBrk="1" hangingPunct="1"/>
            <a:r>
              <a:rPr lang="en-US">
                <a:latin typeface="Times New Roman" charset="0"/>
                <a:ea typeface="ＭＳ Ｐゴシック" charset="0"/>
                <a:cs typeface="ＭＳ Ｐゴシック" charset="0"/>
              </a:rPr>
              <a:t>An example of exocytosis is the excretion of insulin by cells within the pancreas.</a:t>
            </a:r>
          </a:p>
          <a:p>
            <a:pPr eaLnBrk="1" hangingPunct="1"/>
            <a:r>
              <a:rPr lang="en-US">
                <a:latin typeface="Times New Roman" charset="0"/>
                <a:ea typeface="ＭＳ Ｐゴシック" charset="0"/>
                <a:cs typeface="ＭＳ Ｐゴシック" charset="0"/>
              </a:rPr>
              <a:t>VIDEO: Exocytosis and Endocytosis Introduction</a:t>
            </a:r>
          </a:p>
          <a:p>
            <a:pPr eaLnBrk="1" hangingPunct="1"/>
            <a:r>
              <a:rPr lang="en-US">
                <a:latin typeface="Times New Roman" charset="0"/>
                <a:ea typeface="ＭＳ Ｐゴシック" charset="0"/>
                <a:cs typeface="ＭＳ Ｐゴシック" charset="0"/>
              </a:rPr>
              <a:t>VIDEO: Exocytosis</a:t>
            </a: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Students carefully considering exocytosis might notice that membrane from secretory vesicles is added to the plasma membrane. Consider challenging your students to identify mechanisms that balance out this enlargement of the cell surface. (Endocytosis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subtracts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area from the cell surface. It is a major factor balancing out the additional membrane supplied by exocytosis.)</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2E222514-9F6A-0149-BA88-CF423A00699D}" type="slidenum">
              <a:rPr lang="en-US" sz="1200" b="0">
                <a:latin typeface="Times New Roman" charset="0"/>
              </a:rPr>
              <a:pPr/>
              <a:t>28</a:t>
            </a:fld>
            <a:endParaRPr lang="en-US" sz="1200" b="0">
              <a:latin typeface="Times New Roman"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There are three kinds of endocytosis</a:t>
            </a:r>
          </a:p>
          <a:p>
            <a:pPr lvl="1" eaLnBrk="1" hangingPunct="1">
              <a:buFontTx/>
              <a:buChar char="–"/>
            </a:pPr>
            <a:r>
              <a:rPr lang="en-US" b="1">
                <a:latin typeface="Times New Roman" charset="0"/>
                <a:ea typeface="ＭＳ Ｐゴシック" charset="0"/>
              </a:rPr>
              <a:t>Phagocytosis</a:t>
            </a:r>
            <a:r>
              <a:rPr lang="en-US">
                <a:latin typeface="Times New Roman" charset="0"/>
                <a:ea typeface="ＭＳ Ｐゴシック" charset="0"/>
              </a:rPr>
              <a:t> is engulfment of a particle by wrapping cell membrane around it, forming a vacuole</a:t>
            </a:r>
          </a:p>
          <a:p>
            <a:pPr lvl="1" eaLnBrk="1" hangingPunct="1">
              <a:buFontTx/>
              <a:buChar char="–"/>
            </a:pPr>
            <a:r>
              <a:rPr lang="en-US" b="1">
                <a:latin typeface="Times New Roman" charset="0"/>
                <a:ea typeface="ＭＳ Ｐゴシック" charset="0"/>
              </a:rPr>
              <a:t>Pinocytosis</a:t>
            </a:r>
            <a:r>
              <a:rPr lang="en-US">
                <a:latin typeface="Times New Roman" charset="0"/>
                <a:ea typeface="ＭＳ Ｐゴシック" charset="0"/>
              </a:rPr>
              <a:t> is the same thing except that fluids are taken into small vesicles</a:t>
            </a:r>
          </a:p>
          <a:p>
            <a:pPr lvl="1" eaLnBrk="1" hangingPunct="1">
              <a:buFontTx/>
              <a:buChar char="–"/>
            </a:pPr>
            <a:r>
              <a:rPr lang="en-US" b="1">
                <a:latin typeface="Times New Roman" charset="0"/>
                <a:ea typeface="ＭＳ Ｐゴシック" charset="0"/>
              </a:rPr>
              <a:t>Receptor-mediated endocytosis</a:t>
            </a:r>
            <a:r>
              <a:rPr lang="en-US">
                <a:latin typeface="Times New Roman" charset="0"/>
                <a:ea typeface="ＭＳ Ｐゴシック" charset="0"/>
              </a:rPr>
              <a:t> is where receptors in a receptor-coated pit interact with a specific protein, initiating formation of a vesicle</a:t>
            </a:r>
          </a:p>
          <a:p>
            <a:r>
              <a:rPr lang="en-US">
                <a:latin typeface="Times New Roman" charset="0"/>
                <a:ea typeface="ＭＳ Ｐゴシック" charset="0"/>
                <a:cs typeface="ＭＳ Ｐゴシック" charset="0"/>
              </a:rPr>
              <a:t>These mechanisms occur continually in most eukaryotic cells with the amount of plasma membrane remaining constant in a nongrowing cell. Apparently, the addition of membrane by one process offsets the loss of membrane by the other.</a:t>
            </a:r>
          </a:p>
          <a:p>
            <a:r>
              <a:rPr lang="en-US">
                <a:latin typeface="Times New Roman" charset="0"/>
                <a:ea typeface="ＭＳ Ｐゴシック" charset="0"/>
                <a:cs typeface="ＭＳ Ｐゴシック" charset="0"/>
              </a:rPr>
              <a:t>VIDEO: Phagocytosis</a:t>
            </a:r>
          </a:p>
          <a:p>
            <a:r>
              <a:rPr lang="en-US">
                <a:latin typeface="Times New Roman" charset="0"/>
                <a:ea typeface="ＭＳ Ｐゴシック" charset="0"/>
                <a:cs typeface="ＭＳ Ｐゴシック" charset="0"/>
              </a:rPr>
              <a:t>VIDEO: Pinocytosis</a:t>
            </a:r>
          </a:p>
          <a:p>
            <a:r>
              <a:rPr lang="en-US">
                <a:latin typeface="Times New Roman" charset="0"/>
                <a:ea typeface="ＭＳ Ｐゴシック" charset="0"/>
                <a:cs typeface="ＭＳ Ｐゴシック" charset="0"/>
              </a:rPr>
              <a:t>VIDEO: Receptor-mediated endocytosis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8A4AF6B0-672A-5744-B82E-DE3FC2FC4557}" type="slidenum">
              <a:rPr lang="en-US" sz="1200" b="0">
                <a:latin typeface="Times New Roman" charset="0"/>
              </a:rPr>
              <a:pPr/>
              <a:t>29</a:t>
            </a:fld>
            <a:endParaRPr lang="en-US" sz="1200" b="0">
              <a:latin typeface="Times New Roman" charset="0"/>
            </a:endParaRPr>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5.9 Three kinds of endocytosis.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8E062700-E10D-0248-BD3B-A8EB38452A77}" type="slidenum">
              <a:rPr lang="en-US" sz="1200" b="0">
                <a:latin typeface="Times New Roman" charset="0"/>
              </a:rPr>
              <a:pPr/>
              <a:t>3</a:t>
            </a:fld>
            <a:endParaRPr lang="en-US" sz="1200" b="0">
              <a:latin typeface="Times New Roman" charset="0"/>
            </a:endParaRPr>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In the process of carrying out chemical reactions that provide work for the cell, living cells unavoidably convert organized forms of energy to heat. Therefore, living systems increase the entropy of their surroundings.</a:t>
            </a:r>
          </a:p>
          <a:p>
            <a:pPr eaLnBrk="1" hangingPunct="1"/>
            <a:r>
              <a:rPr lang="en-US">
                <a:latin typeface="Times New Roman" charset="0"/>
                <a:ea typeface="ＭＳ Ｐゴシック" charset="0"/>
                <a:cs typeface="ＭＳ Ｐゴシック" charset="0"/>
              </a:rPr>
              <a:t>Some students can relate well to the concept of entropy as it relates to the room where they live. Despite cleaning up and organizing the room on a regular (or irregular) basis, the room increasingly becomes disorganized, a victim of entropy, until another energy input (or effort) is exerted to make the room more orderly again. Students might even get to know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entropy</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as the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dorm room effect.</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Students with limited exposure to physics may have never understood the concepts of energy and the conservation of energy or distinguished between potential and kinetic energy. Understanding such broad and new abstract concepts requires time and concrete examples.</a:t>
            </a:r>
          </a:p>
          <a:p>
            <a:pPr eaLnBrk="1" hangingPunct="1"/>
            <a:r>
              <a:rPr lang="en-US">
                <a:latin typeface="Times New Roman" charset="0"/>
                <a:ea typeface="ＭＳ Ｐゴシック" charset="0"/>
                <a:cs typeface="ＭＳ Ｐゴシック" charset="0"/>
              </a:rPr>
              <a:t>2. All too often we hear or read that some thing or reaction </a:t>
            </a:r>
            <a:r>
              <a:rPr lang="en-US" i="1">
                <a:latin typeface="Times New Roman" charset="0"/>
                <a:ea typeface="ＭＳ Ｐゴシック" charset="0"/>
                <a:cs typeface="ＭＳ Ｐゴシック" charset="0"/>
              </a:rPr>
              <a:t>creates </a:t>
            </a:r>
            <a:r>
              <a:rPr lang="en-US">
                <a:latin typeface="Times New Roman" charset="0"/>
                <a:ea typeface="ＭＳ Ｐゴシック" charset="0"/>
                <a:cs typeface="ＭＳ Ｐゴシック" charset="0"/>
              </a:rPr>
              <a:t>energy. We might hear or read that a power plant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produces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energy or that mitochondria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make</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energy. Even in our classroom conversations, we may occasionally slip into this error. When discussing the first law of thermodynamics, consider emphasizing the inaccuracy of such statements.</a:t>
            </a:r>
          </a:p>
          <a:p>
            <a:pPr eaLnBrk="1" hangingPunct="1"/>
            <a:r>
              <a:rPr lang="en-US">
                <a:latin typeface="Times New Roman" charset="0"/>
                <a:ea typeface="ＭＳ Ｐゴシック" charset="0"/>
                <a:cs typeface="ＭＳ Ｐゴシック" charset="0"/>
              </a:rPr>
              <a:t>3. Although typically familiar with the concept of dietary calories, students often struggle to think of calories as a source of potential energy. For many students, it is not clear that potential energy is stored in food as calories.</a:t>
            </a:r>
            <a:endParaRPr lang="en-US" b="1">
              <a:latin typeface="Times New Roman" charset="0"/>
              <a:ea typeface="ＭＳ Ｐゴシック" charset="0"/>
              <a:cs typeface="ＭＳ Ｐゴシック" charset="0"/>
            </a:endParaRPr>
          </a:p>
          <a:p>
            <a:pPr eaLnBrk="1" hangingPunct="1"/>
            <a:endParaRPr lang="en-US" b="1">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Some students can relate well to the concept of entropy as applied to the room where they live. Despite cleaning up and organizing the room on a regular (or irregular) basis, the room becomes increasingly disorganized, a victim of entropy, until another energy input (or effort) is exerted to make the room more orderly again. Students might even get to know entropy as the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dorm room effect.</a:t>
            </a:r>
            <a:r>
              <a:rPr lang="ja-JP" altLang="en-US">
                <a:latin typeface="Times New Roman" charset="0"/>
                <a:ea typeface="ＭＳ Ｐゴシック" charset="0"/>
                <a:cs typeface="ＭＳ Ｐゴシック" charset="0"/>
              </a:rPr>
              <a:t>”</a:t>
            </a:r>
            <a:endParaRPr lang="en-US" altLang="ja-JP">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2. The heat produced by the engine of a car is typically used to heat the car during cold weather. However, is this same heat available in warmer weather? Students are often unaware that their car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heater</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works very well in the summer too. Just as exercise can warm us when it is cold, the same extra heat is released when we exercise in warm conditions. A car engine in the summer struggles to dissipate heat in the same way that a human struggles to cool off after exercising when weather is warm.</a:t>
            </a:r>
          </a:p>
          <a:p>
            <a:pPr eaLnBrk="1" hangingPunct="1"/>
            <a:r>
              <a:rPr lang="en-US">
                <a:latin typeface="Times New Roman" charset="0"/>
                <a:ea typeface="ＭＳ Ｐゴシック" charset="0"/>
                <a:cs typeface="ＭＳ Ｐゴシック" charset="0"/>
              </a:rPr>
              <a:t>3. Here is a question that might make cellular respiration a little more meaningful to your students. Ask your students why they feel warm when it is 30°C (86°F) outside if their core body temperature is 37°C (98.6°F). Shouldn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they feel cold? The answer is, our bodies are always producing heat. At these higher temperatures, we are producing more heat than we need, to maintain a core body temperature around 37°C. Thus, we sweat and behave in ways that help release our extra heat generated in cellular respiration.</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9E17992E-FEA7-A142-BC7D-B56E9B4A71D2}" type="slidenum">
              <a:rPr lang="en-US" sz="1200" b="0">
                <a:latin typeface="Times New Roman" charset="0"/>
              </a:rPr>
              <a:pPr/>
              <a:t>30</a:t>
            </a:fld>
            <a:endParaRPr lang="en-US" sz="1200" b="0">
              <a:latin typeface="Times New Roman" charset="0"/>
            </a:endParaRPr>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5.9 Three kinds of endocytosis.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E3308B05-D5B5-4B47-8193-B517FA15ACA4}" type="slidenum">
              <a:rPr lang="en-US" sz="1200" b="0">
                <a:latin typeface="Times New Roman" charset="0"/>
              </a:rPr>
              <a:pPr/>
              <a:t>31</a:t>
            </a:fld>
            <a:endParaRPr lang="en-US" sz="1200" b="0">
              <a:latin typeface="Times New Roman" charset="0"/>
            </a:endParaRPr>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5.9 Three kinds of endocytosis.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197BF950-C6B0-6743-9414-AB8A33D593C9}" type="slidenum">
              <a:rPr lang="en-US" sz="1200" b="0">
                <a:latin typeface="Times New Roman" charset="0"/>
              </a:rPr>
              <a:pPr/>
              <a:t>32</a:t>
            </a:fld>
            <a:endParaRPr lang="en-US" sz="1200" b="0">
              <a:latin typeface="Times New Roman" charset="0"/>
            </a:endParaRPr>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74856BA2-9997-1547-9638-2EA7B02F6FF4}" type="slidenum">
              <a:rPr lang="en-US" sz="1200" b="0">
                <a:latin typeface="Times New Roman" charset="0"/>
              </a:rPr>
              <a:pPr/>
              <a:t>33</a:t>
            </a:fld>
            <a:endParaRPr lang="en-US" sz="1200" b="0">
              <a:latin typeface="Times New Roman" charset="0"/>
            </a:endParaRPr>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38CB2AC6-0B72-214B-A7D4-796ED9F68AF9}" type="slidenum">
              <a:rPr lang="en-US" sz="1200" b="0">
                <a:latin typeface="Times New Roman" charset="0"/>
              </a:rPr>
              <a:pPr/>
              <a:t>4</a:t>
            </a:fld>
            <a:endParaRPr lang="en-US" sz="1200" b="0">
              <a:latin typeface="Times New Roman" charset="0"/>
            </a:endParaRPr>
          </a:p>
        </p:txBody>
      </p:sp>
      <p:sp>
        <p:nvSpPr>
          <p:cNvPr id="51202" name="Rectangle 2"/>
          <p:cNvSpPr>
            <a:spLocks noGrp="1" noRot="1" noChangeAspect="1" noChangeArrowheads="1"/>
          </p:cNvSpPr>
          <p:nvPr>
            <p:ph type="sldImg"/>
          </p:nvPr>
        </p:nvSpPr>
        <p:spPr>
          <a:solidFill>
            <a:srgbClr val="FFFFFF"/>
          </a:solidFill>
          <a:ln/>
        </p:spPr>
      </p:sp>
      <p:sp>
        <p:nvSpPr>
          <p:cNvPr id="5120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sz="1400">
              <a:solidFill>
                <a:schemeClr val="tx2"/>
              </a:solidFill>
              <a:latin typeface="Times New Roman" charset="0"/>
              <a:ea typeface="ＭＳ Ｐゴシック" charset="0"/>
              <a:cs typeface="ＭＳ Ｐゴシック" charset="0"/>
            </a:endParaRPr>
          </a:p>
          <a:p>
            <a:r>
              <a:rPr lang="en-US" sz="1400">
                <a:solidFill>
                  <a:schemeClr val="tx2"/>
                </a:solidFill>
                <a:latin typeface="Times New Roman" charset="0"/>
                <a:ea typeface="ＭＳ Ｐゴシック" charset="0"/>
                <a:cs typeface="ＭＳ Ｐゴシック" charset="0"/>
              </a:rPr>
              <a:t>Animation Diffusion</a:t>
            </a:r>
          </a:p>
          <a:p>
            <a:r>
              <a:rPr lang="en-US" sz="1400">
                <a:solidFill>
                  <a:schemeClr val="tx2"/>
                </a:solidFill>
                <a:latin typeface="Times New Roman" charset="0"/>
                <a:ea typeface="ＭＳ Ｐゴシック" charset="0"/>
                <a:cs typeface="ＭＳ Ｐゴシック" charset="0"/>
              </a:rPr>
              <a:t>Movement from high concentration </a:t>
            </a:r>
            <a:r>
              <a:rPr lang="en-US" sz="1400" u="sng">
                <a:solidFill>
                  <a:schemeClr val="tx2"/>
                </a:solidFill>
                <a:latin typeface="Times New Roman" charset="0"/>
                <a:ea typeface="ＭＳ Ｐゴシック" charset="0"/>
                <a:cs typeface="ＭＳ Ｐゴシック" charset="0"/>
              </a:rPr>
              <a:t>of that substance</a:t>
            </a:r>
            <a:r>
              <a:rPr lang="en-US" sz="1400">
                <a:solidFill>
                  <a:schemeClr val="tx2"/>
                </a:solidFill>
                <a:latin typeface="Times New Roman" charset="0"/>
                <a:ea typeface="ＭＳ Ｐゴシック" charset="0"/>
                <a:cs typeface="ＭＳ Ｐゴシック" charset="0"/>
              </a:rPr>
              <a:t> to low concentration </a:t>
            </a:r>
            <a:r>
              <a:rPr lang="en-US" sz="1400" u="sng">
                <a:solidFill>
                  <a:schemeClr val="tx2"/>
                </a:solidFill>
                <a:latin typeface="Times New Roman" charset="0"/>
                <a:ea typeface="ＭＳ Ｐゴシック" charset="0"/>
                <a:cs typeface="ＭＳ Ｐゴシック" charset="0"/>
              </a:rPr>
              <a:t>of that substance</a:t>
            </a:r>
            <a:r>
              <a:rPr lang="en-US" sz="1400">
                <a:solidFill>
                  <a:schemeClr val="tx2"/>
                </a:solidFill>
                <a:latin typeface="Times New Roman" charset="0"/>
                <a:ea typeface="ＭＳ Ｐゴシック" charset="0"/>
                <a:cs typeface="ＭＳ Ｐゴシック" charset="0"/>
              </a:rPr>
              <a:t>.</a:t>
            </a:r>
          </a:p>
          <a:p>
            <a:pPr eaLnBrk="1" hangingPunct="1"/>
            <a:r>
              <a:rPr lang="en-US" b="1">
                <a:latin typeface="Times New Roman" charset="0"/>
                <a:ea typeface="ＭＳ Ｐゴシック" charset="0"/>
                <a:cs typeface="ＭＳ Ｐゴシック" charset="0"/>
              </a:rPr>
              <a:t>Diffusion</a:t>
            </a:r>
            <a:r>
              <a:rPr lang="en-US">
                <a:latin typeface="Times New Roman" charset="0"/>
                <a:ea typeface="ＭＳ Ｐゴシック" charset="0"/>
                <a:cs typeface="ＭＳ Ｐゴシック" charset="0"/>
              </a:rPr>
              <a:t> is a process in which particles spread out evenly in an available space</a:t>
            </a:r>
          </a:p>
          <a:p>
            <a:pPr lvl="1" eaLnBrk="1" hangingPunct="1">
              <a:buFontTx/>
              <a:buChar char="–"/>
            </a:pPr>
            <a:r>
              <a:rPr lang="en-US">
                <a:latin typeface="Times New Roman" charset="0"/>
                <a:ea typeface="ＭＳ Ｐゴシック" charset="0"/>
              </a:rPr>
              <a:t>Particles move from an area of more concentrated particles to an area where they are less concentrated</a:t>
            </a:r>
          </a:p>
          <a:p>
            <a:pPr lvl="1" eaLnBrk="1" hangingPunct="1">
              <a:buFontTx/>
              <a:buChar char="–"/>
            </a:pPr>
            <a:r>
              <a:rPr lang="en-US">
                <a:latin typeface="Times New Roman" charset="0"/>
                <a:ea typeface="ＭＳ Ｐゴシック" charset="0"/>
              </a:rPr>
              <a:t>This means that particles diffuse down their </a:t>
            </a:r>
            <a:r>
              <a:rPr lang="en-US" b="1">
                <a:latin typeface="Times New Roman" charset="0"/>
                <a:ea typeface="ＭＳ Ｐゴシック" charset="0"/>
              </a:rPr>
              <a:t>concentration gradient</a:t>
            </a:r>
            <a:endParaRPr lang="en-US">
              <a:latin typeface="Times New Roman" charset="0"/>
              <a:ea typeface="ＭＳ Ｐゴシック" charset="0"/>
            </a:endParaRPr>
          </a:p>
          <a:p>
            <a:pPr lvl="1" eaLnBrk="1" hangingPunct="1">
              <a:buFontTx/>
              <a:buChar char="–"/>
            </a:pPr>
            <a:r>
              <a:rPr lang="en-US">
                <a:latin typeface="Times New Roman" charset="0"/>
                <a:ea typeface="ＭＳ Ｐゴシック" charset="0"/>
              </a:rPr>
              <a:t>Eventually, the particles reach equilibrium where the concentration of particles is the same throughout</a:t>
            </a:r>
          </a:p>
          <a:p>
            <a:pPr eaLnBrk="1" hangingPunct="1"/>
            <a:r>
              <a:rPr lang="en-US">
                <a:latin typeface="Times New Roman" charset="0"/>
                <a:ea typeface="ＭＳ Ｐゴシック" charset="0"/>
                <a:cs typeface="ＭＳ Ｐゴシック" charset="0"/>
              </a:rPr>
              <a:t>Much of the traffic across a membrane occurs by diffusion </a:t>
            </a:r>
            <a:r>
              <a:rPr lang="en-US" i="1">
                <a:latin typeface="Times New Roman" charset="0"/>
                <a:ea typeface="ＭＳ Ｐゴシック" charset="0"/>
                <a:cs typeface="ＭＳ Ｐゴシック" charset="0"/>
              </a:rPr>
              <a:t>down</a:t>
            </a:r>
            <a:r>
              <a:rPr lang="en-US">
                <a:latin typeface="Times New Roman" charset="0"/>
                <a:ea typeface="ＭＳ Ｐゴシック" charset="0"/>
                <a:cs typeface="ＭＳ Ｐゴシック" charset="0"/>
              </a:rPr>
              <a:t> its concentration gradient. This is exemplified by the diffusion of oxygen across the plasma membrane of a cell actively utilizing oxygen. As long as the cell is using the oxygen, the concentration from outside to inside will be maintained.</a:t>
            </a:r>
          </a:p>
          <a:p>
            <a:pPr eaLnBrk="1" hangingPunct="1"/>
            <a:endParaRPr lang="en-US">
              <a:latin typeface="Times New Roman" charset="0"/>
              <a:ea typeface="ＭＳ Ｐゴシック" charset="0"/>
              <a:cs typeface="ＭＳ Ｐゴシック" charset="0"/>
            </a:endParaRPr>
          </a:p>
          <a:p>
            <a:pPr lvl="1" eaLnBrk="1" hangingPunct="1"/>
            <a:endParaRPr lang="en-US">
              <a:latin typeface="Times New Roman" charset="0"/>
              <a:ea typeface="ＭＳ Ｐゴシック" charset="0"/>
            </a:endParaRPr>
          </a:p>
          <a:p>
            <a:endParaRPr lang="en-US" sz="1400">
              <a:solidFill>
                <a:schemeClr val="tx2"/>
              </a:solidFill>
              <a:latin typeface="Times New Roman" charset="0"/>
              <a:ea typeface="ＭＳ Ｐゴシック" charset="0"/>
              <a:cs typeface="ＭＳ Ｐゴシック" charset="0"/>
            </a:endParaRPr>
          </a:p>
          <a:p>
            <a:endParaRPr lang="en-US" sz="140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A321CC22-489A-9E45-A4E4-DFF4FBC548BA}" type="slidenum">
              <a:rPr lang="en-US" sz="1200" b="0">
                <a:latin typeface="Times New Roman" charset="0"/>
              </a:rPr>
              <a:pPr/>
              <a:t>5</a:t>
            </a:fld>
            <a:endParaRPr lang="en-US" sz="1200" b="0">
              <a:latin typeface="Times New Roman" charset="0"/>
            </a:endParaRPr>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5.3B Passive transport of two types of molecules.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37888CE9-0D44-DC42-9349-6F0A8367F244}" type="slidenum">
              <a:rPr lang="en-US" sz="1200" b="0">
                <a:latin typeface="Times New Roman" charset="0"/>
              </a:rPr>
              <a:pPr/>
              <a:t>6</a:t>
            </a:fld>
            <a:endParaRPr lang="en-US" sz="1200" b="0">
              <a:latin typeface="Times New Roman" charset="0"/>
            </a:endParaRPr>
          </a:p>
        </p:txBody>
      </p:sp>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Diffusion across a cell membrane does not require energy, so it is called </a:t>
            </a:r>
            <a:r>
              <a:rPr lang="en-US" b="1">
                <a:latin typeface="Times New Roman" charset="0"/>
                <a:ea typeface="ＭＳ Ｐゴシック" charset="0"/>
                <a:cs typeface="ＭＳ Ｐゴシック" charset="0"/>
              </a:rPr>
              <a:t>passive transport</a:t>
            </a:r>
            <a:endParaRPr lang="en-US">
              <a:latin typeface="Times New Roman" charset="0"/>
              <a:ea typeface="ＭＳ Ｐゴシック" charset="0"/>
              <a:cs typeface="ＭＳ Ｐゴシック" charset="0"/>
            </a:endParaRPr>
          </a:p>
          <a:p>
            <a:pPr lvl="1" eaLnBrk="1" hangingPunct="1">
              <a:buFontTx/>
              <a:buChar char="–"/>
            </a:pPr>
            <a:r>
              <a:rPr lang="en-US">
                <a:latin typeface="Times New Roman" charset="0"/>
                <a:ea typeface="ＭＳ Ｐゴシック" charset="0"/>
              </a:rPr>
              <a:t>The concentration gradient itself represents potential energy for diffusion</a:t>
            </a:r>
          </a:p>
          <a:p>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Because membranes are selectively permeable, they have different effects on the rates of diffusion of various molecules.</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Animation Passive Diffusion Across a Membrane and membrane selectivity </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1. For students with limited science backgrounds, concepts such as diffusion and osmosis can take considerable time to fully understand and apply. Instructors often struggle to remember a time in their lives when they did not know about such fundamental scientific principles. Consider spending extra time to illustrate and demonstrate these key processes to the class. Consider short interactive class exercises in which students create analogies or think of examples of these principles in their lives.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Students often benefit from reminders of diffusion in their lives. Smells can usually be traced back to their sources—the smell of dinner on the stove, the scent of perfume or cologne from a bottle, the smoke drifting away from a campfire. These scents are strongest nearest the source and weaker as we move away.</a:t>
            </a:r>
          </a:p>
          <a:p>
            <a:pPr eaLnBrk="1" hangingPunct="1"/>
            <a:r>
              <a:rPr lang="en-US">
                <a:latin typeface="Times New Roman" charset="0"/>
                <a:ea typeface="ＭＳ Ｐゴシック" charset="0"/>
                <a:cs typeface="ＭＳ Ｐゴシック" charset="0"/>
              </a:rPr>
              <a:t>2. Consider demonstrating simple diffusion. A large jar of water and a few drops of dark-colored dye work well over the course of a lecture period. Alternatively, release a strong scent of cologne or peppermint or peel part of an orange in the classroom and have students raise their hands as they first detect the smell. Students nearest the source will raise their hands before students farther away. The fan from an active overhead projector or overhead vent may bias the experiment a bit, so be aware of any directed movements of air in your classroom that might disrupt this demonstration.</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9DF9C739-C1F6-C449-ACFC-378E9E7B7B24}" type="slidenum">
              <a:rPr lang="en-US" sz="1200" b="0">
                <a:latin typeface="Times New Roman" charset="0"/>
              </a:rPr>
              <a:pPr/>
              <a:t>7</a:t>
            </a:fld>
            <a:endParaRPr lang="en-US" sz="1200" b="0">
              <a:latin typeface="Times New Roman" charset="0"/>
            </a:endParaRPr>
          </a:p>
        </p:txBody>
      </p:sp>
      <p:sp>
        <p:nvSpPr>
          <p:cNvPr id="57346" name="Rectangle 2"/>
          <p:cNvSpPr>
            <a:spLocks noGrp="1" noRot="1" noChangeAspect="1" noChangeArrowheads="1"/>
          </p:cNvSpPr>
          <p:nvPr>
            <p:ph type="sldImg"/>
          </p:nvPr>
        </p:nvSpPr>
        <p:spPr>
          <a:solidFill>
            <a:srgbClr val="FFFFFF"/>
          </a:solidFill>
          <a:ln/>
        </p:spPr>
      </p:sp>
      <p:sp>
        <p:nvSpPr>
          <p:cNvPr id="57347" name="Rectangle 3"/>
          <p:cNvSpPr>
            <a:spLocks noGrp="1" noChangeArrowheads="1"/>
          </p:cNvSpPr>
          <p:nvPr>
            <p:ph type="body" idx="1"/>
          </p:nvPr>
        </p:nvSpPr>
        <p:spPr>
          <a:xfrm>
            <a:off x="914400" y="4343400"/>
            <a:ext cx="5486400" cy="43434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Polar molecules and ions that are impeded by the lipid bilayer diffuse with the help of transport proteins.</a:t>
            </a:r>
          </a:p>
          <a:p>
            <a:pPr>
              <a:buClr>
                <a:srgbClr val="339933"/>
              </a:buClr>
            </a:pPr>
            <a:r>
              <a:rPr lang="en-US">
                <a:solidFill>
                  <a:srgbClr val="000000"/>
                </a:solidFill>
                <a:latin typeface="Times New Roman" charset="0"/>
                <a:ea typeface="ＭＳ Ｐゴシック" charset="0"/>
                <a:cs typeface="ＭＳ Ｐゴシック" charset="0"/>
              </a:rPr>
              <a:t>Each transport protein is specific as to the substances that it will translocate (move).</a:t>
            </a:r>
          </a:p>
          <a:p>
            <a:pPr>
              <a:buClr>
                <a:srgbClr val="339933"/>
              </a:buClr>
            </a:pPr>
            <a:r>
              <a:rPr lang="en-US">
                <a:solidFill>
                  <a:srgbClr val="000000"/>
                </a:solidFill>
                <a:latin typeface="Times New Roman" charset="0"/>
                <a:ea typeface="ＭＳ Ｐゴシック" charset="0"/>
                <a:cs typeface="ＭＳ Ｐゴシック" charset="0"/>
              </a:rPr>
              <a:t>For example, the glucose transport protein in the liver will carry glucose from the blood to the cytoplasm, but not fructose, its structural isomer.</a:t>
            </a:r>
          </a:p>
          <a:p>
            <a:pPr>
              <a:buClr>
                <a:srgbClr val="339933"/>
              </a:buClr>
            </a:pPr>
            <a:r>
              <a:rPr lang="en-US">
                <a:solidFill>
                  <a:srgbClr val="000000"/>
                </a:solidFill>
                <a:latin typeface="Times New Roman" charset="0"/>
                <a:ea typeface="ＭＳ Ｐゴシック" charset="0"/>
                <a:cs typeface="ＭＳ Ｐゴシック" charset="0"/>
              </a:rPr>
              <a:t>Some transport proteins have a hydrophilic channel that certain molecules or ions can use as a tunnel through the membrane -- simply provide corridors allowing a specific molecule or ion to cross the membrane.</a:t>
            </a:r>
          </a:p>
          <a:p>
            <a:pPr>
              <a:buClr>
                <a:srgbClr val="339933"/>
              </a:buClr>
            </a:pPr>
            <a:r>
              <a:rPr lang="en-US">
                <a:solidFill>
                  <a:srgbClr val="000000"/>
                </a:solidFill>
                <a:latin typeface="Times New Roman" charset="0"/>
                <a:ea typeface="ＭＳ Ｐゴシック" charset="0"/>
                <a:cs typeface="ＭＳ Ｐゴシック" charset="0"/>
              </a:rPr>
              <a:t>These </a:t>
            </a:r>
            <a:r>
              <a:rPr lang="en-US" i="1">
                <a:solidFill>
                  <a:srgbClr val="000000"/>
                </a:solidFill>
                <a:latin typeface="Times New Roman" charset="0"/>
                <a:ea typeface="ＭＳ Ｐゴシック" charset="0"/>
                <a:cs typeface="ＭＳ Ｐゴシック" charset="0"/>
              </a:rPr>
              <a:t>channel proteins</a:t>
            </a:r>
            <a:r>
              <a:rPr lang="en-US">
                <a:solidFill>
                  <a:srgbClr val="000000"/>
                </a:solidFill>
                <a:latin typeface="Times New Roman" charset="0"/>
                <a:ea typeface="ＭＳ Ｐゴシック" charset="0"/>
                <a:cs typeface="ＭＳ Ｐゴシック" charset="0"/>
              </a:rPr>
              <a:t> allow fast transport.</a:t>
            </a:r>
          </a:p>
          <a:p>
            <a:pPr>
              <a:buClr>
                <a:srgbClr val="339933"/>
              </a:buClr>
            </a:pPr>
            <a:r>
              <a:rPr lang="en-US">
                <a:solidFill>
                  <a:srgbClr val="000000"/>
                </a:solidFill>
                <a:latin typeface="Times New Roman" charset="0"/>
                <a:ea typeface="ＭＳ Ｐゴシック" charset="0"/>
                <a:cs typeface="ＭＳ Ｐゴシック" charset="0"/>
              </a:rPr>
              <a:t>For example, water channel proteins, </a:t>
            </a:r>
            <a:r>
              <a:rPr lang="en-US" b="1">
                <a:solidFill>
                  <a:srgbClr val="000000"/>
                </a:solidFill>
                <a:latin typeface="Times New Roman" charset="0"/>
                <a:ea typeface="ＭＳ Ｐゴシック" charset="0"/>
                <a:cs typeface="ＭＳ Ｐゴシック" charset="0"/>
              </a:rPr>
              <a:t>aquaporins</a:t>
            </a:r>
            <a:r>
              <a:rPr lang="en-US">
                <a:solidFill>
                  <a:srgbClr val="000000"/>
                </a:solidFill>
                <a:latin typeface="Times New Roman" charset="0"/>
                <a:ea typeface="ＭＳ Ｐゴシック" charset="0"/>
                <a:cs typeface="ＭＳ Ｐゴシック" charset="0"/>
              </a:rPr>
              <a:t>, facilitate massive amounts of diffusion.</a:t>
            </a:r>
          </a:p>
          <a:p>
            <a:pPr eaLnBrk="1" hangingPunct="1"/>
            <a:r>
              <a:rPr lang="en-US">
                <a:latin typeface="Times New Roman" charset="0"/>
                <a:ea typeface="ＭＳ Ｐゴシック" charset="0"/>
                <a:cs typeface="ＭＳ Ｐゴシック" charset="0"/>
              </a:rPr>
              <a:t>Many substances that are necessary for viability of the cell do not freely diffuse across the membrane</a:t>
            </a:r>
          </a:p>
          <a:p>
            <a:pPr lvl="1" eaLnBrk="1" hangingPunct="1">
              <a:buFontTx/>
              <a:buChar char="–"/>
            </a:pPr>
            <a:r>
              <a:rPr lang="en-US">
                <a:latin typeface="Times New Roman" charset="0"/>
                <a:ea typeface="ＭＳ Ｐゴシック" charset="0"/>
              </a:rPr>
              <a:t>They require the help of specific transport proteins called </a:t>
            </a:r>
            <a:r>
              <a:rPr lang="en-US" b="1">
                <a:latin typeface="Times New Roman" charset="0"/>
                <a:ea typeface="ＭＳ Ｐゴシック" charset="0"/>
              </a:rPr>
              <a:t>aquaporins</a:t>
            </a:r>
            <a:endParaRPr lang="en-US">
              <a:latin typeface="Times New Roman" charset="0"/>
              <a:ea typeface="ＭＳ Ｐゴシック" charset="0"/>
            </a:endParaRPr>
          </a:p>
          <a:p>
            <a:pPr lvl="1" eaLnBrk="1" hangingPunct="1">
              <a:buFontTx/>
              <a:buChar char="–"/>
            </a:pPr>
            <a:r>
              <a:rPr lang="en-US">
                <a:latin typeface="Times New Roman" charset="0"/>
                <a:ea typeface="ＭＳ Ｐゴシック" charset="0"/>
              </a:rPr>
              <a:t>These proteins assist in </a:t>
            </a:r>
            <a:r>
              <a:rPr lang="en-US" b="1">
                <a:latin typeface="Times New Roman" charset="0"/>
                <a:ea typeface="ＭＳ Ｐゴシック" charset="0"/>
              </a:rPr>
              <a:t>facilitated diffusion</a:t>
            </a:r>
            <a:r>
              <a:rPr lang="en-US">
                <a:latin typeface="Times New Roman" charset="0"/>
                <a:ea typeface="ＭＳ Ｐゴシック" charset="0"/>
              </a:rPr>
              <a:t>, a type of passive transport that does not require energy</a:t>
            </a:r>
          </a:p>
          <a:p>
            <a:pPr>
              <a:buClr>
                <a:srgbClr val="339933"/>
              </a:buClr>
            </a:pPr>
            <a:endParaRPr lang="en-US">
              <a:solidFill>
                <a:srgbClr val="000000"/>
              </a:solidFill>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E6E685F3-AF9D-E743-A285-A7EF37DD1392}" type="slidenum">
              <a:rPr lang="en-US" sz="1200" b="0">
                <a:latin typeface="Times New Roman" charset="0"/>
              </a:rPr>
              <a:pPr/>
              <a:t>8</a:t>
            </a:fld>
            <a:endParaRPr lang="en-US" sz="1200" b="0">
              <a:latin typeface="Times New Roman" charset="0"/>
            </a:endParaRPr>
          </a:p>
        </p:txBody>
      </p:sp>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Aquaporins, the water-channel proteins, facilitate the massive amount of diffusion that occurs in plant cells and red blood cells.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a:t>
            </a:r>
            <a:r>
              <a:rPr lang="en-US" b="1">
                <a:latin typeface="Times New Roman" charset="0"/>
                <a:ea typeface="ＭＳ Ｐゴシック" charset="0"/>
                <a:cs typeface="ＭＳ Ｐゴシック" charset="0"/>
              </a:rPr>
              <a:t> </a:t>
            </a:r>
            <a:r>
              <a:rPr lang="en-US">
                <a:latin typeface="Times New Roman" charset="0"/>
                <a:ea typeface="ＭＳ Ｐゴシック" charset="0"/>
                <a:cs typeface="ＭＳ Ｐゴシック" charset="0"/>
              </a:rPr>
              <a:t>The text notes that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the greater the number of transport proteins for a particular solute present in a membrane, the faster the solute</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rate of diffusion across the membrane.</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This is similar to a situation that might be more familiar to your students. The more ticket-takers present at the entrance to a stadium, the faster the rate of movement of people into the stadium.</a:t>
            </a:r>
          </a:p>
          <a:p>
            <a:pPr eaLnBrk="1" hangingPunct="1"/>
            <a:endParaRPr lang="en-US">
              <a:latin typeface="Times New Roman" charset="0"/>
              <a:ea typeface="ＭＳ Ｐゴシック" charset="0"/>
              <a:cs typeface="ＭＳ Ｐゴシック" charset="0"/>
            </a:endParaRPr>
          </a:p>
        </p:txBody>
      </p:sp>
      <p:sp>
        <p:nvSpPr>
          <p:cNvPr id="593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998C95A9-0FA1-0E49-ACD6-CD1DE7730177}" type="slidenum">
              <a:rPr lang="en-US" sz="1200" b="0">
                <a:latin typeface="Times New Roman" charset="0"/>
              </a:rPr>
              <a:pPr/>
              <a:t>8</a:t>
            </a:fld>
            <a:endParaRPr lang="en-US" sz="1200" b="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BF28CD53-F05E-F643-9732-4BFBBD7258D0}" type="slidenum">
              <a:rPr lang="en-US" sz="1200" b="0">
                <a:latin typeface="Times New Roman" charset="0"/>
              </a:rPr>
              <a:pPr/>
              <a:t>9</a:t>
            </a:fld>
            <a:endParaRPr lang="en-US" sz="1200" b="0">
              <a:latin typeface="Times New Roman" charset="0"/>
            </a:endParaRPr>
          </a:p>
        </p:txBody>
      </p:sp>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5.6 Transport protein providing a channel for the diffusion of a specific solute across a membrane.</a:t>
            </a:r>
          </a:p>
        </p:txBody>
      </p:sp>
      <p:sp>
        <p:nvSpPr>
          <p:cNvPr id="614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fld id="{48DF7E90-526A-0849-AFC5-6662917E9DB1}" type="slidenum">
              <a:rPr lang="en-US" sz="1200" b="0">
                <a:latin typeface="Times New Roman" charset="0"/>
              </a:rPr>
              <a:pPr/>
              <a:t>9</a:t>
            </a:fld>
            <a:endParaRPr lang="en-US" sz="1200" b="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F1786C-D2E7-3F4A-823F-8C0D58CE8498}"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497F6-4A1C-A143-B97F-2F66EC7D5A39}" type="slidenum">
              <a:rPr lang="en-US" smtClean="0"/>
              <a:t>‹#›</a:t>
            </a:fld>
            <a:endParaRPr lang="en-US"/>
          </a:p>
        </p:txBody>
      </p:sp>
    </p:spTree>
    <p:extLst>
      <p:ext uri="{BB962C8B-B14F-4D97-AF65-F5344CB8AC3E}">
        <p14:creationId xmlns:p14="http://schemas.microsoft.com/office/powerpoint/2010/main" val="318164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1786C-D2E7-3F4A-823F-8C0D58CE8498}"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497F6-4A1C-A143-B97F-2F66EC7D5A39}" type="slidenum">
              <a:rPr lang="en-US" smtClean="0"/>
              <a:t>‹#›</a:t>
            </a:fld>
            <a:endParaRPr lang="en-US"/>
          </a:p>
        </p:txBody>
      </p:sp>
    </p:spTree>
    <p:extLst>
      <p:ext uri="{BB962C8B-B14F-4D97-AF65-F5344CB8AC3E}">
        <p14:creationId xmlns:p14="http://schemas.microsoft.com/office/powerpoint/2010/main" val="369015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1786C-D2E7-3F4A-823F-8C0D58CE8498}"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497F6-4A1C-A143-B97F-2F66EC7D5A39}" type="slidenum">
              <a:rPr lang="en-US" smtClean="0"/>
              <a:t>‹#›</a:t>
            </a:fld>
            <a:endParaRPr lang="en-US"/>
          </a:p>
        </p:txBody>
      </p:sp>
    </p:spTree>
    <p:extLst>
      <p:ext uri="{BB962C8B-B14F-4D97-AF65-F5344CB8AC3E}">
        <p14:creationId xmlns:p14="http://schemas.microsoft.com/office/powerpoint/2010/main" val="620072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1786C-D2E7-3F4A-823F-8C0D58CE8498}"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497F6-4A1C-A143-B97F-2F66EC7D5A39}" type="slidenum">
              <a:rPr lang="en-US" smtClean="0"/>
              <a:t>‹#›</a:t>
            </a:fld>
            <a:endParaRPr lang="en-US"/>
          </a:p>
        </p:txBody>
      </p:sp>
    </p:spTree>
    <p:extLst>
      <p:ext uri="{BB962C8B-B14F-4D97-AF65-F5344CB8AC3E}">
        <p14:creationId xmlns:p14="http://schemas.microsoft.com/office/powerpoint/2010/main" val="132088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F1786C-D2E7-3F4A-823F-8C0D58CE8498}"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497F6-4A1C-A143-B97F-2F66EC7D5A39}" type="slidenum">
              <a:rPr lang="en-US" smtClean="0"/>
              <a:t>‹#›</a:t>
            </a:fld>
            <a:endParaRPr lang="en-US"/>
          </a:p>
        </p:txBody>
      </p:sp>
    </p:spTree>
    <p:extLst>
      <p:ext uri="{BB962C8B-B14F-4D97-AF65-F5344CB8AC3E}">
        <p14:creationId xmlns:p14="http://schemas.microsoft.com/office/powerpoint/2010/main" val="138113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F1786C-D2E7-3F4A-823F-8C0D58CE8498}"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497F6-4A1C-A143-B97F-2F66EC7D5A39}" type="slidenum">
              <a:rPr lang="en-US" smtClean="0"/>
              <a:t>‹#›</a:t>
            </a:fld>
            <a:endParaRPr lang="en-US"/>
          </a:p>
        </p:txBody>
      </p:sp>
    </p:spTree>
    <p:extLst>
      <p:ext uri="{BB962C8B-B14F-4D97-AF65-F5344CB8AC3E}">
        <p14:creationId xmlns:p14="http://schemas.microsoft.com/office/powerpoint/2010/main" val="21099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F1786C-D2E7-3F4A-823F-8C0D58CE8498}" type="datetimeFigureOut">
              <a:rPr lang="en-US" smtClean="0"/>
              <a:t>5/24/17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D497F6-4A1C-A143-B97F-2F66EC7D5A39}" type="slidenum">
              <a:rPr lang="en-US" smtClean="0"/>
              <a:t>‹#›</a:t>
            </a:fld>
            <a:endParaRPr lang="en-US"/>
          </a:p>
        </p:txBody>
      </p:sp>
    </p:spTree>
    <p:extLst>
      <p:ext uri="{BB962C8B-B14F-4D97-AF65-F5344CB8AC3E}">
        <p14:creationId xmlns:p14="http://schemas.microsoft.com/office/powerpoint/2010/main" val="226180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F1786C-D2E7-3F4A-823F-8C0D58CE8498}" type="datetimeFigureOut">
              <a:rPr lang="en-US" smtClean="0"/>
              <a:t>5/24/17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D497F6-4A1C-A143-B97F-2F66EC7D5A39}" type="slidenum">
              <a:rPr lang="en-US" smtClean="0"/>
              <a:t>‹#›</a:t>
            </a:fld>
            <a:endParaRPr lang="en-US"/>
          </a:p>
        </p:txBody>
      </p:sp>
    </p:spTree>
    <p:extLst>
      <p:ext uri="{BB962C8B-B14F-4D97-AF65-F5344CB8AC3E}">
        <p14:creationId xmlns:p14="http://schemas.microsoft.com/office/powerpoint/2010/main" val="270389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1786C-D2E7-3F4A-823F-8C0D58CE8498}" type="datetimeFigureOut">
              <a:rPr lang="en-US" smtClean="0"/>
              <a:t>5/24/17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497F6-4A1C-A143-B97F-2F66EC7D5A39}" type="slidenum">
              <a:rPr lang="en-US" smtClean="0"/>
              <a:t>‹#›</a:t>
            </a:fld>
            <a:endParaRPr lang="en-US"/>
          </a:p>
        </p:txBody>
      </p:sp>
    </p:spTree>
    <p:extLst>
      <p:ext uri="{BB962C8B-B14F-4D97-AF65-F5344CB8AC3E}">
        <p14:creationId xmlns:p14="http://schemas.microsoft.com/office/powerpoint/2010/main" val="368446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1786C-D2E7-3F4A-823F-8C0D58CE8498}"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497F6-4A1C-A143-B97F-2F66EC7D5A39}" type="slidenum">
              <a:rPr lang="en-US" smtClean="0"/>
              <a:t>‹#›</a:t>
            </a:fld>
            <a:endParaRPr lang="en-US"/>
          </a:p>
        </p:txBody>
      </p:sp>
    </p:spTree>
    <p:extLst>
      <p:ext uri="{BB962C8B-B14F-4D97-AF65-F5344CB8AC3E}">
        <p14:creationId xmlns:p14="http://schemas.microsoft.com/office/powerpoint/2010/main" val="389491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1786C-D2E7-3F4A-823F-8C0D58CE8498}"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497F6-4A1C-A143-B97F-2F66EC7D5A39}" type="slidenum">
              <a:rPr lang="en-US" smtClean="0"/>
              <a:t>‹#›</a:t>
            </a:fld>
            <a:endParaRPr lang="en-US"/>
          </a:p>
        </p:txBody>
      </p:sp>
    </p:spTree>
    <p:extLst>
      <p:ext uri="{BB962C8B-B14F-4D97-AF65-F5344CB8AC3E}">
        <p14:creationId xmlns:p14="http://schemas.microsoft.com/office/powerpoint/2010/main" val="11720810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1786C-D2E7-3F4A-823F-8C0D58CE8498}" type="datetimeFigureOut">
              <a:rPr lang="en-US" smtClean="0"/>
              <a:t>5/24/17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497F6-4A1C-A143-B97F-2F66EC7D5A39}" type="slidenum">
              <a:rPr lang="en-US" smtClean="0"/>
              <a:t>‹#›</a:t>
            </a:fld>
            <a:endParaRPr lang="en-US"/>
          </a:p>
        </p:txBody>
      </p:sp>
    </p:spTree>
    <p:extLst>
      <p:ext uri="{BB962C8B-B14F-4D97-AF65-F5344CB8AC3E}">
        <p14:creationId xmlns:p14="http://schemas.microsoft.com/office/powerpoint/2010/main" val="490316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4.bin"/><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4.bin"/><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0.gi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audio" Target="../media/audio5.bin"/><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3"/>
          <a:srcRect/>
          <a:stretch>
            <a:fillRect/>
          </a:stretch>
        </p:blipFill>
        <p:spPr bwMode="auto">
          <a:xfrm>
            <a:off x="2133600" y="1219200"/>
            <a:ext cx="6251575" cy="5638800"/>
          </a:xfrm>
          <a:prstGeom prst="rect">
            <a:avLst/>
          </a:prstGeom>
          <a:ln>
            <a:noFill/>
          </a:ln>
          <a:effectLst>
            <a:outerShdw blurRad="292100" dist="139700" dir="2700000" algn="tl" rotWithShape="0">
              <a:srgbClr val="333333">
                <a:alpha val="65000"/>
              </a:srgbClr>
            </a:outerShdw>
          </a:effectLst>
        </p:spPr>
      </p:pic>
      <p:sp>
        <p:nvSpPr>
          <p:cNvPr id="44034" name="Rectangle 3"/>
          <p:cNvSpPr>
            <a:spLocks noGrp="1" noChangeArrowheads="1"/>
          </p:cNvSpPr>
          <p:nvPr>
            <p:ph type="title"/>
          </p:nvPr>
        </p:nvSpPr>
        <p:spPr>
          <a:xfrm>
            <a:off x="182563" y="182563"/>
            <a:ext cx="8775700" cy="782637"/>
          </a:xfrm>
          <a:solidFill>
            <a:schemeClr val="bg1">
              <a:alpha val="63921"/>
            </a:schemeClr>
          </a:solidFill>
          <a:ln w="12700">
            <a:solidFill>
              <a:schemeClr val="tx1"/>
            </a:solidFill>
            <a:miter lim="800000"/>
            <a:headEnd/>
            <a:tailEnd/>
          </a:ln>
        </p:spPr>
        <p:txBody>
          <a:bodyPr>
            <a:normAutofit fontScale="90000"/>
          </a:bodyPr>
          <a:lstStyle/>
          <a:p>
            <a:r>
              <a:rPr lang="en-US" sz="3700">
                <a:latin typeface="Times New Roman" charset="0"/>
              </a:rPr>
              <a:t>Movement across the Cell Membrane</a:t>
            </a:r>
            <a:br>
              <a:rPr lang="en-US" sz="3700">
                <a:latin typeface="Times New Roman" charset="0"/>
              </a:rPr>
            </a:br>
            <a:endParaRPr lang="en-US" sz="3700">
              <a:latin typeface="Times New Roman" charset="0"/>
            </a:endParaRPr>
          </a:p>
        </p:txBody>
      </p:sp>
    </p:spTree>
    <p:extLst>
      <p:ext uri="{BB962C8B-B14F-4D97-AF65-F5344CB8AC3E}">
        <p14:creationId xmlns:p14="http://schemas.microsoft.com/office/powerpoint/2010/main" val="40889442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41300" y="304800"/>
            <a:ext cx="4737100" cy="1143000"/>
          </a:xfrm>
        </p:spPr>
        <p:txBody>
          <a:bodyPr/>
          <a:lstStyle/>
          <a:p>
            <a:r>
              <a:rPr lang="en-US">
                <a:latin typeface="Times New Roman" charset="0"/>
              </a:rPr>
              <a:t>About Osmosis</a:t>
            </a:r>
          </a:p>
        </p:txBody>
      </p:sp>
      <p:sp>
        <p:nvSpPr>
          <p:cNvPr id="62466" name="Rectangle 3" descr="Rectangle: Click to edit Master text styles&#10;Second level&#10;Third level&#10;Fourth level&#10;Fifth level"/>
          <p:cNvSpPr>
            <a:spLocks noGrp="1" noChangeArrowheads="1"/>
          </p:cNvSpPr>
          <p:nvPr>
            <p:ph type="body" idx="1"/>
          </p:nvPr>
        </p:nvSpPr>
        <p:spPr>
          <a:xfrm>
            <a:off x="228600" y="1257300"/>
            <a:ext cx="8229600" cy="4525963"/>
          </a:xfrm>
        </p:spPr>
        <p:txBody>
          <a:bodyPr/>
          <a:lstStyle/>
          <a:p>
            <a:r>
              <a:rPr lang="en-US">
                <a:latin typeface="Tahoma" charset="0"/>
              </a:rPr>
              <a:t>Water is very important to life, </a:t>
            </a:r>
            <a:br>
              <a:rPr lang="en-US">
                <a:latin typeface="Tahoma" charset="0"/>
              </a:rPr>
            </a:br>
            <a:r>
              <a:rPr lang="en-US">
                <a:latin typeface="Tahoma" charset="0"/>
              </a:rPr>
              <a:t>so we talk about water separately</a:t>
            </a:r>
          </a:p>
          <a:p>
            <a:r>
              <a:rPr lang="en-US">
                <a:latin typeface="Tahoma" charset="0"/>
              </a:rPr>
              <a:t>Diffusion of water from </a:t>
            </a:r>
            <a:br>
              <a:rPr lang="en-US">
                <a:latin typeface="Tahoma" charset="0"/>
              </a:rPr>
            </a:br>
            <a:r>
              <a:rPr lang="en-US" i="1">
                <a:solidFill>
                  <a:srgbClr val="CC0000"/>
                </a:solidFill>
                <a:latin typeface="Tahoma" charset="0"/>
              </a:rPr>
              <a:t>HIGH concentration</a:t>
            </a:r>
            <a:r>
              <a:rPr lang="en-US">
                <a:latin typeface="Tahoma" charset="0"/>
              </a:rPr>
              <a:t> of </a:t>
            </a:r>
            <a:r>
              <a:rPr lang="en-US" u="sng">
                <a:latin typeface="Tahoma" charset="0"/>
              </a:rPr>
              <a:t>water</a:t>
            </a:r>
            <a:r>
              <a:rPr lang="en-US">
                <a:latin typeface="Tahoma" charset="0"/>
              </a:rPr>
              <a:t> to </a:t>
            </a:r>
            <a:br>
              <a:rPr lang="en-US">
                <a:latin typeface="Tahoma" charset="0"/>
              </a:rPr>
            </a:br>
            <a:r>
              <a:rPr lang="en-US" i="1">
                <a:solidFill>
                  <a:srgbClr val="CC0000"/>
                </a:solidFill>
                <a:latin typeface="Tahoma" charset="0"/>
              </a:rPr>
              <a:t>LOW concentration</a:t>
            </a:r>
            <a:r>
              <a:rPr lang="en-US">
                <a:latin typeface="Tahoma" charset="0"/>
              </a:rPr>
              <a:t> of </a:t>
            </a:r>
            <a:r>
              <a:rPr lang="en-US" u="sng">
                <a:latin typeface="Tahoma" charset="0"/>
              </a:rPr>
              <a:t>water</a:t>
            </a:r>
            <a:endParaRPr lang="en-US">
              <a:latin typeface="Tahoma" charset="0"/>
            </a:endParaRPr>
          </a:p>
          <a:p>
            <a:pPr lvl="1"/>
            <a:r>
              <a:rPr lang="en-US">
                <a:latin typeface="Tahoma" charset="0"/>
                <a:ea typeface="Arial" charset="0"/>
                <a:cs typeface="Arial" charset="0"/>
              </a:rPr>
              <a:t>across a </a:t>
            </a:r>
            <a:br>
              <a:rPr lang="en-US">
                <a:latin typeface="Tahoma" charset="0"/>
                <a:ea typeface="Arial" charset="0"/>
                <a:cs typeface="Arial" charset="0"/>
              </a:rPr>
            </a:br>
            <a:r>
              <a:rPr lang="en-US">
                <a:latin typeface="Tahoma" charset="0"/>
                <a:ea typeface="Arial" charset="0"/>
                <a:cs typeface="Arial" charset="0"/>
              </a:rPr>
              <a:t>semi-permeable </a:t>
            </a:r>
            <a:br>
              <a:rPr lang="en-US">
                <a:latin typeface="Tahoma" charset="0"/>
                <a:ea typeface="Arial" charset="0"/>
                <a:cs typeface="Arial" charset="0"/>
              </a:rPr>
            </a:br>
            <a:r>
              <a:rPr lang="en-US">
                <a:latin typeface="Tahoma" charset="0"/>
                <a:ea typeface="Arial" charset="0"/>
                <a:cs typeface="Arial" charset="0"/>
              </a:rPr>
              <a:t>membrane</a:t>
            </a:r>
            <a:endParaRPr lang="en-US" u="sng">
              <a:solidFill>
                <a:schemeClr val="tx2"/>
              </a:solidFill>
              <a:latin typeface="Tahoma" charset="0"/>
              <a:ea typeface="Arial" charset="0"/>
              <a:cs typeface="Arial" charset="0"/>
            </a:endParaRPr>
          </a:p>
        </p:txBody>
      </p:sp>
      <p:pic>
        <p:nvPicPr>
          <p:cNvPr id="62467" name="Picture 4"/>
          <p:cNvPicPr>
            <a:picLocks noChangeAspect="1" noChangeArrowheads="1"/>
          </p:cNvPicPr>
          <p:nvPr/>
        </p:nvPicPr>
        <p:blipFill>
          <a:blip r:embed="rId3">
            <a:extLst>
              <a:ext uri="{28A0092B-C50C-407E-A947-70E740481C1C}">
                <a14:useLocalDpi xmlns:a14="http://schemas.microsoft.com/office/drawing/2010/main" val="0"/>
              </a:ext>
            </a:extLst>
          </a:blip>
          <a:srcRect b="3355"/>
          <a:stretch>
            <a:fillRect/>
          </a:stretch>
        </p:blipFill>
        <p:spPr bwMode="auto">
          <a:xfrm>
            <a:off x="4953000" y="3857625"/>
            <a:ext cx="40386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6725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7" descr="05_04Osmosi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136525"/>
            <a:ext cx="58166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Text Box 8"/>
          <p:cNvSpPr txBox="1">
            <a:spLocks noChangeArrowheads="1"/>
          </p:cNvSpPr>
          <p:nvPr/>
        </p:nvSpPr>
        <p:spPr bwMode="auto">
          <a:xfrm>
            <a:off x="1698625" y="2398713"/>
            <a:ext cx="1146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t>Selectively</a:t>
            </a:r>
          </a:p>
          <a:p>
            <a:pPr algn="l">
              <a:lnSpc>
                <a:spcPct val="90000"/>
              </a:lnSpc>
            </a:pPr>
            <a:r>
              <a:rPr lang="en-US"/>
              <a:t>permeable</a:t>
            </a:r>
          </a:p>
          <a:p>
            <a:pPr algn="l">
              <a:lnSpc>
                <a:spcPct val="90000"/>
              </a:lnSpc>
            </a:pPr>
            <a:r>
              <a:rPr lang="en-US"/>
              <a:t>membrane</a:t>
            </a:r>
          </a:p>
        </p:txBody>
      </p:sp>
      <p:sp>
        <p:nvSpPr>
          <p:cNvPr id="64515" name="Text Box 9"/>
          <p:cNvSpPr txBox="1">
            <a:spLocks noChangeArrowheads="1"/>
          </p:cNvSpPr>
          <p:nvPr/>
        </p:nvSpPr>
        <p:spPr bwMode="auto">
          <a:xfrm>
            <a:off x="1697038" y="1858963"/>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80000"/>
              </a:lnSpc>
            </a:pPr>
            <a:r>
              <a:rPr lang="en-US"/>
              <a:t>Solute</a:t>
            </a:r>
          </a:p>
          <a:p>
            <a:pPr algn="l">
              <a:lnSpc>
                <a:spcPct val="80000"/>
              </a:lnSpc>
            </a:pPr>
            <a:r>
              <a:rPr lang="en-US"/>
              <a:t>molecule</a:t>
            </a:r>
          </a:p>
        </p:txBody>
      </p:sp>
      <p:sp>
        <p:nvSpPr>
          <p:cNvPr id="64516" name="Text Box 10"/>
          <p:cNvSpPr txBox="1">
            <a:spLocks noChangeArrowheads="1"/>
          </p:cNvSpPr>
          <p:nvPr/>
        </p:nvSpPr>
        <p:spPr bwMode="auto">
          <a:xfrm>
            <a:off x="2270125" y="138113"/>
            <a:ext cx="13843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a:t>Lower</a:t>
            </a:r>
          </a:p>
          <a:p>
            <a:pPr algn="ctr">
              <a:lnSpc>
                <a:spcPct val="90000"/>
              </a:lnSpc>
            </a:pPr>
            <a:r>
              <a:rPr lang="en-US"/>
              <a:t>concentration</a:t>
            </a:r>
          </a:p>
          <a:p>
            <a:pPr algn="ctr">
              <a:lnSpc>
                <a:spcPct val="90000"/>
              </a:lnSpc>
            </a:pPr>
            <a:r>
              <a:rPr lang="en-US"/>
              <a:t>of solute</a:t>
            </a:r>
          </a:p>
        </p:txBody>
      </p:sp>
      <p:sp>
        <p:nvSpPr>
          <p:cNvPr id="64517" name="Text Box 11"/>
          <p:cNvSpPr txBox="1">
            <a:spLocks noChangeArrowheads="1"/>
          </p:cNvSpPr>
          <p:nvPr/>
        </p:nvSpPr>
        <p:spPr bwMode="auto">
          <a:xfrm>
            <a:off x="3538538" y="1635125"/>
            <a:ext cx="4222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t>H</a:t>
            </a:r>
            <a:r>
              <a:rPr lang="en-US" baseline="-25000"/>
              <a:t>2</a:t>
            </a:r>
            <a:r>
              <a:rPr lang="en-US"/>
              <a:t>O</a:t>
            </a:r>
          </a:p>
        </p:txBody>
      </p:sp>
      <p:sp>
        <p:nvSpPr>
          <p:cNvPr id="64518" name="Text Box 12"/>
          <p:cNvSpPr txBox="1">
            <a:spLocks noChangeArrowheads="1"/>
          </p:cNvSpPr>
          <p:nvPr/>
        </p:nvSpPr>
        <p:spPr bwMode="auto">
          <a:xfrm>
            <a:off x="4819650" y="5635625"/>
            <a:ext cx="25082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a:t>Solute molecule with</a:t>
            </a:r>
          </a:p>
          <a:p>
            <a:pPr algn="ctr">
              <a:lnSpc>
                <a:spcPct val="90000"/>
              </a:lnSpc>
            </a:pPr>
            <a:r>
              <a:rPr lang="en-US"/>
              <a:t>cluster of water molecules</a:t>
            </a:r>
          </a:p>
        </p:txBody>
      </p:sp>
      <p:sp>
        <p:nvSpPr>
          <p:cNvPr id="64519" name="Text Box 13"/>
          <p:cNvSpPr txBox="1">
            <a:spLocks noChangeArrowheads="1"/>
          </p:cNvSpPr>
          <p:nvPr/>
        </p:nvSpPr>
        <p:spPr bwMode="auto">
          <a:xfrm>
            <a:off x="3789363" y="6353175"/>
            <a:ext cx="166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t>Net flow of water</a:t>
            </a:r>
          </a:p>
        </p:txBody>
      </p:sp>
      <p:sp>
        <p:nvSpPr>
          <p:cNvPr id="64520" name="Text Box 14"/>
          <p:cNvSpPr txBox="1">
            <a:spLocks noChangeArrowheads="1"/>
          </p:cNvSpPr>
          <p:nvPr/>
        </p:nvSpPr>
        <p:spPr bwMode="auto">
          <a:xfrm>
            <a:off x="1993900" y="3252788"/>
            <a:ext cx="930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t>Water</a:t>
            </a:r>
          </a:p>
          <a:p>
            <a:pPr algn="l">
              <a:lnSpc>
                <a:spcPct val="90000"/>
              </a:lnSpc>
            </a:pPr>
            <a:r>
              <a:rPr lang="en-US"/>
              <a:t>molecule</a:t>
            </a:r>
          </a:p>
        </p:txBody>
      </p:sp>
      <p:sp>
        <p:nvSpPr>
          <p:cNvPr id="64521" name="Text Box 15"/>
          <p:cNvSpPr txBox="1">
            <a:spLocks noChangeArrowheads="1"/>
          </p:cNvSpPr>
          <p:nvPr/>
        </p:nvSpPr>
        <p:spPr bwMode="auto">
          <a:xfrm>
            <a:off x="5683250" y="138113"/>
            <a:ext cx="13843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a:t>Equal</a:t>
            </a:r>
          </a:p>
          <a:p>
            <a:pPr algn="ctr">
              <a:lnSpc>
                <a:spcPct val="90000"/>
              </a:lnSpc>
            </a:pPr>
            <a:r>
              <a:rPr lang="en-US"/>
              <a:t>concentration</a:t>
            </a:r>
          </a:p>
          <a:p>
            <a:pPr algn="ctr">
              <a:lnSpc>
                <a:spcPct val="90000"/>
              </a:lnSpc>
            </a:pPr>
            <a:r>
              <a:rPr lang="en-US"/>
              <a:t>of solute</a:t>
            </a:r>
          </a:p>
        </p:txBody>
      </p:sp>
      <p:sp>
        <p:nvSpPr>
          <p:cNvPr id="64522" name="Text Box 16"/>
          <p:cNvSpPr txBox="1">
            <a:spLocks noChangeArrowheads="1"/>
          </p:cNvSpPr>
          <p:nvPr/>
        </p:nvSpPr>
        <p:spPr bwMode="auto">
          <a:xfrm>
            <a:off x="3829050" y="141288"/>
            <a:ext cx="13843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a:t>Higher</a:t>
            </a:r>
          </a:p>
          <a:p>
            <a:pPr algn="ctr">
              <a:lnSpc>
                <a:spcPct val="90000"/>
              </a:lnSpc>
            </a:pPr>
            <a:r>
              <a:rPr lang="en-US"/>
              <a:t>concentration</a:t>
            </a:r>
          </a:p>
          <a:p>
            <a:pPr algn="ctr">
              <a:lnSpc>
                <a:spcPct val="90000"/>
              </a:lnSpc>
            </a:pPr>
            <a:r>
              <a:rPr lang="en-US"/>
              <a:t>of solute</a:t>
            </a:r>
          </a:p>
        </p:txBody>
      </p:sp>
      <p:sp>
        <p:nvSpPr>
          <p:cNvPr id="64523" name="Line 17"/>
          <p:cNvSpPr>
            <a:spLocks noChangeShapeType="1"/>
          </p:cNvSpPr>
          <p:nvPr/>
        </p:nvSpPr>
        <p:spPr bwMode="auto">
          <a:xfrm flipH="1">
            <a:off x="2635250" y="2152650"/>
            <a:ext cx="3016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4" name="Line 18"/>
          <p:cNvSpPr>
            <a:spLocks noChangeShapeType="1"/>
          </p:cNvSpPr>
          <p:nvPr/>
        </p:nvSpPr>
        <p:spPr bwMode="auto">
          <a:xfrm flipH="1">
            <a:off x="2781300" y="2692400"/>
            <a:ext cx="927100" cy="2730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5" name="Line 19"/>
          <p:cNvSpPr>
            <a:spLocks noChangeShapeType="1"/>
          </p:cNvSpPr>
          <p:nvPr/>
        </p:nvSpPr>
        <p:spPr bwMode="auto">
          <a:xfrm>
            <a:off x="2781300" y="2965450"/>
            <a:ext cx="1838325" cy="320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6" name="Line 20"/>
          <p:cNvSpPr>
            <a:spLocks noChangeShapeType="1"/>
          </p:cNvSpPr>
          <p:nvPr/>
        </p:nvSpPr>
        <p:spPr bwMode="auto">
          <a:xfrm flipH="1" flipV="1">
            <a:off x="2406650" y="3689350"/>
            <a:ext cx="371475" cy="2381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7" name="Line 21"/>
          <p:cNvSpPr>
            <a:spLocks noChangeShapeType="1"/>
          </p:cNvSpPr>
          <p:nvPr/>
        </p:nvSpPr>
        <p:spPr bwMode="auto">
          <a:xfrm>
            <a:off x="5794375" y="5473700"/>
            <a:ext cx="0" cy="1809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8" name="AutoShape 22"/>
          <p:cNvSpPr>
            <a:spLocks/>
          </p:cNvSpPr>
          <p:nvPr/>
        </p:nvSpPr>
        <p:spPr bwMode="auto">
          <a:xfrm rot="5400000">
            <a:off x="6292850" y="203201"/>
            <a:ext cx="168275" cy="1339850"/>
          </a:xfrm>
          <a:prstGeom prst="leftBrace">
            <a:avLst>
              <a:gd name="adj1" fmla="val 66352"/>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29" name="Line 23"/>
          <p:cNvSpPr>
            <a:spLocks noChangeShapeType="1"/>
          </p:cNvSpPr>
          <p:nvPr/>
        </p:nvSpPr>
        <p:spPr bwMode="auto">
          <a:xfrm>
            <a:off x="7045325" y="962025"/>
            <a:ext cx="0" cy="1714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0" name="Line 24"/>
          <p:cNvSpPr>
            <a:spLocks noChangeShapeType="1"/>
          </p:cNvSpPr>
          <p:nvPr/>
        </p:nvSpPr>
        <p:spPr bwMode="auto">
          <a:xfrm>
            <a:off x="5708650" y="955675"/>
            <a:ext cx="0" cy="955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1" name="Line 25"/>
          <p:cNvSpPr>
            <a:spLocks noChangeShapeType="1"/>
          </p:cNvSpPr>
          <p:nvPr/>
        </p:nvSpPr>
        <p:spPr bwMode="auto">
          <a:xfrm>
            <a:off x="3067050" y="841375"/>
            <a:ext cx="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2" name="Line 26"/>
          <p:cNvSpPr>
            <a:spLocks noChangeShapeType="1"/>
          </p:cNvSpPr>
          <p:nvPr/>
        </p:nvSpPr>
        <p:spPr bwMode="auto">
          <a:xfrm>
            <a:off x="4406900" y="838200"/>
            <a:ext cx="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928960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03200" y="368300"/>
            <a:ext cx="5588000" cy="1143000"/>
          </a:xfrm>
        </p:spPr>
        <p:txBody>
          <a:bodyPr/>
          <a:lstStyle/>
          <a:p>
            <a:r>
              <a:rPr lang="en-US">
                <a:latin typeface="Times New Roman" charset="0"/>
              </a:rPr>
              <a:t>Concentration of water</a:t>
            </a:r>
          </a:p>
        </p:txBody>
      </p:sp>
      <p:sp>
        <p:nvSpPr>
          <p:cNvPr id="66562" name="Rectangle 3" descr="Rectangle: Click to edit Master text styles&#10;Second level&#10;Third level&#10;Fourth level&#10;Fifth level"/>
          <p:cNvSpPr>
            <a:spLocks noGrp="1" noChangeArrowheads="1"/>
          </p:cNvSpPr>
          <p:nvPr>
            <p:ph type="body" idx="1"/>
          </p:nvPr>
        </p:nvSpPr>
        <p:spPr>
          <a:xfrm>
            <a:off x="838200" y="1371600"/>
            <a:ext cx="7848600" cy="2897188"/>
          </a:xfrm>
        </p:spPr>
        <p:txBody>
          <a:bodyPr/>
          <a:lstStyle/>
          <a:p>
            <a:r>
              <a:rPr lang="en-US">
                <a:latin typeface="Tahoma" charset="0"/>
              </a:rPr>
              <a:t>Direction of osmosis is determined by comparing total </a:t>
            </a:r>
            <a:r>
              <a:rPr lang="en-US" u="sng">
                <a:latin typeface="Tahoma" charset="0"/>
              </a:rPr>
              <a:t>solute</a:t>
            </a:r>
            <a:r>
              <a:rPr lang="en-US">
                <a:latin typeface="Tahoma" charset="0"/>
              </a:rPr>
              <a:t> concentrations</a:t>
            </a:r>
          </a:p>
          <a:p>
            <a:pPr lvl="1">
              <a:lnSpc>
                <a:spcPct val="120000"/>
              </a:lnSpc>
            </a:pPr>
            <a:r>
              <a:rPr lang="en-US" u="sng">
                <a:solidFill>
                  <a:srgbClr val="CC0000"/>
                </a:solidFill>
                <a:latin typeface="Tahoma" charset="0"/>
                <a:ea typeface="Arial" charset="0"/>
                <a:cs typeface="Arial" charset="0"/>
              </a:rPr>
              <a:t>Hypertonic</a:t>
            </a:r>
            <a:r>
              <a:rPr lang="en-US">
                <a:latin typeface="Tahoma" charset="0"/>
                <a:ea typeface="Arial" charset="0"/>
                <a:cs typeface="Arial" charset="0"/>
              </a:rPr>
              <a:t> - more solute, less water</a:t>
            </a:r>
          </a:p>
          <a:p>
            <a:pPr lvl="1">
              <a:lnSpc>
                <a:spcPct val="120000"/>
              </a:lnSpc>
            </a:pPr>
            <a:r>
              <a:rPr lang="en-US" u="sng">
                <a:solidFill>
                  <a:srgbClr val="CC0000"/>
                </a:solidFill>
                <a:latin typeface="Tahoma" charset="0"/>
                <a:ea typeface="Arial" charset="0"/>
                <a:cs typeface="Arial" charset="0"/>
              </a:rPr>
              <a:t>Hypotonic</a:t>
            </a:r>
            <a:r>
              <a:rPr lang="en-US">
                <a:latin typeface="Tahoma" charset="0"/>
                <a:ea typeface="Arial" charset="0"/>
                <a:cs typeface="Arial" charset="0"/>
              </a:rPr>
              <a:t> - less solute, more water</a:t>
            </a:r>
          </a:p>
          <a:p>
            <a:pPr lvl="1">
              <a:lnSpc>
                <a:spcPct val="120000"/>
              </a:lnSpc>
            </a:pPr>
            <a:r>
              <a:rPr lang="en-US" u="sng">
                <a:solidFill>
                  <a:srgbClr val="CC0000"/>
                </a:solidFill>
                <a:latin typeface="Tahoma" charset="0"/>
                <a:ea typeface="Arial" charset="0"/>
                <a:cs typeface="Arial" charset="0"/>
              </a:rPr>
              <a:t>Isotonic</a:t>
            </a:r>
            <a:r>
              <a:rPr lang="en-US">
                <a:latin typeface="Tahoma" charset="0"/>
                <a:ea typeface="Arial" charset="0"/>
                <a:cs typeface="Arial" charset="0"/>
              </a:rPr>
              <a:t> - equal solute, equal water</a:t>
            </a:r>
          </a:p>
        </p:txBody>
      </p:sp>
      <p:grpSp>
        <p:nvGrpSpPr>
          <p:cNvPr id="66563" name="Group 4"/>
          <p:cNvGrpSpPr>
            <a:grpSpLocks/>
          </p:cNvGrpSpPr>
          <p:nvPr/>
        </p:nvGrpSpPr>
        <p:grpSpPr bwMode="auto">
          <a:xfrm>
            <a:off x="2008188" y="4356100"/>
            <a:ext cx="5181600" cy="1905000"/>
            <a:chOff x="1440" y="2592"/>
            <a:chExt cx="3264" cy="1200"/>
          </a:xfrm>
        </p:grpSpPr>
        <p:sp>
          <p:nvSpPr>
            <p:cNvPr id="66566" name="Rectangle 5"/>
            <p:cNvSpPr>
              <a:spLocks noChangeArrowheads="1"/>
            </p:cNvSpPr>
            <p:nvPr/>
          </p:nvSpPr>
          <p:spPr bwMode="auto">
            <a:xfrm>
              <a:off x="1440" y="2640"/>
              <a:ext cx="3264" cy="1104"/>
            </a:xfrm>
            <a:prstGeom prst="rect">
              <a:avLst/>
            </a:prstGeom>
            <a:solidFill>
              <a:schemeClr val="hlink"/>
            </a:solidFill>
            <a:ln w="28575">
              <a:solidFill>
                <a:schemeClr val="tx2"/>
              </a:solidFill>
              <a:miter lim="800000"/>
              <a:headEnd/>
              <a:tailEnd/>
            </a:ln>
          </p:spPr>
          <p:txBody>
            <a:bodyPr wrap="none" anchor="ctr"/>
            <a:lstStyle/>
            <a:p>
              <a:endParaRPr lang="en-US"/>
            </a:p>
          </p:txBody>
        </p:sp>
        <p:sp>
          <p:nvSpPr>
            <p:cNvPr id="66567" name="Line 6"/>
            <p:cNvSpPr>
              <a:spLocks noChangeShapeType="1"/>
            </p:cNvSpPr>
            <p:nvPr/>
          </p:nvSpPr>
          <p:spPr bwMode="auto">
            <a:xfrm>
              <a:off x="3072" y="2592"/>
              <a:ext cx="0" cy="1200"/>
            </a:xfrm>
            <a:prstGeom prst="line">
              <a:avLst/>
            </a:prstGeom>
            <a:noFill/>
            <a:ln w="571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8" name="Text Box 7"/>
            <p:cNvSpPr txBox="1">
              <a:spLocks noChangeArrowheads="1"/>
            </p:cNvSpPr>
            <p:nvPr/>
          </p:nvSpPr>
          <p:spPr bwMode="auto">
            <a:xfrm>
              <a:off x="1679" y="3456"/>
              <a:ext cx="10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r>
                <a:rPr lang="en-US">
                  <a:solidFill>
                    <a:srgbClr val="FF0000"/>
                  </a:solidFill>
                </a:rPr>
                <a:t>hypotonic</a:t>
              </a:r>
            </a:p>
          </p:txBody>
        </p:sp>
        <p:sp>
          <p:nvSpPr>
            <p:cNvPr id="66569" name="Text Box 8"/>
            <p:cNvSpPr txBox="1">
              <a:spLocks noChangeArrowheads="1"/>
            </p:cNvSpPr>
            <p:nvPr/>
          </p:nvSpPr>
          <p:spPr bwMode="auto">
            <a:xfrm>
              <a:off x="3376" y="3456"/>
              <a:ext cx="10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r>
                <a:rPr lang="en-US">
                  <a:solidFill>
                    <a:srgbClr val="FF0000"/>
                  </a:solidFill>
                </a:rPr>
                <a:t>hypertonic</a:t>
              </a:r>
            </a:p>
          </p:txBody>
        </p:sp>
        <p:sp>
          <p:nvSpPr>
            <p:cNvPr id="66570" name="Oval 9"/>
            <p:cNvSpPr>
              <a:spLocks noChangeArrowheads="1"/>
            </p:cNvSpPr>
            <p:nvPr/>
          </p:nvSpPr>
          <p:spPr bwMode="auto">
            <a:xfrm>
              <a:off x="1584" y="2784"/>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71" name="Oval 10"/>
            <p:cNvSpPr>
              <a:spLocks noChangeArrowheads="1"/>
            </p:cNvSpPr>
            <p:nvPr/>
          </p:nvSpPr>
          <p:spPr bwMode="auto">
            <a:xfrm>
              <a:off x="2112" y="2832"/>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72" name="Oval 11"/>
            <p:cNvSpPr>
              <a:spLocks noChangeArrowheads="1"/>
            </p:cNvSpPr>
            <p:nvPr/>
          </p:nvSpPr>
          <p:spPr bwMode="auto">
            <a:xfrm>
              <a:off x="1680" y="3168"/>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73" name="Oval 12"/>
            <p:cNvSpPr>
              <a:spLocks noChangeArrowheads="1"/>
            </p:cNvSpPr>
            <p:nvPr/>
          </p:nvSpPr>
          <p:spPr bwMode="auto">
            <a:xfrm>
              <a:off x="2208" y="3168"/>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74" name="Oval 13"/>
            <p:cNvSpPr>
              <a:spLocks noChangeArrowheads="1"/>
            </p:cNvSpPr>
            <p:nvPr/>
          </p:nvSpPr>
          <p:spPr bwMode="auto">
            <a:xfrm>
              <a:off x="2640" y="3264"/>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75" name="Oval 14"/>
            <p:cNvSpPr>
              <a:spLocks noChangeArrowheads="1"/>
            </p:cNvSpPr>
            <p:nvPr/>
          </p:nvSpPr>
          <p:spPr bwMode="auto">
            <a:xfrm>
              <a:off x="3264" y="2784"/>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76" name="Oval 15"/>
            <p:cNvSpPr>
              <a:spLocks noChangeArrowheads="1"/>
            </p:cNvSpPr>
            <p:nvPr/>
          </p:nvSpPr>
          <p:spPr bwMode="auto">
            <a:xfrm>
              <a:off x="3648" y="2784"/>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77" name="Oval 16"/>
            <p:cNvSpPr>
              <a:spLocks noChangeArrowheads="1"/>
            </p:cNvSpPr>
            <p:nvPr/>
          </p:nvSpPr>
          <p:spPr bwMode="auto">
            <a:xfrm>
              <a:off x="3408" y="2928"/>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78" name="Oval 17"/>
            <p:cNvSpPr>
              <a:spLocks noChangeArrowheads="1"/>
            </p:cNvSpPr>
            <p:nvPr/>
          </p:nvSpPr>
          <p:spPr bwMode="auto">
            <a:xfrm>
              <a:off x="3792" y="3120"/>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79" name="Oval 18"/>
            <p:cNvSpPr>
              <a:spLocks noChangeArrowheads="1"/>
            </p:cNvSpPr>
            <p:nvPr/>
          </p:nvSpPr>
          <p:spPr bwMode="auto">
            <a:xfrm>
              <a:off x="3888" y="2928"/>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80" name="Oval 19"/>
            <p:cNvSpPr>
              <a:spLocks noChangeArrowheads="1"/>
            </p:cNvSpPr>
            <p:nvPr/>
          </p:nvSpPr>
          <p:spPr bwMode="auto">
            <a:xfrm>
              <a:off x="3600" y="3072"/>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81" name="Oval 20"/>
            <p:cNvSpPr>
              <a:spLocks noChangeArrowheads="1"/>
            </p:cNvSpPr>
            <p:nvPr/>
          </p:nvSpPr>
          <p:spPr bwMode="auto">
            <a:xfrm>
              <a:off x="3360" y="3216"/>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82" name="Oval 21"/>
            <p:cNvSpPr>
              <a:spLocks noChangeArrowheads="1"/>
            </p:cNvSpPr>
            <p:nvPr/>
          </p:nvSpPr>
          <p:spPr bwMode="auto">
            <a:xfrm>
              <a:off x="3648" y="3264"/>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83" name="Oval 22"/>
            <p:cNvSpPr>
              <a:spLocks noChangeArrowheads="1"/>
            </p:cNvSpPr>
            <p:nvPr/>
          </p:nvSpPr>
          <p:spPr bwMode="auto">
            <a:xfrm>
              <a:off x="4032" y="3264"/>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84" name="Oval 23"/>
            <p:cNvSpPr>
              <a:spLocks noChangeArrowheads="1"/>
            </p:cNvSpPr>
            <p:nvPr/>
          </p:nvSpPr>
          <p:spPr bwMode="auto">
            <a:xfrm>
              <a:off x="4128" y="3072"/>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85" name="Oval 24"/>
            <p:cNvSpPr>
              <a:spLocks noChangeArrowheads="1"/>
            </p:cNvSpPr>
            <p:nvPr/>
          </p:nvSpPr>
          <p:spPr bwMode="auto">
            <a:xfrm>
              <a:off x="4080" y="2736"/>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86" name="Oval 25"/>
            <p:cNvSpPr>
              <a:spLocks noChangeArrowheads="1"/>
            </p:cNvSpPr>
            <p:nvPr/>
          </p:nvSpPr>
          <p:spPr bwMode="auto">
            <a:xfrm>
              <a:off x="4320" y="2832"/>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87" name="Oval 26"/>
            <p:cNvSpPr>
              <a:spLocks noChangeArrowheads="1"/>
            </p:cNvSpPr>
            <p:nvPr/>
          </p:nvSpPr>
          <p:spPr bwMode="auto">
            <a:xfrm>
              <a:off x="4416" y="3120"/>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88" name="Oval 27"/>
            <p:cNvSpPr>
              <a:spLocks noChangeArrowheads="1"/>
            </p:cNvSpPr>
            <p:nvPr/>
          </p:nvSpPr>
          <p:spPr bwMode="auto">
            <a:xfrm>
              <a:off x="4416" y="3312"/>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89" name="Oval 28"/>
            <p:cNvSpPr>
              <a:spLocks noChangeArrowheads="1"/>
            </p:cNvSpPr>
            <p:nvPr/>
          </p:nvSpPr>
          <p:spPr bwMode="auto">
            <a:xfrm>
              <a:off x="4512" y="2784"/>
              <a:ext cx="96" cy="96"/>
            </a:xfrm>
            <a:prstGeom prst="ellipse">
              <a:avLst/>
            </a:prstGeom>
            <a:solidFill>
              <a:srgbClr val="FFEA18"/>
            </a:solidFill>
            <a:ln w="9525">
              <a:solidFill>
                <a:srgbClr val="FFEA18"/>
              </a:solidFill>
              <a:round/>
              <a:headEnd/>
              <a:tailEnd/>
            </a:ln>
          </p:spPr>
          <p:txBody>
            <a:bodyPr wrap="none" anchor="ctr"/>
            <a:lstStyle/>
            <a:p>
              <a:endParaRPr lang="en-US"/>
            </a:p>
          </p:txBody>
        </p:sp>
        <p:sp>
          <p:nvSpPr>
            <p:cNvPr id="66590" name="Oval 29"/>
            <p:cNvSpPr>
              <a:spLocks noChangeArrowheads="1"/>
            </p:cNvSpPr>
            <p:nvPr/>
          </p:nvSpPr>
          <p:spPr bwMode="auto">
            <a:xfrm>
              <a:off x="2688" y="2784"/>
              <a:ext cx="96" cy="96"/>
            </a:xfrm>
            <a:prstGeom prst="ellipse">
              <a:avLst/>
            </a:prstGeom>
            <a:solidFill>
              <a:srgbClr val="FFEA18"/>
            </a:solidFill>
            <a:ln w="9525">
              <a:solidFill>
                <a:srgbClr val="FFEA18"/>
              </a:solidFill>
              <a:round/>
              <a:headEnd/>
              <a:tailEnd/>
            </a:ln>
          </p:spPr>
          <p:txBody>
            <a:bodyPr wrap="none" anchor="ctr"/>
            <a:lstStyle/>
            <a:p>
              <a:endParaRPr lang="en-US"/>
            </a:p>
          </p:txBody>
        </p:sp>
      </p:grpSp>
      <p:sp>
        <p:nvSpPr>
          <p:cNvPr id="66564" name="AutoShape 30"/>
          <p:cNvSpPr>
            <a:spLocks noChangeArrowheads="1"/>
          </p:cNvSpPr>
          <p:nvPr/>
        </p:nvSpPr>
        <p:spPr bwMode="auto">
          <a:xfrm>
            <a:off x="3913188" y="5041900"/>
            <a:ext cx="1447800" cy="533400"/>
          </a:xfrm>
          <a:prstGeom prst="rightArrow">
            <a:avLst>
              <a:gd name="adj1" fmla="val 50000"/>
              <a:gd name="adj2" fmla="val 67857"/>
            </a:avLst>
          </a:prstGeom>
          <a:solidFill>
            <a:srgbClr val="0F116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solidFill>
                  <a:schemeClr val="bg1"/>
                </a:solidFill>
              </a:rPr>
              <a:t>water</a:t>
            </a:r>
          </a:p>
        </p:txBody>
      </p:sp>
      <p:sp>
        <p:nvSpPr>
          <p:cNvPr id="66565" name="Text Box 32"/>
          <p:cNvSpPr txBox="1">
            <a:spLocks noChangeArrowheads="1"/>
          </p:cNvSpPr>
          <p:nvPr/>
        </p:nvSpPr>
        <p:spPr bwMode="auto">
          <a:xfrm>
            <a:off x="2860675" y="6184900"/>
            <a:ext cx="350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r>
              <a:rPr lang="en-US" u="sng">
                <a:solidFill>
                  <a:srgbClr val="CC0000"/>
                </a:solidFill>
              </a:rPr>
              <a:t>net</a:t>
            </a:r>
            <a:r>
              <a:rPr lang="en-US">
                <a:solidFill>
                  <a:srgbClr val="0F116A"/>
                </a:solidFill>
              </a:rPr>
              <a:t> movement of water</a:t>
            </a:r>
          </a:p>
        </p:txBody>
      </p:sp>
    </p:spTree>
    <p:extLst>
      <p:ext uri="{BB962C8B-B14F-4D97-AF65-F5344CB8AC3E}">
        <p14:creationId xmlns:p14="http://schemas.microsoft.com/office/powerpoint/2010/main" val="7605135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7" descr="05_05TonicityAnimalPlan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760413"/>
            <a:ext cx="8548687"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Text Box 8"/>
          <p:cNvSpPr txBox="1">
            <a:spLocks noChangeArrowheads="1"/>
          </p:cNvSpPr>
          <p:nvPr/>
        </p:nvSpPr>
        <p:spPr bwMode="auto">
          <a:xfrm>
            <a:off x="1508125" y="769938"/>
            <a:ext cx="219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Isotonic solution</a:t>
            </a:r>
          </a:p>
        </p:txBody>
      </p:sp>
      <p:sp>
        <p:nvSpPr>
          <p:cNvPr id="68611" name="Text Box 9"/>
          <p:cNvSpPr txBox="1">
            <a:spLocks noChangeArrowheads="1"/>
          </p:cNvSpPr>
          <p:nvPr/>
        </p:nvSpPr>
        <p:spPr bwMode="auto">
          <a:xfrm>
            <a:off x="4476750" y="2941638"/>
            <a:ext cx="12446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(B) Lysed</a:t>
            </a:r>
          </a:p>
        </p:txBody>
      </p:sp>
      <p:sp>
        <p:nvSpPr>
          <p:cNvPr id="68612" name="Text Box 10"/>
          <p:cNvSpPr txBox="1">
            <a:spLocks noChangeArrowheads="1"/>
          </p:cNvSpPr>
          <p:nvPr/>
        </p:nvSpPr>
        <p:spPr bwMode="auto">
          <a:xfrm>
            <a:off x="6915150" y="2941638"/>
            <a:ext cx="14827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(C) Shriveled</a:t>
            </a:r>
          </a:p>
        </p:txBody>
      </p:sp>
      <p:sp>
        <p:nvSpPr>
          <p:cNvPr id="68613" name="Text Box 11"/>
          <p:cNvSpPr txBox="1">
            <a:spLocks noChangeArrowheads="1"/>
          </p:cNvSpPr>
          <p:nvPr/>
        </p:nvSpPr>
        <p:spPr bwMode="auto">
          <a:xfrm>
            <a:off x="1757363" y="5389563"/>
            <a:ext cx="11811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(D) Flaccid</a:t>
            </a:r>
          </a:p>
        </p:txBody>
      </p:sp>
      <p:sp>
        <p:nvSpPr>
          <p:cNvPr id="68614" name="Text Box 12"/>
          <p:cNvSpPr txBox="1">
            <a:spLocks noChangeArrowheads="1"/>
          </p:cNvSpPr>
          <p:nvPr/>
        </p:nvSpPr>
        <p:spPr bwMode="auto">
          <a:xfrm>
            <a:off x="4454525" y="5389563"/>
            <a:ext cx="11366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(E) Turgid</a:t>
            </a:r>
          </a:p>
        </p:txBody>
      </p:sp>
      <p:sp>
        <p:nvSpPr>
          <p:cNvPr id="68615" name="Text Box 13"/>
          <p:cNvSpPr txBox="1">
            <a:spLocks noChangeArrowheads="1"/>
          </p:cNvSpPr>
          <p:nvPr/>
        </p:nvSpPr>
        <p:spPr bwMode="auto">
          <a:xfrm>
            <a:off x="6697663" y="5376863"/>
            <a:ext cx="1403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(F) Shriveled</a:t>
            </a:r>
          </a:p>
        </p:txBody>
      </p:sp>
      <p:sp>
        <p:nvSpPr>
          <p:cNvPr id="68616" name="Text Box 14"/>
          <p:cNvSpPr txBox="1">
            <a:spLocks noChangeArrowheads="1"/>
          </p:cNvSpPr>
          <p:nvPr/>
        </p:nvSpPr>
        <p:spPr bwMode="auto">
          <a:xfrm>
            <a:off x="6534150" y="773113"/>
            <a:ext cx="219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Hypertonic solution</a:t>
            </a:r>
          </a:p>
        </p:txBody>
      </p:sp>
      <p:sp>
        <p:nvSpPr>
          <p:cNvPr id="68617" name="Text Box 15"/>
          <p:cNvSpPr txBox="1">
            <a:spLocks noChangeArrowheads="1"/>
          </p:cNvSpPr>
          <p:nvPr/>
        </p:nvSpPr>
        <p:spPr bwMode="auto">
          <a:xfrm>
            <a:off x="3978275" y="768350"/>
            <a:ext cx="2190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Hypotonic solution</a:t>
            </a:r>
          </a:p>
        </p:txBody>
      </p:sp>
      <p:sp>
        <p:nvSpPr>
          <p:cNvPr id="68618" name="Text Box 16"/>
          <p:cNvSpPr txBox="1">
            <a:spLocks noChangeArrowheads="1"/>
          </p:cNvSpPr>
          <p:nvPr/>
        </p:nvSpPr>
        <p:spPr bwMode="auto">
          <a:xfrm>
            <a:off x="349250" y="4368800"/>
            <a:ext cx="7080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80000"/>
              </a:lnSpc>
            </a:pPr>
            <a:r>
              <a:rPr lang="en-US" sz="1800"/>
              <a:t>Plant</a:t>
            </a:r>
          </a:p>
          <a:p>
            <a:pPr algn="l">
              <a:lnSpc>
                <a:spcPct val="80000"/>
              </a:lnSpc>
            </a:pPr>
            <a:r>
              <a:rPr lang="en-US" sz="1800"/>
              <a:t>cell</a:t>
            </a:r>
          </a:p>
        </p:txBody>
      </p:sp>
      <p:sp>
        <p:nvSpPr>
          <p:cNvPr id="68619" name="Text Box 17"/>
          <p:cNvSpPr txBox="1">
            <a:spLocks noChangeArrowheads="1"/>
          </p:cNvSpPr>
          <p:nvPr/>
        </p:nvSpPr>
        <p:spPr bwMode="auto">
          <a:xfrm>
            <a:off x="331788" y="2051050"/>
            <a:ext cx="8064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80000"/>
              </a:lnSpc>
            </a:pPr>
            <a:r>
              <a:rPr lang="en-US" sz="1800"/>
              <a:t>Animal</a:t>
            </a:r>
          </a:p>
          <a:p>
            <a:pPr algn="l">
              <a:lnSpc>
                <a:spcPct val="80000"/>
              </a:lnSpc>
            </a:pPr>
            <a:r>
              <a:rPr lang="en-US" sz="1800"/>
              <a:t>cell</a:t>
            </a:r>
          </a:p>
        </p:txBody>
      </p:sp>
      <p:sp>
        <p:nvSpPr>
          <p:cNvPr id="68620" name="Text Box 18"/>
          <p:cNvSpPr txBox="1">
            <a:spLocks noChangeArrowheads="1"/>
          </p:cNvSpPr>
          <p:nvPr/>
        </p:nvSpPr>
        <p:spPr bwMode="auto">
          <a:xfrm>
            <a:off x="1790700" y="2940050"/>
            <a:ext cx="123507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(A) Normal</a:t>
            </a:r>
          </a:p>
        </p:txBody>
      </p:sp>
      <p:sp>
        <p:nvSpPr>
          <p:cNvPr id="68621" name="Text Box 19"/>
          <p:cNvSpPr txBox="1">
            <a:spLocks noChangeArrowheads="1"/>
          </p:cNvSpPr>
          <p:nvPr/>
        </p:nvSpPr>
        <p:spPr bwMode="auto">
          <a:xfrm>
            <a:off x="6403975" y="3357563"/>
            <a:ext cx="12731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80000"/>
              </a:lnSpc>
            </a:pPr>
            <a:r>
              <a:rPr lang="en-US" sz="1800"/>
              <a:t>Plasma</a:t>
            </a:r>
          </a:p>
          <a:p>
            <a:pPr algn="ctr">
              <a:lnSpc>
                <a:spcPct val="80000"/>
              </a:lnSpc>
            </a:pPr>
            <a:r>
              <a:rPr lang="en-US" sz="1800"/>
              <a:t>membrane</a:t>
            </a:r>
          </a:p>
        </p:txBody>
      </p:sp>
      <p:sp>
        <p:nvSpPr>
          <p:cNvPr id="68622" name="Line 20"/>
          <p:cNvSpPr>
            <a:spLocks noChangeShapeType="1"/>
          </p:cNvSpPr>
          <p:nvPr/>
        </p:nvSpPr>
        <p:spPr bwMode="auto">
          <a:xfrm>
            <a:off x="7137400" y="3803650"/>
            <a:ext cx="149225" cy="327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3" name="Text Box 21"/>
          <p:cNvSpPr txBox="1">
            <a:spLocks noChangeArrowheads="1"/>
          </p:cNvSpPr>
          <p:nvPr/>
        </p:nvSpPr>
        <p:spPr bwMode="auto">
          <a:xfrm>
            <a:off x="7072313" y="5621338"/>
            <a:ext cx="1587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(plasmolyzed)</a:t>
            </a:r>
          </a:p>
        </p:txBody>
      </p:sp>
      <p:sp>
        <p:nvSpPr>
          <p:cNvPr id="68624" name="Rectangle 16"/>
          <p:cNvSpPr>
            <a:spLocks noChangeArrowheads="1"/>
          </p:cNvSpPr>
          <p:nvPr/>
        </p:nvSpPr>
        <p:spPr bwMode="auto">
          <a:xfrm>
            <a:off x="215900" y="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Cell survival depends on balancing water uptake &amp; loss</a:t>
            </a:r>
          </a:p>
        </p:txBody>
      </p:sp>
    </p:spTree>
    <p:extLst>
      <p:ext uri="{BB962C8B-B14F-4D97-AF65-F5344CB8AC3E}">
        <p14:creationId xmlns:p14="http://schemas.microsoft.com/office/powerpoint/2010/main" val="33478609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5">
            <a:extLst>
              <a:ext uri="{28A0092B-C50C-407E-A947-70E740481C1C}">
                <a14:useLocalDpi xmlns:a14="http://schemas.microsoft.com/office/drawing/2010/main" val="0"/>
              </a:ext>
            </a:extLst>
          </a:blip>
          <a:srcRect r="71100" b="4849"/>
          <a:stretch>
            <a:fillRect/>
          </a:stretch>
        </p:blipFill>
        <p:spPr bwMode="auto">
          <a:xfrm>
            <a:off x="6743700" y="1498600"/>
            <a:ext cx="2387600"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Rectangle 3"/>
          <p:cNvSpPr>
            <a:spLocks noGrp="1" noChangeArrowheads="1"/>
          </p:cNvSpPr>
          <p:nvPr>
            <p:ph type="title"/>
          </p:nvPr>
        </p:nvSpPr>
        <p:spPr/>
        <p:txBody>
          <a:bodyPr/>
          <a:lstStyle/>
          <a:p>
            <a:r>
              <a:rPr lang="en-US">
                <a:latin typeface="Times New Roman" charset="0"/>
              </a:rPr>
              <a:t>Managing water balance</a:t>
            </a:r>
          </a:p>
        </p:txBody>
      </p:sp>
      <p:sp>
        <p:nvSpPr>
          <p:cNvPr id="70659" name="Rectangle 4" descr="Rectangle: Click to edit Master text styles&#10;Second level&#10;Third level&#10;Fourth level&#10;Fifth level"/>
          <p:cNvSpPr>
            <a:spLocks noGrp="1" noChangeArrowheads="1"/>
          </p:cNvSpPr>
          <p:nvPr>
            <p:ph type="body" idx="1"/>
          </p:nvPr>
        </p:nvSpPr>
        <p:spPr>
          <a:xfrm>
            <a:off x="0" y="669925"/>
            <a:ext cx="8775700" cy="5073650"/>
          </a:xfrm>
        </p:spPr>
        <p:txBody>
          <a:bodyPr/>
          <a:lstStyle/>
          <a:p>
            <a:r>
              <a:rPr lang="en-US">
                <a:latin typeface="Tahoma" charset="0"/>
              </a:rPr>
              <a:t>Hypotonic</a:t>
            </a:r>
          </a:p>
          <a:p>
            <a:pPr lvl="1"/>
            <a:r>
              <a:rPr lang="en-US">
                <a:latin typeface="Tahoma" charset="0"/>
                <a:ea typeface="Arial" charset="0"/>
                <a:cs typeface="Arial" charset="0"/>
              </a:rPr>
              <a:t>a cell in fresh water</a:t>
            </a:r>
          </a:p>
          <a:p>
            <a:pPr lvl="1"/>
            <a:r>
              <a:rPr lang="en-US">
                <a:latin typeface="Tahoma" charset="0"/>
                <a:ea typeface="Arial" charset="0"/>
                <a:cs typeface="Arial" charset="0"/>
              </a:rPr>
              <a:t>high concentration of water around cell</a:t>
            </a:r>
          </a:p>
          <a:p>
            <a:pPr lvl="2"/>
            <a:r>
              <a:rPr lang="en-US">
                <a:latin typeface="Tahoma" charset="0"/>
                <a:ea typeface="Arial" charset="0"/>
                <a:cs typeface="Arial" charset="0"/>
              </a:rPr>
              <a:t>problem: cell gains water, swells &amp; can burst </a:t>
            </a:r>
          </a:p>
          <a:p>
            <a:pPr lvl="2"/>
            <a:r>
              <a:rPr lang="en-US">
                <a:latin typeface="Tahoma" charset="0"/>
                <a:ea typeface="Arial" charset="0"/>
                <a:cs typeface="Arial" charset="0"/>
              </a:rPr>
              <a:t>example: Paramecium </a:t>
            </a:r>
          </a:p>
          <a:p>
            <a:pPr lvl="2"/>
            <a:r>
              <a:rPr lang="en-US">
                <a:latin typeface="Tahoma" charset="0"/>
                <a:ea typeface="Arial" charset="0"/>
                <a:cs typeface="Arial" charset="0"/>
              </a:rPr>
              <a:t>solution: contractile vacuole </a:t>
            </a:r>
          </a:p>
          <a:p>
            <a:pPr lvl="3"/>
            <a:r>
              <a:rPr lang="en-US">
                <a:latin typeface="Tahoma" charset="0"/>
                <a:ea typeface="Arial" charset="0"/>
                <a:cs typeface="Arial" charset="0"/>
              </a:rPr>
              <a:t>pumps water out of cell</a:t>
            </a:r>
          </a:p>
          <a:p>
            <a:pPr lvl="3"/>
            <a:r>
              <a:rPr lang="en-US">
                <a:latin typeface="Tahoma" charset="0"/>
                <a:ea typeface="Arial" charset="0"/>
                <a:cs typeface="Arial" charset="0"/>
              </a:rPr>
              <a:t>Uses ATP</a:t>
            </a:r>
          </a:p>
          <a:p>
            <a:pPr lvl="1"/>
            <a:r>
              <a:rPr lang="en-US">
                <a:latin typeface="Tahoma" charset="0"/>
                <a:ea typeface="Arial" charset="0"/>
                <a:cs typeface="Arial" charset="0"/>
              </a:rPr>
              <a:t>plant cells</a:t>
            </a:r>
          </a:p>
          <a:p>
            <a:pPr lvl="2"/>
            <a:r>
              <a:rPr lang="en-US">
                <a:latin typeface="Tahoma" charset="0"/>
                <a:ea typeface="Arial" charset="0"/>
                <a:cs typeface="Arial" charset="0"/>
              </a:rPr>
              <a:t>turgid = full</a:t>
            </a:r>
          </a:p>
          <a:p>
            <a:pPr lvl="2"/>
            <a:r>
              <a:rPr lang="en-US">
                <a:latin typeface="Tahoma" charset="0"/>
                <a:ea typeface="Arial" charset="0"/>
                <a:cs typeface="Arial" charset="0"/>
              </a:rPr>
              <a:t>cell wall protects from bursting</a:t>
            </a:r>
          </a:p>
        </p:txBody>
      </p:sp>
      <p:sp>
        <p:nvSpPr>
          <p:cNvPr id="70660" name="Text Box 7"/>
          <p:cNvSpPr txBox="1">
            <a:spLocks noChangeArrowheads="1"/>
          </p:cNvSpPr>
          <p:nvPr/>
        </p:nvSpPr>
        <p:spPr bwMode="auto">
          <a:xfrm>
            <a:off x="6842125" y="6364288"/>
            <a:ext cx="2193925" cy="3968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r>
              <a:rPr lang="en-US" sz="2000">
                <a:solidFill>
                  <a:srgbClr val="000000"/>
                </a:solidFill>
              </a:rPr>
              <a:t>freshwater</a:t>
            </a:r>
            <a:endParaRPr lang="en-US" sz="2800"/>
          </a:p>
        </p:txBody>
      </p:sp>
      <p:sp>
        <p:nvSpPr>
          <p:cNvPr id="70661" name="AutoShape 9"/>
          <p:cNvSpPr>
            <a:spLocks noChangeArrowheads="1"/>
          </p:cNvSpPr>
          <p:nvPr/>
        </p:nvSpPr>
        <p:spPr bwMode="auto">
          <a:xfrm>
            <a:off x="203200" y="5400675"/>
            <a:ext cx="1295400" cy="1295400"/>
          </a:xfrm>
          <a:prstGeom prst="irregularSeal1">
            <a:avLst/>
          </a:prstGeom>
          <a:solidFill>
            <a:srgbClr val="ED001D"/>
          </a:solidFill>
          <a:ln w="38100">
            <a:solidFill>
              <a:srgbClr val="FF6404"/>
            </a:solidFill>
            <a:miter lim="800000"/>
            <a:headEnd/>
            <a:tailEnd/>
          </a:ln>
        </p:spPr>
        <p:txBody>
          <a:bodyPr wrap="none" anchor="ctr"/>
          <a:lstStyle/>
          <a:p>
            <a:r>
              <a:rPr lang="en-US">
                <a:solidFill>
                  <a:schemeClr val="bg1"/>
                </a:solidFill>
              </a:rPr>
              <a:t>ATP</a:t>
            </a:r>
          </a:p>
        </p:txBody>
      </p:sp>
      <p:sp>
        <p:nvSpPr>
          <p:cNvPr id="70662" name="Oval 10"/>
          <p:cNvSpPr>
            <a:spLocks noChangeArrowheads="1"/>
          </p:cNvSpPr>
          <p:nvPr/>
        </p:nvSpPr>
        <p:spPr bwMode="auto">
          <a:xfrm>
            <a:off x="0" y="0"/>
            <a:ext cx="741363" cy="741363"/>
          </a:xfrm>
          <a:prstGeom prst="ellipse">
            <a:avLst/>
          </a:prstGeom>
          <a:solidFill>
            <a:srgbClr val="FFEA18"/>
          </a:solidFill>
          <a:ln w="9525">
            <a:solidFill>
              <a:srgbClr val="000000"/>
            </a:solidFill>
            <a:round/>
            <a:headEnd/>
            <a:tailEnd/>
          </a:ln>
        </p:spPr>
        <p:txBody>
          <a:bodyPr wrap="none" anchor="ctr"/>
          <a:lstStyle/>
          <a:p>
            <a:r>
              <a:rPr lang="en-US" sz="3200">
                <a:solidFill>
                  <a:srgbClr val="000000"/>
                </a:solidFill>
              </a:rPr>
              <a:t>1</a:t>
            </a:r>
          </a:p>
        </p:txBody>
      </p:sp>
      <p:sp>
        <p:nvSpPr>
          <p:cNvPr id="520203" name="AutoShape 11"/>
          <p:cNvSpPr>
            <a:spLocks noChangeArrowheads="1"/>
          </p:cNvSpPr>
          <p:nvPr/>
        </p:nvSpPr>
        <p:spPr bwMode="auto">
          <a:xfrm>
            <a:off x="4824413" y="5072063"/>
            <a:ext cx="1890712" cy="811212"/>
          </a:xfrm>
          <a:prstGeom prst="wedgeEllipseCallout">
            <a:avLst>
              <a:gd name="adj1" fmla="val 97102"/>
              <a:gd name="adj2" fmla="val -6556"/>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No problem,</a:t>
            </a:r>
            <a:br>
              <a:rPr lang="en-US" sz="1800">
                <a:solidFill>
                  <a:srgbClr val="0F116A"/>
                </a:solidFill>
                <a:latin typeface="Comic Sans MS" charset="0"/>
              </a:rPr>
            </a:br>
            <a:r>
              <a:rPr lang="en-US" sz="1800">
                <a:solidFill>
                  <a:srgbClr val="0F116A"/>
                </a:solidFill>
                <a:latin typeface="Comic Sans MS" charset="0"/>
              </a:rPr>
              <a:t>here </a:t>
            </a:r>
          </a:p>
        </p:txBody>
      </p:sp>
      <p:sp>
        <p:nvSpPr>
          <p:cNvPr id="520204" name="AutoShape 12"/>
          <p:cNvSpPr>
            <a:spLocks noChangeArrowheads="1"/>
          </p:cNvSpPr>
          <p:nvPr/>
        </p:nvSpPr>
        <p:spPr bwMode="auto">
          <a:xfrm>
            <a:off x="5311775" y="2838450"/>
            <a:ext cx="1638300" cy="811213"/>
          </a:xfrm>
          <a:prstGeom prst="wedgeEllipseCallout">
            <a:avLst>
              <a:gd name="adj1" fmla="val 86241"/>
              <a:gd name="adj2" fmla="val -50977"/>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KABOOM</a:t>
            </a:r>
            <a:r>
              <a:rPr lang="en-US" sz="1800" i="1">
                <a:solidFill>
                  <a:srgbClr val="0F116A"/>
                </a:solidFill>
                <a:latin typeface="Comic Sans MS" charset="0"/>
              </a:rPr>
              <a:t>!</a:t>
            </a:r>
            <a:r>
              <a:rPr lang="en-US" sz="1800">
                <a:solidFill>
                  <a:srgbClr val="0F116A"/>
                </a:solidFill>
                <a:latin typeface="Comic Sans MS" charset="0"/>
              </a:rPr>
              <a:t> </a:t>
            </a:r>
          </a:p>
        </p:txBody>
      </p:sp>
    </p:spTree>
    <p:extLst>
      <p:ext uri="{BB962C8B-B14F-4D97-AF65-F5344CB8AC3E}">
        <p14:creationId xmlns:p14="http://schemas.microsoft.com/office/powerpoint/2010/main" val="114560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0203"/>
                                        </p:tgtEl>
                                        <p:attrNameLst>
                                          <p:attrName>style.visibility</p:attrName>
                                        </p:attrNameLst>
                                      </p:cBhvr>
                                      <p:to>
                                        <p:strVal val="visible"/>
                                      </p:to>
                                    </p:set>
                                    <p:animEffect transition="in" filter="wipe(down)">
                                      <p:cBhvr>
                                        <p:cTn id="7" dur="500"/>
                                        <p:tgtEl>
                                          <p:spTgt spid="520203"/>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0204"/>
                                        </p:tgtEl>
                                        <p:attrNameLst>
                                          <p:attrName>style.visibility</p:attrName>
                                        </p:attrNameLst>
                                      </p:cBhvr>
                                      <p:to>
                                        <p:strVal val="visible"/>
                                      </p:to>
                                    </p:set>
                                    <p:animEffect transition="in" filter="wipe(down)">
                                      <p:cBhvr>
                                        <p:cTn id="12" dur="500"/>
                                        <p:tgtEl>
                                          <p:spTgt spid="520204"/>
                                        </p:tgtEl>
                                      </p:cBhvr>
                                    </p:animEffect>
                                  </p:childTnLst>
                                  <p:subTnLst>
                                    <p:audio>
                                      <p:cMediaNode>
                                        <p:cTn display="0" masterRel="sameClick">
                                          <p:stCondLst>
                                            <p:cond evt="begin" delay="0">
                                              <p:tn val="10"/>
                                            </p:cond>
                                          </p:stCondLst>
                                          <p:endCondLst>
                                            <p:cond evt="onStopAudio" delay="0">
                                              <p:tgtEl>
                                                <p:sldTgt/>
                                              </p:tgtEl>
                                            </p:cond>
                                          </p:endCondLst>
                                        </p:cTn>
                                        <p:tgtEl>
                                          <p:sndTgt r:embed="rId4"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03" grpId="0" animBg="1" autoUpdateAnimBg="0"/>
      <p:bldP spid="52020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a:latin typeface="Times New Roman" charset="0"/>
              </a:rPr>
              <a:t>Pumping water out</a:t>
            </a:r>
          </a:p>
        </p:txBody>
      </p:sp>
      <p:sp>
        <p:nvSpPr>
          <p:cNvPr id="72706" name="Rectangle 3" descr="Rectangle: Click to edit Master text styles&#10;Second level&#10;Third level&#10;Fourth level&#10;Fifth level"/>
          <p:cNvSpPr>
            <a:spLocks noGrp="1" noChangeArrowheads="1"/>
          </p:cNvSpPr>
          <p:nvPr>
            <p:ph type="body" idx="1"/>
          </p:nvPr>
        </p:nvSpPr>
        <p:spPr/>
        <p:txBody>
          <a:bodyPr/>
          <a:lstStyle/>
          <a:p>
            <a:r>
              <a:rPr lang="en-US">
                <a:latin typeface="Tahoma" charset="0"/>
              </a:rPr>
              <a:t>Contractile vacuole in Paramecium</a:t>
            </a:r>
          </a:p>
        </p:txBody>
      </p:sp>
      <p:pic>
        <p:nvPicPr>
          <p:cNvPr id="727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488" y="2000250"/>
            <a:ext cx="5497512"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45" name="AutoShape 5"/>
          <p:cNvSpPr>
            <a:spLocks noChangeArrowheads="1"/>
          </p:cNvSpPr>
          <p:nvPr/>
        </p:nvSpPr>
        <p:spPr bwMode="auto">
          <a:xfrm>
            <a:off x="1463675" y="3711575"/>
            <a:ext cx="1295400" cy="1295400"/>
          </a:xfrm>
          <a:prstGeom prst="irregularSeal1">
            <a:avLst/>
          </a:prstGeom>
          <a:solidFill>
            <a:srgbClr val="ED001D"/>
          </a:solidFill>
          <a:ln w="38100">
            <a:solidFill>
              <a:srgbClr val="FF6404"/>
            </a:solidFill>
            <a:miter lim="800000"/>
            <a:headEnd/>
            <a:tailEnd/>
          </a:ln>
        </p:spPr>
        <p:txBody>
          <a:bodyPr wrap="none" anchor="ctr"/>
          <a:lstStyle/>
          <a:p>
            <a:r>
              <a:rPr lang="en-US">
                <a:solidFill>
                  <a:schemeClr val="bg1"/>
                </a:solidFill>
              </a:rPr>
              <a:t>ATP</a:t>
            </a:r>
          </a:p>
        </p:txBody>
      </p:sp>
      <p:sp>
        <p:nvSpPr>
          <p:cNvPr id="522246" name="Oval 6"/>
          <p:cNvSpPr>
            <a:spLocks noChangeArrowheads="1"/>
          </p:cNvSpPr>
          <p:nvPr/>
        </p:nvSpPr>
        <p:spPr bwMode="auto">
          <a:xfrm>
            <a:off x="3108325" y="2265363"/>
            <a:ext cx="1296988" cy="1216025"/>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247" name="Oval 7"/>
          <p:cNvSpPr>
            <a:spLocks noChangeArrowheads="1"/>
          </p:cNvSpPr>
          <p:nvPr/>
        </p:nvSpPr>
        <p:spPr bwMode="auto">
          <a:xfrm>
            <a:off x="3306763" y="4638675"/>
            <a:ext cx="1296987" cy="1216025"/>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894616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46"/>
                                        </p:tgtEl>
                                        <p:attrNameLst>
                                          <p:attrName>style.visibility</p:attrName>
                                        </p:attrNameLst>
                                      </p:cBhvr>
                                      <p:to>
                                        <p:strVal val="visible"/>
                                      </p:to>
                                    </p:set>
                                    <p:animEffect transition="in" filter="wipe(left)">
                                      <p:cBhvr>
                                        <p:cTn id="7" dur="500"/>
                                        <p:tgtEl>
                                          <p:spTgt spid="522246"/>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522245"/>
                                        </p:tgtEl>
                                        <p:attrNameLst>
                                          <p:attrName>style.visibility</p:attrName>
                                        </p:attrNameLst>
                                      </p:cBhvr>
                                      <p:to>
                                        <p:strVal val="visible"/>
                                      </p:to>
                                    </p:set>
                                    <p:animEffect transition="in" filter="circle(out)">
                                      <p:cBhvr>
                                        <p:cTn id="12" dur="500"/>
                                        <p:tgtEl>
                                          <p:spTgt spid="5222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247"/>
                                        </p:tgtEl>
                                        <p:attrNameLst>
                                          <p:attrName>style.visibility</p:attrName>
                                        </p:attrNameLst>
                                      </p:cBhvr>
                                      <p:to>
                                        <p:strVal val="visible"/>
                                      </p:to>
                                    </p:set>
                                    <p:animEffect transition="in" filter="wipe(left)">
                                      <p:cBhvr>
                                        <p:cTn id="17" dur="500"/>
                                        <p:tgtEl>
                                          <p:spTgt spid="522247"/>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5" grpId="0" animBg="1" autoUpdateAnimBg="0"/>
      <p:bldP spid="522246" grpId="0" animBg="1"/>
      <p:bldP spid="5222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a:latin typeface="Times New Roman" charset="0"/>
              </a:rPr>
              <a:t>Managing water balance</a:t>
            </a:r>
          </a:p>
        </p:txBody>
      </p:sp>
      <p:sp>
        <p:nvSpPr>
          <p:cNvPr id="74754" name="Rectangle 3" descr="Rectangle: Click to edit Master text styles&#10;Second level&#10;Third level&#10;Fourth level&#10;Fifth level"/>
          <p:cNvSpPr>
            <a:spLocks noGrp="1" noChangeArrowheads="1"/>
          </p:cNvSpPr>
          <p:nvPr>
            <p:ph type="body" idx="1"/>
          </p:nvPr>
        </p:nvSpPr>
        <p:spPr/>
        <p:txBody>
          <a:bodyPr/>
          <a:lstStyle/>
          <a:p>
            <a:r>
              <a:rPr lang="en-US">
                <a:latin typeface="Tahoma" charset="0"/>
              </a:rPr>
              <a:t>Hypertonic</a:t>
            </a:r>
          </a:p>
          <a:p>
            <a:pPr lvl="1"/>
            <a:r>
              <a:rPr lang="en-US">
                <a:latin typeface="Tahoma" charset="0"/>
                <a:ea typeface="Arial" charset="0"/>
                <a:cs typeface="Arial" charset="0"/>
              </a:rPr>
              <a:t>a cell in salt water</a:t>
            </a:r>
          </a:p>
          <a:p>
            <a:pPr lvl="1"/>
            <a:r>
              <a:rPr lang="en-US">
                <a:latin typeface="Tahoma" charset="0"/>
                <a:ea typeface="Arial" charset="0"/>
                <a:cs typeface="Arial" charset="0"/>
              </a:rPr>
              <a:t>low concentration of water around cell</a:t>
            </a:r>
          </a:p>
          <a:p>
            <a:pPr lvl="2"/>
            <a:r>
              <a:rPr lang="en-US">
                <a:latin typeface="Tahoma" charset="0"/>
                <a:ea typeface="Arial" charset="0"/>
                <a:cs typeface="Arial" charset="0"/>
              </a:rPr>
              <a:t>problem: cell loses water &amp; can die </a:t>
            </a:r>
          </a:p>
          <a:p>
            <a:pPr lvl="2"/>
            <a:r>
              <a:rPr lang="en-US">
                <a:latin typeface="Tahoma" charset="0"/>
                <a:ea typeface="Arial" charset="0"/>
                <a:cs typeface="Arial" charset="0"/>
              </a:rPr>
              <a:t>solution: take up water or pump out salt</a:t>
            </a:r>
          </a:p>
          <a:p>
            <a:pPr lvl="1"/>
            <a:r>
              <a:rPr lang="en-US">
                <a:latin typeface="Tahoma" charset="0"/>
                <a:ea typeface="Arial" charset="0"/>
                <a:cs typeface="Arial" charset="0"/>
              </a:rPr>
              <a:t>plant cells</a:t>
            </a:r>
          </a:p>
          <a:p>
            <a:pPr lvl="2"/>
            <a:r>
              <a:rPr lang="en-US">
                <a:latin typeface="Tahoma" charset="0"/>
                <a:ea typeface="Arial" charset="0"/>
                <a:cs typeface="Arial" charset="0"/>
              </a:rPr>
              <a:t>plasmolysis = wilt</a:t>
            </a:r>
          </a:p>
          <a:p>
            <a:pPr lvl="2"/>
            <a:r>
              <a:rPr lang="en-US">
                <a:latin typeface="Tahoma" charset="0"/>
                <a:ea typeface="Arial" charset="0"/>
                <a:cs typeface="Arial" charset="0"/>
              </a:rPr>
              <a:t>can recover</a:t>
            </a:r>
          </a:p>
        </p:txBody>
      </p:sp>
      <p:pic>
        <p:nvPicPr>
          <p:cNvPr id="74755" name="Picture 4"/>
          <p:cNvPicPr>
            <a:picLocks noChangeAspect="1" noChangeArrowheads="1"/>
          </p:cNvPicPr>
          <p:nvPr/>
        </p:nvPicPr>
        <p:blipFill>
          <a:blip r:embed="rId5">
            <a:extLst>
              <a:ext uri="{28A0092B-C50C-407E-A947-70E740481C1C}">
                <a14:useLocalDpi xmlns:a14="http://schemas.microsoft.com/office/drawing/2010/main" val="0"/>
              </a:ext>
            </a:extLst>
          </a:blip>
          <a:srcRect l="56700" r="13499" b="4849"/>
          <a:stretch>
            <a:fillRect/>
          </a:stretch>
        </p:blipFill>
        <p:spPr bwMode="auto">
          <a:xfrm>
            <a:off x="6486525" y="1281113"/>
            <a:ext cx="25273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5"/>
          <p:cNvSpPr txBox="1">
            <a:spLocks noChangeArrowheads="1"/>
          </p:cNvSpPr>
          <p:nvPr/>
        </p:nvSpPr>
        <p:spPr bwMode="auto">
          <a:xfrm>
            <a:off x="6635750" y="6365875"/>
            <a:ext cx="2263775" cy="3968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r>
              <a:rPr lang="en-US" sz="2000">
                <a:solidFill>
                  <a:srgbClr val="000000"/>
                </a:solidFill>
              </a:rPr>
              <a:t>saltwater</a:t>
            </a:r>
            <a:endParaRPr lang="en-US" sz="2800"/>
          </a:p>
        </p:txBody>
      </p:sp>
      <p:sp>
        <p:nvSpPr>
          <p:cNvPr id="74757" name="Oval 6"/>
          <p:cNvSpPr>
            <a:spLocks noChangeArrowheads="1"/>
          </p:cNvSpPr>
          <p:nvPr/>
        </p:nvSpPr>
        <p:spPr bwMode="auto">
          <a:xfrm>
            <a:off x="0" y="0"/>
            <a:ext cx="741363" cy="741363"/>
          </a:xfrm>
          <a:prstGeom prst="ellipse">
            <a:avLst/>
          </a:prstGeom>
          <a:solidFill>
            <a:srgbClr val="FFEA18"/>
          </a:solidFill>
          <a:ln w="9525">
            <a:solidFill>
              <a:srgbClr val="000000"/>
            </a:solidFill>
            <a:round/>
            <a:headEnd/>
            <a:tailEnd/>
          </a:ln>
        </p:spPr>
        <p:txBody>
          <a:bodyPr wrap="none" anchor="ctr"/>
          <a:lstStyle/>
          <a:p>
            <a:r>
              <a:rPr lang="en-US" sz="3200">
                <a:solidFill>
                  <a:srgbClr val="000000"/>
                </a:solidFill>
              </a:rPr>
              <a:t>2</a:t>
            </a:r>
          </a:p>
        </p:txBody>
      </p:sp>
      <p:sp>
        <p:nvSpPr>
          <p:cNvPr id="524295" name="AutoShape 7"/>
          <p:cNvSpPr>
            <a:spLocks noChangeArrowheads="1"/>
          </p:cNvSpPr>
          <p:nvPr/>
        </p:nvSpPr>
        <p:spPr bwMode="auto">
          <a:xfrm>
            <a:off x="5024438" y="4867275"/>
            <a:ext cx="1890712" cy="811213"/>
          </a:xfrm>
          <a:prstGeom prst="wedgeEllipseCallout">
            <a:avLst>
              <a:gd name="adj1" fmla="val 80060"/>
              <a:gd name="adj2" fmla="val 9884"/>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I will</a:t>
            </a:r>
            <a:br>
              <a:rPr lang="en-US" sz="1800">
                <a:solidFill>
                  <a:srgbClr val="0F116A"/>
                </a:solidFill>
                <a:latin typeface="Comic Sans MS" charset="0"/>
              </a:rPr>
            </a:br>
            <a:r>
              <a:rPr lang="en-US" sz="1800">
                <a:solidFill>
                  <a:srgbClr val="0F116A"/>
                </a:solidFill>
                <a:latin typeface="Comic Sans MS" charset="0"/>
              </a:rPr>
              <a:t>survive</a:t>
            </a:r>
            <a:r>
              <a:rPr lang="en-US" sz="1800" i="1">
                <a:solidFill>
                  <a:srgbClr val="0F116A"/>
                </a:solidFill>
                <a:latin typeface="Comic Sans MS" charset="0"/>
              </a:rPr>
              <a:t>!</a:t>
            </a:r>
            <a:r>
              <a:rPr lang="en-US" sz="1800">
                <a:solidFill>
                  <a:srgbClr val="0F116A"/>
                </a:solidFill>
                <a:latin typeface="Comic Sans MS" charset="0"/>
              </a:rPr>
              <a:t> </a:t>
            </a:r>
          </a:p>
        </p:txBody>
      </p:sp>
      <p:sp>
        <p:nvSpPr>
          <p:cNvPr id="524296" name="AutoShape 8"/>
          <p:cNvSpPr>
            <a:spLocks noChangeArrowheads="1"/>
          </p:cNvSpPr>
          <p:nvPr/>
        </p:nvSpPr>
        <p:spPr bwMode="auto">
          <a:xfrm>
            <a:off x="5068888" y="1435100"/>
            <a:ext cx="1824037" cy="917575"/>
          </a:xfrm>
          <a:prstGeom prst="wedgeEllipseCallout">
            <a:avLst>
              <a:gd name="adj1" fmla="val 80028"/>
              <a:gd name="adj2" fmla="val 69898"/>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I</a:t>
            </a:r>
            <a:r>
              <a:rPr lang="ja-JP" altLang="en-US" sz="1800">
                <a:solidFill>
                  <a:srgbClr val="0F116A"/>
                </a:solidFill>
                <a:latin typeface="Comic Sans MS" charset="0"/>
              </a:rPr>
              <a:t>’</a:t>
            </a:r>
            <a:r>
              <a:rPr lang="en-US" altLang="ja-JP" sz="1800">
                <a:solidFill>
                  <a:srgbClr val="0F116A"/>
                </a:solidFill>
                <a:latin typeface="Comic Sans MS" charset="0"/>
              </a:rPr>
              <a:t>m shrinking,</a:t>
            </a:r>
            <a:br>
              <a:rPr lang="en-US" altLang="ja-JP" sz="1800">
                <a:solidFill>
                  <a:srgbClr val="0F116A"/>
                </a:solidFill>
                <a:latin typeface="Comic Sans MS" charset="0"/>
              </a:rPr>
            </a:br>
            <a:r>
              <a:rPr lang="en-US" altLang="ja-JP" sz="1800">
                <a:solidFill>
                  <a:srgbClr val="0F116A"/>
                </a:solidFill>
                <a:latin typeface="Comic Sans MS" charset="0"/>
              </a:rPr>
              <a:t>I</a:t>
            </a:r>
            <a:r>
              <a:rPr lang="ja-JP" altLang="en-US" sz="1800">
                <a:solidFill>
                  <a:srgbClr val="0F116A"/>
                </a:solidFill>
                <a:latin typeface="Comic Sans MS" charset="0"/>
              </a:rPr>
              <a:t>’</a:t>
            </a:r>
            <a:r>
              <a:rPr lang="en-US" altLang="ja-JP" sz="1800">
                <a:solidFill>
                  <a:srgbClr val="0F116A"/>
                </a:solidFill>
                <a:latin typeface="Comic Sans MS" charset="0"/>
              </a:rPr>
              <a:t>m shrinking</a:t>
            </a:r>
            <a:r>
              <a:rPr lang="en-US" altLang="ja-JP" sz="1800" i="1">
                <a:solidFill>
                  <a:srgbClr val="0F116A"/>
                </a:solidFill>
                <a:latin typeface="Comic Sans MS" charset="0"/>
              </a:rPr>
              <a:t>!</a:t>
            </a:r>
            <a:r>
              <a:rPr lang="en-US" altLang="ja-JP" sz="1800">
                <a:solidFill>
                  <a:srgbClr val="0F116A"/>
                </a:solidFill>
                <a:latin typeface="Comic Sans MS" charset="0"/>
              </a:rPr>
              <a:t> </a:t>
            </a:r>
            <a:endParaRPr lang="en-US" sz="1800">
              <a:solidFill>
                <a:srgbClr val="0F116A"/>
              </a:solidFill>
              <a:latin typeface="Comic Sans MS" charset="0"/>
            </a:endParaRPr>
          </a:p>
        </p:txBody>
      </p:sp>
    </p:spTree>
    <p:extLst>
      <p:ext uri="{BB962C8B-B14F-4D97-AF65-F5344CB8AC3E}">
        <p14:creationId xmlns:p14="http://schemas.microsoft.com/office/powerpoint/2010/main" val="729108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4295"/>
                                        </p:tgtEl>
                                        <p:attrNameLst>
                                          <p:attrName>style.visibility</p:attrName>
                                        </p:attrNameLst>
                                      </p:cBhvr>
                                      <p:to>
                                        <p:strVal val="visible"/>
                                      </p:to>
                                    </p:set>
                                    <p:animEffect transition="in" filter="wipe(down)">
                                      <p:cBhvr>
                                        <p:cTn id="7" dur="500"/>
                                        <p:tgtEl>
                                          <p:spTgt spid="524295"/>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4296"/>
                                        </p:tgtEl>
                                        <p:attrNameLst>
                                          <p:attrName>style.visibility</p:attrName>
                                        </p:attrNameLst>
                                      </p:cBhvr>
                                      <p:to>
                                        <p:strVal val="visible"/>
                                      </p:to>
                                    </p:set>
                                    <p:animEffect transition="in" filter="wipe(down)">
                                      <p:cBhvr>
                                        <p:cTn id="12" dur="500"/>
                                        <p:tgtEl>
                                          <p:spTgt spid="524296"/>
                                        </p:tgtEl>
                                      </p:cBhvr>
                                    </p:animEffect>
                                  </p:childTnLst>
                                  <p:subTnLst>
                                    <p:audio>
                                      <p:cMediaNode>
                                        <p:cTn display="0" masterRel="sameClick">
                                          <p:stCondLst>
                                            <p:cond evt="begin" delay="0">
                                              <p:tn val="10"/>
                                            </p:cond>
                                          </p:stCondLst>
                                          <p:endCondLst>
                                            <p:cond evt="onStopAudio" delay="0">
                                              <p:tgtEl>
                                                <p:sldTgt/>
                                              </p:tgtEl>
                                            </p:cond>
                                          </p:endCondLst>
                                        </p:cTn>
                                        <p:tgtEl>
                                          <p:sndTgt r:embed="rId4"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5" grpId="0" animBg="1" autoUpdateAnimBg="0"/>
      <p:bldP spid="52429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a:latin typeface="Times New Roman" charset="0"/>
              </a:rPr>
              <a:t>Managing water balance</a:t>
            </a:r>
          </a:p>
        </p:txBody>
      </p:sp>
      <p:sp>
        <p:nvSpPr>
          <p:cNvPr id="76802" name="Rectangle 3" descr="Rectangle: Click to edit Master text styles&#10;Second level&#10;Third level&#10;Fourth level&#10;Fifth level"/>
          <p:cNvSpPr>
            <a:spLocks noGrp="1" noChangeArrowheads="1"/>
          </p:cNvSpPr>
          <p:nvPr>
            <p:ph type="body" idx="1"/>
          </p:nvPr>
        </p:nvSpPr>
        <p:spPr>
          <a:xfrm>
            <a:off x="0" y="708025"/>
            <a:ext cx="6972300" cy="5073650"/>
          </a:xfrm>
        </p:spPr>
        <p:txBody>
          <a:bodyPr>
            <a:normAutofit lnSpcReduction="10000"/>
          </a:bodyPr>
          <a:lstStyle/>
          <a:p>
            <a:r>
              <a:rPr lang="en-US">
                <a:latin typeface="Tahoma" charset="0"/>
              </a:rPr>
              <a:t>Isotonic</a:t>
            </a:r>
          </a:p>
          <a:p>
            <a:pPr lvl="1"/>
            <a:r>
              <a:rPr lang="en-US">
                <a:latin typeface="Tahoma" charset="0"/>
                <a:ea typeface="Arial" charset="0"/>
                <a:cs typeface="Arial" charset="0"/>
              </a:rPr>
              <a:t>animal cell immersed in mild salt solution</a:t>
            </a:r>
          </a:p>
          <a:p>
            <a:pPr lvl="1"/>
            <a:r>
              <a:rPr lang="en-US">
                <a:latin typeface="Tahoma" charset="0"/>
                <a:ea typeface="Arial" charset="0"/>
                <a:cs typeface="Arial" charset="0"/>
              </a:rPr>
              <a:t>no difference in concentration of water between cell &amp; environment</a:t>
            </a:r>
          </a:p>
          <a:p>
            <a:pPr lvl="2"/>
            <a:r>
              <a:rPr lang="en-US">
                <a:latin typeface="Tahoma" charset="0"/>
                <a:ea typeface="Arial" charset="0"/>
                <a:cs typeface="Arial" charset="0"/>
              </a:rPr>
              <a:t>problem: none</a:t>
            </a:r>
          </a:p>
          <a:p>
            <a:pPr lvl="3"/>
            <a:r>
              <a:rPr lang="en-US">
                <a:latin typeface="Tahoma" charset="0"/>
                <a:ea typeface="Arial" charset="0"/>
                <a:cs typeface="Arial" charset="0"/>
              </a:rPr>
              <a:t>no net movement of water</a:t>
            </a:r>
          </a:p>
          <a:p>
            <a:pPr lvl="3"/>
            <a:r>
              <a:rPr lang="en-US">
                <a:latin typeface="Tahoma" charset="0"/>
                <a:ea typeface="Arial" charset="0"/>
                <a:cs typeface="Arial" charset="0"/>
              </a:rPr>
              <a:t>cell in equilibrium </a:t>
            </a:r>
          </a:p>
          <a:p>
            <a:pPr lvl="3"/>
            <a:r>
              <a:rPr lang="en-US">
                <a:latin typeface="Tahoma" charset="0"/>
                <a:ea typeface="Arial" charset="0"/>
                <a:cs typeface="Arial" charset="0"/>
              </a:rPr>
              <a:t>volume of cell is stable</a:t>
            </a:r>
          </a:p>
          <a:p>
            <a:pPr lvl="2"/>
            <a:r>
              <a:rPr lang="en-US">
                <a:latin typeface="Tahoma" charset="0"/>
                <a:ea typeface="Arial" charset="0"/>
                <a:cs typeface="Arial" charset="0"/>
              </a:rPr>
              <a:t>example: </a:t>
            </a:r>
            <a:br>
              <a:rPr lang="en-US">
                <a:latin typeface="Tahoma" charset="0"/>
                <a:ea typeface="Arial" charset="0"/>
                <a:cs typeface="Arial" charset="0"/>
              </a:rPr>
            </a:br>
            <a:r>
              <a:rPr lang="en-US">
                <a:latin typeface="Tahoma" charset="0"/>
                <a:ea typeface="Arial" charset="0"/>
                <a:cs typeface="Arial" charset="0"/>
              </a:rPr>
              <a:t>blood cells in blood plasma</a:t>
            </a:r>
          </a:p>
          <a:p>
            <a:pPr lvl="3"/>
            <a:r>
              <a:rPr lang="en-US">
                <a:latin typeface="Tahoma" charset="0"/>
                <a:ea typeface="Arial" charset="0"/>
                <a:cs typeface="Arial" charset="0"/>
              </a:rPr>
              <a:t>slightly salty IV solution in hospital</a:t>
            </a:r>
          </a:p>
        </p:txBody>
      </p:sp>
      <p:pic>
        <p:nvPicPr>
          <p:cNvPr id="518148" name="Picture 4"/>
          <p:cNvPicPr>
            <a:picLocks noChangeAspect="1" noChangeArrowheads="1"/>
          </p:cNvPicPr>
          <p:nvPr/>
        </p:nvPicPr>
        <p:blipFill>
          <a:blip r:embed="rId4"/>
          <a:srcRect l="28799" r="43201" b="4849"/>
          <a:stretch>
            <a:fillRect/>
          </a:stretch>
        </p:blipFill>
        <p:spPr bwMode="auto">
          <a:xfrm>
            <a:off x="6662738" y="1282700"/>
            <a:ext cx="2343150" cy="4878388"/>
          </a:xfrm>
          <a:prstGeom prst="rect">
            <a:avLst/>
          </a:prstGeom>
          <a:noFill/>
          <a:ln w="9525">
            <a:noFill/>
            <a:miter lim="800000"/>
            <a:headEnd/>
            <a:tailEnd/>
          </a:ln>
          <a:effectLst>
            <a:outerShdw blurRad="50800" dist="38100" dir="2700000">
              <a:srgbClr val="000000">
                <a:alpha val="43000"/>
              </a:srgbClr>
            </a:outerShdw>
          </a:effectLst>
        </p:spPr>
      </p:pic>
      <p:sp>
        <p:nvSpPr>
          <p:cNvPr id="76804" name="Text Box 5"/>
          <p:cNvSpPr txBox="1">
            <a:spLocks noChangeArrowheads="1"/>
          </p:cNvSpPr>
          <p:nvPr/>
        </p:nvSpPr>
        <p:spPr bwMode="auto">
          <a:xfrm>
            <a:off x="6757988" y="6251575"/>
            <a:ext cx="2217737" cy="3968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spcBef>
                <a:spcPct val="50000"/>
              </a:spcBef>
            </a:pPr>
            <a:r>
              <a:rPr lang="en-US" sz="2000">
                <a:solidFill>
                  <a:srgbClr val="000000"/>
                </a:solidFill>
              </a:rPr>
              <a:t>balanced</a:t>
            </a:r>
            <a:endParaRPr lang="en-US" sz="2800"/>
          </a:p>
        </p:txBody>
      </p:sp>
      <p:sp>
        <p:nvSpPr>
          <p:cNvPr id="76805" name="Oval 6"/>
          <p:cNvSpPr>
            <a:spLocks noChangeArrowheads="1"/>
          </p:cNvSpPr>
          <p:nvPr/>
        </p:nvSpPr>
        <p:spPr bwMode="auto">
          <a:xfrm>
            <a:off x="0" y="0"/>
            <a:ext cx="741363" cy="741363"/>
          </a:xfrm>
          <a:prstGeom prst="ellipse">
            <a:avLst/>
          </a:prstGeom>
          <a:solidFill>
            <a:srgbClr val="FFEA18"/>
          </a:solidFill>
          <a:ln w="9525">
            <a:solidFill>
              <a:srgbClr val="000000"/>
            </a:solidFill>
            <a:round/>
            <a:headEnd/>
            <a:tailEnd/>
          </a:ln>
        </p:spPr>
        <p:txBody>
          <a:bodyPr wrap="none" anchor="ctr"/>
          <a:lstStyle/>
          <a:p>
            <a:r>
              <a:rPr lang="en-US" sz="3200">
                <a:solidFill>
                  <a:srgbClr val="000000"/>
                </a:solidFill>
              </a:rPr>
              <a:t>3</a:t>
            </a:r>
          </a:p>
        </p:txBody>
      </p:sp>
      <p:sp>
        <p:nvSpPr>
          <p:cNvPr id="518151" name="AutoShape 7"/>
          <p:cNvSpPr>
            <a:spLocks noChangeArrowheads="1"/>
          </p:cNvSpPr>
          <p:nvPr/>
        </p:nvSpPr>
        <p:spPr bwMode="auto">
          <a:xfrm>
            <a:off x="5081588" y="4587875"/>
            <a:ext cx="1890712" cy="811213"/>
          </a:xfrm>
          <a:prstGeom prst="wedgeEllipseCallout">
            <a:avLst>
              <a:gd name="adj1" fmla="val 74097"/>
              <a:gd name="adj2" fmla="val -14384"/>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I could</a:t>
            </a:r>
            <a:br>
              <a:rPr lang="en-US" sz="1800">
                <a:solidFill>
                  <a:srgbClr val="0F116A"/>
                </a:solidFill>
                <a:latin typeface="Comic Sans MS" charset="0"/>
              </a:rPr>
            </a:br>
            <a:r>
              <a:rPr lang="en-US" sz="1800">
                <a:solidFill>
                  <a:srgbClr val="0F116A"/>
                </a:solidFill>
                <a:latin typeface="Comic Sans MS" charset="0"/>
              </a:rPr>
              <a:t>be better… </a:t>
            </a:r>
          </a:p>
        </p:txBody>
      </p:sp>
      <p:sp>
        <p:nvSpPr>
          <p:cNvPr id="518152" name="AutoShape 8"/>
          <p:cNvSpPr>
            <a:spLocks noChangeArrowheads="1"/>
          </p:cNvSpPr>
          <p:nvPr/>
        </p:nvSpPr>
        <p:spPr bwMode="auto">
          <a:xfrm>
            <a:off x="5364163" y="2368550"/>
            <a:ext cx="1638300" cy="811213"/>
          </a:xfrm>
          <a:prstGeom prst="wedgeEllipseCallout">
            <a:avLst>
              <a:gd name="adj1" fmla="val 80329"/>
              <a:gd name="adj2" fmla="val 7144"/>
            </a:avLst>
          </a:prstGeom>
          <a:solidFill>
            <a:srgbClr val="FFEA18"/>
          </a:solidFill>
          <a:ln w="38100">
            <a:solidFill>
              <a:srgbClr val="CC0000"/>
            </a:solidFill>
            <a:miter lim="800000"/>
            <a:headEnd/>
            <a:tailEnd/>
          </a:ln>
        </p:spPr>
        <p:txBody>
          <a:bodyPr wrap="none" lIns="0" tIns="0" rIns="0" bIns="0" anchor="ctr"/>
          <a:lstStyle/>
          <a:p>
            <a:r>
              <a:rPr lang="en-US" sz="1800">
                <a:solidFill>
                  <a:srgbClr val="0F116A"/>
                </a:solidFill>
                <a:latin typeface="Comic Sans MS" charset="0"/>
              </a:rPr>
              <a:t>That</a:t>
            </a:r>
            <a:r>
              <a:rPr lang="ja-JP" altLang="en-US" sz="1800">
                <a:solidFill>
                  <a:srgbClr val="0F116A"/>
                </a:solidFill>
                <a:latin typeface="Comic Sans MS" charset="0"/>
              </a:rPr>
              <a:t>’</a:t>
            </a:r>
            <a:r>
              <a:rPr lang="en-US" altLang="ja-JP" sz="1800">
                <a:solidFill>
                  <a:srgbClr val="0F116A"/>
                </a:solidFill>
                <a:latin typeface="Comic Sans MS" charset="0"/>
              </a:rPr>
              <a:t>s</a:t>
            </a:r>
            <a:br>
              <a:rPr lang="en-US" altLang="ja-JP" sz="1800">
                <a:solidFill>
                  <a:srgbClr val="0F116A"/>
                </a:solidFill>
                <a:latin typeface="Comic Sans MS" charset="0"/>
              </a:rPr>
            </a:br>
            <a:r>
              <a:rPr lang="en-US" altLang="ja-JP" sz="1800">
                <a:solidFill>
                  <a:srgbClr val="0F116A"/>
                </a:solidFill>
                <a:latin typeface="Comic Sans MS" charset="0"/>
              </a:rPr>
              <a:t>perfect</a:t>
            </a:r>
            <a:r>
              <a:rPr lang="en-US" altLang="ja-JP" sz="1800" i="1">
                <a:solidFill>
                  <a:srgbClr val="0F116A"/>
                </a:solidFill>
                <a:latin typeface="Comic Sans MS" charset="0"/>
              </a:rPr>
              <a:t>!</a:t>
            </a:r>
            <a:r>
              <a:rPr lang="en-US" altLang="ja-JP" sz="1800">
                <a:solidFill>
                  <a:srgbClr val="0F116A"/>
                </a:solidFill>
                <a:latin typeface="Comic Sans MS" charset="0"/>
              </a:rPr>
              <a:t> </a:t>
            </a:r>
            <a:endParaRPr lang="en-US" sz="1800">
              <a:solidFill>
                <a:srgbClr val="0F116A"/>
              </a:solidFill>
              <a:latin typeface="Comic Sans MS" charset="0"/>
            </a:endParaRPr>
          </a:p>
        </p:txBody>
      </p:sp>
    </p:spTree>
    <p:extLst>
      <p:ext uri="{BB962C8B-B14F-4D97-AF65-F5344CB8AC3E}">
        <p14:creationId xmlns:p14="http://schemas.microsoft.com/office/powerpoint/2010/main" val="1321764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8152"/>
                                        </p:tgtEl>
                                        <p:attrNameLst>
                                          <p:attrName>style.visibility</p:attrName>
                                        </p:attrNameLst>
                                      </p:cBhvr>
                                      <p:to>
                                        <p:strVal val="visible"/>
                                      </p:to>
                                    </p:set>
                                    <p:animEffect transition="in" filter="wipe(down)">
                                      <p:cBhvr>
                                        <p:cTn id="7" dur="500"/>
                                        <p:tgtEl>
                                          <p:spTgt spid="518152"/>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8151"/>
                                        </p:tgtEl>
                                        <p:attrNameLst>
                                          <p:attrName>style.visibility</p:attrName>
                                        </p:attrNameLst>
                                      </p:cBhvr>
                                      <p:to>
                                        <p:strVal val="visible"/>
                                      </p:to>
                                    </p:set>
                                    <p:animEffect transition="in" filter="wipe(down)">
                                      <p:cBhvr>
                                        <p:cTn id="12" dur="500"/>
                                        <p:tgtEl>
                                          <p:spTgt spid="518151"/>
                                        </p:tgtEl>
                                      </p:cBhvr>
                                    </p:animEffect>
                                  </p:childTnLst>
                                  <p:subTnLst>
                                    <p:audio>
                                      <p:cMediaNode>
                                        <p:cTn display="0" masterRel="sameClick">
                                          <p:stCondLst>
                                            <p:cond evt="begin" delay="0">
                                              <p:tn val="10"/>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1" grpId="0" animBg="1" autoUpdateAnimBg="0"/>
      <p:bldP spid="51815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a:latin typeface="Times New Roman" charset="0"/>
              </a:rPr>
              <a:t>Aquaporins</a:t>
            </a:r>
          </a:p>
        </p:txBody>
      </p:sp>
      <p:sp>
        <p:nvSpPr>
          <p:cNvPr id="78850" name="Rectangle 3" descr="Rectangle: Click to edit Master text styles&#10;Second level&#10;Third level&#10;Fourth level&#10;Fifth level"/>
          <p:cNvSpPr>
            <a:spLocks noGrp="1" noChangeArrowheads="1"/>
          </p:cNvSpPr>
          <p:nvPr>
            <p:ph type="body" idx="1"/>
          </p:nvPr>
        </p:nvSpPr>
        <p:spPr/>
        <p:txBody>
          <a:bodyPr/>
          <a:lstStyle/>
          <a:p>
            <a:r>
              <a:rPr lang="en-US">
                <a:latin typeface="Tahoma" charset="0"/>
              </a:rPr>
              <a:t>Water moves rapidly into &amp; out of cells</a:t>
            </a:r>
          </a:p>
          <a:p>
            <a:pPr lvl="1"/>
            <a:r>
              <a:rPr lang="en-US">
                <a:latin typeface="Tahoma" charset="0"/>
                <a:ea typeface="Arial" charset="0"/>
                <a:cs typeface="Arial" charset="0"/>
              </a:rPr>
              <a:t>evidence that there were water channels</a:t>
            </a:r>
          </a:p>
          <a:p>
            <a:pPr lvl="2"/>
            <a:r>
              <a:rPr lang="en-US">
                <a:latin typeface="Tahoma" charset="0"/>
                <a:ea typeface="Arial" charset="0"/>
                <a:cs typeface="Arial" charset="0"/>
              </a:rPr>
              <a:t>protein channels allowing flow of water across cell membrane</a:t>
            </a:r>
          </a:p>
        </p:txBody>
      </p:sp>
      <p:pic>
        <p:nvPicPr>
          <p:cNvPr id="788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3282950"/>
            <a:ext cx="1989137"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5"/>
          <p:cNvSpPr>
            <a:spLocks noChangeArrowheads="1"/>
          </p:cNvSpPr>
          <p:nvPr/>
        </p:nvSpPr>
        <p:spPr bwMode="auto">
          <a:xfrm>
            <a:off x="6602413" y="304800"/>
            <a:ext cx="2465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400">
                <a:solidFill>
                  <a:srgbClr val="0F116A"/>
                </a:solidFill>
              </a:rPr>
              <a:t>1991 </a:t>
            </a:r>
            <a:r>
              <a:rPr lang="en-US" sz="3400">
                <a:solidFill>
                  <a:srgbClr val="000005"/>
                </a:solidFill>
              </a:rPr>
              <a:t>| </a:t>
            </a:r>
            <a:r>
              <a:rPr lang="en-US" sz="3400">
                <a:solidFill>
                  <a:srgbClr val="CC0000"/>
                </a:solidFill>
              </a:rPr>
              <a:t>2003</a:t>
            </a:r>
            <a:endParaRPr lang="en-US" sz="3000">
              <a:solidFill>
                <a:srgbClr val="0F116A"/>
              </a:solidFill>
            </a:endParaRPr>
          </a:p>
        </p:txBody>
      </p:sp>
      <p:sp>
        <p:nvSpPr>
          <p:cNvPr id="78853" name="Rectangle 6"/>
          <p:cNvSpPr>
            <a:spLocks noChangeArrowheads="1"/>
          </p:cNvSpPr>
          <p:nvPr/>
        </p:nvSpPr>
        <p:spPr bwMode="auto">
          <a:xfrm>
            <a:off x="4076700" y="6126163"/>
            <a:ext cx="18637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a:solidFill>
                  <a:srgbClr val="0F116A"/>
                </a:solidFill>
              </a:rPr>
              <a:t>Peter Agre</a:t>
            </a:r>
          </a:p>
          <a:p>
            <a:r>
              <a:rPr lang="en-US" sz="2000">
                <a:solidFill>
                  <a:schemeClr val="tx2"/>
                </a:solidFill>
              </a:rPr>
              <a:t>John Hopkins</a:t>
            </a:r>
          </a:p>
        </p:txBody>
      </p:sp>
      <p:pic>
        <p:nvPicPr>
          <p:cNvPr id="7885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238" y="3282950"/>
            <a:ext cx="1989137"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Rectangle 8"/>
          <p:cNvSpPr>
            <a:spLocks noChangeArrowheads="1"/>
          </p:cNvSpPr>
          <p:nvPr/>
        </p:nvSpPr>
        <p:spPr bwMode="auto">
          <a:xfrm>
            <a:off x="6111875" y="6126163"/>
            <a:ext cx="296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a:solidFill>
                  <a:srgbClr val="0F116A"/>
                </a:solidFill>
              </a:rPr>
              <a:t>Roderick MacKinnon</a:t>
            </a:r>
          </a:p>
          <a:p>
            <a:r>
              <a:rPr lang="en-US" sz="2000">
                <a:solidFill>
                  <a:schemeClr val="tx2"/>
                </a:solidFill>
              </a:rPr>
              <a:t>Rockefeller</a:t>
            </a:r>
            <a:endParaRPr lang="en-US">
              <a:latin typeface="Times" charset="0"/>
            </a:endParaRPr>
          </a:p>
        </p:txBody>
      </p:sp>
      <p:sp>
        <p:nvSpPr>
          <p:cNvPr id="78856" name="Picture 9"/>
          <p:cNvSpPr>
            <a:spLocks noChangeAspect="1" noChangeArrowheads="1"/>
          </p:cNvSpPr>
          <p:nvPr/>
        </p:nvSpPr>
        <p:spPr bwMode="auto">
          <a:xfrm>
            <a:off x="63500" y="3365500"/>
            <a:ext cx="3810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 name="Picture 2"/>
          <p:cNvPicPr>
            <a:picLocks noChangeAspect="1" noChangeArrowheads="1"/>
          </p:cNvPicPr>
          <p:nvPr/>
        </p:nvPicPr>
        <p:blipFill>
          <a:blip r:embed="rId5"/>
          <a:srcRect/>
          <a:stretch>
            <a:fillRect/>
          </a:stretch>
        </p:blipFill>
        <p:spPr bwMode="auto">
          <a:xfrm>
            <a:off x="266700" y="2907420"/>
            <a:ext cx="3859110" cy="3480680"/>
          </a:xfrm>
          <a:prstGeom prst="rect">
            <a:avLst/>
          </a:prstGeom>
          <a:ln>
            <a:noFill/>
          </a:ln>
          <a:effectLst>
            <a:softEdge rad="112500"/>
          </a:effectLst>
        </p:spPr>
      </p:pic>
      <p:pic>
        <p:nvPicPr>
          <p:cNvPr id="84994" name="Picture 2"/>
          <p:cNvPicPr>
            <a:picLocks noChangeAspect="1" noChangeArrowheads="1"/>
          </p:cNvPicPr>
          <p:nvPr/>
        </p:nvPicPr>
        <p:blipFill>
          <a:blip r:embed="rId6"/>
          <a:srcRect/>
          <a:stretch>
            <a:fillRect/>
          </a:stretch>
        </p:blipFill>
        <p:spPr bwMode="auto">
          <a:xfrm>
            <a:off x="4146550" y="3454400"/>
            <a:ext cx="1838325" cy="2762250"/>
          </a:xfrm>
          <a:prstGeom prst="rect">
            <a:avLst/>
          </a:prstGeom>
          <a:ln>
            <a:noFill/>
          </a:ln>
          <a:effectLst>
            <a:outerShdw blurRad="292100" dist="139700" dir="2700000" algn="tl" rotWithShape="0">
              <a:srgbClr val="333333">
                <a:alpha val="65000"/>
              </a:srgbClr>
            </a:outerShdw>
          </a:effectLst>
        </p:spPr>
      </p:pic>
      <p:pic>
        <p:nvPicPr>
          <p:cNvPr id="84995" name="Picture 3"/>
          <p:cNvPicPr>
            <a:picLocks noChangeAspect="1" noChangeArrowheads="1"/>
          </p:cNvPicPr>
          <p:nvPr/>
        </p:nvPicPr>
        <p:blipFill>
          <a:blip r:embed="rId7"/>
          <a:srcRect/>
          <a:stretch>
            <a:fillRect/>
          </a:stretch>
        </p:blipFill>
        <p:spPr bwMode="auto">
          <a:xfrm>
            <a:off x="6362700" y="3479800"/>
            <a:ext cx="252095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89358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07_UN140ArtificialCell_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331913"/>
            <a:ext cx="47609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483" name="Rectangle 3"/>
          <p:cNvSpPr>
            <a:spLocks noChangeArrowheads="1"/>
          </p:cNvSpPr>
          <p:nvPr/>
        </p:nvSpPr>
        <p:spPr bwMode="auto">
          <a:xfrm>
            <a:off x="838200" y="5370513"/>
            <a:ext cx="7597775" cy="1406525"/>
          </a:xfrm>
          <a:prstGeom prst="rect">
            <a:avLst/>
          </a:prstGeom>
          <a:solidFill>
            <a:schemeClr val="accent4">
              <a:lumMod val="40000"/>
              <a:lumOff val="60000"/>
            </a:schemeClr>
          </a:solidFill>
          <a:ln w="9525">
            <a:noFill/>
            <a:miter lim="800000"/>
            <a:headEnd/>
            <a:tailEnd/>
          </a:ln>
          <a:effectLst/>
        </p:spPr>
        <p:txBody>
          <a:bodyPr wrap="none">
            <a:spAutoFit/>
          </a:bodyPr>
          <a:lstStyle/>
          <a:p>
            <a:pPr algn="l">
              <a:lnSpc>
                <a:spcPct val="120000"/>
              </a:lnSpc>
              <a:defRPr/>
            </a:pPr>
            <a:r>
              <a:rPr lang="en-US" dirty="0">
                <a:solidFill>
                  <a:srgbClr val="0F116A"/>
                </a:solidFill>
                <a:latin typeface="Arial" pitchFamily="-108" charset="0"/>
                <a:ea typeface="+mn-ea"/>
                <a:cs typeface="+mn-cs"/>
              </a:rPr>
              <a:t>Cell </a:t>
            </a:r>
            <a:r>
              <a:rPr lang="en-US" sz="2000" dirty="0">
                <a:solidFill>
                  <a:srgbClr val="0F116A"/>
                </a:solidFill>
                <a:latin typeface="Arial" pitchFamily="-108" charset="0"/>
                <a:ea typeface="+mn-ea"/>
                <a:cs typeface="+mn-cs"/>
              </a:rPr>
              <a:t>(compared to beaker) </a:t>
            </a:r>
            <a:r>
              <a:rPr lang="en-US" dirty="0" err="1">
                <a:solidFill>
                  <a:srgbClr val="0F116A"/>
                </a:solidFill>
                <a:latin typeface="Arial" pitchFamily="-108" charset="0"/>
                <a:ea typeface="+mn-ea"/>
                <a:cs typeface="+mn-cs"/>
                <a:sym typeface="Symbol" charset="2"/>
              </a:rPr>
              <a:t></a:t>
            </a:r>
            <a:r>
              <a:rPr lang="en-US" dirty="0">
                <a:solidFill>
                  <a:srgbClr val="0F116A"/>
                </a:solidFill>
                <a:latin typeface="Arial" pitchFamily="-108" charset="0"/>
                <a:ea typeface="+mn-ea"/>
                <a:cs typeface="+mn-cs"/>
                <a:sym typeface="Symbol" charset="2"/>
              </a:rPr>
              <a:t> hypertonic or hypotonic</a:t>
            </a:r>
          </a:p>
          <a:p>
            <a:pPr algn="l">
              <a:lnSpc>
                <a:spcPct val="120000"/>
              </a:lnSpc>
              <a:defRPr/>
            </a:pPr>
            <a:r>
              <a:rPr lang="en-US" dirty="0">
                <a:solidFill>
                  <a:srgbClr val="0F116A"/>
                </a:solidFill>
                <a:latin typeface="Arial" pitchFamily="-108" charset="0"/>
                <a:ea typeface="+mn-ea"/>
                <a:cs typeface="+mn-cs"/>
                <a:sym typeface="Symbol" charset="2"/>
              </a:rPr>
              <a:t>Beaker </a:t>
            </a:r>
            <a:r>
              <a:rPr lang="en-US" sz="2000" dirty="0">
                <a:solidFill>
                  <a:srgbClr val="0F116A"/>
                </a:solidFill>
                <a:latin typeface="Arial" pitchFamily="-108" charset="0"/>
                <a:ea typeface="+mn-ea"/>
                <a:cs typeface="+mn-cs"/>
              </a:rPr>
              <a:t>(compared to cell) </a:t>
            </a:r>
            <a:r>
              <a:rPr lang="en-US" dirty="0" err="1">
                <a:solidFill>
                  <a:srgbClr val="0F116A"/>
                </a:solidFill>
                <a:latin typeface="Arial" pitchFamily="-108" charset="0"/>
                <a:ea typeface="+mn-ea"/>
                <a:cs typeface="+mn-cs"/>
                <a:sym typeface="Symbol" charset="2"/>
              </a:rPr>
              <a:t></a:t>
            </a:r>
            <a:r>
              <a:rPr lang="en-US" dirty="0">
                <a:solidFill>
                  <a:srgbClr val="0F116A"/>
                </a:solidFill>
                <a:latin typeface="Arial" pitchFamily="-108" charset="0"/>
                <a:ea typeface="+mn-ea"/>
                <a:cs typeface="+mn-cs"/>
                <a:sym typeface="Symbol" charset="2"/>
              </a:rPr>
              <a:t> hypertonic or hypotonic</a:t>
            </a:r>
          </a:p>
          <a:p>
            <a:pPr algn="l">
              <a:lnSpc>
                <a:spcPct val="120000"/>
              </a:lnSpc>
              <a:defRPr/>
            </a:pPr>
            <a:r>
              <a:rPr lang="en-US" dirty="0">
                <a:solidFill>
                  <a:srgbClr val="0F116A"/>
                </a:solidFill>
                <a:latin typeface="Arial" pitchFamily="-108" charset="0"/>
                <a:ea typeface="+mn-ea"/>
                <a:cs typeface="+mn-cs"/>
                <a:sym typeface="Symbol" charset="2"/>
              </a:rPr>
              <a:t>Which way does the water flow? </a:t>
            </a:r>
            <a:r>
              <a:rPr lang="en-US" dirty="0" err="1">
                <a:solidFill>
                  <a:srgbClr val="0F116A"/>
                </a:solidFill>
                <a:latin typeface="Arial" pitchFamily="-108" charset="0"/>
                <a:ea typeface="+mn-ea"/>
                <a:cs typeface="+mn-cs"/>
                <a:sym typeface="Symbol" charset="2"/>
              </a:rPr>
              <a:t></a:t>
            </a:r>
            <a:r>
              <a:rPr lang="en-US" dirty="0">
                <a:solidFill>
                  <a:srgbClr val="0F116A"/>
                </a:solidFill>
                <a:latin typeface="Arial" pitchFamily="-108" charset="0"/>
                <a:ea typeface="+mn-ea"/>
                <a:cs typeface="+mn-cs"/>
                <a:sym typeface="Symbol" charset="2"/>
              </a:rPr>
              <a:t> in or out of cell </a:t>
            </a:r>
          </a:p>
        </p:txBody>
      </p:sp>
      <p:sp>
        <p:nvSpPr>
          <p:cNvPr id="532484" name="Oval 4"/>
          <p:cNvSpPr>
            <a:spLocks noChangeArrowheads="1"/>
          </p:cNvSpPr>
          <p:nvPr/>
        </p:nvSpPr>
        <p:spPr bwMode="auto">
          <a:xfrm>
            <a:off x="3937000" y="5370513"/>
            <a:ext cx="1524000" cy="533400"/>
          </a:xfrm>
          <a:prstGeom prst="ellipse">
            <a:avLst/>
          </a:prstGeom>
          <a:solidFill>
            <a:srgbClr val="FFFF00">
              <a:alpha val="20000"/>
            </a:srgbClr>
          </a:solidFill>
          <a:ln w="38100">
            <a:solidFill>
              <a:srgbClr val="CC0000"/>
            </a:solidFill>
            <a:round/>
            <a:headEnd/>
            <a:tailEnd/>
          </a:ln>
        </p:spPr>
        <p:txBody>
          <a:bodyPr wrap="none" anchor="ctr"/>
          <a:lstStyle/>
          <a:p>
            <a:endParaRPr lang="en-US"/>
          </a:p>
        </p:txBody>
      </p:sp>
      <p:sp>
        <p:nvSpPr>
          <p:cNvPr id="532485" name="Oval 5"/>
          <p:cNvSpPr>
            <a:spLocks noChangeArrowheads="1"/>
          </p:cNvSpPr>
          <p:nvPr/>
        </p:nvSpPr>
        <p:spPr bwMode="auto">
          <a:xfrm>
            <a:off x="5422900" y="5789613"/>
            <a:ext cx="1358900" cy="533400"/>
          </a:xfrm>
          <a:prstGeom prst="ellipse">
            <a:avLst/>
          </a:prstGeom>
          <a:solidFill>
            <a:srgbClr val="FFFF00">
              <a:alpha val="20000"/>
            </a:srgbClr>
          </a:solidFill>
          <a:ln w="38100">
            <a:solidFill>
              <a:srgbClr val="CC0000"/>
            </a:solidFill>
            <a:round/>
            <a:headEnd/>
            <a:tailEnd/>
          </a:ln>
        </p:spPr>
        <p:txBody>
          <a:bodyPr wrap="none" anchor="ctr"/>
          <a:lstStyle/>
          <a:p>
            <a:endParaRPr lang="en-US"/>
          </a:p>
        </p:txBody>
      </p:sp>
      <p:sp>
        <p:nvSpPr>
          <p:cNvPr id="532486" name="Oval 6"/>
          <p:cNvSpPr>
            <a:spLocks noChangeArrowheads="1"/>
          </p:cNvSpPr>
          <p:nvPr/>
        </p:nvSpPr>
        <p:spPr bwMode="auto">
          <a:xfrm>
            <a:off x="4178300" y="6121400"/>
            <a:ext cx="533400" cy="457200"/>
          </a:xfrm>
          <a:prstGeom prst="ellipse">
            <a:avLst/>
          </a:prstGeom>
          <a:solidFill>
            <a:srgbClr val="FFFF00">
              <a:alpha val="20000"/>
            </a:srgbClr>
          </a:solidFill>
          <a:ln w="38100">
            <a:solidFill>
              <a:srgbClr val="CC0000"/>
            </a:solidFill>
            <a:round/>
            <a:headEnd/>
            <a:tailEnd/>
          </a:ln>
        </p:spPr>
        <p:txBody>
          <a:bodyPr wrap="none" anchor="ctr"/>
          <a:lstStyle/>
          <a:p>
            <a:endParaRPr lang="en-US"/>
          </a:p>
        </p:txBody>
      </p:sp>
      <p:sp>
        <p:nvSpPr>
          <p:cNvPr id="80902" name="Rectangle 7"/>
          <p:cNvSpPr>
            <a:spLocks noChangeArrowheads="1"/>
          </p:cNvSpPr>
          <p:nvPr/>
        </p:nvSpPr>
        <p:spPr bwMode="auto">
          <a:xfrm>
            <a:off x="1733550" y="4132263"/>
            <a:ext cx="984250" cy="495300"/>
          </a:xfrm>
          <a:prstGeom prst="rect">
            <a:avLst/>
          </a:prstGeom>
          <a:solidFill>
            <a:srgbClr val="FFEA18"/>
          </a:solidFill>
          <a:ln w="38100">
            <a:solidFill>
              <a:srgbClr val="FFCC18"/>
            </a:solidFill>
            <a:miter lim="800000"/>
            <a:headEnd/>
            <a:tailEnd/>
          </a:ln>
        </p:spPr>
        <p:txBody>
          <a:bodyPr wrap="none" anchor="ctr">
            <a:spAutoFit/>
          </a:bodyPr>
          <a:lstStyle/>
          <a:p>
            <a:r>
              <a:rPr lang="en-US">
                <a:solidFill>
                  <a:srgbClr val="0F116A"/>
                </a:solidFill>
              </a:rPr>
              <a:t>.05 M</a:t>
            </a:r>
          </a:p>
        </p:txBody>
      </p:sp>
      <p:sp>
        <p:nvSpPr>
          <p:cNvPr id="80903" name="Rectangle 8"/>
          <p:cNvSpPr>
            <a:spLocks noChangeArrowheads="1"/>
          </p:cNvSpPr>
          <p:nvPr/>
        </p:nvSpPr>
        <p:spPr bwMode="auto">
          <a:xfrm>
            <a:off x="5695950" y="4132263"/>
            <a:ext cx="984250" cy="495300"/>
          </a:xfrm>
          <a:prstGeom prst="rect">
            <a:avLst/>
          </a:prstGeom>
          <a:solidFill>
            <a:srgbClr val="FFEA18"/>
          </a:solidFill>
          <a:ln w="38100">
            <a:solidFill>
              <a:srgbClr val="FFCC18"/>
            </a:solidFill>
            <a:miter lim="800000"/>
            <a:headEnd/>
            <a:tailEnd/>
          </a:ln>
        </p:spPr>
        <p:txBody>
          <a:bodyPr wrap="none" anchor="ctr">
            <a:spAutoFit/>
          </a:bodyPr>
          <a:lstStyle/>
          <a:p>
            <a:r>
              <a:rPr lang="en-US">
                <a:solidFill>
                  <a:srgbClr val="0F116A"/>
                </a:solidFill>
              </a:rPr>
              <a:t>.03 M</a:t>
            </a:r>
          </a:p>
        </p:txBody>
      </p:sp>
      <p:sp>
        <p:nvSpPr>
          <p:cNvPr id="80904" name="Rectangle 9"/>
          <p:cNvSpPr>
            <a:spLocks noGrp="1" noChangeArrowheads="1"/>
          </p:cNvSpPr>
          <p:nvPr>
            <p:ph type="title"/>
          </p:nvPr>
        </p:nvSpPr>
        <p:spPr/>
        <p:txBody>
          <a:bodyPr/>
          <a:lstStyle/>
          <a:p>
            <a:r>
              <a:rPr lang="en-US">
                <a:latin typeface="Times New Roman" charset="0"/>
              </a:rPr>
              <a:t>Do you understand Osmosis… </a:t>
            </a:r>
          </a:p>
        </p:txBody>
      </p:sp>
      <p:sp>
        <p:nvSpPr>
          <p:cNvPr id="532490" name="AutoShape 10"/>
          <p:cNvSpPr>
            <a:spLocks noChangeArrowheads="1"/>
          </p:cNvSpPr>
          <p:nvPr/>
        </p:nvSpPr>
        <p:spPr bwMode="auto">
          <a:xfrm rot="-1498891">
            <a:off x="3856038" y="4195763"/>
            <a:ext cx="708025" cy="331787"/>
          </a:xfrm>
          <a:prstGeom prst="curvedUpArrow">
            <a:avLst>
              <a:gd name="adj1" fmla="val 42679"/>
              <a:gd name="adj2" fmla="val 85359"/>
              <a:gd name="adj3" fmla="val 33333"/>
            </a:avLst>
          </a:prstGeom>
          <a:solidFill>
            <a:schemeClr val="hlink"/>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46054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2484"/>
                                        </p:tgtEl>
                                        <p:attrNameLst>
                                          <p:attrName>style.visibility</p:attrName>
                                        </p:attrNameLst>
                                      </p:cBhvr>
                                      <p:to>
                                        <p:strVal val="visible"/>
                                      </p:to>
                                    </p:set>
                                    <p:animEffect transition="in" filter="wipe(down)">
                                      <p:cBhvr>
                                        <p:cTn id="7" dur="500"/>
                                        <p:tgtEl>
                                          <p:spTgt spid="532484"/>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2485"/>
                                        </p:tgtEl>
                                        <p:attrNameLst>
                                          <p:attrName>style.visibility</p:attrName>
                                        </p:attrNameLst>
                                      </p:cBhvr>
                                      <p:to>
                                        <p:strVal val="visible"/>
                                      </p:to>
                                    </p:set>
                                    <p:animEffect transition="in" filter="wipe(down)">
                                      <p:cBhvr>
                                        <p:cTn id="12" dur="500"/>
                                        <p:tgtEl>
                                          <p:spTgt spid="532485"/>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32486"/>
                                        </p:tgtEl>
                                        <p:attrNameLst>
                                          <p:attrName>style.visibility</p:attrName>
                                        </p:attrNameLst>
                                      </p:cBhvr>
                                      <p:to>
                                        <p:strVal val="visible"/>
                                      </p:to>
                                    </p:set>
                                    <p:animEffect transition="in" filter="wipe(down)">
                                      <p:cBhvr>
                                        <p:cTn id="17" dur="500"/>
                                        <p:tgtEl>
                                          <p:spTgt spid="532486"/>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490"/>
                                        </p:tgtEl>
                                        <p:attrNameLst>
                                          <p:attrName>style.visibility</p:attrName>
                                        </p:attrNameLst>
                                      </p:cBhvr>
                                      <p:to>
                                        <p:strVal val="visible"/>
                                      </p:to>
                                    </p:set>
                                    <p:animEffect transition="in" filter="wipe(left)">
                                      <p:cBhvr>
                                        <p:cTn id="22" dur="500"/>
                                        <p:tgtEl>
                                          <p:spTgt spid="532490"/>
                                        </p:tgtEl>
                                      </p:cBhvr>
                                    </p:animEffect>
                                  </p:childTnLst>
                                  <p:subTnLst>
                                    <p:audio>
                                      <p:cMediaNode>
                                        <p:cTn display="0" masterRel="sameClick">
                                          <p:stCondLst>
                                            <p:cond evt="begin" delay="0">
                                              <p:tn val="20"/>
                                            </p:cond>
                                          </p:stCondLst>
                                          <p:endCondLst>
                                            <p:cond evt="onStopAudio" delay="0">
                                              <p:tgtEl>
                                                <p:sldTgt/>
                                              </p:tgtEl>
                                            </p:cond>
                                          </p:endCondLst>
                                        </p:cTn>
                                        <p:tgtEl>
                                          <p:sndTgt r:embed="rId4"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4" grpId="0" animBg="1"/>
      <p:bldP spid="532485" grpId="0" animBg="1"/>
      <p:bldP spid="532486" grpId="0" animBg="1"/>
      <p:bldP spid="5324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60338" y="158750"/>
            <a:ext cx="8534400" cy="503238"/>
          </a:xfrm>
        </p:spPr>
        <p:txBody>
          <a:bodyPr>
            <a:normAutofit fontScale="90000"/>
          </a:bodyPr>
          <a:lstStyle/>
          <a:p>
            <a:pPr eaLnBrk="1" hangingPunct="1"/>
            <a:r>
              <a:rPr lang="en-US" sz="3200">
                <a:latin typeface="Times New Roman" charset="0"/>
              </a:rPr>
              <a:t>5.11 Two laws govern energy transformations</a:t>
            </a:r>
          </a:p>
        </p:txBody>
      </p:sp>
      <p:sp>
        <p:nvSpPr>
          <p:cNvPr id="46082" name="Rectangle 3"/>
          <p:cNvSpPr>
            <a:spLocks noGrp="1" noChangeArrowheads="1"/>
          </p:cNvSpPr>
          <p:nvPr>
            <p:ph type="body" idx="1"/>
          </p:nvPr>
        </p:nvSpPr>
        <p:spPr>
          <a:xfrm>
            <a:off x="0" y="1365250"/>
            <a:ext cx="8534400" cy="2365375"/>
          </a:xfrm>
        </p:spPr>
        <p:txBody>
          <a:bodyPr>
            <a:normAutofit fontScale="92500" lnSpcReduction="20000"/>
          </a:bodyPr>
          <a:lstStyle/>
          <a:p>
            <a:pPr eaLnBrk="1" hangingPunct="1"/>
            <a:r>
              <a:rPr lang="en-US">
                <a:latin typeface="Tahoma" charset="0"/>
              </a:rPr>
              <a:t>Energy transformations within matter are studied by individuals in the field of </a:t>
            </a:r>
            <a:r>
              <a:rPr lang="en-US" b="1">
                <a:latin typeface="Tahoma" charset="0"/>
              </a:rPr>
              <a:t>thermodynamics</a:t>
            </a:r>
            <a:endParaRPr lang="en-US">
              <a:latin typeface="Tahoma" charset="0"/>
            </a:endParaRPr>
          </a:p>
          <a:p>
            <a:pPr lvl="1" eaLnBrk="1" hangingPunct="1">
              <a:buFontTx/>
              <a:buChar char="–"/>
            </a:pPr>
            <a:r>
              <a:rPr lang="en-US">
                <a:latin typeface="Tahoma" charset="0"/>
                <a:ea typeface="Arial" charset="0"/>
                <a:cs typeface="Arial" charset="0"/>
              </a:rPr>
              <a:t>Biologists study thermodynamics because an organism exchanges both energy and matter with its surroundings</a:t>
            </a:r>
          </a:p>
        </p:txBody>
      </p:sp>
      <p:sp>
        <p:nvSpPr>
          <p:cNvPr id="46083" name="Line 4"/>
          <p:cNvSpPr>
            <a:spLocks noChangeShapeType="1"/>
          </p:cNvSpPr>
          <p:nvPr/>
        </p:nvSpPr>
        <p:spPr bwMode="auto">
          <a:xfrm>
            <a:off x="182563" y="1095375"/>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5"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sz="2400" b="0"/>
          </a:p>
        </p:txBody>
      </p:sp>
    </p:spTree>
    <p:extLst>
      <p:ext uri="{BB962C8B-B14F-4D97-AF65-F5344CB8AC3E}">
        <p14:creationId xmlns:p14="http://schemas.microsoft.com/office/powerpoint/2010/main" val="36529449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5618" name="Picture 2"/>
          <p:cNvPicPr>
            <a:picLocks noChangeAspect="1" noChangeArrowheads="1"/>
          </p:cNvPicPr>
          <p:nvPr/>
        </p:nvPicPr>
        <p:blipFill>
          <a:blip r:embed="rId3"/>
          <a:srcRect l="51660" b="14122"/>
          <a:stretch>
            <a:fillRect/>
          </a:stretch>
        </p:blipFill>
        <p:spPr bwMode="auto">
          <a:xfrm>
            <a:off x="4991100" y="3554413"/>
            <a:ext cx="3962400" cy="2735262"/>
          </a:xfrm>
          <a:prstGeom prst="rect">
            <a:avLst/>
          </a:prstGeom>
          <a:noFill/>
          <a:ln w="9525">
            <a:noFill/>
            <a:miter lim="800000"/>
            <a:headEnd/>
            <a:tailEnd/>
          </a:ln>
          <a:effectLst>
            <a:outerShdw blurRad="50800" dist="38100" dir="2700000">
              <a:srgbClr val="000000">
                <a:alpha val="43000"/>
              </a:srgbClr>
            </a:outerShdw>
          </a:effectLst>
        </p:spPr>
      </p:pic>
      <p:sp>
        <p:nvSpPr>
          <p:cNvPr id="82946" name="Rectangle 3"/>
          <p:cNvSpPr>
            <a:spLocks noGrp="1" noChangeArrowheads="1"/>
          </p:cNvSpPr>
          <p:nvPr>
            <p:ph type="title"/>
          </p:nvPr>
        </p:nvSpPr>
        <p:spPr/>
        <p:txBody>
          <a:bodyPr/>
          <a:lstStyle/>
          <a:p>
            <a:r>
              <a:rPr lang="en-US">
                <a:latin typeface="Times New Roman" charset="0"/>
              </a:rPr>
              <a:t>Active Transport</a:t>
            </a:r>
          </a:p>
        </p:txBody>
      </p:sp>
      <p:sp>
        <p:nvSpPr>
          <p:cNvPr id="82947" name="Rectangle 10" descr="Rectangle: Click to edit Master text styles&#10;Second level&#10;Third level&#10;Fourth level&#10;Fifth level"/>
          <p:cNvSpPr>
            <a:spLocks noGrp="1" noChangeArrowheads="1"/>
          </p:cNvSpPr>
          <p:nvPr>
            <p:ph type="body" idx="1"/>
          </p:nvPr>
        </p:nvSpPr>
        <p:spPr>
          <a:xfrm>
            <a:off x="0" y="555625"/>
            <a:ext cx="8775700" cy="5073650"/>
          </a:xfrm>
        </p:spPr>
        <p:txBody>
          <a:bodyPr/>
          <a:lstStyle/>
          <a:p>
            <a:r>
              <a:rPr lang="en-US">
                <a:latin typeface="Tahoma" charset="0"/>
              </a:rPr>
              <a:t>Cells may need to move molecules against concentration gradient</a:t>
            </a:r>
          </a:p>
          <a:p>
            <a:pPr lvl="1"/>
            <a:r>
              <a:rPr lang="en-US">
                <a:latin typeface="Tahoma" charset="0"/>
                <a:ea typeface="Arial" charset="0"/>
                <a:cs typeface="Arial" charset="0"/>
              </a:rPr>
              <a:t>conformational shape change transports solute from one side of membrane to other </a:t>
            </a:r>
          </a:p>
          <a:p>
            <a:pPr lvl="1"/>
            <a:r>
              <a:rPr lang="en-US">
                <a:latin typeface="Tahoma" charset="0"/>
                <a:ea typeface="Arial" charset="0"/>
                <a:cs typeface="Arial" charset="0"/>
                <a:sym typeface="Symbol" charset="0"/>
              </a:rPr>
              <a:t>protein </a:t>
            </a:r>
            <a:r>
              <a:rPr lang="ja-JP" altLang="en-US">
                <a:latin typeface="Tahoma" charset="0"/>
                <a:ea typeface="Arial" charset="0"/>
                <a:cs typeface="Arial" charset="0"/>
                <a:sym typeface="Symbol" charset="0"/>
              </a:rPr>
              <a:t>“</a:t>
            </a:r>
            <a:r>
              <a:rPr lang="en-US" altLang="ja-JP">
                <a:latin typeface="Tahoma" charset="0"/>
                <a:ea typeface="Arial" charset="0"/>
                <a:cs typeface="Arial" charset="0"/>
                <a:sym typeface="Symbol" charset="0"/>
              </a:rPr>
              <a:t>pump</a:t>
            </a:r>
            <a:r>
              <a:rPr lang="ja-JP" altLang="en-US">
                <a:latin typeface="Tahoma" charset="0"/>
                <a:ea typeface="Arial" charset="0"/>
                <a:cs typeface="Arial" charset="0"/>
                <a:sym typeface="Symbol" charset="0"/>
              </a:rPr>
              <a:t>”</a:t>
            </a:r>
            <a:endParaRPr lang="en-US" altLang="ja-JP">
              <a:latin typeface="Tahoma" charset="0"/>
              <a:ea typeface="Arial" charset="0"/>
              <a:cs typeface="Arial" charset="0"/>
            </a:endParaRPr>
          </a:p>
          <a:p>
            <a:pPr lvl="1"/>
            <a:r>
              <a:rPr lang="ja-JP" altLang="en-US">
                <a:latin typeface="Tahoma" charset="0"/>
                <a:ea typeface="Arial" charset="0"/>
                <a:cs typeface="Arial" charset="0"/>
              </a:rPr>
              <a:t>“</a:t>
            </a:r>
            <a:r>
              <a:rPr lang="en-US" altLang="ja-JP">
                <a:latin typeface="Tahoma" charset="0"/>
                <a:ea typeface="Arial" charset="0"/>
                <a:cs typeface="Arial" charset="0"/>
              </a:rPr>
              <a:t>costs</a:t>
            </a:r>
            <a:r>
              <a:rPr lang="ja-JP" altLang="en-US">
                <a:latin typeface="Tahoma" charset="0"/>
                <a:ea typeface="Arial" charset="0"/>
                <a:cs typeface="Arial" charset="0"/>
              </a:rPr>
              <a:t>”</a:t>
            </a:r>
            <a:r>
              <a:rPr lang="en-US" altLang="ja-JP">
                <a:latin typeface="Tahoma" charset="0"/>
                <a:ea typeface="Arial" charset="0"/>
                <a:cs typeface="Arial" charset="0"/>
              </a:rPr>
              <a:t> energy = ATP</a:t>
            </a:r>
            <a:endParaRPr lang="en-US">
              <a:latin typeface="Tahoma" charset="0"/>
              <a:ea typeface="Arial" charset="0"/>
              <a:cs typeface="Arial" charset="0"/>
            </a:endParaRPr>
          </a:p>
        </p:txBody>
      </p:sp>
      <p:pic>
        <p:nvPicPr>
          <p:cNvPr id="495620" name="Picture 4"/>
          <p:cNvPicPr>
            <a:picLocks noChangeAspect="1" noChangeArrowheads="1"/>
          </p:cNvPicPr>
          <p:nvPr/>
        </p:nvPicPr>
        <p:blipFill>
          <a:blip r:embed="rId4"/>
          <a:srcRect l="67416" t="3819" b="13559"/>
          <a:stretch>
            <a:fillRect/>
          </a:stretch>
        </p:blipFill>
        <p:spPr bwMode="auto">
          <a:xfrm>
            <a:off x="889000" y="3863975"/>
            <a:ext cx="2287588" cy="2730500"/>
          </a:xfrm>
          <a:prstGeom prst="rect">
            <a:avLst/>
          </a:prstGeom>
          <a:noFill/>
          <a:ln w="9525">
            <a:noFill/>
            <a:miter lim="800000"/>
            <a:headEnd/>
            <a:tailEnd/>
          </a:ln>
          <a:effectLst>
            <a:outerShdw blurRad="50800" dist="38100" dir="2700000">
              <a:srgbClr val="000000">
                <a:alpha val="43000"/>
              </a:srgbClr>
            </a:outerShdw>
          </a:effectLst>
        </p:spPr>
      </p:pic>
      <p:sp>
        <p:nvSpPr>
          <p:cNvPr id="82949" name="AutoShape 5"/>
          <p:cNvSpPr>
            <a:spLocks noChangeArrowheads="1"/>
          </p:cNvSpPr>
          <p:nvPr/>
        </p:nvSpPr>
        <p:spPr bwMode="auto">
          <a:xfrm>
            <a:off x="3657600" y="4800600"/>
            <a:ext cx="1066800" cy="381000"/>
          </a:xfrm>
          <a:prstGeom prst="chevron">
            <a:avLst>
              <a:gd name="adj" fmla="val 70000"/>
            </a:avLst>
          </a:prstGeom>
          <a:solidFill>
            <a:srgbClr val="CC0000"/>
          </a:solidFill>
          <a:ln w="9525">
            <a:solidFill>
              <a:srgbClr val="CC0000"/>
            </a:solidFill>
            <a:miter lim="800000"/>
            <a:headEnd/>
            <a:tailEnd/>
          </a:ln>
        </p:spPr>
        <p:txBody>
          <a:bodyPr wrap="none" anchor="ctr"/>
          <a:lstStyle/>
          <a:p>
            <a:endParaRPr lang="en-US"/>
          </a:p>
        </p:txBody>
      </p:sp>
      <p:sp>
        <p:nvSpPr>
          <p:cNvPr id="495622" name="AutoShape 6"/>
          <p:cNvSpPr>
            <a:spLocks noChangeArrowheads="1"/>
          </p:cNvSpPr>
          <p:nvPr/>
        </p:nvSpPr>
        <p:spPr bwMode="auto">
          <a:xfrm>
            <a:off x="5853113" y="6315075"/>
            <a:ext cx="2684462" cy="444500"/>
          </a:xfrm>
          <a:prstGeom prst="roundRect">
            <a:avLst>
              <a:gd name="adj" fmla="val 16667"/>
            </a:avLst>
          </a:prstGeom>
          <a:solidFill>
            <a:srgbClr val="FFEA18"/>
          </a:solidFill>
          <a:ln w="9525">
            <a:noFill/>
            <a:round/>
            <a:headEnd/>
            <a:tailEnd/>
          </a:ln>
          <a:effectLst>
            <a:outerShdw blurRad="63500" dist="35921" dir="2700000" algn="ctr" rotWithShape="0">
              <a:srgbClr val="000000"/>
            </a:outerShdw>
          </a:effectLst>
        </p:spPr>
        <p:txBody>
          <a:bodyPr wrap="none" anchor="ctr">
            <a:spAutoFit/>
          </a:bodyPr>
          <a:lstStyle/>
          <a:p>
            <a:pPr>
              <a:lnSpc>
                <a:spcPct val="80000"/>
              </a:lnSpc>
              <a:defRPr/>
            </a:pPr>
            <a:r>
              <a:rPr lang="ja-JP" altLang="en-US" sz="2600">
                <a:solidFill>
                  <a:schemeClr val="tx2"/>
                </a:solidFill>
                <a:cs typeface="Arial" charset="0"/>
              </a:rPr>
              <a:t>“</a:t>
            </a:r>
            <a:r>
              <a:rPr lang="en-US" sz="2600">
                <a:solidFill>
                  <a:schemeClr val="tx2"/>
                </a:solidFill>
                <a:cs typeface="Arial" charset="0"/>
              </a:rPr>
              <a:t>The Doorman</a:t>
            </a:r>
            <a:r>
              <a:rPr lang="ja-JP" altLang="en-US" sz="2600">
                <a:solidFill>
                  <a:schemeClr val="tx2"/>
                </a:solidFill>
                <a:cs typeface="Arial" charset="0"/>
              </a:rPr>
              <a:t>”</a:t>
            </a:r>
            <a:endParaRPr lang="en-US" sz="3000">
              <a:solidFill>
                <a:schemeClr val="tx2"/>
              </a:solidFill>
              <a:cs typeface="Arial" charset="0"/>
            </a:endParaRPr>
          </a:p>
        </p:txBody>
      </p:sp>
      <p:sp>
        <p:nvSpPr>
          <p:cNvPr id="82951" name="Rectangle 7"/>
          <p:cNvSpPr>
            <a:spLocks noChangeArrowheads="1"/>
          </p:cNvSpPr>
          <p:nvPr/>
        </p:nvSpPr>
        <p:spPr bwMode="auto">
          <a:xfrm>
            <a:off x="5346700" y="3097213"/>
            <a:ext cx="3429000" cy="3365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80000"/>
              </a:lnSpc>
            </a:pPr>
            <a:r>
              <a:rPr lang="en-US" sz="2000">
                <a:solidFill>
                  <a:srgbClr val="000000"/>
                </a:solidFill>
              </a:rPr>
              <a:t>conformational</a:t>
            </a:r>
            <a:r>
              <a:rPr lang="en-US" sz="2000">
                <a:solidFill>
                  <a:schemeClr val="tx2"/>
                </a:solidFill>
              </a:rPr>
              <a:t> </a:t>
            </a:r>
            <a:r>
              <a:rPr lang="en-US" sz="2000">
                <a:solidFill>
                  <a:srgbClr val="000000"/>
                </a:solidFill>
              </a:rPr>
              <a:t>change</a:t>
            </a:r>
            <a:endParaRPr lang="en-US" sz="2800">
              <a:solidFill>
                <a:srgbClr val="0F116A"/>
              </a:solidFill>
            </a:endParaRPr>
          </a:p>
        </p:txBody>
      </p:sp>
      <p:sp>
        <p:nvSpPr>
          <p:cNvPr id="82952" name="AutoShape 11"/>
          <p:cNvSpPr>
            <a:spLocks noChangeArrowheads="1"/>
          </p:cNvSpPr>
          <p:nvPr/>
        </p:nvSpPr>
        <p:spPr bwMode="auto">
          <a:xfrm>
            <a:off x="6629400" y="4379913"/>
            <a:ext cx="1295400" cy="1295400"/>
          </a:xfrm>
          <a:prstGeom prst="irregularSeal1">
            <a:avLst/>
          </a:prstGeom>
          <a:solidFill>
            <a:srgbClr val="ED001D"/>
          </a:solidFill>
          <a:ln w="38100">
            <a:solidFill>
              <a:srgbClr val="FF6404"/>
            </a:solidFill>
            <a:miter lim="800000"/>
            <a:headEnd/>
            <a:tailEnd/>
          </a:ln>
        </p:spPr>
        <p:txBody>
          <a:bodyPr wrap="none" anchor="ctr"/>
          <a:lstStyle/>
          <a:p>
            <a:r>
              <a:rPr lang="en-US">
                <a:solidFill>
                  <a:schemeClr val="bg1"/>
                </a:solidFill>
              </a:rPr>
              <a:t>ATP</a:t>
            </a:r>
          </a:p>
        </p:txBody>
      </p:sp>
      <p:grpSp>
        <p:nvGrpSpPr>
          <p:cNvPr id="82953" name="Group 13"/>
          <p:cNvGrpSpPr>
            <a:grpSpLocks/>
          </p:cNvGrpSpPr>
          <p:nvPr/>
        </p:nvGrpSpPr>
        <p:grpSpPr bwMode="auto">
          <a:xfrm>
            <a:off x="4983163" y="3389313"/>
            <a:ext cx="819150" cy="3003550"/>
            <a:chOff x="3139" y="2135"/>
            <a:chExt cx="516" cy="1892"/>
          </a:xfrm>
        </p:grpSpPr>
        <p:sp>
          <p:nvSpPr>
            <p:cNvPr id="82954" name="Rectangle 8"/>
            <p:cNvSpPr>
              <a:spLocks noChangeArrowheads="1"/>
            </p:cNvSpPr>
            <p:nvPr/>
          </p:nvSpPr>
          <p:spPr bwMode="auto">
            <a:xfrm>
              <a:off x="3152" y="2135"/>
              <a:ext cx="489" cy="212"/>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80000"/>
                </a:lnSpc>
              </a:pPr>
              <a:r>
                <a:rPr lang="en-US" sz="2000">
                  <a:solidFill>
                    <a:srgbClr val="CC0000"/>
                  </a:solidFill>
                </a:rPr>
                <a:t>LOW</a:t>
              </a:r>
              <a:endParaRPr lang="en-US" sz="2800">
                <a:solidFill>
                  <a:srgbClr val="CC0000"/>
                </a:solidFill>
              </a:endParaRPr>
            </a:p>
          </p:txBody>
        </p:sp>
        <p:sp>
          <p:nvSpPr>
            <p:cNvPr id="82955" name="Rectangle 9"/>
            <p:cNvSpPr>
              <a:spLocks noChangeArrowheads="1"/>
            </p:cNvSpPr>
            <p:nvPr/>
          </p:nvSpPr>
          <p:spPr bwMode="auto">
            <a:xfrm>
              <a:off x="3139" y="3815"/>
              <a:ext cx="516" cy="212"/>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80000"/>
                </a:lnSpc>
              </a:pPr>
              <a:r>
                <a:rPr lang="en-US" sz="2000">
                  <a:solidFill>
                    <a:srgbClr val="CC0000"/>
                  </a:solidFill>
                </a:rPr>
                <a:t>HIGH</a:t>
              </a:r>
              <a:endParaRPr lang="en-US" sz="2800">
                <a:solidFill>
                  <a:srgbClr val="CC0000"/>
                </a:solidFill>
              </a:endParaRPr>
            </a:p>
          </p:txBody>
        </p:sp>
        <p:sp>
          <p:nvSpPr>
            <p:cNvPr id="82956" name="AutoShape 12"/>
            <p:cNvSpPr>
              <a:spLocks noChangeArrowheads="1"/>
            </p:cNvSpPr>
            <p:nvPr/>
          </p:nvSpPr>
          <p:spPr bwMode="auto">
            <a:xfrm>
              <a:off x="3302" y="2366"/>
              <a:ext cx="184" cy="1359"/>
            </a:xfrm>
            <a:prstGeom prst="downArrow">
              <a:avLst>
                <a:gd name="adj1" fmla="val 35870"/>
                <a:gd name="adj2" fmla="val 139682"/>
              </a:avLst>
            </a:prstGeom>
            <a:solidFill>
              <a:srgbClr val="CC0000"/>
            </a:solidFill>
            <a:ln w="9525">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1453624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6256338" y="6157913"/>
            <a:ext cx="1285875" cy="427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symport</a:t>
            </a:r>
            <a:endParaRPr lang="en-US" sz="2600" u="sng">
              <a:solidFill>
                <a:srgbClr val="000000"/>
              </a:solidFill>
            </a:endParaRPr>
          </a:p>
        </p:txBody>
      </p:sp>
      <p:sp>
        <p:nvSpPr>
          <p:cNvPr id="84994" name="Rectangle 3"/>
          <p:cNvSpPr>
            <a:spLocks noChangeArrowheads="1"/>
          </p:cNvSpPr>
          <p:nvPr/>
        </p:nvSpPr>
        <p:spPr bwMode="auto">
          <a:xfrm>
            <a:off x="1762125" y="6157913"/>
            <a:ext cx="1223963" cy="427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solidFill>
                  <a:srgbClr val="000000"/>
                </a:solidFill>
              </a:rPr>
              <a:t>antiport</a:t>
            </a:r>
            <a:endParaRPr lang="en-US" sz="2600" u="sng">
              <a:solidFill>
                <a:srgbClr val="000000"/>
              </a:solidFill>
            </a:endParaRPr>
          </a:p>
        </p:txBody>
      </p:sp>
      <p:sp>
        <p:nvSpPr>
          <p:cNvPr id="84995" name="Rectangle 4"/>
          <p:cNvSpPr>
            <a:spLocks noGrp="1" noChangeArrowheads="1"/>
          </p:cNvSpPr>
          <p:nvPr>
            <p:ph type="title"/>
          </p:nvPr>
        </p:nvSpPr>
        <p:spPr/>
        <p:txBody>
          <a:bodyPr/>
          <a:lstStyle/>
          <a:p>
            <a:r>
              <a:rPr lang="en-US">
                <a:latin typeface="Times New Roman" charset="0"/>
              </a:rPr>
              <a:t>Active transport</a:t>
            </a:r>
          </a:p>
        </p:txBody>
      </p:sp>
      <p:sp>
        <p:nvSpPr>
          <p:cNvPr id="84996" name="Rectangle 12" descr="Rectangle: Click to edit Master text styles&#10;Second level&#10;Third level&#10;Fourth level&#10;Fifth level"/>
          <p:cNvSpPr>
            <a:spLocks noGrp="1" noChangeArrowheads="1"/>
          </p:cNvSpPr>
          <p:nvPr>
            <p:ph type="body" idx="1"/>
          </p:nvPr>
        </p:nvSpPr>
        <p:spPr/>
        <p:txBody>
          <a:bodyPr/>
          <a:lstStyle/>
          <a:p>
            <a:r>
              <a:rPr lang="en-US">
                <a:latin typeface="Tahoma" charset="0"/>
              </a:rPr>
              <a:t>Many models &amp; mechanisms</a:t>
            </a:r>
          </a:p>
        </p:txBody>
      </p:sp>
      <p:pic>
        <p:nvPicPr>
          <p:cNvPr id="84997" name="Picture 5" descr="sym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308350"/>
            <a:ext cx="428466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9" descr="anti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08350"/>
            <a:ext cx="42672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AutoShape 13"/>
          <p:cNvSpPr>
            <a:spLocks noChangeArrowheads="1"/>
          </p:cNvSpPr>
          <p:nvPr/>
        </p:nvSpPr>
        <p:spPr bwMode="auto">
          <a:xfrm>
            <a:off x="1987550" y="2879725"/>
            <a:ext cx="990600" cy="34131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EA18"/>
          </a:solidFill>
          <a:ln w="9525">
            <a:solidFill>
              <a:schemeClr val="tx1"/>
            </a:solidFill>
            <a:miter lim="800000"/>
            <a:headEnd/>
            <a:tailEnd/>
          </a:ln>
        </p:spPr>
        <p:txBody>
          <a:bodyPr wrap="none" anchor="ctr"/>
          <a:lstStyle/>
          <a:p>
            <a:endParaRPr lang="en-US"/>
          </a:p>
        </p:txBody>
      </p:sp>
      <p:sp>
        <p:nvSpPr>
          <p:cNvPr id="85000" name="AutoShape 14"/>
          <p:cNvSpPr>
            <a:spLocks noChangeArrowheads="1"/>
          </p:cNvSpPr>
          <p:nvPr/>
        </p:nvSpPr>
        <p:spPr bwMode="auto">
          <a:xfrm flipH="1">
            <a:off x="1995488" y="2509838"/>
            <a:ext cx="990600" cy="34131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p:spPr>
        <p:txBody>
          <a:bodyPr wrap="none" anchor="ctr"/>
          <a:lstStyle/>
          <a:p>
            <a:endParaRPr lang="en-US"/>
          </a:p>
        </p:txBody>
      </p:sp>
      <p:sp>
        <p:nvSpPr>
          <p:cNvPr id="85001" name="AutoShape 15"/>
          <p:cNvSpPr>
            <a:spLocks noChangeArrowheads="1"/>
          </p:cNvSpPr>
          <p:nvPr/>
        </p:nvSpPr>
        <p:spPr bwMode="auto">
          <a:xfrm>
            <a:off x="6508750" y="2879725"/>
            <a:ext cx="990600" cy="34131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EA18"/>
          </a:solidFill>
          <a:ln w="9525">
            <a:solidFill>
              <a:schemeClr val="tx1"/>
            </a:solidFill>
            <a:miter lim="800000"/>
            <a:headEnd/>
            <a:tailEnd/>
          </a:ln>
        </p:spPr>
        <p:txBody>
          <a:bodyPr wrap="none" anchor="ctr"/>
          <a:lstStyle/>
          <a:p>
            <a:endParaRPr lang="en-US"/>
          </a:p>
        </p:txBody>
      </p:sp>
      <p:sp>
        <p:nvSpPr>
          <p:cNvPr id="85002" name="AutoShape 16"/>
          <p:cNvSpPr>
            <a:spLocks noChangeArrowheads="1"/>
          </p:cNvSpPr>
          <p:nvPr/>
        </p:nvSpPr>
        <p:spPr bwMode="auto">
          <a:xfrm>
            <a:off x="6508750" y="2509838"/>
            <a:ext cx="990600" cy="34131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FF"/>
          </a:solidFill>
          <a:ln w="9525">
            <a:solidFill>
              <a:schemeClr val="tx1"/>
            </a:solidFill>
            <a:miter lim="800000"/>
            <a:headEnd/>
            <a:tailEnd/>
          </a:ln>
        </p:spPr>
        <p:txBody>
          <a:bodyPr wrap="none" anchor="ctr"/>
          <a:lstStyle/>
          <a:p>
            <a:endParaRPr lang="en-US"/>
          </a:p>
        </p:txBody>
      </p:sp>
      <p:sp>
        <p:nvSpPr>
          <p:cNvPr id="85003" name="AutoShape 17"/>
          <p:cNvSpPr>
            <a:spLocks noChangeArrowheads="1"/>
          </p:cNvSpPr>
          <p:nvPr/>
        </p:nvSpPr>
        <p:spPr bwMode="auto">
          <a:xfrm>
            <a:off x="409575" y="2139950"/>
            <a:ext cx="1295400" cy="1295400"/>
          </a:xfrm>
          <a:prstGeom prst="irregularSeal1">
            <a:avLst/>
          </a:prstGeom>
          <a:solidFill>
            <a:srgbClr val="ED001D"/>
          </a:solidFill>
          <a:ln w="38100">
            <a:solidFill>
              <a:srgbClr val="FF6404"/>
            </a:solidFill>
            <a:miter lim="800000"/>
            <a:headEnd/>
            <a:tailEnd/>
          </a:ln>
        </p:spPr>
        <p:txBody>
          <a:bodyPr wrap="none" anchor="ctr"/>
          <a:lstStyle/>
          <a:p>
            <a:r>
              <a:rPr lang="en-US">
                <a:solidFill>
                  <a:schemeClr val="bg1"/>
                </a:solidFill>
              </a:rPr>
              <a:t>ATP</a:t>
            </a:r>
          </a:p>
        </p:txBody>
      </p:sp>
      <p:sp>
        <p:nvSpPr>
          <p:cNvPr id="85004" name="AutoShape 18"/>
          <p:cNvSpPr>
            <a:spLocks noChangeArrowheads="1"/>
          </p:cNvSpPr>
          <p:nvPr/>
        </p:nvSpPr>
        <p:spPr bwMode="auto">
          <a:xfrm>
            <a:off x="4781550" y="2139950"/>
            <a:ext cx="1295400" cy="1295400"/>
          </a:xfrm>
          <a:prstGeom prst="irregularSeal1">
            <a:avLst/>
          </a:prstGeom>
          <a:solidFill>
            <a:srgbClr val="ED001D"/>
          </a:solidFill>
          <a:ln w="38100">
            <a:solidFill>
              <a:srgbClr val="FF6404"/>
            </a:solidFill>
            <a:miter lim="800000"/>
            <a:headEnd/>
            <a:tailEnd/>
          </a:ln>
        </p:spPr>
        <p:txBody>
          <a:bodyPr wrap="none" anchor="ctr"/>
          <a:lstStyle/>
          <a:p>
            <a:r>
              <a:rPr lang="en-US">
                <a:solidFill>
                  <a:schemeClr val="bg1"/>
                </a:solidFill>
              </a:rPr>
              <a:t>ATP</a:t>
            </a:r>
          </a:p>
        </p:txBody>
      </p:sp>
    </p:spTree>
    <p:extLst>
      <p:ext uri="{BB962C8B-B14F-4D97-AF65-F5344CB8AC3E}">
        <p14:creationId xmlns:p14="http://schemas.microsoft.com/office/powerpoint/2010/main" val="30462121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3" descr="05_08ActiveTransport_4-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797050"/>
            <a:ext cx="8548687"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Oval 4"/>
          <p:cNvSpPr>
            <a:spLocks noChangeArrowheads="1"/>
          </p:cNvSpPr>
          <p:nvPr/>
        </p:nvSpPr>
        <p:spPr bwMode="auto">
          <a:xfrm>
            <a:off x="361950" y="4629150"/>
            <a:ext cx="238125" cy="238125"/>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7043" name="Text Box 5"/>
          <p:cNvSpPr txBox="1">
            <a:spLocks noChangeArrowheads="1"/>
          </p:cNvSpPr>
          <p:nvPr/>
        </p:nvSpPr>
        <p:spPr bwMode="auto">
          <a:xfrm>
            <a:off x="839788" y="1898650"/>
            <a:ext cx="10382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t>Transport</a:t>
            </a:r>
          </a:p>
          <a:p>
            <a:pPr algn="l">
              <a:lnSpc>
                <a:spcPct val="90000"/>
              </a:lnSpc>
            </a:pPr>
            <a:r>
              <a:rPr lang="en-US"/>
              <a:t>protein</a:t>
            </a:r>
          </a:p>
        </p:txBody>
      </p:sp>
      <p:sp>
        <p:nvSpPr>
          <p:cNvPr id="87044" name="Line 6"/>
          <p:cNvSpPr>
            <a:spLocks noChangeShapeType="1"/>
          </p:cNvSpPr>
          <p:nvPr/>
        </p:nvSpPr>
        <p:spPr bwMode="auto">
          <a:xfrm flipH="1" flipV="1">
            <a:off x="1165225" y="2355850"/>
            <a:ext cx="0" cy="4032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45" name="Text Box 7"/>
          <p:cNvSpPr txBox="1">
            <a:spLocks noChangeArrowheads="1"/>
          </p:cNvSpPr>
          <p:nvPr/>
        </p:nvSpPr>
        <p:spPr bwMode="auto">
          <a:xfrm>
            <a:off x="1474788" y="4276725"/>
            <a:ext cx="6508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t>Solute</a:t>
            </a:r>
          </a:p>
        </p:txBody>
      </p:sp>
      <p:sp>
        <p:nvSpPr>
          <p:cNvPr id="87046" name="Line 8"/>
          <p:cNvSpPr>
            <a:spLocks noChangeShapeType="1"/>
          </p:cNvSpPr>
          <p:nvPr/>
        </p:nvSpPr>
        <p:spPr bwMode="auto">
          <a:xfrm flipH="1" flipV="1">
            <a:off x="1165225" y="4130675"/>
            <a:ext cx="273050" cy="2444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47" name="Text Box 9"/>
          <p:cNvSpPr txBox="1">
            <a:spLocks noChangeArrowheads="1"/>
          </p:cNvSpPr>
          <p:nvPr/>
        </p:nvSpPr>
        <p:spPr bwMode="auto">
          <a:xfrm>
            <a:off x="639763" y="4635500"/>
            <a:ext cx="14255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t>Solute binding</a:t>
            </a:r>
          </a:p>
        </p:txBody>
      </p:sp>
      <p:sp>
        <p:nvSpPr>
          <p:cNvPr id="87048" name="Text Box 10"/>
          <p:cNvSpPr txBox="1">
            <a:spLocks noChangeArrowheads="1"/>
          </p:cNvSpPr>
          <p:nvPr/>
        </p:nvSpPr>
        <p:spPr bwMode="auto">
          <a:xfrm>
            <a:off x="417513" y="4648200"/>
            <a:ext cx="123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solidFill>
                  <a:schemeClr val="bg1"/>
                </a:solidFill>
              </a:rPr>
              <a:t>1</a:t>
            </a:r>
          </a:p>
        </p:txBody>
      </p:sp>
      <p:sp>
        <p:nvSpPr>
          <p:cNvPr id="87049" name="Oval 11"/>
          <p:cNvSpPr>
            <a:spLocks noChangeArrowheads="1"/>
          </p:cNvSpPr>
          <p:nvPr/>
        </p:nvSpPr>
        <p:spPr bwMode="auto">
          <a:xfrm>
            <a:off x="2462213" y="4629150"/>
            <a:ext cx="238125" cy="238125"/>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7050" name="Text Box 12"/>
          <p:cNvSpPr txBox="1">
            <a:spLocks noChangeArrowheads="1"/>
          </p:cNvSpPr>
          <p:nvPr/>
        </p:nvSpPr>
        <p:spPr bwMode="auto">
          <a:xfrm>
            <a:off x="2752725" y="4635500"/>
            <a:ext cx="16605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t>Phosphorylation</a:t>
            </a:r>
          </a:p>
        </p:txBody>
      </p:sp>
      <p:sp>
        <p:nvSpPr>
          <p:cNvPr id="87051" name="Text Box 13"/>
          <p:cNvSpPr txBox="1">
            <a:spLocks noChangeArrowheads="1"/>
          </p:cNvSpPr>
          <p:nvPr/>
        </p:nvSpPr>
        <p:spPr bwMode="auto">
          <a:xfrm>
            <a:off x="2524125" y="4648200"/>
            <a:ext cx="123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solidFill>
                  <a:schemeClr val="bg1"/>
                </a:solidFill>
              </a:rPr>
              <a:t>2</a:t>
            </a:r>
          </a:p>
        </p:txBody>
      </p:sp>
      <p:sp>
        <p:nvSpPr>
          <p:cNvPr id="87052" name="Oval 14"/>
          <p:cNvSpPr>
            <a:spLocks noChangeArrowheads="1"/>
          </p:cNvSpPr>
          <p:nvPr/>
        </p:nvSpPr>
        <p:spPr bwMode="auto">
          <a:xfrm>
            <a:off x="4678363" y="4635500"/>
            <a:ext cx="238125" cy="238125"/>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7053" name="Text Box 15"/>
          <p:cNvSpPr txBox="1">
            <a:spLocks noChangeArrowheads="1"/>
          </p:cNvSpPr>
          <p:nvPr/>
        </p:nvSpPr>
        <p:spPr bwMode="auto">
          <a:xfrm>
            <a:off x="4959350" y="4635500"/>
            <a:ext cx="16605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t>Transport</a:t>
            </a:r>
          </a:p>
        </p:txBody>
      </p:sp>
      <p:sp>
        <p:nvSpPr>
          <p:cNvPr id="87054" name="Text Box 16"/>
          <p:cNvSpPr txBox="1">
            <a:spLocks noChangeArrowheads="1"/>
          </p:cNvSpPr>
          <p:nvPr/>
        </p:nvSpPr>
        <p:spPr bwMode="auto">
          <a:xfrm>
            <a:off x="4740275" y="4654550"/>
            <a:ext cx="123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solidFill>
                  <a:schemeClr val="bg1"/>
                </a:solidFill>
              </a:rPr>
              <a:t>3</a:t>
            </a:r>
          </a:p>
        </p:txBody>
      </p:sp>
      <p:sp>
        <p:nvSpPr>
          <p:cNvPr id="87055" name="Text Box 17"/>
          <p:cNvSpPr txBox="1">
            <a:spLocks noChangeArrowheads="1"/>
          </p:cNvSpPr>
          <p:nvPr/>
        </p:nvSpPr>
        <p:spPr bwMode="auto">
          <a:xfrm>
            <a:off x="4767263" y="3930650"/>
            <a:ext cx="14795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t>Protein</a:t>
            </a:r>
          </a:p>
          <a:p>
            <a:pPr algn="l">
              <a:lnSpc>
                <a:spcPct val="90000"/>
              </a:lnSpc>
            </a:pPr>
            <a:r>
              <a:rPr lang="en-US"/>
              <a:t>changes shape</a:t>
            </a:r>
          </a:p>
        </p:txBody>
      </p:sp>
      <p:sp>
        <p:nvSpPr>
          <p:cNvPr id="87056" name="Oval 18"/>
          <p:cNvSpPr>
            <a:spLocks noChangeArrowheads="1"/>
          </p:cNvSpPr>
          <p:nvPr/>
        </p:nvSpPr>
        <p:spPr bwMode="auto">
          <a:xfrm>
            <a:off x="6858000" y="4627563"/>
            <a:ext cx="238125" cy="238125"/>
          </a:xfrm>
          <a:prstGeom prst="ellipse">
            <a:avLst/>
          </a:prstGeom>
          <a:solidFill>
            <a:srgbClr val="EF1A2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7057" name="Text Box 19"/>
          <p:cNvSpPr txBox="1">
            <a:spLocks noChangeArrowheads="1"/>
          </p:cNvSpPr>
          <p:nvPr/>
        </p:nvSpPr>
        <p:spPr bwMode="auto">
          <a:xfrm>
            <a:off x="7145338" y="4633913"/>
            <a:ext cx="16605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t>Protein reversion</a:t>
            </a:r>
          </a:p>
        </p:txBody>
      </p:sp>
      <p:sp>
        <p:nvSpPr>
          <p:cNvPr id="87058" name="Text Box 20"/>
          <p:cNvSpPr txBox="1">
            <a:spLocks noChangeArrowheads="1"/>
          </p:cNvSpPr>
          <p:nvPr/>
        </p:nvSpPr>
        <p:spPr bwMode="auto">
          <a:xfrm>
            <a:off x="6919913" y="4646613"/>
            <a:ext cx="123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solidFill>
                  <a:schemeClr val="bg1"/>
                </a:solidFill>
              </a:rPr>
              <a:t>4</a:t>
            </a:r>
          </a:p>
        </p:txBody>
      </p:sp>
      <p:sp>
        <p:nvSpPr>
          <p:cNvPr id="87059" name="Text Box 21"/>
          <p:cNvSpPr txBox="1">
            <a:spLocks noChangeArrowheads="1"/>
          </p:cNvSpPr>
          <p:nvPr/>
        </p:nvSpPr>
        <p:spPr bwMode="auto">
          <a:xfrm>
            <a:off x="7019925" y="3929063"/>
            <a:ext cx="14795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a:t>Phosphate</a:t>
            </a:r>
          </a:p>
          <a:p>
            <a:pPr algn="l">
              <a:lnSpc>
                <a:spcPct val="90000"/>
              </a:lnSpc>
            </a:pPr>
            <a:r>
              <a:rPr lang="en-US"/>
              <a:t>detaches</a:t>
            </a:r>
          </a:p>
        </p:txBody>
      </p:sp>
    </p:spTree>
    <p:extLst>
      <p:ext uri="{BB962C8B-B14F-4D97-AF65-F5344CB8AC3E}">
        <p14:creationId xmlns:p14="http://schemas.microsoft.com/office/powerpoint/2010/main" val="18682964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a:latin typeface="Times New Roman" charset="0"/>
              </a:rPr>
              <a:t>Getting through cell membrane</a:t>
            </a:r>
          </a:p>
        </p:txBody>
      </p:sp>
      <p:sp>
        <p:nvSpPr>
          <p:cNvPr id="89090" name="Rectangle 3" descr="Rectangle: Click to edit Master text styles&#10;Second level&#10;Third level&#10;Fourth level&#10;Fifth level"/>
          <p:cNvSpPr>
            <a:spLocks noGrp="1" noChangeArrowheads="1"/>
          </p:cNvSpPr>
          <p:nvPr>
            <p:ph type="body" idx="1"/>
          </p:nvPr>
        </p:nvSpPr>
        <p:spPr>
          <a:xfrm>
            <a:off x="157163" y="619125"/>
            <a:ext cx="8775700" cy="5073650"/>
          </a:xfrm>
        </p:spPr>
        <p:txBody>
          <a:bodyPr/>
          <a:lstStyle/>
          <a:p>
            <a:r>
              <a:rPr lang="en-US" sz="2000">
                <a:latin typeface="Tahoma" charset="0"/>
              </a:rPr>
              <a:t>Passive Transport</a:t>
            </a:r>
          </a:p>
          <a:p>
            <a:pPr lvl="1"/>
            <a:r>
              <a:rPr lang="en-US" sz="2000">
                <a:latin typeface="Tahoma" charset="0"/>
                <a:ea typeface="Arial" charset="0"/>
                <a:cs typeface="Arial" charset="0"/>
              </a:rPr>
              <a:t>Simple diffusion</a:t>
            </a:r>
          </a:p>
          <a:p>
            <a:pPr lvl="2"/>
            <a:r>
              <a:rPr lang="en-US">
                <a:latin typeface="Tahoma" charset="0"/>
                <a:ea typeface="Arial" charset="0"/>
                <a:cs typeface="Arial" charset="0"/>
              </a:rPr>
              <a:t>nonpolar, hydrophobic molecules</a:t>
            </a:r>
          </a:p>
          <a:p>
            <a:pPr lvl="3"/>
            <a:r>
              <a:rPr lang="en-US">
                <a:latin typeface="Tahoma" charset="0"/>
                <a:ea typeface="Arial" charset="0"/>
                <a:cs typeface="Arial" charset="0"/>
              </a:rPr>
              <a:t>HIGH </a:t>
            </a:r>
            <a:r>
              <a:rPr lang="en-US">
                <a:latin typeface="Tahoma" charset="0"/>
                <a:ea typeface="Arial" charset="0"/>
                <a:cs typeface="Arial" charset="0"/>
                <a:sym typeface="Symbol" charset="0"/>
              </a:rPr>
              <a:t> </a:t>
            </a:r>
            <a:r>
              <a:rPr lang="en-US">
                <a:latin typeface="Tahoma" charset="0"/>
                <a:ea typeface="Arial" charset="0"/>
                <a:cs typeface="Arial" charset="0"/>
              </a:rPr>
              <a:t>LOW concentration gradient</a:t>
            </a:r>
          </a:p>
          <a:p>
            <a:pPr lvl="1"/>
            <a:r>
              <a:rPr lang="en-US" sz="2000">
                <a:latin typeface="Tahoma" charset="0"/>
                <a:ea typeface="Arial" charset="0"/>
                <a:cs typeface="Arial" charset="0"/>
              </a:rPr>
              <a:t>Facilitated transport</a:t>
            </a:r>
          </a:p>
          <a:p>
            <a:pPr lvl="2"/>
            <a:r>
              <a:rPr lang="en-US">
                <a:latin typeface="Tahoma" charset="0"/>
                <a:ea typeface="Arial" charset="0"/>
                <a:cs typeface="Arial" charset="0"/>
              </a:rPr>
              <a:t>polar, hydrophilic molecules</a:t>
            </a:r>
          </a:p>
          <a:p>
            <a:pPr lvl="2"/>
            <a:r>
              <a:rPr lang="en-US">
                <a:latin typeface="Tahoma" charset="0"/>
                <a:ea typeface="Arial" charset="0"/>
                <a:cs typeface="Arial" charset="0"/>
              </a:rPr>
              <a:t>through a protein channel</a:t>
            </a:r>
          </a:p>
          <a:p>
            <a:pPr lvl="3"/>
            <a:r>
              <a:rPr lang="en-US">
                <a:latin typeface="Tahoma" charset="0"/>
                <a:ea typeface="Arial" charset="0"/>
                <a:cs typeface="Arial" charset="0"/>
              </a:rPr>
              <a:t>HIGH </a:t>
            </a:r>
            <a:r>
              <a:rPr lang="en-US">
                <a:latin typeface="Tahoma" charset="0"/>
                <a:ea typeface="Arial" charset="0"/>
                <a:cs typeface="Arial" charset="0"/>
                <a:sym typeface="Symbol" charset="0"/>
              </a:rPr>
              <a:t> </a:t>
            </a:r>
            <a:r>
              <a:rPr lang="en-US">
                <a:latin typeface="Tahoma" charset="0"/>
                <a:ea typeface="Arial" charset="0"/>
                <a:cs typeface="Arial" charset="0"/>
              </a:rPr>
              <a:t>LOW concentration gradient</a:t>
            </a:r>
          </a:p>
          <a:p>
            <a:r>
              <a:rPr lang="en-US" sz="2000">
                <a:latin typeface="Tahoma" charset="0"/>
              </a:rPr>
              <a:t>Active transport</a:t>
            </a:r>
          </a:p>
          <a:p>
            <a:pPr lvl="1"/>
            <a:r>
              <a:rPr lang="en-US" sz="2000">
                <a:latin typeface="Tahoma" charset="0"/>
                <a:ea typeface="Arial" charset="0"/>
                <a:cs typeface="Arial" charset="0"/>
              </a:rPr>
              <a:t>against concentration gradient</a:t>
            </a:r>
          </a:p>
          <a:p>
            <a:pPr lvl="2"/>
            <a:r>
              <a:rPr lang="en-US">
                <a:latin typeface="Tahoma" charset="0"/>
                <a:ea typeface="Arial" charset="0"/>
                <a:cs typeface="Arial" charset="0"/>
              </a:rPr>
              <a:t>LOW </a:t>
            </a:r>
            <a:r>
              <a:rPr lang="en-US">
                <a:latin typeface="Tahoma" charset="0"/>
                <a:ea typeface="Arial" charset="0"/>
                <a:cs typeface="Arial" charset="0"/>
                <a:sym typeface="Symbol" charset="0"/>
              </a:rPr>
              <a:t> </a:t>
            </a:r>
            <a:r>
              <a:rPr lang="en-US">
                <a:latin typeface="Tahoma" charset="0"/>
                <a:ea typeface="Arial" charset="0"/>
                <a:cs typeface="Arial" charset="0"/>
              </a:rPr>
              <a:t>HIGH</a:t>
            </a:r>
          </a:p>
          <a:p>
            <a:pPr lvl="1"/>
            <a:r>
              <a:rPr lang="en-US" sz="2000">
                <a:latin typeface="Tahoma" charset="0"/>
                <a:ea typeface="Arial" charset="0"/>
                <a:cs typeface="Arial" charset="0"/>
              </a:rPr>
              <a:t>uses a protein pump (requires ATP)</a:t>
            </a:r>
          </a:p>
        </p:txBody>
      </p:sp>
      <p:sp>
        <p:nvSpPr>
          <p:cNvPr id="89091" name="AutoShape 4"/>
          <p:cNvSpPr>
            <a:spLocks noChangeArrowheads="1"/>
          </p:cNvSpPr>
          <p:nvPr/>
        </p:nvSpPr>
        <p:spPr bwMode="auto">
          <a:xfrm>
            <a:off x="7454900" y="5334000"/>
            <a:ext cx="1295400" cy="1295400"/>
          </a:xfrm>
          <a:prstGeom prst="irregularSeal1">
            <a:avLst/>
          </a:prstGeom>
          <a:solidFill>
            <a:srgbClr val="ED001D"/>
          </a:solidFill>
          <a:ln w="38100">
            <a:solidFill>
              <a:srgbClr val="FF6404"/>
            </a:solidFill>
            <a:miter lim="800000"/>
            <a:headEnd/>
            <a:tailEnd/>
          </a:ln>
        </p:spPr>
        <p:txBody>
          <a:bodyPr wrap="none" anchor="ctr"/>
          <a:lstStyle/>
          <a:p>
            <a:r>
              <a:rPr lang="en-US">
                <a:solidFill>
                  <a:schemeClr val="bg1"/>
                </a:solidFill>
              </a:rPr>
              <a:t>ATP</a:t>
            </a:r>
          </a:p>
        </p:txBody>
      </p:sp>
    </p:spTree>
    <p:extLst>
      <p:ext uri="{BB962C8B-B14F-4D97-AF65-F5344CB8AC3E}">
        <p14:creationId xmlns:p14="http://schemas.microsoft.com/office/powerpoint/2010/main" val="3553586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r>
              <a:rPr lang="en-US">
                <a:latin typeface="Times New Roman" charset="0"/>
              </a:rPr>
              <a:t>Transport summary</a:t>
            </a:r>
          </a:p>
        </p:txBody>
      </p:sp>
      <p:sp>
        <p:nvSpPr>
          <p:cNvPr id="91138" name="Content Placeholder 9"/>
          <p:cNvSpPr>
            <a:spLocks noGrp="1"/>
          </p:cNvSpPr>
          <p:nvPr>
            <p:ph idx="1"/>
          </p:nvPr>
        </p:nvSpPr>
        <p:spPr/>
        <p:txBody>
          <a:bodyPr/>
          <a:lstStyle/>
          <a:p>
            <a:endParaRPr lang="en-US">
              <a:latin typeface="Tahoma" charset="0"/>
            </a:endParaRPr>
          </a:p>
        </p:txBody>
      </p:sp>
      <p:pic>
        <p:nvPicPr>
          <p:cNvPr id="91139" name="Picture 4"/>
          <p:cNvPicPr>
            <a:picLocks noChangeAspect="1" noChangeArrowheads="1"/>
          </p:cNvPicPr>
          <p:nvPr/>
        </p:nvPicPr>
        <p:blipFill>
          <a:blip r:embed="rId3">
            <a:extLst>
              <a:ext uri="{28A0092B-C50C-407E-A947-70E740481C1C}">
                <a14:useLocalDpi xmlns:a14="http://schemas.microsoft.com/office/drawing/2010/main" val="0"/>
              </a:ext>
            </a:extLst>
          </a:blip>
          <a:srcRect b="4539"/>
          <a:stretch>
            <a:fillRect/>
          </a:stretch>
        </p:blipFill>
        <p:spPr bwMode="auto">
          <a:xfrm>
            <a:off x="457200" y="1341438"/>
            <a:ext cx="83058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5"/>
          <p:cNvSpPr>
            <a:spLocks noChangeArrowheads="1"/>
          </p:cNvSpPr>
          <p:nvPr/>
        </p:nvSpPr>
        <p:spPr bwMode="auto">
          <a:xfrm>
            <a:off x="4087813" y="1587500"/>
            <a:ext cx="2222500" cy="4987925"/>
          </a:xfrm>
          <a:prstGeom prst="rect">
            <a:avLst/>
          </a:prstGeom>
          <a:solidFill>
            <a:srgbClr val="FEF7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1141" name="Rectangle 7"/>
          <p:cNvSpPr>
            <a:spLocks noChangeArrowheads="1"/>
          </p:cNvSpPr>
          <p:nvPr/>
        </p:nvSpPr>
        <p:spPr bwMode="auto">
          <a:xfrm>
            <a:off x="4264025" y="1439863"/>
            <a:ext cx="1900238" cy="968375"/>
          </a:xfrm>
          <a:prstGeom prst="rect">
            <a:avLst/>
          </a:prstGeom>
          <a:solidFill>
            <a:srgbClr val="FEF7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pPr algn="l">
              <a:lnSpc>
                <a:spcPct val="90000"/>
              </a:lnSpc>
            </a:pPr>
            <a:r>
              <a:rPr lang="en-US" sz="3200">
                <a:solidFill>
                  <a:srgbClr val="000000"/>
                </a:solidFill>
              </a:rPr>
              <a:t>simple</a:t>
            </a:r>
            <a:br>
              <a:rPr lang="en-US" sz="3200">
                <a:solidFill>
                  <a:srgbClr val="000000"/>
                </a:solidFill>
              </a:rPr>
            </a:br>
            <a:r>
              <a:rPr lang="en-US" sz="3200">
                <a:solidFill>
                  <a:srgbClr val="000000"/>
                </a:solidFill>
              </a:rPr>
              <a:t>diffusion</a:t>
            </a:r>
            <a:endParaRPr lang="en-US" sz="3200">
              <a:solidFill>
                <a:schemeClr val="tx2"/>
              </a:solidFill>
            </a:endParaRPr>
          </a:p>
        </p:txBody>
      </p:sp>
      <p:sp>
        <p:nvSpPr>
          <p:cNvPr id="91142" name="Rectangle 8"/>
          <p:cNvSpPr>
            <a:spLocks noChangeArrowheads="1"/>
          </p:cNvSpPr>
          <p:nvPr/>
        </p:nvSpPr>
        <p:spPr bwMode="auto">
          <a:xfrm>
            <a:off x="4264025" y="2935288"/>
            <a:ext cx="2081213" cy="1066800"/>
          </a:xfrm>
          <a:prstGeom prst="rect">
            <a:avLst/>
          </a:prstGeom>
          <a:solidFill>
            <a:srgbClr val="FEF7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200">
                <a:solidFill>
                  <a:srgbClr val="000000"/>
                </a:solidFill>
              </a:rPr>
              <a:t>facilitated</a:t>
            </a:r>
            <a:br>
              <a:rPr lang="en-US" sz="3200">
                <a:solidFill>
                  <a:srgbClr val="000000"/>
                </a:solidFill>
              </a:rPr>
            </a:br>
            <a:r>
              <a:rPr lang="en-US" sz="3200">
                <a:solidFill>
                  <a:srgbClr val="000000"/>
                </a:solidFill>
              </a:rPr>
              <a:t>diffusion</a:t>
            </a:r>
            <a:endParaRPr lang="en-US" sz="3200">
              <a:solidFill>
                <a:schemeClr val="tx2"/>
              </a:solidFill>
            </a:endParaRPr>
          </a:p>
        </p:txBody>
      </p:sp>
      <p:sp>
        <p:nvSpPr>
          <p:cNvPr id="91143" name="Rectangle 9"/>
          <p:cNvSpPr>
            <a:spLocks noChangeArrowheads="1"/>
          </p:cNvSpPr>
          <p:nvPr/>
        </p:nvSpPr>
        <p:spPr bwMode="auto">
          <a:xfrm>
            <a:off x="4264025" y="5276850"/>
            <a:ext cx="1968500" cy="1066800"/>
          </a:xfrm>
          <a:prstGeom prst="rect">
            <a:avLst/>
          </a:prstGeom>
          <a:solidFill>
            <a:srgbClr val="FEF7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3200">
                <a:solidFill>
                  <a:srgbClr val="000000"/>
                </a:solidFill>
              </a:rPr>
              <a:t>active</a:t>
            </a:r>
            <a:br>
              <a:rPr lang="en-US" sz="3200">
                <a:solidFill>
                  <a:srgbClr val="000000"/>
                </a:solidFill>
              </a:rPr>
            </a:br>
            <a:r>
              <a:rPr lang="en-US" sz="3200">
                <a:solidFill>
                  <a:srgbClr val="000000"/>
                </a:solidFill>
              </a:rPr>
              <a:t>transport</a:t>
            </a:r>
            <a:endParaRPr lang="en-US" sz="3200">
              <a:solidFill>
                <a:schemeClr val="tx2"/>
              </a:solidFill>
            </a:endParaRPr>
          </a:p>
        </p:txBody>
      </p:sp>
      <p:sp>
        <p:nvSpPr>
          <p:cNvPr id="91144" name="AutoShape 10"/>
          <p:cNvSpPr>
            <a:spLocks noChangeArrowheads="1"/>
          </p:cNvSpPr>
          <p:nvPr/>
        </p:nvSpPr>
        <p:spPr bwMode="auto">
          <a:xfrm>
            <a:off x="6084888" y="4962525"/>
            <a:ext cx="1295400" cy="1295400"/>
          </a:xfrm>
          <a:prstGeom prst="irregularSeal1">
            <a:avLst/>
          </a:prstGeom>
          <a:solidFill>
            <a:srgbClr val="ED001D"/>
          </a:solidFill>
          <a:ln w="38100">
            <a:solidFill>
              <a:srgbClr val="FF6404"/>
            </a:solidFill>
            <a:miter lim="800000"/>
            <a:headEnd/>
            <a:tailEnd/>
          </a:ln>
        </p:spPr>
        <p:txBody>
          <a:bodyPr wrap="none" anchor="ctr"/>
          <a:lstStyle/>
          <a:p>
            <a:r>
              <a:rPr lang="en-US">
                <a:solidFill>
                  <a:schemeClr val="bg1"/>
                </a:solidFill>
              </a:rPr>
              <a:t>ATP</a:t>
            </a:r>
          </a:p>
        </p:txBody>
      </p:sp>
    </p:spTree>
    <p:extLst>
      <p:ext uri="{BB962C8B-B14F-4D97-AF65-F5344CB8AC3E}">
        <p14:creationId xmlns:p14="http://schemas.microsoft.com/office/powerpoint/2010/main" val="6377931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05_UN03ConceptMap-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136525"/>
            <a:ext cx="7627937"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Text Box 3"/>
          <p:cNvSpPr txBox="1">
            <a:spLocks noChangeArrowheads="1"/>
          </p:cNvSpPr>
          <p:nvPr/>
        </p:nvSpPr>
        <p:spPr bwMode="auto">
          <a:xfrm>
            <a:off x="4024313" y="392113"/>
            <a:ext cx="176371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sz="1800"/>
              <a:t>Molecules cross</a:t>
            </a:r>
          </a:p>
          <a:p>
            <a:pPr algn="ctr">
              <a:lnSpc>
                <a:spcPct val="90000"/>
              </a:lnSpc>
            </a:pPr>
            <a:r>
              <a:rPr lang="en-US" sz="1800"/>
              <a:t>cell membranes</a:t>
            </a:r>
          </a:p>
        </p:txBody>
      </p:sp>
      <p:sp>
        <p:nvSpPr>
          <p:cNvPr id="93187" name="Text Box 4"/>
          <p:cNvSpPr txBox="1">
            <a:spLocks noChangeArrowheads="1"/>
          </p:cNvSpPr>
          <p:nvPr/>
        </p:nvSpPr>
        <p:spPr bwMode="auto">
          <a:xfrm>
            <a:off x="2468563" y="1795463"/>
            <a:ext cx="11096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sz="1800"/>
              <a:t>passive</a:t>
            </a:r>
          </a:p>
          <a:p>
            <a:pPr algn="ctr">
              <a:lnSpc>
                <a:spcPct val="90000"/>
              </a:lnSpc>
            </a:pPr>
            <a:r>
              <a:rPr lang="en-US" sz="1800"/>
              <a:t>transport</a:t>
            </a:r>
          </a:p>
        </p:txBody>
      </p:sp>
      <p:sp>
        <p:nvSpPr>
          <p:cNvPr id="93188" name="Text Box 5"/>
          <p:cNvSpPr txBox="1">
            <a:spLocks noChangeArrowheads="1"/>
          </p:cNvSpPr>
          <p:nvPr/>
        </p:nvSpPr>
        <p:spPr bwMode="auto">
          <a:xfrm>
            <a:off x="3770313" y="1311275"/>
            <a:ext cx="3190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a:t>by</a:t>
            </a:r>
          </a:p>
        </p:txBody>
      </p:sp>
      <p:sp>
        <p:nvSpPr>
          <p:cNvPr id="93189" name="Text Box 6"/>
          <p:cNvSpPr txBox="1">
            <a:spLocks noChangeArrowheads="1"/>
          </p:cNvSpPr>
          <p:nvPr/>
        </p:nvSpPr>
        <p:spPr bwMode="auto">
          <a:xfrm>
            <a:off x="5672138" y="1311275"/>
            <a:ext cx="3190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a:t>by</a:t>
            </a:r>
          </a:p>
        </p:txBody>
      </p:sp>
      <p:sp>
        <p:nvSpPr>
          <p:cNvPr id="93190" name="Text Box 7"/>
          <p:cNvSpPr txBox="1">
            <a:spLocks noChangeArrowheads="1"/>
          </p:cNvSpPr>
          <p:nvPr/>
        </p:nvSpPr>
        <p:spPr bwMode="auto">
          <a:xfrm>
            <a:off x="2524125" y="2587625"/>
            <a:ext cx="8636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a:t>may be</a:t>
            </a:r>
          </a:p>
        </p:txBody>
      </p:sp>
      <p:sp>
        <p:nvSpPr>
          <p:cNvPr id="93191" name="Text Box 8"/>
          <p:cNvSpPr txBox="1">
            <a:spLocks noChangeArrowheads="1"/>
          </p:cNvSpPr>
          <p:nvPr/>
        </p:nvSpPr>
        <p:spPr bwMode="auto">
          <a:xfrm>
            <a:off x="3675063" y="2570163"/>
            <a:ext cx="11096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a:t>moving</a:t>
            </a:r>
          </a:p>
          <a:p>
            <a:pPr algn="ctr">
              <a:lnSpc>
                <a:spcPct val="90000"/>
              </a:lnSpc>
            </a:pPr>
            <a:r>
              <a:rPr lang="en-US"/>
              <a:t>down</a:t>
            </a:r>
          </a:p>
        </p:txBody>
      </p:sp>
      <p:sp>
        <p:nvSpPr>
          <p:cNvPr id="93192" name="Text Box 9"/>
          <p:cNvSpPr txBox="1">
            <a:spLocks noChangeArrowheads="1"/>
          </p:cNvSpPr>
          <p:nvPr/>
        </p:nvSpPr>
        <p:spPr bwMode="auto">
          <a:xfrm>
            <a:off x="5000625" y="2516188"/>
            <a:ext cx="11096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a:t>moving</a:t>
            </a:r>
          </a:p>
          <a:p>
            <a:pPr algn="ctr">
              <a:lnSpc>
                <a:spcPct val="90000"/>
              </a:lnSpc>
            </a:pPr>
            <a:r>
              <a:rPr lang="en-US"/>
              <a:t>against</a:t>
            </a:r>
          </a:p>
        </p:txBody>
      </p:sp>
      <p:sp>
        <p:nvSpPr>
          <p:cNvPr id="93193" name="Text Box 10"/>
          <p:cNvSpPr txBox="1">
            <a:spLocks noChangeArrowheads="1"/>
          </p:cNvSpPr>
          <p:nvPr/>
        </p:nvSpPr>
        <p:spPr bwMode="auto">
          <a:xfrm>
            <a:off x="6924675" y="2560638"/>
            <a:ext cx="9667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a:t>requires</a:t>
            </a:r>
          </a:p>
        </p:txBody>
      </p:sp>
      <p:sp>
        <p:nvSpPr>
          <p:cNvPr id="93194" name="Text Box 11"/>
          <p:cNvSpPr txBox="1">
            <a:spLocks noChangeArrowheads="1"/>
          </p:cNvSpPr>
          <p:nvPr/>
        </p:nvSpPr>
        <p:spPr bwMode="auto">
          <a:xfrm>
            <a:off x="6318250" y="4010025"/>
            <a:ext cx="7191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a:t>uses</a:t>
            </a:r>
          </a:p>
        </p:txBody>
      </p:sp>
      <p:sp>
        <p:nvSpPr>
          <p:cNvPr id="93195" name="Text Box 12"/>
          <p:cNvSpPr txBox="1">
            <a:spLocks noChangeArrowheads="1"/>
          </p:cNvSpPr>
          <p:nvPr/>
        </p:nvSpPr>
        <p:spPr bwMode="auto">
          <a:xfrm>
            <a:off x="1185863" y="4383088"/>
            <a:ext cx="1066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sz="1800"/>
              <a:t>diffusion</a:t>
            </a:r>
          </a:p>
        </p:txBody>
      </p:sp>
      <p:sp>
        <p:nvSpPr>
          <p:cNvPr id="93196" name="Text Box 13"/>
          <p:cNvSpPr txBox="1">
            <a:spLocks noChangeArrowheads="1"/>
          </p:cNvSpPr>
          <p:nvPr/>
        </p:nvSpPr>
        <p:spPr bwMode="auto">
          <a:xfrm>
            <a:off x="1506538" y="5221288"/>
            <a:ext cx="406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a:t>of</a:t>
            </a:r>
          </a:p>
        </p:txBody>
      </p:sp>
      <p:sp>
        <p:nvSpPr>
          <p:cNvPr id="93197" name="Text Box 14"/>
          <p:cNvSpPr txBox="1">
            <a:spLocks noChangeArrowheads="1"/>
          </p:cNvSpPr>
          <p:nvPr/>
        </p:nvSpPr>
        <p:spPr bwMode="auto">
          <a:xfrm>
            <a:off x="2935288" y="5930900"/>
            <a:ext cx="1746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sz="1800"/>
              <a:t>polar molecules</a:t>
            </a:r>
          </a:p>
          <a:p>
            <a:pPr algn="ctr">
              <a:lnSpc>
                <a:spcPct val="90000"/>
              </a:lnSpc>
            </a:pPr>
            <a:r>
              <a:rPr lang="en-US" sz="1800"/>
              <a:t>and ions</a:t>
            </a:r>
          </a:p>
        </p:txBody>
      </p:sp>
      <p:sp>
        <p:nvSpPr>
          <p:cNvPr id="93198" name="Text Box 15"/>
          <p:cNvSpPr txBox="1">
            <a:spLocks noChangeArrowheads="1"/>
          </p:cNvSpPr>
          <p:nvPr/>
        </p:nvSpPr>
        <p:spPr bwMode="auto">
          <a:xfrm>
            <a:off x="4852988" y="4511675"/>
            <a:ext cx="71913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a:t>uses</a:t>
            </a:r>
          </a:p>
        </p:txBody>
      </p:sp>
      <p:sp>
        <p:nvSpPr>
          <p:cNvPr id="93199" name="Text Box 16"/>
          <p:cNvSpPr txBox="1">
            <a:spLocks noChangeArrowheads="1"/>
          </p:cNvSpPr>
          <p:nvPr/>
        </p:nvSpPr>
        <p:spPr bwMode="auto">
          <a:xfrm>
            <a:off x="3611563" y="5219700"/>
            <a:ext cx="406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a:t>of</a:t>
            </a:r>
          </a:p>
        </p:txBody>
      </p:sp>
      <p:sp>
        <p:nvSpPr>
          <p:cNvPr id="93200" name="Text Box 17"/>
          <p:cNvSpPr txBox="1">
            <a:spLocks noChangeArrowheads="1"/>
          </p:cNvSpPr>
          <p:nvPr/>
        </p:nvSpPr>
        <p:spPr bwMode="auto">
          <a:xfrm>
            <a:off x="5886450" y="1952625"/>
            <a:ext cx="355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(a)</a:t>
            </a:r>
          </a:p>
        </p:txBody>
      </p:sp>
      <p:sp>
        <p:nvSpPr>
          <p:cNvPr id="93201" name="Text Box 18"/>
          <p:cNvSpPr txBox="1">
            <a:spLocks noChangeArrowheads="1"/>
          </p:cNvSpPr>
          <p:nvPr/>
        </p:nvSpPr>
        <p:spPr bwMode="auto">
          <a:xfrm>
            <a:off x="884238" y="6051550"/>
            <a:ext cx="355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(c)</a:t>
            </a:r>
          </a:p>
        </p:txBody>
      </p:sp>
      <p:sp>
        <p:nvSpPr>
          <p:cNvPr id="93202" name="Text Box 19"/>
          <p:cNvSpPr txBox="1">
            <a:spLocks noChangeArrowheads="1"/>
          </p:cNvSpPr>
          <p:nvPr/>
        </p:nvSpPr>
        <p:spPr bwMode="auto">
          <a:xfrm>
            <a:off x="2905125" y="4408488"/>
            <a:ext cx="355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(d)</a:t>
            </a:r>
          </a:p>
        </p:txBody>
      </p:sp>
      <p:sp>
        <p:nvSpPr>
          <p:cNvPr id="93203" name="Text Box 20"/>
          <p:cNvSpPr txBox="1">
            <a:spLocks noChangeArrowheads="1"/>
          </p:cNvSpPr>
          <p:nvPr/>
        </p:nvSpPr>
        <p:spPr bwMode="auto">
          <a:xfrm>
            <a:off x="4065588" y="3460750"/>
            <a:ext cx="355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(b)</a:t>
            </a:r>
          </a:p>
        </p:txBody>
      </p:sp>
      <p:sp>
        <p:nvSpPr>
          <p:cNvPr id="93204" name="Text Box 21"/>
          <p:cNvSpPr txBox="1">
            <a:spLocks noChangeArrowheads="1"/>
          </p:cNvSpPr>
          <p:nvPr/>
        </p:nvSpPr>
        <p:spPr bwMode="auto">
          <a:xfrm>
            <a:off x="5903913" y="4670425"/>
            <a:ext cx="355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800"/>
              <a:t>(e)</a:t>
            </a:r>
          </a:p>
        </p:txBody>
      </p:sp>
    </p:spTree>
    <p:extLst>
      <p:ext uri="{BB962C8B-B14F-4D97-AF65-F5344CB8AC3E}">
        <p14:creationId xmlns:p14="http://schemas.microsoft.com/office/powerpoint/2010/main" val="12677608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9" descr="05_UN01Review-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452438"/>
            <a:ext cx="8548687"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ext Box 10"/>
          <p:cNvSpPr txBox="1">
            <a:spLocks noChangeArrowheads="1"/>
          </p:cNvSpPr>
          <p:nvPr/>
        </p:nvSpPr>
        <p:spPr bwMode="auto">
          <a:xfrm>
            <a:off x="377825" y="1419225"/>
            <a:ext cx="12842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r>
              <a:rPr lang="en-US" sz="2000"/>
              <a:t>Diffusion</a:t>
            </a:r>
          </a:p>
        </p:txBody>
      </p:sp>
      <p:sp>
        <p:nvSpPr>
          <p:cNvPr id="95235" name="Text Box 11"/>
          <p:cNvSpPr txBox="1">
            <a:spLocks noChangeArrowheads="1"/>
          </p:cNvSpPr>
          <p:nvPr/>
        </p:nvSpPr>
        <p:spPr bwMode="auto">
          <a:xfrm>
            <a:off x="1971675" y="517525"/>
            <a:ext cx="23987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r>
              <a:rPr lang="en-US" sz="2000">
                <a:solidFill>
                  <a:schemeClr val="bg1"/>
                </a:solidFill>
              </a:rPr>
              <a:t>Requires no energy</a:t>
            </a:r>
          </a:p>
        </p:txBody>
      </p:sp>
      <p:sp>
        <p:nvSpPr>
          <p:cNvPr id="95236" name="Text Box 12"/>
          <p:cNvSpPr txBox="1">
            <a:spLocks noChangeArrowheads="1"/>
          </p:cNvSpPr>
          <p:nvPr/>
        </p:nvSpPr>
        <p:spPr bwMode="auto">
          <a:xfrm>
            <a:off x="2082800" y="962025"/>
            <a:ext cx="2135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r>
              <a:rPr lang="en-US" sz="2000"/>
              <a:t>Passive transport</a:t>
            </a:r>
          </a:p>
        </p:txBody>
      </p:sp>
      <p:sp>
        <p:nvSpPr>
          <p:cNvPr id="95237" name="Text Box 13"/>
          <p:cNvSpPr txBox="1">
            <a:spLocks noChangeArrowheads="1"/>
          </p:cNvSpPr>
          <p:nvPr/>
        </p:nvSpPr>
        <p:spPr bwMode="auto">
          <a:xfrm>
            <a:off x="406400" y="2025650"/>
            <a:ext cx="32083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r>
              <a:rPr lang="en-US" sz="1800"/>
              <a:t>Higher solute concentration </a:t>
            </a:r>
          </a:p>
        </p:txBody>
      </p:sp>
      <p:sp>
        <p:nvSpPr>
          <p:cNvPr id="95238" name="Text Box 14"/>
          <p:cNvSpPr txBox="1">
            <a:spLocks noChangeArrowheads="1"/>
          </p:cNvSpPr>
          <p:nvPr/>
        </p:nvSpPr>
        <p:spPr bwMode="auto">
          <a:xfrm>
            <a:off x="2032000" y="1473200"/>
            <a:ext cx="12684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80000"/>
              </a:lnSpc>
            </a:pPr>
            <a:r>
              <a:rPr lang="en-US" sz="2000"/>
              <a:t>Facilitated</a:t>
            </a:r>
          </a:p>
          <a:p>
            <a:pPr algn="ctr">
              <a:lnSpc>
                <a:spcPct val="80000"/>
              </a:lnSpc>
            </a:pPr>
            <a:r>
              <a:rPr lang="en-US" sz="2000"/>
              <a:t>diffusion</a:t>
            </a:r>
          </a:p>
        </p:txBody>
      </p:sp>
      <p:sp>
        <p:nvSpPr>
          <p:cNvPr id="95239" name="Text Box 15"/>
          <p:cNvSpPr txBox="1">
            <a:spLocks noChangeArrowheads="1"/>
          </p:cNvSpPr>
          <p:nvPr/>
        </p:nvSpPr>
        <p:spPr bwMode="auto">
          <a:xfrm>
            <a:off x="4248150" y="1466850"/>
            <a:ext cx="11223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80000"/>
              </a:lnSpc>
            </a:pPr>
            <a:r>
              <a:rPr lang="en-US" sz="2000"/>
              <a:t>Osmosis</a:t>
            </a:r>
          </a:p>
        </p:txBody>
      </p:sp>
      <p:sp>
        <p:nvSpPr>
          <p:cNvPr id="95240" name="Text Box 16"/>
          <p:cNvSpPr txBox="1">
            <a:spLocks noChangeArrowheads="1"/>
          </p:cNvSpPr>
          <p:nvPr/>
        </p:nvSpPr>
        <p:spPr bwMode="auto">
          <a:xfrm>
            <a:off x="3911600" y="1739900"/>
            <a:ext cx="179863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sz="2000"/>
              <a:t>Higher water</a:t>
            </a:r>
          </a:p>
          <a:p>
            <a:pPr algn="ctr">
              <a:lnSpc>
                <a:spcPct val="90000"/>
              </a:lnSpc>
            </a:pPr>
            <a:r>
              <a:rPr lang="en-US" sz="2000"/>
              <a:t>concentration</a:t>
            </a:r>
          </a:p>
        </p:txBody>
      </p:sp>
      <p:sp>
        <p:nvSpPr>
          <p:cNvPr id="95241" name="Text Box 17"/>
          <p:cNvSpPr txBox="1">
            <a:spLocks noChangeArrowheads="1"/>
          </p:cNvSpPr>
          <p:nvPr/>
        </p:nvSpPr>
        <p:spPr bwMode="auto">
          <a:xfrm>
            <a:off x="6575425" y="1468438"/>
            <a:ext cx="179863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sz="2000"/>
              <a:t>Higher solute</a:t>
            </a:r>
          </a:p>
          <a:p>
            <a:pPr algn="ctr">
              <a:lnSpc>
                <a:spcPct val="90000"/>
              </a:lnSpc>
            </a:pPr>
            <a:r>
              <a:rPr lang="en-US" sz="2000"/>
              <a:t>concentration</a:t>
            </a:r>
          </a:p>
        </p:txBody>
      </p:sp>
      <p:sp>
        <p:nvSpPr>
          <p:cNvPr id="95242" name="Text Box 18"/>
          <p:cNvSpPr txBox="1">
            <a:spLocks noChangeArrowheads="1"/>
          </p:cNvSpPr>
          <p:nvPr/>
        </p:nvSpPr>
        <p:spPr bwMode="auto">
          <a:xfrm>
            <a:off x="6505575" y="528638"/>
            <a:ext cx="20526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r>
              <a:rPr lang="en-US" sz="2000">
                <a:solidFill>
                  <a:schemeClr val="bg1"/>
                </a:solidFill>
              </a:rPr>
              <a:t>Requires energy</a:t>
            </a:r>
          </a:p>
        </p:txBody>
      </p:sp>
      <p:sp>
        <p:nvSpPr>
          <p:cNvPr id="95243" name="Text Box 19"/>
          <p:cNvSpPr txBox="1">
            <a:spLocks noChangeArrowheads="1"/>
          </p:cNvSpPr>
          <p:nvPr/>
        </p:nvSpPr>
        <p:spPr bwMode="auto">
          <a:xfrm>
            <a:off x="6521450" y="963613"/>
            <a:ext cx="19383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r>
              <a:rPr lang="en-US" sz="2000"/>
              <a:t>Active transport</a:t>
            </a:r>
          </a:p>
        </p:txBody>
      </p:sp>
      <p:sp>
        <p:nvSpPr>
          <p:cNvPr id="95244" name="Text Box 20"/>
          <p:cNvSpPr txBox="1">
            <a:spLocks noChangeArrowheads="1"/>
          </p:cNvSpPr>
          <p:nvPr/>
        </p:nvSpPr>
        <p:spPr bwMode="auto">
          <a:xfrm>
            <a:off x="3656013" y="4089400"/>
            <a:ext cx="8112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r>
              <a:rPr lang="en-US" sz="2000"/>
              <a:t>Solute</a:t>
            </a:r>
          </a:p>
        </p:txBody>
      </p:sp>
      <p:sp>
        <p:nvSpPr>
          <p:cNvPr id="95245" name="Text Box 21"/>
          <p:cNvSpPr txBox="1">
            <a:spLocks noChangeArrowheads="1"/>
          </p:cNvSpPr>
          <p:nvPr/>
        </p:nvSpPr>
        <p:spPr bwMode="auto">
          <a:xfrm>
            <a:off x="4603750" y="5081588"/>
            <a:ext cx="7350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r>
              <a:rPr lang="en-US" sz="2000"/>
              <a:t>Water</a:t>
            </a:r>
          </a:p>
        </p:txBody>
      </p:sp>
      <p:sp>
        <p:nvSpPr>
          <p:cNvPr id="95246" name="Text Box 22"/>
          <p:cNvSpPr txBox="1">
            <a:spLocks noChangeArrowheads="1"/>
          </p:cNvSpPr>
          <p:nvPr/>
        </p:nvSpPr>
        <p:spPr bwMode="auto">
          <a:xfrm>
            <a:off x="6599238" y="5588000"/>
            <a:ext cx="17986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sz="2000"/>
              <a:t>Lower solute</a:t>
            </a:r>
          </a:p>
          <a:p>
            <a:pPr algn="ctr">
              <a:lnSpc>
                <a:spcPct val="90000"/>
              </a:lnSpc>
            </a:pPr>
            <a:r>
              <a:rPr lang="en-US" sz="2000"/>
              <a:t>concentration</a:t>
            </a:r>
          </a:p>
        </p:txBody>
      </p:sp>
      <p:sp>
        <p:nvSpPr>
          <p:cNvPr id="95247" name="Text Box 23"/>
          <p:cNvSpPr txBox="1">
            <a:spLocks noChangeArrowheads="1"/>
          </p:cNvSpPr>
          <p:nvPr/>
        </p:nvSpPr>
        <p:spPr bwMode="auto">
          <a:xfrm>
            <a:off x="3906838" y="5586413"/>
            <a:ext cx="179863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sz="2000"/>
              <a:t>Lower water</a:t>
            </a:r>
          </a:p>
          <a:p>
            <a:pPr algn="ctr">
              <a:lnSpc>
                <a:spcPct val="90000"/>
              </a:lnSpc>
            </a:pPr>
            <a:r>
              <a:rPr lang="en-US" sz="2000"/>
              <a:t>concentration</a:t>
            </a:r>
          </a:p>
        </p:txBody>
      </p:sp>
      <p:sp>
        <p:nvSpPr>
          <p:cNvPr id="95248" name="Text Box 24"/>
          <p:cNvSpPr txBox="1">
            <a:spLocks noChangeArrowheads="1"/>
          </p:cNvSpPr>
          <p:nvPr/>
        </p:nvSpPr>
        <p:spPr bwMode="auto">
          <a:xfrm>
            <a:off x="1049338" y="5584825"/>
            <a:ext cx="17986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sz="2000"/>
              <a:t>Lower solute</a:t>
            </a:r>
          </a:p>
          <a:p>
            <a:pPr algn="ctr">
              <a:lnSpc>
                <a:spcPct val="90000"/>
              </a:lnSpc>
            </a:pPr>
            <a:r>
              <a:rPr lang="en-US" sz="2000"/>
              <a:t>concentration</a:t>
            </a:r>
          </a:p>
        </p:txBody>
      </p:sp>
      <p:sp>
        <p:nvSpPr>
          <p:cNvPr id="95249" name="Line 25"/>
          <p:cNvSpPr>
            <a:spLocks noChangeShapeType="1"/>
          </p:cNvSpPr>
          <p:nvPr/>
        </p:nvSpPr>
        <p:spPr bwMode="auto">
          <a:xfrm>
            <a:off x="4508500" y="5105400"/>
            <a:ext cx="73025" cy="984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0" name="Line 26"/>
          <p:cNvSpPr>
            <a:spLocks noChangeShapeType="1"/>
          </p:cNvSpPr>
          <p:nvPr/>
        </p:nvSpPr>
        <p:spPr bwMode="auto">
          <a:xfrm flipV="1">
            <a:off x="3987800" y="4368800"/>
            <a:ext cx="12700" cy="984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6971648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en-US">
                <a:latin typeface="Times New Roman" charset="0"/>
              </a:rPr>
              <a:t>What about large molecules?</a:t>
            </a:r>
          </a:p>
        </p:txBody>
      </p:sp>
      <p:sp>
        <p:nvSpPr>
          <p:cNvPr id="97282" name="Rectangle 3" descr="Rectangle: Click to edit Master text styles&#10;Second level&#10;Third level&#10;Fourth level&#10;Fifth level"/>
          <p:cNvSpPr>
            <a:spLocks noGrp="1" noChangeArrowheads="1"/>
          </p:cNvSpPr>
          <p:nvPr>
            <p:ph type="body" idx="1"/>
          </p:nvPr>
        </p:nvSpPr>
        <p:spPr/>
        <p:txBody>
          <a:bodyPr/>
          <a:lstStyle/>
          <a:p>
            <a:r>
              <a:rPr lang="en-US">
                <a:latin typeface="Tahoma" charset="0"/>
              </a:rPr>
              <a:t>Moving large molecules into &amp; out of cell</a:t>
            </a:r>
          </a:p>
          <a:p>
            <a:pPr lvl="1"/>
            <a:r>
              <a:rPr lang="en-US">
                <a:latin typeface="Tahoma" charset="0"/>
                <a:ea typeface="Arial" charset="0"/>
                <a:cs typeface="Arial" charset="0"/>
              </a:rPr>
              <a:t>through vesicles &amp; vacuoles</a:t>
            </a:r>
          </a:p>
          <a:p>
            <a:pPr lvl="1"/>
            <a:r>
              <a:rPr lang="en-US">
                <a:latin typeface="Tahoma" charset="0"/>
                <a:ea typeface="Arial" charset="0"/>
                <a:cs typeface="Arial" charset="0"/>
              </a:rPr>
              <a:t>endocytosis</a:t>
            </a:r>
          </a:p>
          <a:p>
            <a:pPr lvl="2"/>
            <a:r>
              <a:rPr lang="en-US">
                <a:latin typeface="Tahoma" charset="0"/>
                <a:ea typeface="Arial" charset="0"/>
                <a:cs typeface="Arial" charset="0"/>
              </a:rPr>
              <a:t>phagocytosis = </a:t>
            </a:r>
            <a:r>
              <a:rPr lang="ja-JP" altLang="en-US">
                <a:latin typeface="Tahoma" charset="0"/>
                <a:ea typeface="Arial" charset="0"/>
                <a:cs typeface="Arial" charset="0"/>
              </a:rPr>
              <a:t>“</a:t>
            </a:r>
            <a:r>
              <a:rPr lang="en-US" altLang="ja-JP">
                <a:latin typeface="Tahoma" charset="0"/>
                <a:ea typeface="Arial" charset="0"/>
                <a:cs typeface="Arial" charset="0"/>
              </a:rPr>
              <a:t>cellular eating</a:t>
            </a:r>
            <a:r>
              <a:rPr lang="ja-JP" altLang="en-US">
                <a:latin typeface="Tahoma" charset="0"/>
                <a:ea typeface="Arial" charset="0"/>
                <a:cs typeface="Arial" charset="0"/>
              </a:rPr>
              <a:t>”</a:t>
            </a:r>
            <a:endParaRPr lang="en-US" altLang="ja-JP">
              <a:latin typeface="Tahoma" charset="0"/>
              <a:ea typeface="Arial" charset="0"/>
              <a:cs typeface="Arial" charset="0"/>
            </a:endParaRPr>
          </a:p>
          <a:p>
            <a:pPr lvl="2"/>
            <a:r>
              <a:rPr lang="en-US">
                <a:latin typeface="Tahoma" charset="0"/>
                <a:ea typeface="Arial" charset="0"/>
                <a:cs typeface="Arial" charset="0"/>
              </a:rPr>
              <a:t>pinocytosis = </a:t>
            </a:r>
            <a:r>
              <a:rPr lang="ja-JP" altLang="en-US">
                <a:latin typeface="Tahoma" charset="0"/>
                <a:ea typeface="Arial" charset="0"/>
                <a:cs typeface="Arial" charset="0"/>
              </a:rPr>
              <a:t>“</a:t>
            </a:r>
            <a:r>
              <a:rPr lang="en-US" altLang="ja-JP">
                <a:latin typeface="Tahoma" charset="0"/>
                <a:ea typeface="Arial" charset="0"/>
                <a:cs typeface="Arial" charset="0"/>
              </a:rPr>
              <a:t>cellular drinking</a:t>
            </a:r>
            <a:r>
              <a:rPr lang="ja-JP" altLang="en-US">
                <a:latin typeface="Tahoma" charset="0"/>
                <a:ea typeface="Arial" charset="0"/>
                <a:cs typeface="Arial" charset="0"/>
              </a:rPr>
              <a:t>”</a:t>
            </a:r>
            <a:endParaRPr lang="en-US" altLang="ja-JP">
              <a:latin typeface="Tahoma" charset="0"/>
              <a:ea typeface="Arial" charset="0"/>
              <a:cs typeface="Arial" charset="0"/>
            </a:endParaRPr>
          </a:p>
          <a:p>
            <a:pPr lvl="1"/>
            <a:r>
              <a:rPr lang="en-US">
                <a:latin typeface="Tahoma" charset="0"/>
                <a:ea typeface="Arial" charset="0"/>
                <a:cs typeface="Arial" charset="0"/>
              </a:rPr>
              <a:t>exocytosis</a:t>
            </a:r>
          </a:p>
        </p:txBody>
      </p:sp>
      <p:pic>
        <p:nvPicPr>
          <p:cNvPr id="97283" name="Picture 4"/>
          <p:cNvPicPr>
            <a:picLocks noChangeAspect="1" noChangeArrowheads="1"/>
          </p:cNvPicPr>
          <p:nvPr/>
        </p:nvPicPr>
        <p:blipFill>
          <a:blip r:embed="rId3">
            <a:extLst>
              <a:ext uri="{28A0092B-C50C-407E-A947-70E740481C1C}">
                <a14:useLocalDpi xmlns:a14="http://schemas.microsoft.com/office/drawing/2010/main" val="0"/>
              </a:ext>
            </a:extLst>
          </a:blip>
          <a:srcRect t="14999" r="3375"/>
          <a:stretch>
            <a:fillRect/>
          </a:stretch>
        </p:blipFill>
        <p:spPr bwMode="auto">
          <a:xfrm>
            <a:off x="4978400" y="4154488"/>
            <a:ext cx="40989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5"/>
          <p:cNvSpPr>
            <a:spLocks noChangeArrowheads="1"/>
          </p:cNvSpPr>
          <p:nvPr/>
        </p:nvSpPr>
        <p:spPr bwMode="auto">
          <a:xfrm>
            <a:off x="3098800" y="6248400"/>
            <a:ext cx="176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solidFill>
                  <a:srgbClr val="0F116A"/>
                </a:solidFill>
              </a:rPr>
              <a:t>exocytosis</a:t>
            </a:r>
          </a:p>
        </p:txBody>
      </p:sp>
    </p:spTree>
    <p:extLst>
      <p:ext uri="{BB962C8B-B14F-4D97-AF65-F5344CB8AC3E}">
        <p14:creationId xmlns:p14="http://schemas.microsoft.com/office/powerpoint/2010/main" val="35541488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a:latin typeface="Times New Roman" charset="0"/>
              </a:rPr>
              <a:t>Endocytosis </a:t>
            </a:r>
          </a:p>
        </p:txBody>
      </p:sp>
      <p:sp>
        <p:nvSpPr>
          <p:cNvPr id="99330" name="Content Placeholder 10"/>
          <p:cNvSpPr>
            <a:spLocks noGrp="1"/>
          </p:cNvSpPr>
          <p:nvPr>
            <p:ph idx="1"/>
          </p:nvPr>
        </p:nvSpPr>
        <p:spPr/>
        <p:txBody>
          <a:bodyPr/>
          <a:lstStyle/>
          <a:p>
            <a:endParaRPr lang="en-US">
              <a:latin typeface="Tahoma" charset="0"/>
            </a:endParaRPr>
          </a:p>
        </p:txBody>
      </p:sp>
      <p:pic>
        <p:nvPicPr>
          <p:cNvPr id="507907" name="Picture 3"/>
          <p:cNvPicPr>
            <a:picLocks noChangeAspect="1" noChangeArrowheads="1"/>
          </p:cNvPicPr>
          <p:nvPr/>
        </p:nvPicPr>
        <p:blipFill>
          <a:blip r:embed="rId4"/>
          <a:srcRect r="8324" b="3877"/>
          <a:stretch>
            <a:fillRect/>
          </a:stretch>
        </p:blipFill>
        <p:spPr bwMode="auto">
          <a:xfrm>
            <a:off x="3748088" y="1524000"/>
            <a:ext cx="3159125" cy="5334000"/>
          </a:xfrm>
          <a:prstGeom prst="rect">
            <a:avLst/>
          </a:prstGeom>
          <a:noFill/>
          <a:effectLst>
            <a:outerShdw blurRad="50800" dist="38100" dir="2700000">
              <a:srgbClr val="000000">
                <a:alpha val="43000"/>
              </a:srgbClr>
            </a:outerShdw>
          </a:effectLst>
        </p:spPr>
      </p:pic>
      <p:sp>
        <p:nvSpPr>
          <p:cNvPr id="507908" name="Rectangle 4"/>
          <p:cNvSpPr>
            <a:spLocks noChangeArrowheads="1"/>
          </p:cNvSpPr>
          <p:nvPr/>
        </p:nvSpPr>
        <p:spPr bwMode="auto">
          <a:xfrm>
            <a:off x="1676400" y="1974850"/>
            <a:ext cx="214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u="sng">
                <a:solidFill>
                  <a:srgbClr val="CC0000"/>
                </a:solidFill>
              </a:rPr>
              <a:t>phagocytosis</a:t>
            </a:r>
            <a:endParaRPr lang="en-US" sz="3600">
              <a:solidFill>
                <a:schemeClr val="tx2"/>
              </a:solidFill>
            </a:endParaRPr>
          </a:p>
        </p:txBody>
      </p:sp>
      <p:sp>
        <p:nvSpPr>
          <p:cNvPr id="507909" name="Rectangle 5"/>
          <p:cNvSpPr>
            <a:spLocks noChangeArrowheads="1"/>
          </p:cNvSpPr>
          <p:nvPr/>
        </p:nvSpPr>
        <p:spPr bwMode="auto">
          <a:xfrm>
            <a:off x="1947863" y="3886200"/>
            <a:ext cx="187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u="sng">
                <a:solidFill>
                  <a:srgbClr val="CC0000"/>
                </a:solidFill>
              </a:rPr>
              <a:t>pinocytosis</a:t>
            </a:r>
            <a:endParaRPr lang="en-US" sz="3600">
              <a:solidFill>
                <a:schemeClr val="tx2"/>
              </a:solidFill>
            </a:endParaRPr>
          </a:p>
        </p:txBody>
      </p:sp>
      <p:sp>
        <p:nvSpPr>
          <p:cNvPr id="507910" name="Rectangle 6"/>
          <p:cNvSpPr>
            <a:spLocks noChangeArrowheads="1"/>
          </p:cNvSpPr>
          <p:nvPr/>
        </p:nvSpPr>
        <p:spPr bwMode="auto">
          <a:xfrm>
            <a:off x="785813" y="5578475"/>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u="sng">
                <a:solidFill>
                  <a:srgbClr val="CC0000"/>
                </a:solidFill>
              </a:rPr>
              <a:t>receptor-mediated </a:t>
            </a:r>
            <a:br>
              <a:rPr lang="en-US" u="sng">
                <a:solidFill>
                  <a:srgbClr val="CC0000"/>
                </a:solidFill>
              </a:rPr>
            </a:br>
            <a:r>
              <a:rPr lang="en-US" u="sng">
                <a:solidFill>
                  <a:srgbClr val="CC0000"/>
                </a:solidFill>
              </a:rPr>
              <a:t>endocytosis</a:t>
            </a:r>
            <a:endParaRPr lang="en-US">
              <a:solidFill>
                <a:srgbClr val="0F116A"/>
              </a:solidFill>
            </a:endParaRPr>
          </a:p>
        </p:txBody>
      </p:sp>
      <p:sp>
        <p:nvSpPr>
          <p:cNvPr id="507911" name="Rectangle 7"/>
          <p:cNvSpPr>
            <a:spLocks noChangeArrowheads="1"/>
          </p:cNvSpPr>
          <p:nvPr/>
        </p:nvSpPr>
        <p:spPr bwMode="auto">
          <a:xfrm>
            <a:off x="6781800" y="1549400"/>
            <a:ext cx="2205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a:solidFill>
                  <a:srgbClr val="0F116A"/>
                </a:solidFill>
              </a:rPr>
              <a:t>fuse with lysosome for digestion</a:t>
            </a:r>
            <a:endParaRPr lang="en-US" sz="3600">
              <a:solidFill>
                <a:schemeClr val="tx2"/>
              </a:solidFill>
            </a:endParaRPr>
          </a:p>
        </p:txBody>
      </p:sp>
      <p:sp>
        <p:nvSpPr>
          <p:cNvPr id="507912" name="Rectangle 8"/>
          <p:cNvSpPr>
            <a:spLocks noChangeArrowheads="1"/>
          </p:cNvSpPr>
          <p:nvPr/>
        </p:nvSpPr>
        <p:spPr bwMode="auto">
          <a:xfrm>
            <a:off x="6781800" y="3763963"/>
            <a:ext cx="2205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a:solidFill>
                  <a:srgbClr val="0F116A"/>
                </a:solidFill>
              </a:rPr>
              <a:t>non-specific</a:t>
            </a:r>
            <a:br>
              <a:rPr lang="en-US">
                <a:solidFill>
                  <a:srgbClr val="0F116A"/>
                </a:solidFill>
              </a:rPr>
            </a:br>
            <a:r>
              <a:rPr lang="en-US">
                <a:solidFill>
                  <a:srgbClr val="0F116A"/>
                </a:solidFill>
              </a:rPr>
              <a:t>process</a:t>
            </a:r>
            <a:endParaRPr lang="en-US" sz="3600">
              <a:solidFill>
                <a:schemeClr val="tx2"/>
              </a:solidFill>
            </a:endParaRPr>
          </a:p>
        </p:txBody>
      </p:sp>
      <p:sp>
        <p:nvSpPr>
          <p:cNvPr id="507913" name="Rectangle 9"/>
          <p:cNvSpPr>
            <a:spLocks noChangeArrowheads="1"/>
          </p:cNvSpPr>
          <p:nvPr/>
        </p:nvSpPr>
        <p:spPr bwMode="auto">
          <a:xfrm>
            <a:off x="6781800" y="5303838"/>
            <a:ext cx="2205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a:solidFill>
                  <a:srgbClr val="0F116A"/>
                </a:solidFill>
              </a:rPr>
              <a:t>triggered by</a:t>
            </a:r>
            <a:br>
              <a:rPr lang="en-US">
                <a:solidFill>
                  <a:srgbClr val="0F116A"/>
                </a:solidFill>
              </a:rPr>
            </a:br>
            <a:r>
              <a:rPr lang="en-US">
                <a:solidFill>
                  <a:srgbClr val="0F116A"/>
                </a:solidFill>
              </a:rPr>
              <a:t>molecular signal</a:t>
            </a:r>
            <a:endParaRPr lang="en-US" sz="3600">
              <a:solidFill>
                <a:schemeClr val="tx2"/>
              </a:solidFill>
            </a:endParaRPr>
          </a:p>
        </p:txBody>
      </p:sp>
    </p:spTree>
    <p:extLst>
      <p:ext uri="{BB962C8B-B14F-4D97-AF65-F5344CB8AC3E}">
        <p14:creationId xmlns:p14="http://schemas.microsoft.com/office/powerpoint/2010/main" val="1195456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7908">
                                            <p:txEl>
                                              <p:pRg st="0" end="0"/>
                                            </p:txEl>
                                          </p:spTgt>
                                        </p:tgtEl>
                                        <p:attrNameLst>
                                          <p:attrName>style.visibility</p:attrName>
                                        </p:attrNameLst>
                                      </p:cBhvr>
                                      <p:to>
                                        <p:strVal val="visible"/>
                                      </p:to>
                                    </p:set>
                                    <p:anim calcmode="lin" valueType="num">
                                      <p:cBhvr additive="base">
                                        <p:cTn id="7" dur="500" fill="hold"/>
                                        <p:tgtEl>
                                          <p:spTgt spid="5079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79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07911">
                                            <p:txEl>
                                              <p:pRg st="0" end="0"/>
                                            </p:txEl>
                                          </p:spTgt>
                                        </p:tgtEl>
                                        <p:attrNameLst>
                                          <p:attrName>style.visibility</p:attrName>
                                        </p:attrNameLst>
                                      </p:cBhvr>
                                      <p:to>
                                        <p:strVal val="visible"/>
                                      </p:to>
                                    </p:set>
                                    <p:animEffect transition="in" filter="wipe(left)">
                                      <p:cBhvr>
                                        <p:cTn id="13" dur="500"/>
                                        <p:tgtEl>
                                          <p:spTgt spid="507911">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07909">
                                            <p:txEl>
                                              <p:pRg st="0" end="0"/>
                                            </p:txEl>
                                          </p:spTgt>
                                        </p:tgtEl>
                                        <p:attrNameLst>
                                          <p:attrName>style.visibility</p:attrName>
                                        </p:attrNameLst>
                                      </p:cBhvr>
                                      <p:to>
                                        <p:strVal val="visible"/>
                                      </p:to>
                                    </p:set>
                                    <p:anim calcmode="lin" valueType="num">
                                      <p:cBhvr additive="base">
                                        <p:cTn id="18" dur="500" fill="hold"/>
                                        <p:tgtEl>
                                          <p:spTgt spid="50790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0790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07912">
                                            <p:txEl>
                                              <p:pRg st="0" end="0"/>
                                            </p:txEl>
                                          </p:spTgt>
                                        </p:tgtEl>
                                        <p:attrNameLst>
                                          <p:attrName>style.visibility</p:attrName>
                                        </p:attrNameLst>
                                      </p:cBhvr>
                                      <p:to>
                                        <p:strVal val="visible"/>
                                      </p:to>
                                    </p:set>
                                    <p:animEffect transition="in" filter="wipe(left)">
                                      <p:cBhvr>
                                        <p:cTn id="24" dur="500"/>
                                        <p:tgtEl>
                                          <p:spTgt spid="507912">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07910">
                                            <p:txEl>
                                              <p:pRg st="0" end="0"/>
                                            </p:txEl>
                                          </p:spTgt>
                                        </p:tgtEl>
                                        <p:attrNameLst>
                                          <p:attrName>style.visibility</p:attrName>
                                        </p:attrNameLst>
                                      </p:cBhvr>
                                      <p:to>
                                        <p:strVal val="visible"/>
                                      </p:to>
                                    </p:set>
                                    <p:anim calcmode="lin" valueType="num">
                                      <p:cBhvr additive="base">
                                        <p:cTn id="29" dur="500" fill="hold"/>
                                        <p:tgtEl>
                                          <p:spTgt spid="507910">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079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07913">
                                            <p:txEl>
                                              <p:pRg st="0" end="0"/>
                                            </p:txEl>
                                          </p:spTgt>
                                        </p:tgtEl>
                                        <p:attrNameLst>
                                          <p:attrName>style.visibility</p:attrName>
                                        </p:attrNameLst>
                                      </p:cBhvr>
                                      <p:to>
                                        <p:strVal val="visible"/>
                                      </p:to>
                                    </p:set>
                                    <p:animEffect transition="in" filter="wipe(left)">
                                      <p:cBhvr>
                                        <p:cTn id="35" dur="500"/>
                                        <p:tgtEl>
                                          <p:spTgt spid="507913">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8" grpId="0" build="p" autoUpdateAnimBg="0"/>
      <p:bldP spid="507909" grpId="0" build="p" autoUpdateAnimBg="0"/>
      <p:bldP spid="507910" grpId="0" build="p" autoUpdateAnimBg="0"/>
      <p:bldP spid="507911" grpId="0" build="p" autoUpdateAnimBg="0"/>
      <p:bldP spid="507912" grpId="0" build="p" autoUpdateAnimBg="0"/>
      <p:bldP spid="50791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3" descr="05_09aPhagocytosi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447800"/>
            <a:ext cx="85486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Text Box 4"/>
          <p:cNvSpPr txBox="1">
            <a:spLocks noChangeArrowheads="1"/>
          </p:cNvSpPr>
          <p:nvPr/>
        </p:nvSpPr>
        <p:spPr bwMode="auto">
          <a:xfrm>
            <a:off x="319088" y="1458913"/>
            <a:ext cx="1471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Phagocytosis</a:t>
            </a:r>
          </a:p>
        </p:txBody>
      </p:sp>
      <p:sp>
        <p:nvSpPr>
          <p:cNvPr id="101379" name="Text Box 5"/>
          <p:cNvSpPr txBox="1">
            <a:spLocks noChangeArrowheads="1"/>
          </p:cNvSpPr>
          <p:nvPr/>
        </p:nvSpPr>
        <p:spPr bwMode="auto">
          <a:xfrm>
            <a:off x="414338" y="1839913"/>
            <a:ext cx="19827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EXTRACELLULAR</a:t>
            </a:r>
          </a:p>
          <a:p>
            <a:pPr algn="l">
              <a:lnSpc>
                <a:spcPct val="90000"/>
              </a:lnSpc>
            </a:pPr>
            <a:r>
              <a:rPr lang="en-US" sz="1700"/>
              <a:t>FLUID</a:t>
            </a:r>
          </a:p>
        </p:txBody>
      </p:sp>
      <p:sp>
        <p:nvSpPr>
          <p:cNvPr id="101380" name="Text Box 6"/>
          <p:cNvSpPr txBox="1">
            <a:spLocks noChangeArrowheads="1"/>
          </p:cNvSpPr>
          <p:nvPr/>
        </p:nvSpPr>
        <p:spPr bwMode="auto">
          <a:xfrm>
            <a:off x="2370138" y="2281238"/>
            <a:ext cx="163195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Pseudopodium</a:t>
            </a:r>
          </a:p>
        </p:txBody>
      </p:sp>
      <p:sp>
        <p:nvSpPr>
          <p:cNvPr id="101381" name="Text Box 7"/>
          <p:cNvSpPr txBox="1">
            <a:spLocks noChangeArrowheads="1"/>
          </p:cNvSpPr>
          <p:nvPr/>
        </p:nvSpPr>
        <p:spPr bwMode="auto">
          <a:xfrm>
            <a:off x="3730625" y="1866900"/>
            <a:ext cx="13414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CYTOPLASM</a:t>
            </a:r>
          </a:p>
        </p:txBody>
      </p:sp>
      <p:sp>
        <p:nvSpPr>
          <p:cNvPr id="101382" name="Text Box 8"/>
          <p:cNvSpPr txBox="1">
            <a:spLocks noChangeArrowheads="1"/>
          </p:cNvSpPr>
          <p:nvPr/>
        </p:nvSpPr>
        <p:spPr bwMode="auto">
          <a:xfrm>
            <a:off x="4906963" y="4483100"/>
            <a:ext cx="8191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Food</a:t>
            </a:r>
          </a:p>
          <a:p>
            <a:pPr algn="l">
              <a:lnSpc>
                <a:spcPct val="90000"/>
              </a:lnSpc>
            </a:pPr>
            <a:r>
              <a:rPr lang="en-US" sz="1700"/>
              <a:t>vacuole</a:t>
            </a:r>
          </a:p>
        </p:txBody>
      </p:sp>
      <p:sp>
        <p:nvSpPr>
          <p:cNvPr id="101383" name="Text Box 9"/>
          <p:cNvSpPr txBox="1">
            <a:spLocks noChangeArrowheads="1"/>
          </p:cNvSpPr>
          <p:nvPr/>
        </p:nvSpPr>
        <p:spPr bwMode="auto">
          <a:xfrm>
            <a:off x="2463800" y="3883025"/>
            <a:ext cx="14081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ja-JP" altLang="en-US" sz="1700"/>
              <a:t>“</a:t>
            </a:r>
            <a:r>
              <a:rPr lang="en-US" altLang="ja-JP" sz="1700"/>
              <a:t>Food</a:t>
            </a:r>
            <a:r>
              <a:rPr lang="ja-JP" altLang="en-US" sz="1700"/>
              <a:t>”</a:t>
            </a:r>
            <a:r>
              <a:rPr lang="en-US" altLang="ja-JP" sz="1700"/>
              <a:t> or</a:t>
            </a:r>
          </a:p>
          <a:p>
            <a:pPr algn="l">
              <a:lnSpc>
                <a:spcPct val="90000"/>
              </a:lnSpc>
            </a:pPr>
            <a:r>
              <a:rPr lang="en-US" sz="1700"/>
              <a:t>other particle</a:t>
            </a:r>
          </a:p>
        </p:txBody>
      </p:sp>
      <p:sp>
        <p:nvSpPr>
          <p:cNvPr id="101384" name="Line 10"/>
          <p:cNvSpPr>
            <a:spLocks noChangeShapeType="1"/>
          </p:cNvSpPr>
          <p:nvPr/>
        </p:nvSpPr>
        <p:spPr bwMode="auto">
          <a:xfrm flipH="1">
            <a:off x="1492250" y="2392363"/>
            <a:ext cx="822325" cy="714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5" name="Line 11"/>
          <p:cNvSpPr>
            <a:spLocks noChangeShapeType="1"/>
          </p:cNvSpPr>
          <p:nvPr/>
        </p:nvSpPr>
        <p:spPr bwMode="auto">
          <a:xfrm flipH="1" flipV="1">
            <a:off x="1658938" y="3468688"/>
            <a:ext cx="760412" cy="528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6" name="Line 12"/>
          <p:cNvSpPr>
            <a:spLocks noChangeShapeType="1"/>
          </p:cNvSpPr>
          <p:nvPr/>
        </p:nvSpPr>
        <p:spPr bwMode="auto">
          <a:xfrm flipH="1" flipV="1">
            <a:off x="4791075" y="4005263"/>
            <a:ext cx="315913" cy="4810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7" name="Text Box 13"/>
          <p:cNvSpPr txBox="1">
            <a:spLocks noChangeArrowheads="1"/>
          </p:cNvSpPr>
          <p:nvPr/>
        </p:nvSpPr>
        <p:spPr bwMode="auto">
          <a:xfrm>
            <a:off x="6692900" y="1830388"/>
            <a:ext cx="10033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80000"/>
              </a:lnSpc>
            </a:pPr>
            <a:r>
              <a:rPr lang="en-US" sz="1700">
                <a:solidFill>
                  <a:schemeClr val="bg1"/>
                </a:solidFill>
              </a:rPr>
              <a:t>Food</a:t>
            </a:r>
          </a:p>
          <a:p>
            <a:pPr algn="l">
              <a:lnSpc>
                <a:spcPct val="80000"/>
              </a:lnSpc>
            </a:pPr>
            <a:r>
              <a:rPr lang="en-US" sz="1700">
                <a:solidFill>
                  <a:schemeClr val="bg1"/>
                </a:solidFill>
              </a:rPr>
              <a:t>being</a:t>
            </a:r>
          </a:p>
          <a:p>
            <a:pPr algn="l">
              <a:lnSpc>
                <a:spcPct val="80000"/>
              </a:lnSpc>
            </a:pPr>
            <a:r>
              <a:rPr lang="en-US" sz="1700">
                <a:solidFill>
                  <a:schemeClr val="bg1"/>
                </a:solidFill>
              </a:rPr>
              <a:t>ingested</a:t>
            </a:r>
          </a:p>
        </p:txBody>
      </p:sp>
      <p:sp>
        <p:nvSpPr>
          <p:cNvPr id="101388" name="Line 14"/>
          <p:cNvSpPr>
            <a:spLocks noChangeShapeType="1"/>
          </p:cNvSpPr>
          <p:nvPr/>
        </p:nvSpPr>
        <p:spPr bwMode="auto">
          <a:xfrm flipH="1" flipV="1">
            <a:off x="7178675" y="2528888"/>
            <a:ext cx="946150" cy="938212"/>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9" name="Line 15"/>
          <p:cNvSpPr>
            <a:spLocks noChangeShapeType="1"/>
          </p:cNvSpPr>
          <p:nvPr/>
        </p:nvSpPr>
        <p:spPr bwMode="auto">
          <a:xfrm flipH="1" flipV="1">
            <a:off x="7178675" y="2528888"/>
            <a:ext cx="946150" cy="9382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41280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60338" y="158750"/>
            <a:ext cx="8534400" cy="503238"/>
          </a:xfrm>
        </p:spPr>
        <p:txBody>
          <a:bodyPr>
            <a:normAutofit fontScale="90000"/>
          </a:bodyPr>
          <a:lstStyle/>
          <a:p>
            <a:pPr eaLnBrk="1" hangingPunct="1"/>
            <a:r>
              <a:rPr lang="en-US" sz="3200">
                <a:latin typeface="Times New Roman" charset="0"/>
              </a:rPr>
              <a:t>5.11 Two laws govern energy transformations</a:t>
            </a:r>
          </a:p>
        </p:txBody>
      </p:sp>
      <p:sp>
        <p:nvSpPr>
          <p:cNvPr id="48130" name="Rectangle 3"/>
          <p:cNvSpPr>
            <a:spLocks noGrp="1" noChangeArrowheads="1"/>
          </p:cNvSpPr>
          <p:nvPr>
            <p:ph type="body" idx="1"/>
          </p:nvPr>
        </p:nvSpPr>
        <p:spPr>
          <a:xfrm>
            <a:off x="153988" y="1301750"/>
            <a:ext cx="8534400" cy="3470275"/>
          </a:xfrm>
        </p:spPr>
        <p:txBody>
          <a:bodyPr>
            <a:normAutofit lnSpcReduction="10000"/>
          </a:bodyPr>
          <a:lstStyle/>
          <a:p>
            <a:pPr eaLnBrk="1" hangingPunct="1"/>
            <a:r>
              <a:rPr lang="en-US">
                <a:latin typeface="Tahoma" charset="0"/>
              </a:rPr>
              <a:t>It is important to understand two laws that govern energy transformations in organisms</a:t>
            </a:r>
          </a:p>
          <a:p>
            <a:pPr lvl="1" eaLnBrk="1" hangingPunct="1">
              <a:buFontTx/>
              <a:buChar char="–"/>
            </a:pPr>
            <a:r>
              <a:rPr lang="en-US">
                <a:latin typeface="Tahoma" charset="0"/>
                <a:ea typeface="Arial" charset="0"/>
                <a:cs typeface="Arial" charset="0"/>
              </a:rPr>
              <a:t>The </a:t>
            </a:r>
            <a:r>
              <a:rPr lang="en-US" b="1">
                <a:latin typeface="Tahoma" charset="0"/>
                <a:ea typeface="Arial" charset="0"/>
                <a:cs typeface="Arial" charset="0"/>
              </a:rPr>
              <a:t>first law of</a:t>
            </a:r>
            <a:r>
              <a:rPr lang="en-US">
                <a:latin typeface="Tahoma" charset="0"/>
                <a:ea typeface="Arial" charset="0"/>
                <a:cs typeface="Arial" charset="0"/>
              </a:rPr>
              <a:t> </a:t>
            </a:r>
            <a:r>
              <a:rPr lang="en-US" b="1">
                <a:latin typeface="Tahoma" charset="0"/>
                <a:ea typeface="Arial" charset="0"/>
                <a:cs typeface="Arial" charset="0"/>
              </a:rPr>
              <a:t>thermodynamics</a:t>
            </a:r>
            <a:r>
              <a:rPr lang="en-US">
                <a:latin typeface="Tahoma" charset="0"/>
                <a:ea typeface="Arial" charset="0"/>
                <a:cs typeface="Arial" charset="0"/>
              </a:rPr>
              <a:t>—energy in the universe is constant</a:t>
            </a:r>
          </a:p>
          <a:p>
            <a:pPr lvl="1" eaLnBrk="1" hangingPunct="1">
              <a:buFontTx/>
              <a:buChar char="–"/>
            </a:pPr>
            <a:r>
              <a:rPr lang="en-US">
                <a:latin typeface="Tahoma" charset="0"/>
                <a:ea typeface="Arial" charset="0"/>
                <a:cs typeface="Arial" charset="0"/>
              </a:rPr>
              <a:t>The </a:t>
            </a:r>
            <a:r>
              <a:rPr lang="en-US" b="1">
                <a:latin typeface="Tahoma" charset="0"/>
                <a:ea typeface="Arial" charset="0"/>
                <a:cs typeface="Arial" charset="0"/>
              </a:rPr>
              <a:t>second law of</a:t>
            </a:r>
            <a:r>
              <a:rPr lang="en-US">
                <a:latin typeface="Tahoma" charset="0"/>
                <a:ea typeface="Arial" charset="0"/>
                <a:cs typeface="Arial" charset="0"/>
              </a:rPr>
              <a:t> </a:t>
            </a:r>
            <a:r>
              <a:rPr lang="en-US" b="1">
                <a:latin typeface="Tahoma" charset="0"/>
                <a:ea typeface="Arial" charset="0"/>
                <a:cs typeface="Arial" charset="0"/>
              </a:rPr>
              <a:t>thermodynamics</a:t>
            </a:r>
            <a:r>
              <a:rPr lang="en-US">
                <a:latin typeface="Tahoma" charset="0"/>
                <a:ea typeface="Arial" charset="0"/>
                <a:cs typeface="Arial" charset="0"/>
              </a:rPr>
              <a:t>—energy conversions increase the disorder of the universe</a:t>
            </a:r>
          </a:p>
          <a:p>
            <a:pPr lvl="2" eaLnBrk="1" hangingPunct="1">
              <a:buFontTx/>
              <a:buChar char="–"/>
            </a:pPr>
            <a:r>
              <a:rPr lang="en-US" b="1">
                <a:latin typeface="Tahoma" charset="0"/>
                <a:ea typeface="Arial" charset="0"/>
                <a:cs typeface="Arial" charset="0"/>
              </a:rPr>
              <a:t>Entropy</a:t>
            </a:r>
            <a:r>
              <a:rPr lang="en-US">
                <a:latin typeface="Tahoma" charset="0"/>
                <a:ea typeface="Arial" charset="0"/>
                <a:cs typeface="Arial" charset="0"/>
              </a:rPr>
              <a:t> is the measure of disorder, or randomness</a:t>
            </a:r>
          </a:p>
        </p:txBody>
      </p:sp>
      <p:sp>
        <p:nvSpPr>
          <p:cNvPr id="48131" name="Line 4"/>
          <p:cNvSpPr>
            <a:spLocks noChangeShapeType="1"/>
          </p:cNvSpPr>
          <p:nvPr/>
        </p:nvSpPr>
        <p:spPr bwMode="auto">
          <a:xfrm>
            <a:off x="182563" y="1095375"/>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2"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3"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sz="2400" b="0"/>
          </a:p>
        </p:txBody>
      </p:sp>
    </p:spTree>
    <p:extLst>
      <p:ext uri="{BB962C8B-B14F-4D97-AF65-F5344CB8AC3E}">
        <p14:creationId xmlns:p14="http://schemas.microsoft.com/office/powerpoint/2010/main" val="40446743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descr="05_09bPinocytosi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295400"/>
            <a:ext cx="85486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6" name="Text Box 3"/>
          <p:cNvSpPr txBox="1">
            <a:spLocks noChangeArrowheads="1"/>
          </p:cNvSpPr>
          <p:nvPr/>
        </p:nvSpPr>
        <p:spPr bwMode="auto">
          <a:xfrm>
            <a:off x="322263" y="1306513"/>
            <a:ext cx="16017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Pinocytosis</a:t>
            </a:r>
          </a:p>
        </p:txBody>
      </p:sp>
      <p:sp>
        <p:nvSpPr>
          <p:cNvPr id="103427" name="Text Box 4"/>
          <p:cNvSpPr txBox="1">
            <a:spLocks noChangeArrowheads="1"/>
          </p:cNvSpPr>
          <p:nvPr/>
        </p:nvSpPr>
        <p:spPr bwMode="auto">
          <a:xfrm>
            <a:off x="2659063" y="2043113"/>
            <a:ext cx="12223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Plasma</a:t>
            </a:r>
          </a:p>
          <a:p>
            <a:pPr algn="l">
              <a:lnSpc>
                <a:spcPct val="90000"/>
              </a:lnSpc>
            </a:pPr>
            <a:r>
              <a:rPr lang="en-US" sz="1700"/>
              <a:t>membrane</a:t>
            </a:r>
          </a:p>
        </p:txBody>
      </p:sp>
      <p:sp>
        <p:nvSpPr>
          <p:cNvPr id="103428" name="Line 5"/>
          <p:cNvSpPr>
            <a:spLocks noChangeShapeType="1"/>
          </p:cNvSpPr>
          <p:nvPr/>
        </p:nvSpPr>
        <p:spPr bwMode="auto">
          <a:xfrm flipH="1">
            <a:off x="2244725" y="2139950"/>
            <a:ext cx="357188" cy="3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29" name="Text Box 6"/>
          <p:cNvSpPr txBox="1">
            <a:spLocks noChangeArrowheads="1"/>
          </p:cNvSpPr>
          <p:nvPr/>
        </p:nvSpPr>
        <p:spPr bwMode="auto">
          <a:xfrm>
            <a:off x="4994275" y="4260850"/>
            <a:ext cx="8096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Vesicle</a:t>
            </a:r>
          </a:p>
        </p:txBody>
      </p:sp>
      <p:sp>
        <p:nvSpPr>
          <p:cNvPr id="103430" name="Line 7"/>
          <p:cNvSpPr>
            <a:spLocks noChangeShapeType="1"/>
          </p:cNvSpPr>
          <p:nvPr/>
        </p:nvSpPr>
        <p:spPr bwMode="auto">
          <a:xfrm flipV="1">
            <a:off x="5360988" y="4232275"/>
            <a:ext cx="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1" name="Text Box 8"/>
          <p:cNvSpPr txBox="1">
            <a:spLocks noChangeArrowheads="1"/>
          </p:cNvSpPr>
          <p:nvPr/>
        </p:nvSpPr>
        <p:spPr bwMode="auto">
          <a:xfrm>
            <a:off x="6664325" y="5187950"/>
            <a:ext cx="2020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Plasma membrane</a:t>
            </a:r>
          </a:p>
        </p:txBody>
      </p:sp>
      <p:sp>
        <p:nvSpPr>
          <p:cNvPr id="103432" name="Line 9"/>
          <p:cNvSpPr>
            <a:spLocks noChangeShapeType="1"/>
          </p:cNvSpPr>
          <p:nvPr/>
        </p:nvSpPr>
        <p:spPr bwMode="auto">
          <a:xfrm flipV="1">
            <a:off x="7034213" y="4459288"/>
            <a:ext cx="434975" cy="71755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3" name="Line 10"/>
          <p:cNvSpPr>
            <a:spLocks noChangeShapeType="1"/>
          </p:cNvSpPr>
          <p:nvPr/>
        </p:nvSpPr>
        <p:spPr bwMode="auto">
          <a:xfrm flipV="1">
            <a:off x="7034213" y="4459288"/>
            <a:ext cx="434975" cy="717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0004288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descr="05_09cReceptorMediate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309688"/>
            <a:ext cx="8548687"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4" name="Text Box 3"/>
          <p:cNvSpPr txBox="1">
            <a:spLocks noChangeArrowheads="1"/>
          </p:cNvSpPr>
          <p:nvPr/>
        </p:nvSpPr>
        <p:spPr bwMode="auto">
          <a:xfrm>
            <a:off x="5033963" y="2033588"/>
            <a:ext cx="7699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Coated</a:t>
            </a:r>
          </a:p>
          <a:p>
            <a:pPr algn="l">
              <a:lnSpc>
                <a:spcPct val="90000"/>
              </a:lnSpc>
            </a:pPr>
            <a:r>
              <a:rPr lang="en-US" sz="1700"/>
              <a:t>vesicle</a:t>
            </a:r>
          </a:p>
        </p:txBody>
      </p:sp>
      <p:sp>
        <p:nvSpPr>
          <p:cNvPr id="105475" name="Text Box 4"/>
          <p:cNvSpPr txBox="1">
            <a:spLocks noChangeArrowheads="1"/>
          </p:cNvSpPr>
          <p:nvPr/>
        </p:nvSpPr>
        <p:spPr bwMode="auto">
          <a:xfrm>
            <a:off x="3163888" y="3751263"/>
            <a:ext cx="7699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Coated</a:t>
            </a:r>
          </a:p>
          <a:p>
            <a:pPr algn="l">
              <a:lnSpc>
                <a:spcPct val="90000"/>
              </a:lnSpc>
            </a:pPr>
            <a:r>
              <a:rPr lang="en-US" sz="1700"/>
              <a:t>pit</a:t>
            </a:r>
          </a:p>
        </p:txBody>
      </p:sp>
      <p:sp>
        <p:nvSpPr>
          <p:cNvPr id="105476" name="Text Box 5"/>
          <p:cNvSpPr txBox="1">
            <a:spLocks noChangeArrowheads="1"/>
          </p:cNvSpPr>
          <p:nvPr/>
        </p:nvSpPr>
        <p:spPr bwMode="auto">
          <a:xfrm>
            <a:off x="1239838" y="4210050"/>
            <a:ext cx="9715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Specific</a:t>
            </a:r>
          </a:p>
          <a:p>
            <a:pPr algn="l">
              <a:lnSpc>
                <a:spcPct val="90000"/>
              </a:lnSpc>
            </a:pPr>
            <a:r>
              <a:rPr lang="en-US" sz="1700"/>
              <a:t>molecule</a:t>
            </a:r>
          </a:p>
        </p:txBody>
      </p:sp>
      <p:sp>
        <p:nvSpPr>
          <p:cNvPr id="105477" name="Text Box 6"/>
          <p:cNvSpPr txBox="1">
            <a:spLocks noChangeArrowheads="1"/>
          </p:cNvSpPr>
          <p:nvPr/>
        </p:nvSpPr>
        <p:spPr bwMode="auto">
          <a:xfrm>
            <a:off x="320675" y="1423988"/>
            <a:ext cx="33877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Receptor-mediated endocytosis</a:t>
            </a:r>
          </a:p>
        </p:txBody>
      </p:sp>
      <p:sp>
        <p:nvSpPr>
          <p:cNvPr id="105478" name="Text Box 7"/>
          <p:cNvSpPr txBox="1">
            <a:spLocks noChangeArrowheads="1"/>
          </p:cNvSpPr>
          <p:nvPr/>
        </p:nvSpPr>
        <p:spPr bwMode="auto">
          <a:xfrm>
            <a:off x="3373438" y="1787525"/>
            <a:ext cx="133191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Coat protein</a:t>
            </a:r>
          </a:p>
        </p:txBody>
      </p:sp>
      <p:sp>
        <p:nvSpPr>
          <p:cNvPr id="105479" name="Text Box 8"/>
          <p:cNvSpPr txBox="1">
            <a:spLocks noChangeArrowheads="1"/>
          </p:cNvSpPr>
          <p:nvPr/>
        </p:nvSpPr>
        <p:spPr bwMode="auto">
          <a:xfrm>
            <a:off x="347663" y="2025650"/>
            <a:ext cx="965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Receptor</a:t>
            </a:r>
          </a:p>
        </p:txBody>
      </p:sp>
      <p:sp>
        <p:nvSpPr>
          <p:cNvPr id="105480" name="Line 9"/>
          <p:cNvSpPr>
            <a:spLocks noChangeShapeType="1"/>
          </p:cNvSpPr>
          <p:nvPr/>
        </p:nvSpPr>
        <p:spPr bwMode="auto">
          <a:xfrm flipH="1" flipV="1">
            <a:off x="1187450" y="3979863"/>
            <a:ext cx="109538" cy="2111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1" name="Line 10"/>
          <p:cNvSpPr>
            <a:spLocks noChangeShapeType="1"/>
          </p:cNvSpPr>
          <p:nvPr/>
        </p:nvSpPr>
        <p:spPr bwMode="auto">
          <a:xfrm flipH="1" flipV="1">
            <a:off x="2908300" y="3192463"/>
            <a:ext cx="260350" cy="5778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2" name="Line 11"/>
          <p:cNvSpPr>
            <a:spLocks noChangeShapeType="1"/>
          </p:cNvSpPr>
          <p:nvPr/>
        </p:nvSpPr>
        <p:spPr bwMode="auto">
          <a:xfrm flipV="1">
            <a:off x="3117850" y="1916113"/>
            <a:ext cx="223838" cy="635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3" name="Line 12"/>
          <p:cNvSpPr>
            <a:spLocks noChangeShapeType="1"/>
          </p:cNvSpPr>
          <p:nvPr/>
        </p:nvSpPr>
        <p:spPr bwMode="auto">
          <a:xfrm flipV="1">
            <a:off x="5102225" y="2525713"/>
            <a:ext cx="204788" cy="6651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4" name="Text Box 13"/>
          <p:cNvSpPr txBox="1">
            <a:spLocks noChangeArrowheads="1"/>
          </p:cNvSpPr>
          <p:nvPr/>
        </p:nvSpPr>
        <p:spPr bwMode="auto">
          <a:xfrm>
            <a:off x="7065963" y="3019425"/>
            <a:ext cx="7699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ctr">
              <a:lnSpc>
                <a:spcPct val="90000"/>
              </a:lnSpc>
            </a:pPr>
            <a:r>
              <a:rPr lang="en-US" sz="1700"/>
              <a:t>Coated</a:t>
            </a:r>
          </a:p>
          <a:p>
            <a:pPr algn="ctr">
              <a:lnSpc>
                <a:spcPct val="90000"/>
              </a:lnSpc>
            </a:pPr>
            <a:r>
              <a:rPr lang="en-US" sz="1700"/>
              <a:t>pit</a:t>
            </a:r>
          </a:p>
        </p:txBody>
      </p:sp>
      <p:sp>
        <p:nvSpPr>
          <p:cNvPr id="105485" name="Text Box 14"/>
          <p:cNvSpPr txBox="1">
            <a:spLocks noChangeArrowheads="1"/>
          </p:cNvSpPr>
          <p:nvPr/>
        </p:nvSpPr>
        <p:spPr bwMode="auto">
          <a:xfrm>
            <a:off x="6577013" y="4889500"/>
            <a:ext cx="21145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Material bound</a:t>
            </a:r>
          </a:p>
          <a:p>
            <a:pPr algn="l">
              <a:lnSpc>
                <a:spcPct val="90000"/>
              </a:lnSpc>
            </a:pPr>
            <a:r>
              <a:rPr lang="en-US" sz="1700"/>
              <a:t>to receptor proteins</a:t>
            </a:r>
          </a:p>
        </p:txBody>
      </p:sp>
      <p:sp>
        <p:nvSpPr>
          <p:cNvPr id="105486" name="Line 15"/>
          <p:cNvSpPr>
            <a:spLocks noChangeShapeType="1"/>
          </p:cNvSpPr>
          <p:nvPr/>
        </p:nvSpPr>
        <p:spPr bwMode="auto">
          <a:xfrm>
            <a:off x="7045325" y="1554163"/>
            <a:ext cx="620713" cy="725487"/>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7" name="Line 16"/>
          <p:cNvSpPr>
            <a:spLocks noChangeShapeType="1"/>
          </p:cNvSpPr>
          <p:nvPr/>
        </p:nvSpPr>
        <p:spPr bwMode="auto">
          <a:xfrm flipV="1">
            <a:off x="7464425" y="3786188"/>
            <a:ext cx="514350" cy="1074737"/>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8" name="Text Box 17"/>
          <p:cNvSpPr txBox="1">
            <a:spLocks noChangeArrowheads="1"/>
          </p:cNvSpPr>
          <p:nvPr/>
        </p:nvSpPr>
        <p:spPr bwMode="auto">
          <a:xfrm>
            <a:off x="6664325" y="1320800"/>
            <a:ext cx="19367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1700"/>
              <a:t>Plasma membrane</a:t>
            </a:r>
          </a:p>
        </p:txBody>
      </p:sp>
      <p:sp>
        <p:nvSpPr>
          <p:cNvPr id="105489" name="Line 18"/>
          <p:cNvSpPr>
            <a:spLocks noChangeShapeType="1"/>
          </p:cNvSpPr>
          <p:nvPr/>
        </p:nvSpPr>
        <p:spPr bwMode="auto">
          <a:xfrm>
            <a:off x="7045325" y="1554163"/>
            <a:ext cx="620713" cy="7254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90" name="Line 19"/>
          <p:cNvSpPr>
            <a:spLocks noChangeShapeType="1"/>
          </p:cNvSpPr>
          <p:nvPr/>
        </p:nvSpPr>
        <p:spPr bwMode="auto">
          <a:xfrm flipV="1">
            <a:off x="7464425" y="3786188"/>
            <a:ext cx="514350" cy="10747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1402351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3"/>
          <p:cNvSpPr>
            <a:spLocks noGrp="1" noChangeArrowheads="1"/>
          </p:cNvSpPr>
          <p:nvPr>
            <p:ph type="body" idx="1"/>
          </p:nvPr>
        </p:nvSpPr>
        <p:spPr>
          <a:xfrm>
            <a:off x="153988" y="1301750"/>
            <a:ext cx="8534400" cy="4854575"/>
          </a:xfrm>
        </p:spPr>
        <p:txBody>
          <a:bodyPr/>
          <a:lstStyle/>
          <a:p>
            <a:pPr marL="533400" indent="-533400" eaLnBrk="1" hangingPunct="1">
              <a:buFont typeface="Arial" charset="0"/>
              <a:buAutoNum type="arabicPeriod"/>
            </a:pPr>
            <a:r>
              <a:rPr lang="en-US">
                <a:latin typeface="Tahoma" charset="0"/>
              </a:rPr>
              <a:t>Describe the cell membrane within the context of the fluid mosaic model</a:t>
            </a:r>
          </a:p>
          <a:p>
            <a:pPr marL="533400" indent="-533400" eaLnBrk="1" hangingPunct="1">
              <a:buFont typeface="Arial" charset="0"/>
              <a:buAutoNum type="arabicPeriod"/>
            </a:pPr>
            <a:r>
              <a:rPr lang="en-US">
                <a:latin typeface="Tahoma" charset="0"/>
              </a:rPr>
              <a:t>Explain how spontaneous formation of a membrane could have been important in the origin of life</a:t>
            </a:r>
          </a:p>
          <a:p>
            <a:pPr marL="533400" indent="-533400" eaLnBrk="1" hangingPunct="1">
              <a:buFont typeface="Arial" charset="0"/>
              <a:buAutoNum type="arabicPeriod"/>
            </a:pPr>
            <a:r>
              <a:rPr lang="en-US">
                <a:latin typeface="Tahoma" charset="0"/>
              </a:rPr>
              <a:t>Describe the passage of materials across a membrane with no energy expenditure</a:t>
            </a:r>
          </a:p>
          <a:p>
            <a:pPr marL="533400" indent="-533400" eaLnBrk="1" hangingPunct="1">
              <a:buFont typeface="Arial" charset="0"/>
              <a:buAutoNum type="arabicPeriod"/>
            </a:pPr>
            <a:r>
              <a:rPr lang="en-US">
                <a:latin typeface="Tahoma" charset="0"/>
              </a:rPr>
              <a:t>Explain how osmosis plays a role in maintenance of a cell</a:t>
            </a:r>
          </a:p>
        </p:txBody>
      </p:sp>
      <p:sp>
        <p:nvSpPr>
          <p:cNvPr id="107522" name="Line 4"/>
          <p:cNvSpPr>
            <a:spLocks noChangeShapeType="1"/>
          </p:cNvSpPr>
          <p:nvPr/>
        </p:nvSpPr>
        <p:spPr bwMode="auto">
          <a:xfrm>
            <a:off x="182563" y="1095375"/>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23"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24"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sz="2400" b="0"/>
          </a:p>
        </p:txBody>
      </p:sp>
      <p:sp>
        <p:nvSpPr>
          <p:cNvPr id="107525" name="Rectangle 7"/>
          <p:cNvSpPr>
            <a:spLocks noGrp="1" noChangeArrowheads="1"/>
          </p:cNvSpPr>
          <p:nvPr>
            <p:ph type="title"/>
          </p:nvPr>
        </p:nvSpPr>
        <p:spPr>
          <a:xfrm>
            <a:off x="171450" y="158750"/>
            <a:ext cx="8534400" cy="503238"/>
          </a:xfrm>
          <a:noFill/>
        </p:spPr>
        <p:txBody>
          <a:bodyPr/>
          <a:lstStyle/>
          <a:p>
            <a:pPr eaLnBrk="1" hangingPunct="1"/>
            <a:r>
              <a:rPr lang="en-US" sz="3200">
                <a:latin typeface="Times New Roman" charset="0"/>
              </a:rPr>
              <a:t>You should now be able to</a:t>
            </a:r>
          </a:p>
        </p:txBody>
      </p:sp>
    </p:spTree>
    <p:extLst>
      <p:ext uri="{BB962C8B-B14F-4D97-AF65-F5344CB8AC3E}">
        <p14:creationId xmlns:p14="http://schemas.microsoft.com/office/powerpoint/2010/main" val="27066185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3"/>
          <p:cNvSpPr>
            <a:spLocks noGrp="1" noChangeArrowheads="1"/>
          </p:cNvSpPr>
          <p:nvPr>
            <p:ph type="body" idx="1"/>
          </p:nvPr>
        </p:nvSpPr>
        <p:spPr>
          <a:xfrm>
            <a:off x="153988" y="1301750"/>
            <a:ext cx="8534400" cy="5559425"/>
          </a:xfrm>
        </p:spPr>
        <p:txBody>
          <a:bodyPr/>
          <a:lstStyle/>
          <a:p>
            <a:pPr marL="533400" indent="-533400" eaLnBrk="1" hangingPunct="1">
              <a:buFont typeface="Arial" charset="0"/>
              <a:buAutoNum type="arabicPeriod" startAt="5"/>
            </a:pPr>
            <a:r>
              <a:rPr lang="en-US">
                <a:latin typeface="Tahoma" charset="0"/>
              </a:rPr>
              <a:t>Explain how an imbalance in water between the cell and its environment affects the cell</a:t>
            </a:r>
          </a:p>
          <a:p>
            <a:pPr marL="533400" indent="-533400" eaLnBrk="1" hangingPunct="1">
              <a:buFont typeface="Arial" charset="0"/>
              <a:buAutoNum type="arabicPeriod" startAt="5"/>
            </a:pPr>
            <a:r>
              <a:rPr lang="en-US">
                <a:latin typeface="Tahoma" charset="0"/>
              </a:rPr>
              <a:t>Describe membrane proteins that facilitate transport of materials across the cell membrane without expenditure of energy</a:t>
            </a:r>
          </a:p>
          <a:p>
            <a:pPr marL="533400" indent="-533400" eaLnBrk="1" hangingPunct="1">
              <a:buFont typeface="Arial" charset="0"/>
              <a:buAutoNum type="arabicPeriod" startAt="5"/>
            </a:pPr>
            <a:r>
              <a:rPr lang="en-US">
                <a:latin typeface="Tahoma" charset="0"/>
              </a:rPr>
              <a:t>Discuss how energy-requiring transport proteins move substances across the cell membrane</a:t>
            </a:r>
          </a:p>
          <a:p>
            <a:pPr marL="533400" indent="-533400" eaLnBrk="1" hangingPunct="1">
              <a:buFont typeface="Arial" charset="0"/>
              <a:buAutoNum type="arabicPeriod" startAt="5"/>
            </a:pPr>
            <a:r>
              <a:rPr lang="en-US">
                <a:latin typeface="Tahoma" charset="0"/>
              </a:rPr>
              <a:t>Distinguish between exocytosis and endocytosis and list similarities between the two</a:t>
            </a:r>
          </a:p>
          <a:p>
            <a:pPr marL="533400" indent="-533400" eaLnBrk="1" hangingPunct="1">
              <a:buFont typeface="Arial" charset="0"/>
              <a:buAutoNum type="arabicPeriod" startAt="5"/>
            </a:pPr>
            <a:endParaRPr lang="en-US">
              <a:latin typeface="Tahoma" charset="0"/>
            </a:endParaRPr>
          </a:p>
        </p:txBody>
      </p:sp>
      <p:sp>
        <p:nvSpPr>
          <p:cNvPr id="109570" name="Line 4"/>
          <p:cNvSpPr>
            <a:spLocks noChangeShapeType="1"/>
          </p:cNvSpPr>
          <p:nvPr/>
        </p:nvSpPr>
        <p:spPr bwMode="auto">
          <a:xfrm>
            <a:off x="182563" y="1095375"/>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1"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2"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sz="2400" b="0"/>
          </a:p>
        </p:txBody>
      </p:sp>
      <p:sp>
        <p:nvSpPr>
          <p:cNvPr id="109573" name="Rectangle 7"/>
          <p:cNvSpPr>
            <a:spLocks noGrp="1" noChangeArrowheads="1"/>
          </p:cNvSpPr>
          <p:nvPr>
            <p:ph type="title"/>
          </p:nvPr>
        </p:nvSpPr>
        <p:spPr>
          <a:xfrm>
            <a:off x="171450" y="158750"/>
            <a:ext cx="8534400" cy="503238"/>
          </a:xfrm>
          <a:noFill/>
        </p:spPr>
        <p:txBody>
          <a:bodyPr/>
          <a:lstStyle/>
          <a:p>
            <a:pPr eaLnBrk="1" hangingPunct="1"/>
            <a:r>
              <a:rPr lang="en-US" sz="3200">
                <a:latin typeface="Times New Roman" charset="0"/>
              </a:rPr>
              <a:t>You should now be able to</a:t>
            </a:r>
          </a:p>
        </p:txBody>
      </p:sp>
    </p:spTree>
    <p:extLst>
      <p:ext uri="{BB962C8B-B14F-4D97-AF65-F5344CB8AC3E}">
        <p14:creationId xmlns:p14="http://schemas.microsoft.com/office/powerpoint/2010/main" val="41256574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a:latin typeface="Times New Roman" charset="0"/>
              </a:rPr>
              <a:t>Diffusion</a:t>
            </a:r>
          </a:p>
        </p:txBody>
      </p:sp>
      <p:sp>
        <p:nvSpPr>
          <p:cNvPr id="50178" name="Rectangle 3" descr="Rectangle: Click to edit Master text styles&#10;Second level&#10;Third level&#10;Fourth level&#10;Fifth level"/>
          <p:cNvSpPr>
            <a:spLocks noGrp="1" noChangeArrowheads="1"/>
          </p:cNvSpPr>
          <p:nvPr>
            <p:ph type="body" idx="1"/>
          </p:nvPr>
        </p:nvSpPr>
        <p:spPr/>
        <p:txBody>
          <a:bodyPr/>
          <a:lstStyle/>
          <a:p>
            <a:r>
              <a:rPr lang="en-US">
                <a:latin typeface="Tahoma" charset="0"/>
              </a:rPr>
              <a:t>2nd Law of Thermodynamics </a:t>
            </a:r>
            <a:br>
              <a:rPr lang="en-US">
                <a:latin typeface="Tahoma" charset="0"/>
              </a:rPr>
            </a:br>
            <a:r>
              <a:rPr lang="en-US">
                <a:latin typeface="Tahoma" charset="0"/>
              </a:rPr>
              <a:t>governs biological systems</a:t>
            </a:r>
          </a:p>
          <a:p>
            <a:pPr lvl="1"/>
            <a:r>
              <a:rPr lang="en-US">
                <a:latin typeface="Tahoma" charset="0"/>
                <a:ea typeface="Arial" charset="0"/>
                <a:cs typeface="Arial" charset="0"/>
              </a:rPr>
              <a:t>universe tends towards disorder (entropy)</a:t>
            </a:r>
          </a:p>
        </p:txBody>
      </p:sp>
      <p:pic>
        <p:nvPicPr>
          <p:cNvPr id="481284" name="Picture 4"/>
          <p:cNvPicPr>
            <a:picLocks noChangeAspect="1" noChangeArrowheads="1"/>
          </p:cNvPicPr>
          <p:nvPr/>
        </p:nvPicPr>
        <p:blipFill>
          <a:blip r:embed="rId3"/>
          <a:srcRect r="60243" b="59880"/>
          <a:stretch>
            <a:fillRect/>
          </a:stretch>
        </p:blipFill>
        <p:spPr bwMode="auto">
          <a:xfrm>
            <a:off x="762000" y="2971800"/>
            <a:ext cx="3028950" cy="2474913"/>
          </a:xfrm>
          <a:prstGeom prst="rect">
            <a:avLst/>
          </a:prstGeom>
          <a:noFill/>
          <a:ln w="9525">
            <a:noFill/>
            <a:miter lim="800000"/>
            <a:headEnd/>
            <a:tailEnd/>
          </a:ln>
          <a:effectLst>
            <a:outerShdw blurRad="50800" dist="38100" dir="2700000">
              <a:srgbClr val="000000">
                <a:alpha val="43000"/>
              </a:srgbClr>
            </a:outerShdw>
          </a:effectLst>
        </p:spPr>
      </p:pic>
      <p:sp>
        <p:nvSpPr>
          <p:cNvPr id="481285" name="Rectangle 5" descr="Rectangle: Click to edit Master text styles&#10;Second level&#10;Third level&#10;Fourth level&#10;Fifth level"/>
          <p:cNvSpPr>
            <a:spLocks noChangeArrowheads="1"/>
          </p:cNvSpPr>
          <p:nvPr/>
        </p:nvSpPr>
        <p:spPr bwMode="auto">
          <a:xfrm>
            <a:off x="838200" y="5562600"/>
            <a:ext cx="8056563" cy="1066800"/>
          </a:xfrm>
          <a:prstGeom prst="rect">
            <a:avLst/>
          </a:prstGeom>
          <a:solidFill>
            <a:srgbClr val="FFEA18"/>
          </a:solidFill>
          <a:ln w="9525">
            <a:noFill/>
            <a:miter lim="800000"/>
            <a:headEnd/>
            <a:tailEnd/>
          </a:ln>
          <a:effectLst>
            <a:outerShdw blurRad="63500" dist="38099" dir="2700000" algn="ctr" rotWithShape="0">
              <a:srgbClr val="000000">
                <a:alpha val="74998"/>
              </a:srgbClr>
            </a:outerShdw>
          </a:effectLst>
        </p:spPr>
        <p:txBody>
          <a:bodyPr/>
          <a:lstStyle/>
          <a:p>
            <a:pPr marL="339725" indent="-339725" algn="l" eaLnBrk="1" hangingPunct="1">
              <a:spcBef>
                <a:spcPct val="20000"/>
              </a:spcBef>
              <a:buClr>
                <a:srgbClr val="0F116A"/>
              </a:buClr>
              <a:buSzPct val="120000"/>
              <a:buFont typeface="Wingdings" charset="2"/>
              <a:buChar char="§"/>
              <a:defRPr/>
            </a:pPr>
            <a:r>
              <a:rPr lang="en-US" sz="3000">
                <a:solidFill>
                  <a:srgbClr val="0F116A"/>
                </a:solidFill>
                <a:latin typeface="Arial" pitchFamily="-108" charset="0"/>
                <a:ea typeface="+mn-ea"/>
                <a:cs typeface="+mn-cs"/>
              </a:rPr>
              <a:t>Diffusion</a:t>
            </a:r>
            <a:endParaRPr lang="en-US" sz="2600">
              <a:solidFill>
                <a:schemeClr val="tx2"/>
              </a:solidFill>
              <a:latin typeface="Arial" pitchFamily="-108" charset="0"/>
              <a:ea typeface="+mn-ea"/>
              <a:cs typeface="+mn-cs"/>
            </a:endParaRPr>
          </a:p>
          <a:p>
            <a:pPr marL="742950" lvl="1" indent="-285750" algn="l" eaLnBrk="1" hangingPunct="1">
              <a:spcBef>
                <a:spcPct val="20000"/>
              </a:spcBef>
              <a:buClr>
                <a:schemeClr val="tx1"/>
              </a:buClr>
              <a:buSzPct val="60000"/>
              <a:buFont typeface="Wingdings" charset="2"/>
              <a:buChar char="u"/>
              <a:defRPr/>
            </a:pPr>
            <a:r>
              <a:rPr lang="en-US" sz="2600">
                <a:latin typeface="Arial" pitchFamily="-108" charset="0"/>
                <a:ea typeface="ＭＳ Ｐゴシック" charset="-128"/>
                <a:cs typeface="+mn-cs"/>
              </a:rPr>
              <a:t>movement from </a:t>
            </a:r>
            <a:r>
              <a:rPr lang="en-US" sz="2600">
                <a:solidFill>
                  <a:srgbClr val="CC0000"/>
                </a:solidFill>
                <a:latin typeface="Arial" pitchFamily="-108" charset="0"/>
                <a:ea typeface="ＭＳ Ｐゴシック" charset="-128"/>
                <a:cs typeface="+mn-cs"/>
              </a:rPr>
              <a:t>HIGH</a:t>
            </a:r>
            <a:r>
              <a:rPr lang="en-US" sz="2600">
                <a:latin typeface="Arial" pitchFamily="-108" charset="0"/>
                <a:ea typeface="ＭＳ Ｐゴシック" charset="-128"/>
                <a:cs typeface="+mn-cs"/>
              </a:rPr>
              <a:t> </a:t>
            </a:r>
            <a:r>
              <a:rPr lang="en-US" sz="2600">
                <a:solidFill>
                  <a:srgbClr val="CC0000"/>
                </a:solidFill>
                <a:latin typeface="Arial" pitchFamily="-108" charset="0"/>
                <a:ea typeface="ＭＳ Ｐゴシック" charset="-128"/>
                <a:cs typeface="+mn-cs"/>
                <a:sym typeface="Symbol" charset="2"/>
              </a:rPr>
              <a:t></a:t>
            </a:r>
            <a:r>
              <a:rPr lang="en-US" sz="2600">
                <a:latin typeface="Arial" pitchFamily="-108" charset="0"/>
                <a:ea typeface="ＭＳ Ｐゴシック" charset="-128"/>
                <a:cs typeface="+mn-cs"/>
              </a:rPr>
              <a:t> </a:t>
            </a:r>
            <a:r>
              <a:rPr lang="en-US" sz="2600">
                <a:solidFill>
                  <a:srgbClr val="CC0000"/>
                </a:solidFill>
                <a:latin typeface="Arial" pitchFamily="-108" charset="0"/>
                <a:ea typeface="ＭＳ Ｐゴシック" charset="-128"/>
                <a:cs typeface="+mn-cs"/>
              </a:rPr>
              <a:t>LOW</a:t>
            </a:r>
            <a:r>
              <a:rPr lang="en-US" sz="2600">
                <a:latin typeface="Arial" pitchFamily="-108" charset="0"/>
                <a:ea typeface="ＭＳ Ｐゴシック" charset="-128"/>
                <a:cs typeface="+mn-cs"/>
              </a:rPr>
              <a:t> concentration</a:t>
            </a:r>
          </a:p>
        </p:txBody>
      </p:sp>
      <p:pic>
        <p:nvPicPr>
          <p:cNvPr id="481286" name="Picture 6"/>
          <p:cNvPicPr>
            <a:picLocks noChangeAspect="1" noChangeArrowheads="1"/>
          </p:cNvPicPr>
          <p:nvPr/>
        </p:nvPicPr>
        <p:blipFill>
          <a:blip r:embed="rId3"/>
          <a:srcRect l="33037" r="33037" b="59880"/>
          <a:stretch>
            <a:fillRect/>
          </a:stretch>
        </p:blipFill>
        <p:spPr bwMode="auto">
          <a:xfrm>
            <a:off x="3279775" y="2960688"/>
            <a:ext cx="2586038" cy="2474912"/>
          </a:xfrm>
          <a:prstGeom prst="rect">
            <a:avLst/>
          </a:prstGeom>
          <a:noFill/>
          <a:ln w="9525">
            <a:noFill/>
            <a:miter lim="800000"/>
            <a:headEnd/>
            <a:tailEnd/>
          </a:ln>
          <a:effectLst>
            <a:outerShdw blurRad="50800" dist="38100" dir="2700000">
              <a:srgbClr val="000000">
                <a:alpha val="43000"/>
              </a:srgbClr>
            </a:outerShdw>
          </a:effectLst>
        </p:spPr>
      </p:pic>
      <p:pic>
        <p:nvPicPr>
          <p:cNvPr id="481287" name="Picture 7"/>
          <p:cNvPicPr>
            <a:picLocks noChangeAspect="1" noChangeArrowheads="1"/>
          </p:cNvPicPr>
          <p:nvPr/>
        </p:nvPicPr>
        <p:blipFill>
          <a:blip r:embed="rId3"/>
          <a:srcRect l="66074" b="59880"/>
          <a:stretch>
            <a:fillRect/>
          </a:stretch>
        </p:blipFill>
        <p:spPr bwMode="auto">
          <a:xfrm>
            <a:off x="5783263" y="2971800"/>
            <a:ext cx="2586037" cy="2474913"/>
          </a:xfrm>
          <a:prstGeom prst="rect">
            <a:avLst/>
          </a:prstGeom>
          <a:noFill/>
          <a:ln w="9525">
            <a:noFill/>
            <a:miter lim="800000"/>
            <a:headEnd/>
            <a:tailEnd/>
          </a:ln>
          <a:effectLst>
            <a:outerShdw blurRad="50800" dist="38100" dir="2700000">
              <a:srgbClr val="000000">
                <a:alpha val="43000"/>
              </a:srgbClr>
            </a:outerShdw>
          </a:effectLst>
        </p:spPr>
      </p:pic>
    </p:spTree>
    <p:extLst>
      <p:ext uri="{BB962C8B-B14F-4D97-AF65-F5344CB8AC3E}">
        <p14:creationId xmlns:p14="http://schemas.microsoft.com/office/powerpoint/2010/main" val="8141701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9" descr="05_03bPassiveTranspor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630363"/>
            <a:ext cx="8548687"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 Box 10"/>
          <p:cNvSpPr txBox="1">
            <a:spLocks noChangeArrowheads="1"/>
          </p:cNvSpPr>
          <p:nvPr/>
        </p:nvSpPr>
        <p:spPr bwMode="auto">
          <a:xfrm>
            <a:off x="500063" y="1662113"/>
            <a:ext cx="1993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80000"/>
              </a:lnSpc>
            </a:pPr>
            <a:r>
              <a:rPr lang="en-US" sz="2400"/>
              <a:t>Two different</a:t>
            </a:r>
          </a:p>
          <a:p>
            <a:pPr algn="l">
              <a:lnSpc>
                <a:spcPct val="80000"/>
              </a:lnSpc>
            </a:pPr>
            <a:r>
              <a:rPr lang="en-US" sz="2400"/>
              <a:t>substances</a:t>
            </a:r>
          </a:p>
        </p:txBody>
      </p:sp>
      <p:sp>
        <p:nvSpPr>
          <p:cNvPr id="52227" name="Line 11"/>
          <p:cNvSpPr>
            <a:spLocks noChangeShapeType="1"/>
          </p:cNvSpPr>
          <p:nvPr/>
        </p:nvSpPr>
        <p:spPr bwMode="auto">
          <a:xfrm flipV="1">
            <a:off x="987425" y="2257425"/>
            <a:ext cx="368300" cy="4349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28" name="Text Box 12"/>
          <p:cNvSpPr txBox="1">
            <a:spLocks noChangeArrowheads="1"/>
          </p:cNvSpPr>
          <p:nvPr/>
        </p:nvSpPr>
        <p:spPr bwMode="auto">
          <a:xfrm>
            <a:off x="3668713" y="1633538"/>
            <a:ext cx="15748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2400"/>
              <a:t>Membrane</a:t>
            </a:r>
          </a:p>
        </p:txBody>
      </p:sp>
      <p:sp>
        <p:nvSpPr>
          <p:cNvPr id="52229" name="Text Box 13"/>
          <p:cNvSpPr txBox="1">
            <a:spLocks noChangeArrowheads="1"/>
          </p:cNvSpPr>
          <p:nvPr/>
        </p:nvSpPr>
        <p:spPr bwMode="auto">
          <a:xfrm>
            <a:off x="6850063" y="1633538"/>
            <a:ext cx="1673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2400"/>
              <a:t>Equilibrium</a:t>
            </a:r>
          </a:p>
        </p:txBody>
      </p:sp>
      <p:sp>
        <p:nvSpPr>
          <p:cNvPr id="52230" name="Line 14"/>
          <p:cNvSpPr>
            <a:spLocks noChangeShapeType="1"/>
          </p:cNvSpPr>
          <p:nvPr/>
        </p:nvSpPr>
        <p:spPr bwMode="auto">
          <a:xfrm flipH="1" flipV="1">
            <a:off x="4346575" y="1946275"/>
            <a:ext cx="174625" cy="749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1" name="Line 15"/>
          <p:cNvSpPr>
            <a:spLocks noChangeShapeType="1"/>
          </p:cNvSpPr>
          <p:nvPr/>
        </p:nvSpPr>
        <p:spPr bwMode="auto">
          <a:xfrm>
            <a:off x="1355725" y="2257425"/>
            <a:ext cx="422275" cy="546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122135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latin typeface="Times New Roman" charset="0"/>
              </a:rPr>
              <a:t>Simple Diffusion</a:t>
            </a:r>
          </a:p>
        </p:txBody>
      </p:sp>
      <p:sp>
        <p:nvSpPr>
          <p:cNvPr id="54274" name="Rectangle 3" descr="Rectangle: Click to edit Master text styles&#10;Second level&#10;Third level&#10;Fourth level&#10;Fifth level"/>
          <p:cNvSpPr>
            <a:spLocks noGrp="1" noChangeArrowheads="1"/>
          </p:cNvSpPr>
          <p:nvPr>
            <p:ph type="body" idx="1"/>
          </p:nvPr>
        </p:nvSpPr>
        <p:spPr/>
        <p:txBody>
          <a:bodyPr/>
          <a:lstStyle/>
          <a:p>
            <a:r>
              <a:rPr lang="en-US">
                <a:latin typeface="Tahoma" charset="0"/>
              </a:rPr>
              <a:t>Move from HIGH to LOW concentration</a:t>
            </a:r>
          </a:p>
          <a:p>
            <a:pPr lvl="1"/>
            <a:r>
              <a:rPr lang="ja-JP" altLang="en-US">
                <a:latin typeface="Tahoma" charset="0"/>
                <a:ea typeface="Arial" charset="0"/>
                <a:cs typeface="Arial" charset="0"/>
              </a:rPr>
              <a:t>“</a:t>
            </a:r>
            <a:r>
              <a:rPr lang="en-US" altLang="ja-JP">
                <a:latin typeface="Tahoma" charset="0"/>
                <a:ea typeface="Arial" charset="0"/>
                <a:cs typeface="Arial" charset="0"/>
              </a:rPr>
              <a:t>passive transport</a:t>
            </a:r>
            <a:r>
              <a:rPr lang="ja-JP" altLang="en-US">
                <a:latin typeface="Tahoma" charset="0"/>
                <a:ea typeface="Arial" charset="0"/>
                <a:cs typeface="Arial" charset="0"/>
              </a:rPr>
              <a:t>”</a:t>
            </a:r>
            <a:endParaRPr lang="en-US" altLang="ja-JP">
              <a:latin typeface="Tahoma" charset="0"/>
              <a:ea typeface="Arial" charset="0"/>
              <a:cs typeface="Arial" charset="0"/>
            </a:endParaRPr>
          </a:p>
          <a:p>
            <a:pPr lvl="1"/>
            <a:r>
              <a:rPr lang="en-US">
                <a:latin typeface="Tahoma" charset="0"/>
                <a:ea typeface="Arial" charset="0"/>
                <a:cs typeface="Arial" charset="0"/>
              </a:rPr>
              <a:t>no energy needed</a:t>
            </a:r>
          </a:p>
        </p:txBody>
      </p:sp>
      <p:pic>
        <p:nvPicPr>
          <p:cNvPr id="483332" name="Picture 4" descr="diffusion-animated"/>
          <p:cNvPicPr>
            <a:picLocks noChangeAspect="1" noChangeArrowheads="1"/>
          </p:cNvPicPr>
          <p:nvPr/>
        </p:nvPicPr>
        <p:blipFill>
          <a:blip r:embed="rId3"/>
          <a:srcRect/>
          <a:stretch>
            <a:fillRect/>
          </a:stretch>
        </p:blipFill>
        <p:spPr bwMode="auto">
          <a:xfrm>
            <a:off x="1828800" y="3429000"/>
            <a:ext cx="2689225" cy="2689225"/>
          </a:xfrm>
          <a:prstGeom prst="rect">
            <a:avLst/>
          </a:prstGeom>
          <a:noFill/>
          <a:effectLst>
            <a:outerShdw blurRad="50800" dist="38100" dir="2700000">
              <a:srgbClr val="000000">
                <a:alpha val="43000"/>
              </a:srgbClr>
            </a:outerShdw>
          </a:effectLst>
        </p:spPr>
      </p:pic>
      <p:pic>
        <p:nvPicPr>
          <p:cNvPr id="483333" name="Picture 5" descr="osmosis"/>
          <p:cNvPicPr>
            <a:picLocks noChangeAspect="1" noChangeArrowheads="1"/>
          </p:cNvPicPr>
          <p:nvPr/>
        </p:nvPicPr>
        <p:blipFill>
          <a:blip r:embed="rId4"/>
          <a:srcRect/>
          <a:stretch>
            <a:fillRect/>
          </a:stretch>
        </p:blipFill>
        <p:spPr bwMode="auto">
          <a:xfrm>
            <a:off x="5105400" y="3352800"/>
            <a:ext cx="3689350" cy="2743200"/>
          </a:xfrm>
          <a:prstGeom prst="rect">
            <a:avLst/>
          </a:prstGeom>
          <a:noFill/>
          <a:effectLst>
            <a:outerShdw blurRad="50800" dist="38100" dir="2700000">
              <a:srgbClr val="000000">
                <a:alpha val="43000"/>
              </a:srgbClr>
            </a:outerShdw>
          </a:effectLst>
        </p:spPr>
      </p:pic>
      <p:sp>
        <p:nvSpPr>
          <p:cNvPr id="54277" name="Rectangle 6"/>
          <p:cNvSpPr>
            <a:spLocks noChangeArrowheads="1"/>
          </p:cNvSpPr>
          <p:nvPr/>
        </p:nvSpPr>
        <p:spPr bwMode="auto">
          <a:xfrm>
            <a:off x="2241550" y="6172200"/>
            <a:ext cx="1792288" cy="5492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F116A"/>
                </a:solidFill>
              </a:rPr>
              <a:t>diffusion</a:t>
            </a:r>
          </a:p>
        </p:txBody>
      </p:sp>
      <p:sp>
        <p:nvSpPr>
          <p:cNvPr id="54278" name="Rectangle 7"/>
          <p:cNvSpPr>
            <a:spLocks noChangeArrowheads="1"/>
          </p:cNvSpPr>
          <p:nvPr/>
        </p:nvSpPr>
        <p:spPr bwMode="auto">
          <a:xfrm>
            <a:off x="6084888" y="6172200"/>
            <a:ext cx="1730375" cy="5492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F116A"/>
                </a:solidFill>
              </a:rPr>
              <a:t>osmosis</a:t>
            </a:r>
          </a:p>
        </p:txBody>
      </p:sp>
      <p:sp>
        <p:nvSpPr>
          <p:cNvPr id="54279" name="Rectangle 8"/>
          <p:cNvSpPr>
            <a:spLocks noChangeArrowheads="1"/>
          </p:cNvSpPr>
          <p:nvPr/>
        </p:nvSpPr>
        <p:spPr bwMode="auto">
          <a:xfrm>
            <a:off x="5121275" y="2743200"/>
            <a:ext cx="3656013"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a:solidFill>
                  <a:srgbClr val="0F116A"/>
                </a:solidFill>
              </a:rPr>
              <a:t>movement of water</a:t>
            </a:r>
          </a:p>
        </p:txBody>
      </p:sp>
    </p:spTree>
    <p:extLst>
      <p:ext uri="{BB962C8B-B14F-4D97-AF65-F5344CB8AC3E}">
        <p14:creationId xmlns:p14="http://schemas.microsoft.com/office/powerpoint/2010/main" val="17794275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a:latin typeface="Times New Roman" charset="0"/>
              </a:rPr>
              <a:t>Facilitated Diffusion</a:t>
            </a:r>
          </a:p>
        </p:txBody>
      </p:sp>
      <p:sp>
        <p:nvSpPr>
          <p:cNvPr id="56322" name="Rectangle 3" descr="Rectangle: Click to edit Master text styles&#10;Second level&#10;Third level&#10;Fourth level&#10;Fifth level"/>
          <p:cNvSpPr>
            <a:spLocks noGrp="1" noChangeArrowheads="1"/>
          </p:cNvSpPr>
          <p:nvPr>
            <p:ph type="body" idx="1"/>
          </p:nvPr>
        </p:nvSpPr>
        <p:spPr/>
        <p:txBody>
          <a:bodyPr/>
          <a:lstStyle/>
          <a:p>
            <a:r>
              <a:rPr lang="en-US">
                <a:latin typeface="Tahoma" charset="0"/>
              </a:rPr>
              <a:t>Diffusion through protein channels</a:t>
            </a:r>
          </a:p>
          <a:p>
            <a:pPr lvl="1"/>
            <a:r>
              <a:rPr lang="en-US">
                <a:latin typeface="Tahoma" charset="0"/>
                <a:ea typeface="Arial" charset="0"/>
                <a:cs typeface="Arial" charset="0"/>
              </a:rPr>
              <a:t>channels move specific molecules across </a:t>
            </a:r>
            <a:br>
              <a:rPr lang="en-US">
                <a:latin typeface="Tahoma" charset="0"/>
                <a:ea typeface="Arial" charset="0"/>
                <a:cs typeface="Arial" charset="0"/>
              </a:rPr>
            </a:br>
            <a:r>
              <a:rPr lang="en-US">
                <a:latin typeface="Tahoma" charset="0"/>
                <a:ea typeface="Arial" charset="0"/>
                <a:cs typeface="Arial" charset="0"/>
              </a:rPr>
              <a:t>cell membrane</a:t>
            </a:r>
          </a:p>
          <a:p>
            <a:pPr lvl="1"/>
            <a:r>
              <a:rPr lang="en-US">
                <a:latin typeface="Tahoma" charset="0"/>
                <a:ea typeface="Arial" charset="0"/>
                <a:cs typeface="Arial" charset="0"/>
              </a:rPr>
              <a:t>no energy needed</a:t>
            </a:r>
          </a:p>
        </p:txBody>
      </p:sp>
      <p:pic>
        <p:nvPicPr>
          <p:cNvPr id="493572" name="Picture 4"/>
          <p:cNvPicPr>
            <a:picLocks noChangeAspect="1" noChangeArrowheads="1"/>
          </p:cNvPicPr>
          <p:nvPr/>
        </p:nvPicPr>
        <p:blipFill>
          <a:blip r:embed="rId3"/>
          <a:srcRect l="67416" t="3819" b="13559"/>
          <a:stretch>
            <a:fillRect/>
          </a:stretch>
        </p:blipFill>
        <p:spPr bwMode="auto">
          <a:xfrm>
            <a:off x="685800" y="3305175"/>
            <a:ext cx="2754313" cy="3286125"/>
          </a:xfrm>
          <a:prstGeom prst="rect">
            <a:avLst/>
          </a:prstGeom>
          <a:noFill/>
          <a:ln w="9525">
            <a:noFill/>
            <a:miter lim="800000"/>
            <a:headEnd/>
            <a:tailEnd/>
          </a:ln>
          <a:effectLst>
            <a:outerShdw blurRad="50800" dist="38100" dir="2700000">
              <a:srgbClr val="000000">
                <a:alpha val="43000"/>
              </a:srgbClr>
            </a:outerShdw>
          </a:effectLst>
        </p:spPr>
      </p:pic>
      <p:pic>
        <p:nvPicPr>
          <p:cNvPr id="493573" name="Picture 5"/>
          <p:cNvPicPr>
            <a:picLocks noChangeAspect="1" noChangeArrowheads="1"/>
          </p:cNvPicPr>
          <p:nvPr/>
        </p:nvPicPr>
        <p:blipFill>
          <a:blip r:embed="rId4"/>
          <a:srcRect r="51660" b="14122"/>
          <a:stretch>
            <a:fillRect/>
          </a:stretch>
        </p:blipFill>
        <p:spPr bwMode="auto">
          <a:xfrm>
            <a:off x="4875213" y="3533775"/>
            <a:ext cx="4116387" cy="2843213"/>
          </a:xfrm>
          <a:prstGeom prst="rect">
            <a:avLst/>
          </a:prstGeom>
          <a:noFill/>
          <a:ln w="9525">
            <a:noFill/>
            <a:miter lim="800000"/>
            <a:headEnd/>
            <a:tailEnd/>
          </a:ln>
          <a:effectLst>
            <a:outerShdw blurRad="50800" dist="38100" dir="2700000">
              <a:srgbClr val="000000">
                <a:alpha val="43000"/>
              </a:srgbClr>
            </a:outerShdw>
          </a:effectLst>
        </p:spPr>
      </p:pic>
      <p:sp>
        <p:nvSpPr>
          <p:cNvPr id="56325" name="AutoShape 6"/>
          <p:cNvSpPr>
            <a:spLocks noChangeArrowheads="1"/>
          </p:cNvSpPr>
          <p:nvPr/>
        </p:nvSpPr>
        <p:spPr bwMode="auto">
          <a:xfrm>
            <a:off x="3657600" y="4762500"/>
            <a:ext cx="1066800" cy="381000"/>
          </a:xfrm>
          <a:prstGeom prst="chevron">
            <a:avLst>
              <a:gd name="adj" fmla="val 70000"/>
            </a:avLst>
          </a:prstGeom>
          <a:solidFill>
            <a:srgbClr val="CC0000"/>
          </a:solidFill>
          <a:ln w="9525">
            <a:solidFill>
              <a:srgbClr val="CC0000"/>
            </a:solidFill>
            <a:miter lim="800000"/>
            <a:headEnd/>
            <a:tailEnd/>
          </a:ln>
        </p:spPr>
        <p:txBody>
          <a:bodyPr wrap="none" anchor="ctr"/>
          <a:lstStyle/>
          <a:p>
            <a:endParaRPr lang="en-US"/>
          </a:p>
        </p:txBody>
      </p:sp>
      <p:sp>
        <p:nvSpPr>
          <p:cNvPr id="493575" name="AutoShape 7"/>
          <p:cNvSpPr>
            <a:spLocks noChangeArrowheads="1"/>
          </p:cNvSpPr>
          <p:nvPr/>
        </p:nvSpPr>
        <p:spPr bwMode="auto">
          <a:xfrm>
            <a:off x="5676900" y="6316663"/>
            <a:ext cx="2573338" cy="444500"/>
          </a:xfrm>
          <a:prstGeom prst="roundRect">
            <a:avLst>
              <a:gd name="adj" fmla="val 16667"/>
            </a:avLst>
          </a:prstGeom>
          <a:solidFill>
            <a:srgbClr val="FFEA18"/>
          </a:solidFill>
          <a:ln w="9525">
            <a:noFill/>
            <a:round/>
            <a:headEnd/>
            <a:tailEnd/>
          </a:ln>
          <a:effectLst>
            <a:outerShdw blurRad="63500" dist="35921" dir="2700000" algn="ctr" rotWithShape="0">
              <a:srgbClr val="000000"/>
            </a:outerShdw>
          </a:effectLst>
        </p:spPr>
        <p:txBody>
          <a:bodyPr wrap="none" anchor="ctr">
            <a:spAutoFit/>
          </a:bodyPr>
          <a:lstStyle/>
          <a:p>
            <a:pPr>
              <a:lnSpc>
                <a:spcPct val="80000"/>
              </a:lnSpc>
              <a:defRPr/>
            </a:pPr>
            <a:r>
              <a:rPr lang="ja-JP" altLang="en-US" sz="2600">
                <a:solidFill>
                  <a:schemeClr val="tx2"/>
                </a:solidFill>
                <a:cs typeface="Arial" charset="0"/>
              </a:rPr>
              <a:t>“</a:t>
            </a:r>
            <a:r>
              <a:rPr lang="en-US" sz="2600">
                <a:solidFill>
                  <a:schemeClr val="tx2"/>
                </a:solidFill>
                <a:cs typeface="Arial" charset="0"/>
              </a:rPr>
              <a:t>The Bouncer</a:t>
            </a:r>
            <a:r>
              <a:rPr lang="ja-JP" altLang="en-US" sz="2600">
                <a:solidFill>
                  <a:schemeClr val="tx2"/>
                </a:solidFill>
                <a:cs typeface="Arial" charset="0"/>
              </a:rPr>
              <a:t>”</a:t>
            </a:r>
            <a:endParaRPr lang="en-US" sz="3000">
              <a:solidFill>
                <a:schemeClr val="tx2"/>
              </a:solidFill>
              <a:cs typeface="Arial" charset="0"/>
            </a:endParaRPr>
          </a:p>
        </p:txBody>
      </p:sp>
      <p:sp>
        <p:nvSpPr>
          <p:cNvPr id="56327" name="Rectangle 8"/>
          <p:cNvSpPr>
            <a:spLocks noChangeArrowheads="1"/>
          </p:cNvSpPr>
          <p:nvPr/>
        </p:nvSpPr>
        <p:spPr bwMode="auto">
          <a:xfrm>
            <a:off x="4800600" y="2965450"/>
            <a:ext cx="4191000" cy="3365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80000"/>
              </a:lnSpc>
            </a:pPr>
            <a:r>
              <a:rPr lang="en-US" sz="2000">
                <a:solidFill>
                  <a:srgbClr val="000000"/>
                </a:solidFill>
              </a:rPr>
              <a:t>open channel = fast transport</a:t>
            </a:r>
            <a:endParaRPr lang="en-US" sz="2800">
              <a:solidFill>
                <a:srgbClr val="0F116A"/>
              </a:solidFill>
            </a:endParaRPr>
          </a:p>
        </p:txBody>
      </p:sp>
      <p:sp>
        <p:nvSpPr>
          <p:cNvPr id="56328" name="Rectangle 11"/>
          <p:cNvSpPr>
            <a:spLocks noChangeArrowheads="1"/>
          </p:cNvSpPr>
          <p:nvPr/>
        </p:nvSpPr>
        <p:spPr bwMode="auto">
          <a:xfrm>
            <a:off x="4800600" y="2519363"/>
            <a:ext cx="4191000" cy="3365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80000"/>
              </a:lnSpc>
            </a:pPr>
            <a:r>
              <a:rPr lang="en-US" sz="2000">
                <a:solidFill>
                  <a:srgbClr val="000000"/>
                </a:solidFill>
              </a:rPr>
              <a:t>facilitated = with help</a:t>
            </a:r>
            <a:endParaRPr lang="en-US" sz="2800">
              <a:solidFill>
                <a:srgbClr val="0F116A"/>
              </a:solidFill>
            </a:endParaRPr>
          </a:p>
        </p:txBody>
      </p:sp>
      <p:grpSp>
        <p:nvGrpSpPr>
          <p:cNvPr id="56329" name="Group 13"/>
          <p:cNvGrpSpPr>
            <a:grpSpLocks/>
          </p:cNvGrpSpPr>
          <p:nvPr/>
        </p:nvGrpSpPr>
        <p:grpSpPr bwMode="auto">
          <a:xfrm>
            <a:off x="4752975" y="3390900"/>
            <a:ext cx="819150" cy="3003550"/>
            <a:chOff x="2994" y="2136"/>
            <a:chExt cx="516" cy="1892"/>
          </a:xfrm>
        </p:grpSpPr>
        <p:sp>
          <p:nvSpPr>
            <p:cNvPr id="56330" name="Rectangle 9"/>
            <p:cNvSpPr>
              <a:spLocks noChangeArrowheads="1"/>
            </p:cNvSpPr>
            <p:nvPr/>
          </p:nvSpPr>
          <p:spPr bwMode="auto">
            <a:xfrm>
              <a:off x="2994" y="2136"/>
              <a:ext cx="516" cy="212"/>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80000"/>
                </a:lnSpc>
              </a:pPr>
              <a:r>
                <a:rPr lang="en-US" sz="2000">
                  <a:solidFill>
                    <a:srgbClr val="CC0000"/>
                  </a:solidFill>
                </a:rPr>
                <a:t>HIGH</a:t>
              </a:r>
              <a:endParaRPr lang="en-US" sz="2800">
                <a:solidFill>
                  <a:srgbClr val="CC0000"/>
                </a:solidFill>
              </a:endParaRPr>
            </a:p>
          </p:txBody>
        </p:sp>
        <p:sp>
          <p:nvSpPr>
            <p:cNvPr id="56331" name="Rectangle 10"/>
            <p:cNvSpPr>
              <a:spLocks noChangeArrowheads="1"/>
            </p:cNvSpPr>
            <p:nvPr/>
          </p:nvSpPr>
          <p:spPr bwMode="auto">
            <a:xfrm>
              <a:off x="3008" y="3816"/>
              <a:ext cx="489" cy="212"/>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80000"/>
                </a:lnSpc>
              </a:pPr>
              <a:r>
                <a:rPr lang="en-US" sz="2000">
                  <a:solidFill>
                    <a:srgbClr val="CC0000"/>
                  </a:solidFill>
                </a:rPr>
                <a:t>LOW</a:t>
              </a:r>
              <a:endParaRPr lang="en-US" sz="2800">
                <a:solidFill>
                  <a:srgbClr val="CC0000"/>
                </a:solidFill>
              </a:endParaRPr>
            </a:p>
          </p:txBody>
        </p:sp>
        <p:sp>
          <p:nvSpPr>
            <p:cNvPr id="56332" name="AutoShape 12"/>
            <p:cNvSpPr>
              <a:spLocks noChangeArrowheads="1"/>
            </p:cNvSpPr>
            <p:nvPr/>
          </p:nvSpPr>
          <p:spPr bwMode="auto">
            <a:xfrm>
              <a:off x="3158" y="2391"/>
              <a:ext cx="184" cy="1359"/>
            </a:xfrm>
            <a:prstGeom prst="downArrow">
              <a:avLst>
                <a:gd name="adj1" fmla="val 35870"/>
                <a:gd name="adj2" fmla="val 139682"/>
              </a:avLst>
            </a:prstGeom>
            <a:solidFill>
              <a:srgbClr val="CC0000"/>
            </a:solidFill>
            <a:ln w="9525">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2140531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idx="4294967295"/>
          </p:nvPr>
        </p:nvSpPr>
        <p:spPr>
          <a:xfrm>
            <a:off x="71438" y="114300"/>
            <a:ext cx="8534400" cy="968375"/>
          </a:xfrm>
        </p:spPr>
        <p:txBody>
          <a:bodyPr lIns="91440" tIns="45720" rIns="91440" bIns="45720">
            <a:spAutoFit/>
          </a:bodyPr>
          <a:lstStyle/>
          <a:p>
            <a:pPr marL="574675" indent="-574675" eaLnBrk="1" hangingPunct="1"/>
            <a:r>
              <a:rPr lang="en-US" sz="3200">
                <a:latin typeface="Times New Roman" charset="0"/>
              </a:rPr>
              <a:t>5.6 Transport proteins may facilitate diffusion across membranes</a:t>
            </a:r>
          </a:p>
        </p:txBody>
      </p:sp>
      <p:sp>
        <p:nvSpPr>
          <p:cNvPr id="58370" name="Content Placeholder 2"/>
          <p:cNvSpPr>
            <a:spLocks noGrp="1"/>
          </p:cNvSpPr>
          <p:nvPr>
            <p:ph idx="4294967295"/>
          </p:nvPr>
        </p:nvSpPr>
        <p:spPr>
          <a:xfrm>
            <a:off x="61913" y="1257300"/>
            <a:ext cx="8534400" cy="3333750"/>
          </a:xfrm>
          <a:solidFill>
            <a:srgbClr val="FFFFFF"/>
          </a:solidFill>
        </p:spPr>
        <p:txBody>
          <a:bodyPr lIns="91440" tIns="45720" rIns="91440" bIns="45720">
            <a:spAutoFit/>
          </a:bodyPr>
          <a:lstStyle/>
          <a:p>
            <a:pPr eaLnBrk="1" hangingPunct="1"/>
            <a:r>
              <a:rPr lang="en-US">
                <a:latin typeface="Tahoma" charset="0"/>
              </a:rPr>
              <a:t>Some proteins function by becoming a hydrophilic tunnel for passage</a:t>
            </a:r>
          </a:p>
          <a:p>
            <a:pPr lvl="1" eaLnBrk="1" hangingPunct="1">
              <a:buFontTx/>
              <a:buChar char="–"/>
            </a:pPr>
            <a:r>
              <a:rPr lang="en-US">
                <a:latin typeface="Tahoma" charset="0"/>
                <a:ea typeface="Arial" charset="0"/>
                <a:cs typeface="Arial" charset="0"/>
              </a:rPr>
              <a:t>Other proteins bind their passenger, change shape, and release their passenger on the other side</a:t>
            </a:r>
          </a:p>
          <a:p>
            <a:pPr lvl="1" eaLnBrk="1" hangingPunct="1">
              <a:buFontTx/>
              <a:buChar char="–"/>
            </a:pPr>
            <a:r>
              <a:rPr lang="en-US">
                <a:latin typeface="Tahoma" charset="0"/>
                <a:ea typeface="Arial" charset="0"/>
                <a:cs typeface="Arial" charset="0"/>
              </a:rPr>
              <a:t>In both of these situations, the protein is specific for the substrate, which can be sugars, amino acids, ions, and even water</a:t>
            </a:r>
          </a:p>
        </p:txBody>
      </p:sp>
      <p:sp>
        <p:nvSpPr>
          <p:cNvPr id="58371" name="Line 4"/>
          <p:cNvSpPr>
            <a:spLocks noChangeShapeType="1"/>
          </p:cNvSpPr>
          <p:nvPr/>
        </p:nvSpPr>
        <p:spPr bwMode="auto">
          <a:xfrm>
            <a:off x="182563" y="1095375"/>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2"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sz="2400" b="0"/>
          </a:p>
        </p:txBody>
      </p:sp>
    </p:spTree>
    <p:extLst>
      <p:ext uri="{BB962C8B-B14F-4D97-AF65-F5344CB8AC3E}">
        <p14:creationId xmlns:p14="http://schemas.microsoft.com/office/powerpoint/2010/main" val="29203223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4" descr="05_06TransportProtei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839788"/>
            <a:ext cx="6677025"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 Box 5"/>
          <p:cNvSpPr txBox="1">
            <a:spLocks noChangeArrowheads="1"/>
          </p:cNvSpPr>
          <p:nvPr/>
        </p:nvSpPr>
        <p:spPr bwMode="auto">
          <a:xfrm>
            <a:off x="5065713" y="1049338"/>
            <a:ext cx="1368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gn="l">
              <a:lnSpc>
                <a:spcPct val="90000"/>
              </a:lnSpc>
            </a:pPr>
            <a:r>
              <a:rPr lang="en-US" sz="2400"/>
              <a:t>Solute</a:t>
            </a:r>
          </a:p>
          <a:p>
            <a:pPr algn="l">
              <a:lnSpc>
                <a:spcPct val="90000"/>
              </a:lnSpc>
            </a:pPr>
            <a:r>
              <a:rPr lang="en-US" sz="2400"/>
              <a:t>molecule</a:t>
            </a:r>
          </a:p>
        </p:txBody>
      </p:sp>
      <p:sp>
        <p:nvSpPr>
          <p:cNvPr id="60419" name="Line 6"/>
          <p:cNvSpPr>
            <a:spLocks noChangeShapeType="1"/>
          </p:cNvSpPr>
          <p:nvPr/>
        </p:nvSpPr>
        <p:spPr bwMode="auto">
          <a:xfrm flipH="1">
            <a:off x="4530725" y="1212850"/>
            <a:ext cx="447675" cy="3714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0" name="Text Box 7"/>
          <p:cNvSpPr txBox="1">
            <a:spLocks noChangeArrowheads="1"/>
          </p:cNvSpPr>
          <p:nvPr/>
        </p:nvSpPr>
        <p:spPr bwMode="auto">
          <a:xfrm>
            <a:off x="1519238" y="5022850"/>
            <a:ext cx="14446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600" b="1">
                <a:solidFill>
                  <a:schemeClr val="tx1"/>
                </a:solidFill>
                <a:latin typeface="Arial" charset="0"/>
                <a:ea typeface="ＭＳ Ｐゴシック" charset="0"/>
                <a:cs typeface="ＭＳ Ｐゴシック" charset="0"/>
              </a:defRPr>
            </a:lvl1pPr>
            <a:lvl2pPr marL="742950" indent="-285750">
              <a:defRPr sz="1600" b="1">
                <a:solidFill>
                  <a:schemeClr val="tx1"/>
                </a:solidFill>
                <a:latin typeface="Arial" charset="0"/>
                <a:ea typeface="ＭＳ Ｐゴシック" charset="0"/>
              </a:defRPr>
            </a:lvl2pPr>
            <a:lvl3pPr marL="1143000" indent="-228600">
              <a:defRPr sz="1600" b="1">
                <a:solidFill>
                  <a:schemeClr val="tx1"/>
                </a:solidFill>
                <a:latin typeface="Arial" charset="0"/>
                <a:ea typeface="ＭＳ Ｐゴシック" charset="0"/>
              </a:defRPr>
            </a:lvl3pPr>
            <a:lvl4pPr marL="1600200" indent="-228600">
              <a:defRPr sz="1600" b="1">
                <a:solidFill>
                  <a:schemeClr val="tx1"/>
                </a:solidFill>
                <a:latin typeface="Arial" charset="0"/>
                <a:ea typeface="ＭＳ Ｐゴシック" charset="0"/>
              </a:defRPr>
            </a:lvl4pPr>
            <a:lvl5pPr marL="2057400" indent="-228600">
              <a:defRPr sz="16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600" b="1">
                <a:solidFill>
                  <a:schemeClr val="tx1"/>
                </a:solidFill>
                <a:latin typeface="Arial" charset="0"/>
                <a:ea typeface="ＭＳ Ｐゴシック" charset="0"/>
              </a:defRPr>
            </a:lvl9pPr>
          </a:lstStyle>
          <a:p>
            <a:pPr>
              <a:lnSpc>
                <a:spcPct val="90000"/>
              </a:lnSpc>
            </a:pPr>
            <a:r>
              <a:rPr lang="en-US" sz="2400"/>
              <a:t>Transport</a:t>
            </a:r>
          </a:p>
          <a:p>
            <a:pPr>
              <a:lnSpc>
                <a:spcPct val="90000"/>
              </a:lnSpc>
            </a:pPr>
            <a:r>
              <a:rPr lang="en-US" sz="2400"/>
              <a:t>protein</a:t>
            </a:r>
          </a:p>
        </p:txBody>
      </p:sp>
      <p:sp>
        <p:nvSpPr>
          <p:cNvPr id="60421" name="Line 8"/>
          <p:cNvSpPr>
            <a:spLocks noChangeShapeType="1"/>
          </p:cNvSpPr>
          <p:nvPr/>
        </p:nvSpPr>
        <p:spPr bwMode="auto">
          <a:xfrm flipH="1">
            <a:off x="3044825" y="4745038"/>
            <a:ext cx="304800" cy="7334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9222031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4254</Words>
  <Application>Microsoft Macintosh PowerPoint</Application>
  <PresentationFormat>On-screen Show (4:3)</PresentationFormat>
  <Paragraphs>475</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Movement across the Cell Membrane </vt:lpstr>
      <vt:lpstr>5.11 Two laws govern energy transformations</vt:lpstr>
      <vt:lpstr>5.11 Two laws govern energy transformations</vt:lpstr>
      <vt:lpstr>Diffusion</vt:lpstr>
      <vt:lpstr>PowerPoint Presentation</vt:lpstr>
      <vt:lpstr>Simple Diffusion</vt:lpstr>
      <vt:lpstr>Facilitated Diffusion</vt:lpstr>
      <vt:lpstr>5.6 Transport proteins may facilitate diffusion across membranes</vt:lpstr>
      <vt:lpstr>PowerPoint Presentation</vt:lpstr>
      <vt:lpstr>About Osmosis</vt:lpstr>
      <vt:lpstr>PowerPoint Presentation</vt:lpstr>
      <vt:lpstr>Concentration of water</vt:lpstr>
      <vt:lpstr>PowerPoint Presentation</vt:lpstr>
      <vt:lpstr>Managing water balance</vt:lpstr>
      <vt:lpstr>Pumping water out</vt:lpstr>
      <vt:lpstr>Managing water balance</vt:lpstr>
      <vt:lpstr>Managing water balance</vt:lpstr>
      <vt:lpstr>Aquaporins</vt:lpstr>
      <vt:lpstr>Do you understand Osmosis… </vt:lpstr>
      <vt:lpstr>Active Transport</vt:lpstr>
      <vt:lpstr>Active transport</vt:lpstr>
      <vt:lpstr>PowerPoint Presentation</vt:lpstr>
      <vt:lpstr>Getting through cell membrane</vt:lpstr>
      <vt:lpstr>Transport summary</vt:lpstr>
      <vt:lpstr>PowerPoint Presentation</vt:lpstr>
      <vt:lpstr>PowerPoint Presentation</vt:lpstr>
      <vt:lpstr>What about large molecules?</vt:lpstr>
      <vt:lpstr>Endocytosis </vt:lpstr>
      <vt:lpstr>PowerPoint Presentation</vt:lpstr>
      <vt:lpstr>PowerPoint Presentation</vt:lpstr>
      <vt:lpstr>PowerPoint Presentation</vt:lpstr>
      <vt:lpstr>You should now be able to</vt:lpstr>
      <vt:lpstr>You should now be able to</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Movement across the Cell Membrane </dc:title>
  <dc:creator>Plano High School</dc:creator>
  <cp:lastModifiedBy>Plano High School</cp:lastModifiedBy>
  <cp:revision>1</cp:revision>
  <dcterms:created xsi:type="dcterms:W3CDTF">2017-05-24T19:54:46Z</dcterms:created>
  <dcterms:modified xsi:type="dcterms:W3CDTF">2017-05-24T19:55:01Z</dcterms:modified>
</cp:coreProperties>
</file>