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notesSlides/notesSlide2.xml" ContentType="application/vnd.openxmlformats-officedocument.presentationml.notesSlide+xml"/>
  <Override PartName="/ppt/media/audio3.bin" ContentType="audio/unknown"/>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4.bin" ContentType="audio/unknown"/>
  <Override PartName="/ppt/media/audio5.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audio6.bin" ContentType="audio/unknown"/>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8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2AF95-10C2-0846-B7C2-C3DC99A59E90}"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1F622-0137-D644-9AE6-52D2D06544BB}" type="slidenum">
              <a:rPr lang="en-US" smtClean="0"/>
              <a:t>‹#›</a:t>
            </a:fld>
            <a:endParaRPr lang="en-US"/>
          </a:p>
        </p:txBody>
      </p:sp>
    </p:spTree>
    <p:extLst>
      <p:ext uri="{BB962C8B-B14F-4D97-AF65-F5344CB8AC3E}">
        <p14:creationId xmlns:p14="http://schemas.microsoft.com/office/powerpoint/2010/main" val="2272147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98203B4-270C-EA4F-BE74-D38ACBEFC752}" type="slidenum">
              <a:rPr lang="en-US" sz="1200">
                <a:latin typeface="Times" charset="0"/>
              </a:rPr>
              <a:pPr/>
              <a:t>1</a:t>
            </a:fld>
            <a:endParaRPr lang="en-US" sz="1200">
              <a:latin typeface="Times" charset="0"/>
            </a:endParaRPr>
          </a:p>
        </p:txBody>
      </p:sp>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800">
                <a:latin typeface="Arial" charset="0"/>
              </a:rPr>
              <a:t>The sow bugs become more active in dry areas and less active in humid areas. Though sow bugs do not move toward or away from specific conditions, their increased movement under dry conditions increases the chance that they will leave a dry area and encounter a moist area. And since they slow down in a moist area, they tend to stay there once they encounter it.</a:t>
            </a:r>
          </a:p>
          <a:p>
            <a:pPr eaLnBrk="1" hangingPunct="1"/>
            <a:r>
              <a:rPr lang="en-US" sz="800">
                <a:latin typeface="Arial" charset="0"/>
              </a:rPr>
              <a:t>In contrast to a kinesis, a taxis is a more or less automatic, oriented movement toward (a positive taxis) or away from (a negative taxis) some stimulus. For example, many stream fish, such as trout, exhibit positive rheotaxis (from the Greek rheos, current); they automatically swim or orient themselves in an upstream direction (toward the current). This taxis keeps the fish from being swept away and keeps them facing the direction from which food will come.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2AF0ABE-66E0-D64F-9EF9-D01BFC90A093}" type="slidenum">
              <a:rPr lang="en-US" sz="1200">
                <a:latin typeface="Times" charset="0"/>
              </a:rPr>
              <a:pPr/>
              <a:t>10</a:t>
            </a:fld>
            <a:endParaRPr lang="en-US" sz="1200">
              <a:latin typeface="Times"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DF44E97-08D1-2D4D-AA13-2F113D9B4C0C}" type="slidenum">
              <a:rPr lang="en-US" sz="1200">
                <a:latin typeface="Times" charset="0"/>
              </a:rPr>
              <a:pPr/>
              <a:t>11</a:t>
            </a:fld>
            <a:endParaRPr lang="en-US" sz="1200">
              <a:latin typeface="Times" charset="0"/>
            </a:endParaRPr>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View Waggle Dance AVI file:  </a:t>
            </a:r>
            <a:r>
              <a:rPr lang="en-US">
                <a:solidFill>
                  <a:srgbClr val="000000"/>
                </a:solidFill>
                <a:latin typeface="Lucida Grande" charset="0"/>
              </a:rPr>
              <a:t>waggledance180x135.avi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2DBC230-E6E1-C94E-85FA-3E0B56EE11B8}" type="slidenum">
              <a:rPr lang="en-US" sz="1200">
                <a:latin typeface="Times" charset="0"/>
              </a:rPr>
              <a:pPr/>
              <a:t>12</a:t>
            </a:fld>
            <a:endParaRPr lang="en-US" sz="1200">
              <a:latin typeface="Times" charset="0"/>
            </a:endParaRPr>
          </a:p>
        </p:txBody>
      </p:sp>
      <p:sp>
        <p:nvSpPr>
          <p:cNvPr id="58370" name="Rectangle 2"/>
          <p:cNvSpPr>
            <a:spLocks noGrp="1" noRot="1" noChangeAspect="1" noChangeArrowheads="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7A10988-FBB4-3F42-BB0E-EED98F72470B}" type="slidenum">
              <a:rPr lang="en-US" sz="1200">
                <a:latin typeface="Times" charset="0"/>
              </a:rPr>
              <a:pPr/>
              <a:t>13</a:t>
            </a:fld>
            <a:endParaRPr lang="en-US" sz="1200">
              <a:latin typeface="Times" charset="0"/>
            </a:endParaRPr>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View Lifewire territoriality video: </a:t>
            </a:r>
            <a:r>
              <a:rPr lang="ja-JP" altLang="en-US">
                <a:latin typeface="Arial" charset="0"/>
              </a:rPr>
              <a:t>“</a:t>
            </a:r>
            <a:r>
              <a:rPr lang="en-US" altLang="ja-JP">
                <a:solidFill>
                  <a:srgbClr val="000000"/>
                </a:solidFill>
                <a:latin typeface="Arial" charset="0"/>
              </a:rPr>
              <a:t>lizards cost of defending-lifewire.swf</a:t>
            </a:r>
            <a:r>
              <a:rPr lang="ja-JP" altLang="en-US">
                <a:solidFill>
                  <a:srgbClr val="000000"/>
                </a:solidFill>
                <a:latin typeface="Arial" charset="0"/>
              </a:rPr>
              <a:t>”</a:t>
            </a:r>
            <a:endParaRPr lang="en-US" altLang="ja-JP">
              <a:solidFill>
                <a:srgbClr val="000000"/>
              </a:solidFill>
              <a:latin typeface="Arial" charset="0"/>
            </a:endParaRPr>
          </a:p>
          <a:p>
            <a:pPr eaLnBrk="1" hangingPunct="1"/>
            <a:endParaRPr lang="en-US">
              <a:solidFill>
                <a:srgbClr val="000000"/>
              </a:solidFill>
              <a:latin typeface="Arial" charset="0"/>
            </a:endParaRPr>
          </a:p>
          <a:p>
            <a:pPr eaLnBrk="1" hangingPunct="1"/>
            <a:r>
              <a:rPr lang="en-US">
                <a:solidFill>
                  <a:srgbClr val="000000"/>
                </a:solidFill>
                <a:latin typeface="Arial" charset="0"/>
              </a:rPr>
              <a:t>Review setting up a behavior experiment: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124D0F4-F715-C44E-ACEA-E728FDD50E0A}" type="slidenum">
              <a:rPr lang="en-US" sz="1200">
                <a:latin typeface="Times" charset="0"/>
              </a:rPr>
              <a:pPr/>
              <a:t>14</a:t>
            </a:fld>
            <a:endParaRPr lang="en-US" sz="1200">
              <a:latin typeface="Times" charset="0"/>
            </a:endParaRPr>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353A598-B719-F846-AC94-F9E9DF092FA5}" type="slidenum">
              <a:rPr lang="en-US" sz="1200">
                <a:latin typeface="Times" charset="0"/>
              </a:rPr>
              <a:pPr/>
              <a:t>15</a:t>
            </a:fld>
            <a:endParaRPr lang="en-US" sz="1200">
              <a:latin typeface="Times" charset="0"/>
            </a:endParaRPr>
          </a:p>
        </p:txBody>
      </p:sp>
      <p:sp>
        <p:nvSpPr>
          <p:cNvPr id="64514" name="Rectangle 1026"/>
          <p:cNvSpPr>
            <a:spLocks noGrp="1" noRot="1" noChangeAspect="1" noChangeArrowheads="1"/>
          </p:cNvSpPr>
          <p:nvPr>
            <p:ph type="sldImg"/>
          </p:nvPr>
        </p:nvSpPr>
        <p:spPr>
          <a:solidFill>
            <a:srgbClr val="FFFFFF"/>
          </a:solidFill>
          <a:ln/>
        </p:spPr>
      </p:sp>
      <p:sp>
        <p:nvSpPr>
          <p:cNvPr id="645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3960E8-F167-164F-BAFD-4C9CE81306EA}" type="slidenum">
              <a:rPr lang="en-US" sz="1200">
                <a:latin typeface="Times" charset="0"/>
              </a:rPr>
              <a:pPr/>
              <a:t>16</a:t>
            </a:fld>
            <a:endParaRPr lang="en-US" sz="1200">
              <a:latin typeface="Times" charset="0"/>
            </a:endParaRPr>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00B4911-D111-CB40-BB0D-3DE279CB4983}" type="slidenum">
              <a:rPr lang="en-US" sz="1200">
                <a:latin typeface="Times" charset="0"/>
              </a:rPr>
              <a:pPr/>
              <a:t>17</a:t>
            </a:fld>
            <a:endParaRPr lang="en-US" sz="1200">
              <a:latin typeface="Times" charset="0"/>
            </a:endParaRPr>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DE9FE6C-7659-B04B-92B3-4FCE19346658}" type="slidenum">
              <a:rPr lang="en-US" sz="1200">
                <a:latin typeface="Times" charset="0"/>
              </a:rPr>
              <a:pPr/>
              <a:t>18</a:t>
            </a:fld>
            <a:endParaRPr lang="en-US" sz="1200">
              <a:latin typeface="Times" charset="0"/>
            </a:endParaRPr>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800">
                <a:latin typeface="Arial" charset="0"/>
              </a:rPr>
              <a:t>The luring function of sex pheromones is a perfect way for predators to get heir prey without having to work too hard. The spider </a:t>
            </a:r>
            <a:r>
              <a:rPr lang="en-US" sz="800" i="1">
                <a:latin typeface="Arial" charset="0"/>
              </a:rPr>
              <a:t>Mastophora hutchinsoni</a:t>
            </a:r>
            <a:r>
              <a:rPr lang="en-US" sz="800">
                <a:latin typeface="Arial" charset="0"/>
              </a:rPr>
              <a:t> spreads sex pheromones of moths, using them as allomones. This way he can lure about enough moths to sustain. When the moths fly in, convinced they are about to mate, the spider shoots a sticky ball on wire towards them. As they stick to the ball, he drags them in and eats them.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A6CFDC6-411E-0243-B1A2-505D9F3F4BC2}" type="slidenum">
              <a:rPr lang="en-US" sz="1200">
                <a:latin typeface="Times" charset="0"/>
              </a:rPr>
              <a:pPr/>
              <a:t>19</a:t>
            </a:fld>
            <a:endParaRPr lang="en-US" sz="1200">
              <a:latin typeface="Times" charset="0"/>
            </a:endParaRPr>
          </a:p>
        </p:txBody>
      </p:sp>
      <p:sp>
        <p:nvSpPr>
          <p:cNvPr id="72706" name="Rectangle 2"/>
          <p:cNvSpPr>
            <a:spLocks noGrp="1" noRot="1" noChangeAspect="1" noChangeArrowheads="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71F7966-C653-7A4E-A850-EF27E77E53BB}" type="slidenum">
              <a:rPr lang="en-US" sz="1200">
                <a:latin typeface="Times" charset="0"/>
              </a:rPr>
              <a:pPr/>
              <a:t>2</a:t>
            </a:fld>
            <a:endParaRPr lang="en-US" sz="1200">
              <a:latin typeface="Times" charset="0"/>
            </a:endParaRPr>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Bird migration, a behavior that is largely under genetic control.  Each spring, migrating western sandpipers (Calidris mauri), such as those shown here, migrate from their wintering grounds, which may be as far south as Peru, to their breeding grounds in Alaska. In the autumn, they return to the wintering grounds.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6A9F314-73DA-EC4A-96F4-6D0582416D13}" type="slidenum">
              <a:rPr lang="en-US" sz="1200">
                <a:latin typeface="Times" charset="0"/>
              </a:rPr>
              <a:pPr/>
              <a:t>20</a:t>
            </a:fld>
            <a:endParaRPr lang="en-US" sz="1200">
              <a:latin typeface="Times" charset="0"/>
            </a:endParaRPr>
          </a:p>
        </p:txBody>
      </p:sp>
      <p:sp>
        <p:nvSpPr>
          <p:cNvPr id="74754" name="Rectangle 2"/>
          <p:cNvSpPr>
            <a:spLocks noGrp="1" noRot="1" noChangeAspect="1" noChangeArrowheads="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98BB6A1-6965-B444-AC7E-28D9B160FD16}" type="slidenum">
              <a:rPr lang="en-US" sz="1200">
                <a:latin typeface="Times" charset="0"/>
              </a:rPr>
              <a:pPr/>
              <a:t>3</a:t>
            </a:fld>
            <a:endParaRPr lang="en-US" sz="1200">
              <a:latin typeface="Times" charset="0"/>
            </a:endParaRPr>
          </a:p>
        </p:txBody>
      </p:sp>
      <p:sp>
        <p:nvSpPr>
          <p:cNvPr id="37890" name="Rectangle 2"/>
          <p:cNvSpPr>
            <a:spLocks noGrp="1" noRot="1" noChangeAspect="1" noChangeArrowheads="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800">
                <a:latin typeface="Arial" charset="0"/>
              </a:rPr>
              <a:t>But how do the young know on whom—or what—to imprint? How do young geese know that they should follow the mother goose? The tendency to respond is innate in the birds; the outside world provides the imprinting stimulus, something to which the response will be directed. Experiments with many species of waterfowl indicate that they have no innate recognition of </a:t>
            </a:r>
            <a:r>
              <a:rPr lang="ja-JP" altLang="en-US" sz="800">
                <a:latin typeface="Arial" charset="0"/>
              </a:rPr>
              <a:t>“</a:t>
            </a:r>
            <a:r>
              <a:rPr lang="en-US" altLang="ja-JP" sz="800">
                <a:latin typeface="Arial" charset="0"/>
              </a:rPr>
              <a:t>mother.</a:t>
            </a:r>
            <a:r>
              <a:rPr lang="ja-JP" altLang="en-US" sz="800">
                <a:latin typeface="Arial" charset="0"/>
              </a:rPr>
              <a:t>”</a:t>
            </a:r>
            <a:r>
              <a:rPr lang="en-US" altLang="ja-JP" sz="800">
                <a:latin typeface="Arial" charset="0"/>
              </a:rPr>
              <a:t> They respond to and identify with the first object they encounter that has certain key characteristics. In classic experiments done in the 1930s, Konrad Lorenz showed that the most important imprinting stimulus in graylag geese is movement of an object away from the young. When incubator–hatched goslings spent their first few hours with Lorenz rather than with a goose, they imprinted on him, and from then on, they steadfastly followed him and showed no recognition of their biological mother or other adults of their own species. Again, there are both proximate and ultimate explanations</a:t>
            </a:r>
            <a:endParaRPr lang="en-US" sz="8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1C93694-18E3-2A40-9F6E-48162036EC75}" type="slidenum">
              <a:rPr lang="en-US" sz="1200">
                <a:latin typeface="Times" charset="0"/>
              </a:rPr>
              <a:pPr/>
              <a:t>4</a:t>
            </a:fld>
            <a:endParaRPr lang="en-US" sz="1200">
              <a:latin typeface="Times" charset="0"/>
            </a:endParaRPr>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800">
                <a:latin typeface="Arial" charset="0"/>
              </a:rPr>
              <a:t>Cranes also imprint as hatchlings, creating both problems and opportunities in captive rearing programs designed to save endangered crane species. For instance, a group of 77 endangered whooping cranes hatched and raised by sandhill cranes imprinted on the sandhill foster parents; none of these whooping cranes ever formed a mating pair–bond with another whooping crane. As a consequence, captive breeding programs now isolate young cranes and expose them to the sights and sounds of members of their own species. But imprinting can also be used to aid crane conservation </a:t>
            </a:r>
          </a:p>
          <a:p>
            <a:pPr eaLnBrk="1" hangingPunct="1"/>
            <a:r>
              <a:rPr lang="en-US" sz="800">
                <a:latin typeface="Arial" charset="0"/>
              </a:rPr>
              <a:t>Young whooping cranes imprinted on humans in </a:t>
            </a:r>
            <a:r>
              <a:rPr lang="ja-JP" altLang="en-US" sz="800">
                <a:latin typeface="Arial" charset="0"/>
              </a:rPr>
              <a:t>“</a:t>
            </a:r>
            <a:r>
              <a:rPr lang="en-US" altLang="ja-JP" sz="800">
                <a:latin typeface="Arial" charset="0"/>
              </a:rPr>
              <a:t>crane suits</a:t>
            </a:r>
            <a:r>
              <a:rPr lang="ja-JP" altLang="en-US" sz="800">
                <a:latin typeface="Arial" charset="0"/>
              </a:rPr>
              <a:t>”</a:t>
            </a:r>
            <a:r>
              <a:rPr lang="en-US" altLang="ja-JP" sz="800">
                <a:latin typeface="Arial" charset="0"/>
              </a:rPr>
              <a:t> have been taught to follow these </a:t>
            </a:r>
            <a:r>
              <a:rPr lang="ja-JP" altLang="en-US" sz="800">
                <a:latin typeface="Arial" charset="0"/>
              </a:rPr>
              <a:t>“</a:t>
            </a:r>
            <a:r>
              <a:rPr lang="en-US" altLang="ja-JP" sz="800">
                <a:latin typeface="Arial" charset="0"/>
              </a:rPr>
              <a:t>parents</a:t>
            </a:r>
            <a:r>
              <a:rPr lang="ja-JP" altLang="en-US" sz="800">
                <a:latin typeface="Arial" charset="0"/>
              </a:rPr>
              <a:t>”</a:t>
            </a:r>
            <a:r>
              <a:rPr lang="en-US" altLang="ja-JP" sz="800">
                <a:latin typeface="Arial" charset="0"/>
              </a:rPr>
              <a:t> flying ultralight aircraft along new migration routes. And importantly, such cranes have formed mating pair–bonds with other whooping cranes.</a:t>
            </a:r>
            <a:endParaRPr lang="en-US" sz="8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F3B0F80-2EA8-A647-802D-42F9794C5A91}" type="slidenum">
              <a:rPr lang="en-US" sz="1200">
                <a:latin typeface="Times" charset="0"/>
              </a:rPr>
              <a:pPr/>
              <a:t>5</a:t>
            </a:fld>
            <a:endParaRPr lang="en-US" sz="1200">
              <a:latin typeface="Times" charset="0"/>
            </a:endParaRPr>
          </a:p>
        </p:txBody>
      </p:sp>
      <p:sp>
        <p:nvSpPr>
          <p:cNvPr id="41986" name="Rectangle 2"/>
          <p:cNvSpPr>
            <a:spLocks noGrp="1" noRot="1" noChangeAspect="1" noChangeArrowheads="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17000B7-0551-EB44-B222-3DDECCF9EB9F}" type="slidenum">
              <a:rPr lang="en-US" sz="1200">
                <a:latin typeface="Times" charset="0"/>
              </a:rPr>
              <a:pPr/>
              <a:t>6</a:t>
            </a:fld>
            <a:endParaRPr lang="en-US" sz="1200">
              <a:latin typeface="Times" charset="0"/>
            </a:endParaRPr>
          </a:p>
        </p:txBody>
      </p:sp>
      <p:sp>
        <p:nvSpPr>
          <p:cNvPr id="44034" name="Rectangle 2"/>
          <p:cNvSpPr>
            <a:spLocks noGrp="1" noRot="1" noChangeAspect="1" noChangeArrowheads="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343B66B-900B-1048-AC69-E88FC513CB92}" type="slidenum">
              <a:rPr lang="en-US" sz="1200">
                <a:latin typeface="Times" charset="0"/>
              </a:rPr>
              <a:pPr/>
              <a:t>7</a:t>
            </a:fld>
            <a:endParaRPr lang="en-US" sz="1200">
              <a:latin typeface="Times" charset="0"/>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40722EB-3C2B-ED49-8ADE-400914C6C0DA}" type="slidenum">
              <a:rPr lang="en-US" sz="1200">
                <a:latin typeface="Times" charset="0"/>
              </a:rPr>
              <a:pPr/>
              <a:t>8</a:t>
            </a:fld>
            <a:endParaRPr lang="en-US" sz="1200">
              <a:latin typeface="Times" charset="0"/>
            </a:endParaRPr>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A66ADE9-87F9-F942-97D4-8CD700CA6E63}" type="slidenum">
              <a:rPr lang="en-US" sz="1200">
                <a:latin typeface="Times" charset="0"/>
              </a:rPr>
              <a:pPr/>
              <a:t>9</a:t>
            </a:fld>
            <a:endParaRPr lang="en-US" sz="1200">
              <a:latin typeface="Times" charset="0"/>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A21D36-17E6-D44D-B017-DCDBB930B7D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730301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21D36-17E6-D44D-B017-DCDBB930B7D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328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21D36-17E6-D44D-B017-DCDBB930B7D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50616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A21D36-17E6-D44D-B017-DCDBB930B7D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280835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21D36-17E6-D44D-B017-DCDBB930B7D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5752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A21D36-17E6-D44D-B017-DCDBB930B7D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428725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A21D36-17E6-D44D-B017-DCDBB930B7D0}"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321271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A21D36-17E6-D44D-B017-DCDBB930B7D0}"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349422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21D36-17E6-D44D-B017-DCDBB930B7D0}"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185499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21D36-17E6-D44D-B017-DCDBB930B7D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306050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21D36-17E6-D44D-B017-DCDBB930B7D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44A07-A1F6-C240-89EE-4C4A7ED2E182}" type="slidenum">
              <a:rPr lang="en-US" smtClean="0"/>
              <a:t>‹#›</a:t>
            </a:fld>
            <a:endParaRPr lang="en-US"/>
          </a:p>
        </p:txBody>
      </p:sp>
    </p:spTree>
    <p:extLst>
      <p:ext uri="{BB962C8B-B14F-4D97-AF65-F5344CB8AC3E}">
        <p14:creationId xmlns:p14="http://schemas.microsoft.com/office/powerpoint/2010/main" val="33064433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21D36-17E6-D44D-B017-DCDBB930B7D0}"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44A07-A1F6-C240-89EE-4C4A7ED2E182}" type="slidenum">
              <a:rPr lang="en-US" smtClean="0"/>
              <a:t>‹#›</a:t>
            </a:fld>
            <a:endParaRPr lang="en-US"/>
          </a:p>
        </p:txBody>
      </p:sp>
    </p:spTree>
    <p:extLst>
      <p:ext uri="{BB962C8B-B14F-4D97-AF65-F5344CB8AC3E}">
        <p14:creationId xmlns:p14="http://schemas.microsoft.com/office/powerpoint/2010/main" val="27360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jpe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6.bin"/><Relationship Id="rId5" Type="http://schemas.openxmlformats.org/officeDocument/2006/relationships/image" Target="../media/image18.png"/><Relationship Id="rId6" Type="http://schemas.openxmlformats.org/officeDocument/2006/relationships/image" Target="../media/image19.jpeg"/><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6.bin"/><Relationship Id="rId5" Type="http://schemas.openxmlformats.org/officeDocument/2006/relationships/image" Target="../media/image23.jpeg"/><Relationship Id="rId6" Type="http://schemas.openxmlformats.org/officeDocument/2006/relationships/image" Target="../media/image15.png"/><Relationship Id="rId7" Type="http://schemas.openxmlformats.org/officeDocument/2006/relationships/image" Target="../media/image24.jpeg"/><Relationship Id="rId8" Type="http://schemas.openxmlformats.org/officeDocument/2006/relationships/image" Target="../media/image14.jpeg"/><Relationship Id="rId9"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6.bin"/><Relationship Id="rId5" Type="http://schemas.openxmlformats.org/officeDocument/2006/relationships/image" Target="../media/image17.png"/><Relationship Id="rId6" Type="http://schemas.openxmlformats.org/officeDocument/2006/relationships/image" Target="../media/image28.png"/><Relationship Id="rId7" Type="http://schemas.openxmlformats.org/officeDocument/2006/relationships/image" Target="../media/image29.gif"/><Relationship Id="rId8" Type="http://schemas.openxmlformats.org/officeDocument/2006/relationships/image" Target="../media/image30.png"/><Relationship Id="rId9"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audio4.bin"/><Relationship Id="rId4" Type="http://schemas.openxmlformats.org/officeDocument/2006/relationships/audio" Target="../media/audio5.bin"/><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jpeg"/><Relationship Id="rId10"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audio" Target="../media/audio3.bin"/><Relationship Id="rId6" Type="http://schemas.openxmlformats.org/officeDocument/2006/relationships/image" Target="../media/image2.png"/><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4.bin"/><Relationship Id="rId5" Type="http://schemas.openxmlformats.org/officeDocument/2006/relationships/audio" Target="../media/audio5.bin"/><Relationship Id="rId6" Type="http://schemas.openxmlformats.org/officeDocument/2006/relationships/audio" Target="../media/audio3.bin"/><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2.bin"/><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4.bin"/><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latin typeface="Arial" charset="0"/>
              </a:rPr>
              <a:t>Innate: Directed movements</a:t>
            </a:r>
          </a:p>
        </p:txBody>
      </p:sp>
      <p:sp>
        <p:nvSpPr>
          <p:cNvPr id="386051" name="Rectangle 3" descr="Rectangle: Click to edit Master text styles&#10;Second level&#10;Third level&#10;Fourth level&#10;Fifth level"/>
          <p:cNvSpPr>
            <a:spLocks noGrp="1" noChangeArrowheads="1"/>
          </p:cNvSpPr>
          <p:nvPr>
            <p:ph type="body" idx="1"/>
          </p:nvPr>
        </p:nvSpPr>
        <p:spPr>
          <a:xfrm>
            <a:off x="635000" y="1371600"/>
            <a:ext cx="7975600" cy="5386388"/>
          </a:xfrm>
        </p:spPr>
        <p:txBody>
          <a:bodyPr/>
          <a:lstStyle/>
          <a:p>
            <a:pPr eaLnBrk="1" hangingPunct="1"/>
            <a:r>
              <a:rPr lang="en-US" sz="2600" u="sng">
                <a:solidFill>
                  <a:srgbClr val="CC0000"/>
                </a:solidFill>
                <a:latin typeface="Arial" charset="0"/>
              </a:rPr>
              <a:t>Taxis</a:t>
            </a:r>
            <a:endParaRPr lang="en-US" sz="2600">
              <a:latin typeface="Arial" charset="0"/>
            </a:endParaRPr>
          </a:p>
          <a:p>
            <a:pPr lvl="1" eaLnBrk="1" hangingPunct="1"/>
            <a:r>
              <a:rPr lang="en-US" sz="2400">
                <a:latin typeface="Arial" charset="0"/>
                <a:ea typeface="ＭＳ Ｐゴシック" charset="0"/>
              </a:rPr>
              <a:t>change in direction</a:t>
            </a:r>
          </a:p>
          <a:p>
            <a:pPr lvl="1" eaLnBrk="1" hangingPunct="1"/>
            <a:r>
              <a:rPr lang="en-US" sz="2400">
                <a:latin typeface="Arial" charset="0"/>
                <a:ea typeface="ＭＳ Ｐゴシック" charset="0"/>
              </a:rPr>
              <a:t>automatic movement toward (positive taxis) or </a:t>
            </a:r>
            <a:br>
              <a:rPr lang="en-US" sz="2400">
                <a:latin typeface="Arial" charset="0"/>
                <a:ea typeface="ＭＳ Ｐゴシック" charset="0"/>
              </a:rPr>
            </a:br>
            <a:r>
              <a:rPr lang="en-US" sz="2400">
                <a:latin typeface="Arial" charset="0"/>
                <a:ea typeface="ＭＳ Ｐゴシック" charset="0"/>
              </a:rPr>
              <a:t>away from </a:t>
            </a:r>
            <a:br>
              <a:rPr lang="en-US" sz="2400">
                <a:latin typeface="Arial" charset="0"/>
                <a:ea typeface="ＭＳ Ｐゴシック" charset="0"/>
              </a:rPr>
            </a:br>
            <a:r>
              <a:rPr lang="en-US" sz="2400">
                <a:latin typeface="Arial" charset="0"/>
                <a:ea typeface="ＭＳ Ｐゴシック" charset="0"/>
              </a:rPr>
              <a:t>(negative taxis) a </a:t>
            </a:r>
            <a:br>
              <a:rPr lang="en-US" sz="2400">
                <a:latin typeface="Arial" charset="0"/>
                <a:ea typeface="ＭＳ Ｐゴシック" charset="0"/>
              </a:rPr>
            </a:br>
            <a:r>
              <a:rPr lang="en-US" sz="2400">
                <a:latin typeface="Arial" charset="0"/>
                <a:ea typeface="ＭＳ Ｐゴシック" charset="0"/>
              </a:rPr>
              <a:t>stimulus</a:t>
            </a:r>
          </a:p>
          <a:p>
            <a:pPr lvl="2" eaLnBrk="1" hangingPunct="1"/>
            <a:r>
              <a:rPr lang="en-US" sz="2000">
                <a:latin typeface="Arial" charset="0"/>
                <a:ea typeface="ＭＳ Ｐゴシック" charset="0"/>
              </a:rPr>
              <a:t>phototaxis</a:t>
            </a:r>
          </a:p>
          <a:p>
            <a:pPr lvl="2" eaLnBrk="1" hangingPunct="1"/>
            <a:r>
              <a:rPr lang="en-US" sz="2000">
                <a:latin typeface="Arial" charset="0"/>
                <a:ea typeface="ＭＳ Ｐゴシック" charset="0"/>
              </a:rPr>
              <a:t>chemotaxis</a:t>
            </a:r>
          </a:p>
          <a:p>
            <a:pPr eaLnBrk="1" hangingPunct="1"/>
            <a:r>
              <a:rPr lang="en-US" sz="2600" u="sng">
                <a:solidFill>
                  <a:srgbClr val="CC0000"/>
                </a:solidFill>
                <a:latin typeface="Arial" charset="0"/>
              </a:rPr>
              <a:t>Kinesis</a:t>
            </a:r>
            <a:endParaRPr lang="en-US" sz="2600">
              <a:latin typeface="Arial" charset="0"/>
            </a:endParaRPr>
          </a:p>
          <a:p>
            <a:pPr lvl="1" eaLnBrk="1" hangingPunct="1"/>
            <a:r>
              <a:rPr lang="en-US" sz="2400">
                <a:latin typeface="Arial" charset="0"/>
                <a:ea typeface="ＭＳ Ｐゴシック" charset="0"/>
              </a:rPr>
              <a:t>change in </a:t>
            </a:r>
            <a:r>
              <a:rPr lang="en-US" sz="2400" u="sng">
                <a:latin typeface="Arial" charset="0"/>
                <a:ea typeface="ＭＳ Ｐゴシック" charset="0"/>
              </a:rPr>
              <a:t>rate</a:t>
            </a:r>
            <a:r>
              <a:rPr lang="en-US" sz="2400">
                <a:latin typeface="Arial" charset="0"/>
                <a:ea typeface="ＭＳ Ｐゴシック" charset="0"/>
              </a:rPr>
              <a:t> of </a:t>
            </a:r>
            <a:br>
              <a:rPr lang="en-US" sz="2400">
                <a:latin typeface="Arial" charset="0"/>
                <a:ea typeface="ＭＳ Ｐゴシック" charset="0"/>
              </a:rPr>
            </a:br>
            <a:r>
              <a:rPr lang="en-US" sz="2400">
                <a:latin typeface="Arial" charset="0"/>
                <a:ea typeface="ＭＳ Ｐゴシック" charset="0"/>
              </a:rPr>
              <a:t>movement in </a:t>
            </a:r>
            <a:br>
              <a:rPr lang="en-US" sz="2400">
                <a:latin typeface="Arial" charset="0"/>
                <a:ea typeface="ＭＳ Ｐゴシック" charset="0"/>
              </a:rPr>
            </a:br>
            <a:r>
              <a:rPr lang="en-US" sz="2400">
                <a:latin typeface="Arial" charset="0"/>
                <a:ea typeface="ＭＳ Ｐゴシック" charset="0"/>
              </a:rPr>
              <a:t>response to a stimulus</a:t>
            </a:r>
          </a:p>
        </p:txBody>
      </p:sp>
      <p:pic>
        <p:nvPicPr>
          <p:cNvPr id="386052" name="Picture 4"/>
          <p:cNvPicPr>
            <a:picLocks noChangeAspect="1" noChangeArrowheads="1"/>
          </p:cNvPicPr>
          <p:nvPr/>
        </p:nvPicPr>
        <p:blipFill>
          <a:blip r:embed="rId5">
            <a:extLst>
              <a:ext uri="{28A0092B-C50C-407E-A947-70E740481C1C}">
                <a14:useLocalDpi xmlns:a14="http://schemas.microsoft.com/office/drawing/2010/main" val="0"/>
              </a:ext>
            </a:extLst>
          </a:blip>
          <a:srcRect b="52800"/>
          <a:stretch>
            <a:fillRect/>
          </a:stretch>
        </p:blipFill>
        <p:spPr bwMode="auto">
          <a:xfrm>
            <a:off x="4908550" y="4826000"/>
            <a:ext cx="41259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3" name="Picture 5"/>
          <p:cNvPicPr>
            <a:picLocks noChangeAspect="1" noChangeArrowheads="1"/>
          </p:cNvPicPr>
          <p:nvPr/>
        </p:nvPicPr>
        <p:blipFill>
          <a:blip r:embed="rId5">
            <a:extLst>
              <a:ext uri="{28A0092B-C50C-407E-A947-70E740481C1C}">
                <a14:useLocalDpi xmlns:a14="http://schemas.microsoft.com/office/drawing/2010/main" val="0"/>
              </a:ext>
            </a:extLst>
          </a:blip>
          <a:srcRect t="53999"/>
          <a:stretch>
            <a:fillRect/>
          </a:stretch>
        </p:blipFill>
        <p:spPr bwMode="auto">
          <a:xfrm>
            <a:off x="4908550" y="2778125"/>
            <a:ext cx="4125913"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9494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 calcmode="lin" valueType="num">
                                      <p:cBhvr additive="base">
                                        <p:cTn id="7" dur="500" fill="hold"/>
                                        <p:tgtEl>
                                          <p:spTgt spid="386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6051">
                                            <p:txEl>
                                              <p:pRg st="5" end="5"/>
                                            </p:txEl>
                                          </p:spTgt>
                                        </p:tgtEl>
                                        <p:attrNameLst>
                                          <p:attrName>style.visibility</p:attrName>
                                        </p:attrNameLst>
                                      </p:cBhvr>
                                      <p:to>
                                        <p:strVal val="visible"/>
                                      </p:to>
                                    </p:set>
                                    <p:anim calcmode="lin" valueType="num">
                                      <p:cBhvr additive="base">
                                        <p:cTn id="12" dur="500" fill="hold"/>
                                        <p:tgtEl>
                                          <p:spTgt spid="386051">
                                            <p:txEl>
                                              <p:pRg st="5" end="5"/>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860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86051">
                                            <p:txEl>
                                              <p:pRg st="1" end="1"/>
                                            </p:txEl>
                                          </p:spTgt>
                                        </p:tgtEl>
                                        <p:attrNameLst>
                                          <p:attrName>style.visibility</p:attrName>
                                        </p:attrNameLst>
                                      </p:cBhvr>
                                      <p:to>
                                        <p:strVal val="visible"/>
                                      </p:to>
                                    </p:set>
                                    <p:anim calcmode="lin" valueType="num">
                                      <p:cBhvr additive="base">
                                        <p:cTn id="18" dur="500" fill="hold"/>
                                        <p:tgtEl>
                                          <p:spTgt spid="38605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860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86051">
                                            <p:txEl>
                                              <p:pRg st="2" end="2"/>
                                            </p:txEl>
                                          </p:spTgt>
                                        </p:tgtEl>
                                        <p:attrNameLst>
                                          <p:attrName>style.visibility</p:attrName>
                                        </p:attrNameLst>
                                      </p:cBhvr>
                                      <p:to>
                                        <p:strVal val="visible"/>
                                      </p:to>
                                    </p:set>
                                    <p:anim calcmode="lin" valueType="num">
                                      <p:cBhvr additive="base">
                                        <p:cTn id="24" dur="500" fill="hold"/>
                                        <p:tgtEl>
                                          <p:spTgt spid="38605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860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86051">
                                            <p:txEl>
                                              <p:pRg st="3" end="3"/>
                                            </p:txEl>
                                          </p:spTgt>
                                        </p:tgtEl>
                                        <p:attrNameLst>
                                          <p:attrName>style.visibility</p:attrName>
                                        </p:attrNameLst>
                                      </p:cBhvr>
                                      <p:to>
                                        <p:strVal val="visible"/>
                                      </p:to>
                                    </p:set>
                                    <p:anim calcmode="lin" valueType="num">
                                      <p:cBhvr additive="base">
                                        <p:cTn id="30" dur="500" fill="hold"/>
                                        <p:tgtEl>
                                          <p:spTgt spid="38605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860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86051">
                                            <p:txEl>
                                              <p:pRg st="4" end="4"/>
                                            </p:txEl>
                                          </p:spTgt>
                                        </p:tgtEl>
                                        <p:attrNameLst>
                                          <p:attrName>style.visibility</p:attrName>
                                        </p:attrNameLst>
                                      </p:cBhvr>
                                      <p:to>
                                        <p:strVal val="visible"/>
                                      </p:to>
                                    </p:set>
                                    <p:anim calcmode="lin" valueType="num">
                                      <p:cBhvr additive="base">
                                        <p:cTn id="36" dur="500" fill="hold"/>
                                        <p:tgtEl>
                                          <p:spTgt spid="38605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860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86053"/>
                                        </p:tgtEl>
                                        <p:attrNameLst>
                                          <p:attrName>style.visibility</p:attrName>
                                        </p:attrNameLst>
                                      </p:cBhvr>
                                      <p:to>
                                        <p:strVal val="visible"/>
                                      </p:to>
                                    </p:set>
                                    <p:animEffect transition="in" filter="wipe(left)">
                                      <p:cBhvr>
                                        <p:cTn id="42" dur="500"/>
                                        <p:tgtEl>
                                          <p:spTgt spid="386053"/>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86051">
                                            <p:txEl>
                                              <p:pRg st="6" end="6"/>
                                            </p:txEl>
                                          </p:spTgt>
                                        </p:tgtEl>
                                        <p:attrNameLst>
                                          <p:attrName>style.visibility</p:attrName>
                                        </p:attrNameLst>
                                      </p:cBhvr>
                                      <p:to>
                                        <p:strVal val="visible"/>
                                      </p:to>
                                    </p:set>
                                    <p:anim calcmode="lin" valueType="num">
                                      <p:cBhvr additive="base">
                                        <p:cTn id="47" dur="500" fill="hold"/>
                                        <p:tgtEl>
                                          <p:spTgt spid="386051">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605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86052"/>
                                        </p:tgtEl>
                                        <p:attrNameLst>
                                          <p:attrName>style.visibility</p:attrName>
                                        </p:attrNameLst>
                                      </p:cBhvr>
                                      <p:to>
                                        <p:strVal val="visible"/>
                                      </p:to>
                                    </p:set>
                                    <p:animEffect transition="in" filter="wipe(left)">
                                      <p:cBhvr>
                                        <p:cTn id="53" dur="500"/>
                                        <p:tgtEl>
                                          <p:spTgt spid="386052"/>
                                        </p:tgtEl>
                                      </p:cBhvr>
                                    </p:animEffect>
                                  </p:childTnLst>
                                  <p:subTnLst>
                                    <p:audio>
                                      <p:cMediaNode>
                                        <p:cTn display="0" masterRel="sameClick">
                                          <p:stCondLst>
                                            <p:cond evt="begin" delay="0">
                                              <p:tn val="51"/>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6" name="Picture 8" descr="51-12b-BearsPlaying"/>
          <p:cNvPicPr>
            <a:picLocks noChangeAspect="1" noChangeArrowheads="1"/>
          </p:cNvPicPr>
          <p:nvPr/>
        </p:nvPicPr>
        <p:blipFill>
          <a:blip r:embed="rId4"/>
          <a:srcRect l="9000" r="9000"/>
          <a:stretch>
            <a:fillRect/>
          </a:stretch>
        </p:blipFill>
        <p:spPr bwMode="auto">
          <a:xfrm>
            <a:off x="5426075" y="2333625"/>
            <a:ext cx="2987675" cy="243681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3250" name="Rectangle 2"/>
          <p:cNvSpPr>
            <a:spLocks noGrp="1" noChangeArrowheads="1"/>
          </p:cNvSpPr>
          <p:nvPr>
            <p:ph type="title"/>
          </p:nvPr>
        </p:nvSpPr>
        <p:spPr/>
        <p:txBody>
          <a:bodyPr/>
          <a:lstStyle/>
          <a:p>
            <a:pPr eaLnBrk="1" hangingPunct="1"/>
            <a:r>
              <a:rPr lang="en-US">
                <a:latin typeface="Arial" charset="0"/>
              </a:rPr>
              <a:t>Social behaviors</a:t>
            </a:r>
          </a:p>
        </p:txBody>
      </p:sp>
      <p:sp>
        <p:nvSpPr>
          <p:cNvPr id="406531" name="Rectangle 3" descr="Rectangle: Click to edit Master text styles&#10;Second level&#10;Third level&#10;Fourth level&#10;Fifth level"/>
          <p:cNvSpPr>
            <a:spLocks noGrp="1" noChangeArrowheads="1"/>
          </p:cNvSpPr>
          <p:nvPr>
            <p:ph type="body" idx="1"/>
          </p:nvPr>
        </p:nvSpPr>
        <p:spPr>
          <a:xfrm>
            <a:off x="838200" y="1358900"/>
            <a:ext cx="7772400" cy="2987675"/>
          </a:xfrm>
        </p:spPr>
        <p:txBody>
          <a:bodyPr/>
          <a:lstStyle/>
          <a:p>
            <a:pPr eaLnBrk="1" hangingPunct="1">
              <a:lnSpc>
                <a:spcPct val="90000"/>
              </a:lnSpc>
            </a:pPr>
            <a:r>
              <a:rPr lang="en-US" sz="2600">
                <a:latin typeface="Arial" charset="0"/>
              </a:rPr>
              <a:t>Interactions between individuals</a:t>
            </a:r>
          </a:p>
          <a:p>
            <a:pPr lvl="1" eaLnBrk="1" hangingPunct="1">
              <a:lnSpc>
                <a:spcPct val="90000"/>
              </a:lnSpc>
            </a:pPr>
            <a:r>
              <a:rPr lang="en-US" sz="2400">
                <a:latin typeface="Arial" charset="0"/>
                <a:ea typeface="ＭＳ Ｐゴシック" charset="0"/>
              </a:rPr>
              <a:t>develop as evolutionary adaptations</a:t>
            </a:r>
          </a:p>
          <a:p>
            <a:pPr lvl="1" eaLnBrk="1" hangingPunct="1">
              <a:lnSpc>
                <a:spcPct val="90000"/>
              </a:lnSpc>
            </a:pPr>
            <a:r>
              <a:rPr lang="en-US" sz="2400" u="sng">
                <a:solidFill>
                  <a:srgbClr val="CC0000"/>
                </a:solidFill>
                <a:latin typeface="Arial" charset="0"/>
                <a:ea typeface="ＭＳ Ｐゴシック" charset="0"/>
              </a:rPr>
              <a:t>communication / language</a:t>
            </a:r>
          </a:p>
          <a:p>
            <a:pPr lvl="1" eaLnBrk="1" hangingPunct="1">
              <a:lnSpc>
                <a:spcPct val="90000"/>
              </a:lnSpc>
            </a:pPr>
            <a:r>
              <a:rPr lang="en-US" sz="2400" u="sng">
                <a:solidFill>
                  <a:srgbClr val="CC0000"/>
                </a:solidFill>
                <a:latin typeface="Arial" charset="0"/>
                <a:ea typeface="ＭＳ Ｐゴシック" charset="0"/>
              </a:rPr>
              <a:t>agonistic behaviors</a:t>
            </a:r>
          </a:p>
          <a:p>
            <a:pPr lvl="1" eaLnBrk="1" hangingPunct="1">
              <a:lnSpc>
                <a:spcPct val="90000"/>
              </a:lnSpc>
            </a:pPr>
            <a:r>
              <a:rPr lang="en-US" sz="2400" u="sng">
                <a:solidFill>
                  <a:srgbClr val="CC0000"/>
                </a:solidFill>
                <a:latin typeface="Arial" charset="0"/>
                <a:ea typeface="ＭＳ Ｐゴシック" charset="0"/>
              </a:rPr>
              <a:t>dominance hierarchy</a:t>
            </a:r>
          </a:p>
          <a:p>
            <a:pPr lvl="1" eaLnBrk="1" hangingPunct="1">
              <a:lnSpc>
                <a:spcPct val="90000"/>
              </a:lnSpc>
            </a:pPr>
            <a:r>
              <a:rPr lang="en-US" sz="2400" u="sng">
                <a:solidFill>
                  <a:srgbClr val="CC0000"/>
                </a:solidFill>
                <a:latin typeface="Arial" charset="0"/>
                <a:ea typeface="ＭＳ Ｐゴシック" charset="0"/>
              </a:rPr>
              <a:t>cooperation</a:t>
            </a:r>
          </a:p>
          <a:p>
            <a:pPr lvl="1" eaLnBrk="1" hangingPunct="1">
              <a:lnSpc>
                <a:spcPct val="90000"/>
              </a:lnSpc>
            </a:pPr>
            <a:r>
              <a:rPr lang="en-US" sz="2400" u="sng">
                <a:solidFill>
                  <a:srgbClr val="CC0000"/>
                </a:solidFill>
                <a:latin typeface="Arial" charset="0"/>
                <a:ea typeface="ＭＳ Ｐゴシック" charset="0"/>
              </a:rPr>
              <a:t>altruistic behavior</a:t>
            </a:r>
            <a:endParaRPr lang="en-US" sz="2400">
              <a:latin typeface="Arial" charset="0"/>
              <a:ea typeface="ＭＳ Ｐゴシック" charset="0"/>
            </a:endParaRPr>
          </a:p>
        </p:txBody>
      </p:sp>
      <p:pic>
        <p:nvPicPr>
          <p:cNvPr id="406532" name="Picture 4"/>
          <p:cNvPicPr>
            <a:picLocks noChangeAspect="1" noChangeArrowheads="1"/>
          </p:cNvPicPr>
          <p:nvPr/>
        </p:nvPicPr>
        <p:blipFill>
          <a:blip r:embed="rId5"/>
          <a:srcRect/>
          <a:stretch>
            <a:fillRect/>
          </a:stretch>
        </p:blipFill>
        <p:spPr bwMode="auto">
          <a:xfrm>
            <a:off x="174625" y="4321175"/>
            <a:ext cx="2813050" cy="21209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06534" name="Picture 6"/>
          <p:cNvPicPr>
            <a:picLocks noChangeAspect="1" noChangeArrowheads="1"/>
          </p:cNvPicPr>
          <p:nvPr/>
        </p:nvPicPr>
        <p:blipFill>
          <a:blip r:embed="rId6"/>
          <a:srcRect l="15608" t="15608" r="15608" b="15608"/>
          <a:stretch>
            <a:fillRect/>
          </a:stretch>
        </p:blipFill>
        <p:spPr bwMode="auto">
          <a:xfrm>
            <a:off x="3203575" y="4572000"/>
            <a:ext cx="3130550" cy="212407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06535" name="Picture 7"/>
          <p:cNvPicPr>
            <a:picLocks noChangeAspect="1" noChangeArrowheads="1"/>
          </p:cNvPicPr>
          <p:nvPr/>
        </p:nvPicPr>
        <p:blipFill>
          <a:blip r:embed="rId7"/>
          <a:srcRect l="14624" t="14624" r="14624" b="14624"/>
          <a:stretch>
            <a:fillRect/>
          </a:stretch>
        </p:blipFill>
        <p:spPr bwMode="auto">
          <a:xfrm>
            <a:off x="7156450" y="3984625"/>
            <a:ext cx="1747838" cy="2595563"/>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1438331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6531">
                                            <p:txEl>
                                              <p:pRg st="0" end="0"/>
                                            </p:txEl>
                                          </p:spTgt>
                                        </p:tgtEl>
                                        <p:attrNameLst>
                                          <p:attrName>style.visibility</p:attrName>
                                        </p:attrNameLst>
                                      </p:cBhvr>
                                      <p:to>
                                        <p:strVal val="visible"/>
                                      </p:to>
                                    </p:set>
                                    <p:anim calcmode="lin" valueType="num">
                                      <p:cBhvr additive="base">
                                        <p:cTn id="7" dur="500" fill="hold"/>
                                        <p:tgtEl>
                                          <p:spTgt spid="406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6531">
                                            <p:txEl>
                                              <p:pRg st="1" end="1"/>
                                            </p:txEl>
                                          </p:spTgt>
                                        </p:tgtEl>
                                        <p:attrNameLst>
                                          <p:attrName>style.visibility</p:attrName>
                                        </p:attrNameLst>
                                      </p:cBhvr>
                                      <p:to>
                                        <p:strVal val="visible"/>
                                      </p:to>
                                    </p:set>
                                    <p:anim calcmode="lin" valueType="num">
                                      <p:cBhvr additive="base">
                                        <p:cTn id="13" dur="500" fill="hold"/>
                                        <p:tgtEl>
                                          <p:spTgt spid="406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65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6531">
                                            <p:txEl>
                                              <p:pRg st="2" end="2"/>
                                            </p:txEl>
                                          </p:spTgt>
                                        </p:tgtEl>
                                        <p:attrNameLst>
                                          <p:attrName>style.visibility</p:attrName>
                                        </p:attrNameLst>
                                      </p:cBhvr>
                                      <p:to>
                                        <p:strVal val="visible"/>
                                      </p:to>
                                    </p:set>
                                    <p:anim calcmode="lin" valueType="num">
                                      <p:cBhvr additive="base">
                                        <p:cTn id="19" dur="500" fill="hold"/>
                                        <p:tgtEl>
                                          <p:spTgt spid="406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65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6531">
                                            <p:txEl>
                                              <p:pRg st="3" end="3"/>
                                            </p:txEl>
                                          </p:spTgt>
                                        </p:tgtEl>
                                        <p:attrNameLst>
                                          <p:attrName>style.visibility</p:attrName>
                                        </p:attrNameLst>
                                      </p:cBhvr>
                                      <p:to>
                                        <p:strVal val="visible"/>
                                      </p:to>
                                    </p:set>
                                    <p:anim calcmode="lin" valueType="num">
                                      <p:cBhvr additive="base">
                                        <p:cTn id="25" dur="500" fill="hold"/>
                                        <p:tgtEl>
                                          <p:spTgt spid="406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65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06531">
                                            <p:txEl>
                                              <p:pRg st="4" end="4"/>
                                            </p:txEl>
                                          </p:spTgt>
                                        </p:tgtEl>
                                        <p:attrNameLst>
                                          <p:attrName>style.visibility</p:attrName>
                                        </p:attrNameLst>
                                      </p:cBhvr>
                                      <p:to>
                                        <p:strVal val="visible"/>
                                      </p:to>
                                    </p:set>
                                    <p:anim calcmode="lin" valueType="num">
                                      <p:cBhvr additive="base">
                                        <p:cTn id="29" dur="500" fill="hold"/>
                                        <p:tgtEl>
                                          <p:spTgt spid="40653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065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06531">
                                            <p:txEl>
                                              <p:pRg st="5" end="5"/>
                                            </p:txEl>
                                          </p:spTgt>
                                        </p:tgtEl>
                                        <p:attrNameLst>
                                          <p:attrName>style.visibility</p:attrName>
                                        </p:attrNameLst>
                                      </p:cBhvr>
                                      <p:to>
                                        <p:strVal val="visible"/>
                                      </p:to>
                                    </p:set>
                                    <p:anim calcmode="lin" valueType="num">
                                      <p:cBhvr additive="base">
                                        <p:cTn id="33" dur="500" fill="hold"/>
                                        <p:tgtEl>
                                          <p:spTgt spid="40653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65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406531">
                                            <p:txEl>
                                              <p:pRg st="6" end="6"/>
                                            </p:txEl>
                                          </p:spTgt>
                                        </p:tgtEl>
                                        <p:attrNameLst>
                                          <p:attrName>style.visibility</p:attrName>
                                        </p:attrNameLst>
                                      </p:cBhvr>
                                      <p:to>
                                        <p:strVal val="visible"/>
                                      </p:to>
                                    </p:set>
                                    <p:anim calcmode="lin" valueType="num">
                                      <p:cBhvr additive="base">
                                        <p:cTn id="37" dur="500" fill="hold"/>
                                        <p:tgtEl>
                                          <p:spTgt spid="40653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65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09600" y="685800"/>
            <a:ext cx="5311775" cy="762000"/>
          </a:xfrm>
        </p:spPr>
        <p:txBody>
          <a:bodyPr/>
          <a:lstStyle/>
          <a:p>
            <a:pPr eaLnBrk="1" hangingPunct="1"/>
            <a:r>
              <a:rPr lang="en-US">
                <a:latin typeface="Arial" charset="0"/>
              </a:rPr>
              <a:t>Language</a:t>
            </a:r>
          </a:p>
        </p:txBody>
      </p:sp>
      <p:sp>
        <p:nvSpPr>
          <p:cNvPr id="427011" name="Rectangle 3" descr="Rectangle: Click to edit Master text styles&#10;Second level&#10;Third level&#10;Fourth level&#10;Fifth level"/>
          <p:cNvSpPr>
            <a:spLocks noGrp="1" noChangeArrowheads="1"/>
          </p:cNvSpPr>
          <p:nvPr>
            <p:ph type="body" idx="1"/>
          </p:nvPr>
        </p:nvSpPr>
        <p:spPr>
          <a:xfrm>
            <a:off x="739775" y="1325563"/>
            <a:ext cx="3962400" cy="3128962"/>
          </a:xfrm>
        </p:spPr>
        <p:txBody>
          <a:bodyPr/>
          <a:lstStyle/>
          <a:p>
            <a:pPr eaLnBrk="1" hangingPunct="1">
              <a:lnSpc>
                <a:spcPct val="90000"/>
              </a:lnSpc>
            </a:pPr>
            <a:r>
              <a:rPr lang="en-US">
                <a:latin typeface="Arial" charset="0"/>
              </a:rPr>
              <a:t>Honey bee communication </a:t>
            </a:r>
          </a:p>
          <a:p>
            <a:pPr lvl="1" eaLnBrk="1" hangingPunct="1">
              <a:lnSpc>
                <a:spcPct val="90000"/>
              </a:lnSpc>
            </a:pPr>
            <a:r>
              <a:rPr lang="en-US">
                <a:latin typeface="Arial" charset="0"/>
                <a:ea typeface="ＭＳ Ｐゴシック" charset="0"/>
              </a:rPr>
              <a:t>dance to communicate location of food source</a:t>
            </a:r>
          </a:p>
          <a:p>
            <a:pPr lvl="1" eaLnBrk="1" hangingPunct="1">
              <a:lnSpc>
                <a:spcPct val="90000"/>
              </a:lnSpc>
            </a:pPr>
            <a:r>
              <a:rPr lang="en-US">
                <a:latin typeface="Arial" charset="0"/>
                <a:ea typeface="ＭＳ Ｐゴシック" charset="0"/>
              </a:rPr>
              <a:t>waggle dance</a:t>
            </a:r>
          </a:p>
        </p:txBody>
      </p:sp>
      <p:pic>
        <p:nvPicPr>
          <p:cNvPr id="55299" name="Picture 4"/>
          <p:cNvPicPr>
            <a:picLocks noChangeAspect="1" noChangeArrowheads="1"/>
          </p:cNvPicPr>
          <p:nvPr/>
        </p:nvPicPr>
        <p:blipFill>
          <a:blip r:embed="rId5">
            <a:extLst>
              <a:ext uri="{28A0092B-C50C-407E-A947-70E740481C1C}">
                <a14:useLocalDpi xmlns:a14="http://schemas.microsoft.com/office/drawing/2010/main" val="0"/>
              </a:ext>
            </a:extLst>
          </a:blip>
          <a:srcRect b="3600"/>
          <a:stretch>
            <a:fillRect/>
          </a:stretch>
        </p:blipFill>
        <p:spPr bwMode="auto">
          <a:xfrm>
            <a:off x="4751388" y="563563"/>
            <a:ext cx="4305300" cy="62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waggle_dance_l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6625" y="5176838"/>
            <a:ext cx="25654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7" descr="Von Frisch-exp2"/>
          <p:cNvPicPr>
            <a:picLocks noChangeAspect="1" noChangeArrowheads="1"/>
          </p:cNvPicPr>
          <p:nvPr/>
        </p:nvPicPr>
        <p:blipFill>
          <a:blip r:embed="rId7">
            <a:lum bright="-6000" contrast="18000"/>
            <a:extLst>
              <a:ext uri="{28A0092B-C50C-407E-A947-70E740481C1C}">
                <a14:useLocalDpi xmlns:a14="http://schemas.microsoft.com/office/drawing/2010/main" val="0"/>
              </a:ext>
            </a:extLst>
          </a:blip>
          <a:srcRect l="12701" t="35686" r="25403"/>
          <a:stretch>
            <a:fillRect/>
          </a:stretch>
        </p:blipFill>
        <p:spPr bwMode="auto">
          <a:xfrm>
            <a:off x="49213" y="4492625"/>
            <a:ext cx="21129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7021" name="AutoShape 13"/>
          <p:cNvSpPr>
            <a:spLocks noChangeArrowheads="1"/>
          </p:cNvSpPr>
          <p:nvPr/>
        </p:nvSpPr>
        <p:spPr bwMode="auto">
          <a:xfrm flipH="1">
            <a:off x="7013575" y="161925"/>
            <a:ext cx="2046288" cy="885825"/>
          </a:xfrm>
          <a:prstGeom prst="wedgeEllipseCallout">
            <a:avLst>
              <a:gd name="adj1" fmla="val 56051"/>
              <a:gd name="adj2" fmla="val 134227"/>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Let</a:t>
            </a:r>
            <a:r>
              <a:rPr lang="ja-JP" altLang="en-US" sz="1800" b="1">
                <a:solidFill>
                  <a:srgbClr val="0F116A"/>
                </a:solidFill>
                <a:latin typeface="Comic Sans MS" charset="0"/>
              </a:rPr>
              <a:t>’</a:t>
            </a:r>
            <a:r>
              <a:rPr lang="en-US" altLang="ja-JP" sz="1800" b="1">
                <a:solidFill>
                  <a:srgbClr val="0F116A"/>
                </a:solidFill>
                <a:latin typeface="Comic Sans MS" charset="0"/>
              </a:rPr>
              <a:t>s go to </a:t>
            </a:r>
            <a:br>
              <a:rPr lang="en-US" altLang="ja-JP" sz="1800" b="1">
                <a:solidFill>
                  <a:srgbClr val="0F116A"/>
                </a:solidFill>
                <a:latin typeface="Comic Sans MS" charset="0"/>
              </a:rPr>
            </a:br>
            <a:r>
              <a:rPr lang="en-US" altLang="ja-JP" sz="1800" b="1">
                <a:solidFill>
                  <a:srgbClr val="0F116A"/>
                </a:solidFill>
                <a:latin typeface="Comic Sans MS" charset="0"/>
              </a:rPr>
              <a:t>the videotape</a:t>
            </a:r>
            <a:r>
              <a:rPr lang="en-US" altLang="ja-JP" sz="1800" b="1" i="1">
                <a:solidFill>
                  <a:srgbClr val="0F116A"/>
                </a:solidFill>
                <a:latin typeface="Comic Sans MS" charset="0"/>
              </a:rPr>
              <a:t>!</a:t>
            </a:r>
            <a:r>
              <a:rPr lang="en-US" altLang="ja-JP" sz="1800" b="1">
                <a:solidFill>
                  <a:srgbClr val="0F116A"/>
                </a:solidFill>
                <a:latin typeface="Comic Sans MS" charset="0"/>
              </a:rPr>
              <a:t> </a:t>
            </a:r>
            <a:endParaRPr lang="en-US" sz="1800" b="1">
              <a:solidFill>
                <a:srgbClr val="0F116A"/>
              </a:solidFill>
              <a:latin typeface="Comic Sans MS" charset="0"/>
            </a:endParaRPr>
          </a:p>
        </p:txBody>
      </p:sp>
    </p:spTree>
    <p:extLst>
      <p:ext uri="{BB962C8B-B14F-4D97-AF65-F5344CB8AC3E}">
        <p14:creationId xmlns:p14="http://schemas.microsoft.com/office/powerpoint/2010/main" val="2614523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anim calcmode="lin" valueType="num">
                                      <p:cBhvr additive="base">
                                        <p:cTn id="7" dur="500" fill="hold"/>
                                        <p:tgtEl>
                                          <p:spTgt spid="427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7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7011">
                                            <p:txEl>
                                              <p:pRg st="1" end="1"/>
                                            </p:txEl>
                                          </p:spTgt>
                                        </p:tgtEl>
                                        <p:attrNameLst>
                                          <p:attrName>style.visibility</p:attrName>
                                        </p:attrNameLst>
                                      </p:cBhvr>
                                      <p:to>
                                        <p:strVal val="visible"/>
                                      </p:to>
                                    </p:set>
                                    <p:anim calcmode="lin" valueType="num">
                                      <p:cBhvr additive="base">
                                        <p:cTn id="13" dur="500" fill="hold"/>
                                        <p:tgtEl>
                                          <p:spTgt spid="427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70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7011">
                                            <p:txEl>
                                              <p:pRg st="2" end="2"/>
                                            </p:txEl>
                                          </p:spTgt>
                                        </p:tgtEl>
                                        <p:attrNameLst>
                                          <p:attrName>style.visibility</p:attrName>
                                        </p:attrNameLst>
                                      </p:cBhvr>
                                      <p:to>
                                        <p:strVal val="visible"/>
                                      </p:to>
                                    </p:set>
                                    <p:anim calcmode="lin" valueType="num">
                                      <p:cBhvr additive="base">
                                        <p:cTn id="19" dur="500" fill="hold"/>
                                        <p:tgtEl>
                                          <p:spTgt spid="427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70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27021"/>
                                        </p:tgtEl>
                                        <p:attrNameLst>
                                          <p:attrName>style.visibility</p:attrName>
                                        </p:attrNameLst>
                                      </p:cBhvr>
                                      <p:to>
                                        <p:strVal val="visible"/>
                                      </p:to>
                                    </p:set>
                                    <p:animEffect transition="in" filter="wipe(down)">
                                      <p:cBhvr>
                                        <p:cTn id="25" dur="500"/>
                                        <p:tgtEl>
                                          <p:spTgt spid="427021"/>
                                        </p:tgtEl>
                                      </p:cBhvr>
                                    </p:animEffect>
                                  </p:childTnLst>
                                  <p:subTnLst>
                                    <p:audio>
                                      <p:cMediaNode>
                                        <p:cTn display="0" masterRel="sameClick">
                                          <p:stCondLst>
                                            <p:cond evt="begin" delay="0">
                                              <p:tn val="23"/>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autoUpdateAnimBg="0"/>
      <p:bldP spid="42702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5229225"/>
            <a:ext cx="20732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Grp="1" noChangeArrowheads="1"/>
          </p:cNvSpPr>
          <p:nvPr>
            <p:ph type="title"/>
          </p:nvPr>
        </p:nvSpPr>
        <p:spPr/>
        <p:txBody>
          <a:bodyPr/>
          <a:lstStyle/>
          <a:p>
            <a:pPr eaLnBrk="1" hangingPunct="1"/>
            <a:r>
              <a:rPr lang="en-US">
                <a:latin typeface="Arial" charset="0"/>
              </a:rPr>
              <a:t>Communication by song</a:t>
            </a:r>
          </a:p>
        </p:txBody>
      </p:sp>
      <p:sp>
        <p:nvSpPr>
          <p:cNvPr id="429060" name="Rectangle 4" descr="Rectangle: Click to edit Master text styles&#10;Second level&#10;Third level&#10;Fourth level&#10;Fifth level"/>
          <p:cNvSpPr>
            <a:spLocks noGrp="1" noChangeArrowheads="1"/>
          </p:cNvSpPr>
          <p:nvPr>
            <p:ph type="body" idx="1"/>
          </p:nvPr>
        </p:nvSpPr>
        <p:spPr>
          <a:xfrm>
            <a:off x="838200" y="1371600"/>
            <a:ext cx="7772400" cy="5181600"/>
          </a:xfrm>
        </p:spPr>
        <p:txBody>
          <a:bodyPr/>
          <a:lstStyle/>
          <a:p>
            <a:pPr eaLnBrk="1" hangingPunct="1"/>
            <a:r>
              <a:rPr lang="en-US">
                <a:latin typeface="Arial" charset="0"/>
              </a:rPr>
              <a:t>Bird song</a:t>
            </a:r>
          </a:p>
          <a:p>
            <a:pPr lvl="1" eaLnBrk="1" hangingPunct="1"/>
            <a:r>
              <a:rPr lang="en-US">
                <a:latin typeface="Arial" charset="0"/>
                <a:ea typeface="ＭＳ Ｐゴシック" charset="0"/>
              </a:rPr>
              <a:t>species identification &amp; mating ritual</a:t>
            </a:r>
          </a:p>
          <a:p>
            <a:pPr lvl="1" eaLnBrk="1" hangingPunct="1"/>
            <a:r>
              <a:rPr lang="en-US">
                <a:latin typeface="Arial" charset="0"/>
                <a:ea typeface="ＭＳ Ｐゴシック" charset="0"/>
              </a:rPr>
              <a:t>mixed learned &amp; innate</a:t>
            </a:r>
          </a:p>
          <a:p>
            <a:pPr lvl="1" eaLnBrk="1" hangingPunct="1"/>
            <a:r>
              <a:rPr lang="en-US">
                <a:latin typeface="Arial" charset="0"/>
                <a:ea typeface="ＭＳ Ｐゴシック" charset="0"/>
              </a:rPr>
              <a:t>critical learning period</a:t>
            </a:r>
          </a:p>
          <a:p>
            <a:pPr eaLnBrk="1" hangingPunct="1"/>
            <a:r>
              <a:rPr lang="en-US">
                <a:latin typeface="Arial" charset="0"/>
              </a:rPr>
              <a:t>Insect song</a:t>
            </a:r>
          </a:p>
          <a:p>
            <a:pPr lvl="1" eaLnBrk="1" hangingPunct="1"/>
            <a:r>
              <a:rPr lang="en-US">
                <a:latin typeface="Arial" charset="0"/>
                <a:ea typeface="ＭＳ Ｐゴシック" charset="0"/>
              </a:rPr>
              <a:t>mating ritual &amp; song</a:t>
            </a:r>
          </a:p>
          <a:p>
            <a:pPr lvl="1" eaLnBrk="1" hangingPunct="1"/>
            <a:r>
              <a:rPr lang="en-US">
                <a:latin typeface="Arial" charset="0"/>
                <a:ea typeface="ＭＳ Ｐゴシック" charset="0"/>
              </a:rPr>
              <a:t>innate, genetically </a:t>
            </a:r>
            <a:br>
              <a:rPr lang="en-US">
                <a:latin typeface="Arial" charset="0"/>
                <a:ea typeface="ＭＳ Ｐゴシック" charset="0"/>
              </a:rPr>
            </a:br>
            <a:r>
              <a:rPr lang="en-US">
                <a:latin typeface="Arial" charset="0"/>
                <a:ea typeface="ＭＳ Ｐゴシック" charset="0"/>
              </a:rPr>
              <a:t>controlled </a:t>
            </a:r>
          </a:p>
        </p:txBody>
      </p:sp>
      <p:pic>
        <p:nvPicPr>
          <p:cNvPr id="429061" name="Picture 5"/>
          <p:cNvPicPr>
            <a:picLocks noChangeAspect="1" noChangeArrowheads="1"/>
          </p:cNvPicPr>
          <p:nvPr/>
        </p:nvPicPr>
        <p:blipFill>
          <a:blip r:embed="rId5"/>
          <a:srcRect/>
          <a:stretch>
            <a:fillRect/>
          </a:stretch>
        </p:blipFill>
        <p:spPr bwMode="auto">
          <a:xfrm flipH="1">
            <a:off x="5273675" y="3921125"/>
            <a:ext cx="3781425" cy="2833688"/>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57349" name="Rectangle 6"/>
          <p:cNvSpPr>
            <a:spLocks noChangeArrowheads="1"/>
          </p:cNvSpPr>
          <p:nvPr/>
        </p:nvSpPr>
        <p:spPr bwMode="auto">
          <a:xfrm>
            <a:off x="6626225" y="3560763"/>
            <a:ext cx="2517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b="1">
                <a:solidFill>
                  <a:schemeClr val="tx2"/>
                </a:solidFill>
              </a:rPr>
              <a:t>Red-winged blackbird</a:t>
            </a:r>
          </a:p>
        </p:txBody>
      </p:sp>
    </p:spTree>
    <p:extLst>
      <p:ext uri="{BB962C8B-B14F-4D97-AF65-F5344CB8AC3E}">
        <p14:creationId xmlns:p14="http://schemas.microsoft.com/office/powerpoint/2010/main" val="1561130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9060">
                                            <p:txEl>
                                              <p:pRg st="0" end="0"/>
                                            </p:txEl>
                                          </p:spTgt>
                                        </p:tgtEl>
                                        <p:attrNameLst>
                                          <p:attrName>style.visibility</p:attrName>
                                        </p:attrNameLst>
                                      </p:cBhvr>
                                      <p:to>
                                        <p:strVal val="visible"/>
                                      </p:to>
                                    </p:set>
                                    <p:anim calcmode="lin" valueType="num">
                                      <p:cBhvr additive="base">
                                        <p:cTn id="7" dur="500" fill="hold"/>
                                        <p:tgtEl>
                                          <p:spTgt spid="4290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90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29060">
                                            <p:txEl>
                                              <p:pRg st="4" end="4"/>
                                            </p:txEl>
                                          </p:spTgt>
                                        </p:tgtEl>
                                        <p:attrNameLst>
                                          <p:attrName>style.visibility</p:attrName>
                                        </p:attrNameLst>
                                      </p:cBhvr>
                                      <p:to>
                                        <p:strVal val="visible"/>
                                      </p:to>
                                    </p:set>
                                    <p:anim calcmode="lin" valueType="num">
                                      <p:cBhvr additive="base">
                                        <p:cTn id="12" dur="500" fill="hold"/>
                                        <p:tgtEl>
                                          <p:spTgt spid="429060">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90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29060">
                                            <p:txEl>
                                              <p:pRg st="1" end="1"/>
                                            </p:txEl>
                                          </p:spTgt>
                                        </p:tgtEl>
                                        <p:attrNameLst>
                                          <p:attrName>style.visibility</p:attrName>
                                        </p:attrNameLst>
                                      </p:cBhvr>
                                      <p:to>
                                        <p:strVal val="visible"/>
                                      </p:to>
                                    </p:set>
                                    <p:anim calcmode="lin" valueType="num">
                                      <p:cBhvr additive="base">
                                        <p:cTn id="18" dur="500" fill="hold"/>
                                        <p:tgtEl>
                                          <p:spTgt spid="42906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290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29060">
                                            <p:txEl>
                                              <p:pRg st="2" end="2"/>
                                            </p:txEl>
                                          </p:spTgt>
                                        </p:tgtEl>
                                        <p:attrNameLst>
                                          <p:attrName>style.visibility</p:attrName>
                                        </p:attrNameLst>
                                      </p:cBhvr>
                                      <p:to>
                                        <p:strVal val="visible"/>
                                      </p:to>
                                    </p:set>
                                    <p:anim calcmode="lin" valueType="num">
                                      <p:cBhvr additive="base">
                                        <p:cTn id="24" dur="500" fill="hold"/>
                                        <p:tgtEl>
                                          <p:spTgt spid="429060">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290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29060">
                                            <p:txEl>
                                              <p:pRg st="3" end="3"/>
                                            </p:txEl>
                                          </p:spTgt>
                                        </p:tgtEl>
                                        <p:attrNameLst>
                                          <p:attrName>style.visibility</p:attrName>
                                        </p:attrNameLst>
                                      </p:cBhvr>
                                      <p:to>
                                        <p:strVal val="visible"/>
                                      </p:to>
                                    </p:set>
                                    <p:anim calcmode="lin" valueType="num">
                                      <p:cBhvr additive="base">
                                        <p:cTn id="30" dur="500" fill="hold"/>
                                        <p:tgtEl>
                                          <p:spTgt spid="429060">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290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29060">
                                            <p:txEl>
                                              <p:pRg st="5" end="5"/>
                                            </p:txEl>
                                          </p:spTgt>
                                        </p:tgtEl>
                                        <p:attrNameLst>
                                          <p:attrName>style.visibility</p:attrName>
                                        </p:attrNameLst>
                                      </p:cBhvr>
                                      <p:to>
                                        <p:strVal val="visible"/>
                                      </p:to>
                                    </p:set>
                                    <p:anim calcmode="lin" valueType="num">
                                      <p:cBhvr additive="base">
                                        <p:cTn id="36" dur="500" fill="hold"/>
                                        <p:tgtEl>
                                          <p:spTgt spid="429060">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290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29060">
                                            <p:txEl>
                                              <p:pRg st="6" end="6"/>
                                            </p:txEl>
                                          </p:spTgt>
                                        </p:tgtEl>
                                        <p:attrNameLst>
                                          <p:attrName>style.visibility</p:attrName>
                                        </p:attrNameLst>
                                      </p:cBhvr>
                                      <p:to>
                                        <p:strVal val="visible"/>
                                      </p:to>
                                    </p:set>
                                    <p:anim calcmode="lin" valueType="num">
                                      <p:cBhvr additive="base">
                                        <p:cTn id="42" dur="500" fill="hold"/>
                                        <p:tgtEl>
                                          <p:spTgt spid="429060">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290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7493" name="Picture 1029" descr="51-19-SnakesRitualWrestling"/>
          <p:cNvPicPr>
            <a:picLocks noChangeAspect="1" noChangeArrowheads="1"/>
          </p:cNvPicPr>
          <p:nvPr/>
        </p:nvPicPr>
        <p:blipFill>
          <a:blip r:embed="rId5"/>
          <a:srcRect/>
          <a:stretch>
            <a:fillRect/>
          </a:stretch>
        </p:blipFill>
        <p:spPr bwMode="auto">
          <a:xfrm>
            <a:off x="2709863" y="3759200"/>
            <a:ext cx="4487862" cy="3000375"/>
          </a:xfrm>
          <a:prstGeom prst="rect">
            <a:avLst/>
          </a:prstGeom>
          <a:noFill/>
          <a:effectLst>
            <a:outerShdw blurRad="63500" dist="38099" dir="2700000" algn="ctr" rotWithShape="0">
              <a:srgbClr val="000000">
                <a:alpha val="75000"/>
              </a:srgbClr>
            </a:outerShdw>
          </a:effectLst>
        </p:spPr>
      </p:pic>
      <p:sp>
        <p:nvSpPr>
          <p:cNvPr id="59394" name="Rectangle 1026"/>
          <p:cNvSpPr>
            <a:spLocks noGrp="1" noChangeArrowheads="1"/>
          </p:cNvSpPr>
          <p:nvPr>
            <p:ph type="title"/>
          </p:nvPr>
        </p:nvSpPr>
        <p:spPr/>
        <p:txBody>
          <a:bodyPr/>
          <a:lstStyle/>
          <a:p>
            <a:pPr eaLnBrk="1" hangingPunct="1"/>
            <a:r>
              <a:rPr lang="en-US">
                <a:latin typeface="Arial" charset="0"/>
              </a:rPr>
              <a:t>Social behaviors</a:t>
            </a:r>
          </a:p>
        </p:txBody>
      </p:sp>
      <p:sp>
        <p:nvSpPr>
          <p:cNvPr id="447491" name="Rectangle 1027" descr="Rectangle: Click to edit Master text styles&#10;Second level&#10;Third level&#10;Fourth level&#10;Fifth level"/>
          <p:cNvSpPr>
            <a:spLocks noGrp="1" noChangeArrowheads="1"/>
          </p:cNvSpPr>
          <p:nvPr>
            <p:ph type="body" idx="1"/>
          </p:nvPr>
        </p:nvSpPr>
        <p:spPr>
          <a:xfrm>
            <a:off x="674688" y="1358900"/>
            <a:ext cx="7935912" cy="1938338"/>
          </a:xfrm>
        </p:spPr>
        <p:txBody>
          <a:bodyPr/>
          <a:lstStyle/>
          <a:p>
            <a:pPr eaLnBrk="1" hangingPunct="1">
              <a:lnSpc>
                <a:spcPct val="90000"/>
              </a:lnSpc>
            </a:pPr>
            <a:r>
              <a:rPr lang="en-US" u="sng">
                <a:solidFill>
                  <a:srgbClr val="CC0000"/>
                </a:solidFill>
                <a:latin typeface="Arial" charset="0"/>
              </a:rPr>
              <a:t>Agonistic behaviors</a:t>
            </a:r>
            <a:endParaRPr lang="en-US">
              <a:latin typeface="Arial" charset="0"/>
            </a:endParaRPr>
          </a:p>
          <a:p>
            <a:pPr lvl="1" eaLnBrk="1" hangingPunct="1">
              <a:lnSpc>
                <a:spcPct val="90000"/>
              </a:lnSpc>
            </a:pPr>
            <a:r>
              <a:rPr lang="en-US">
                <a:latin typeface="Arial" charset="0"/>
                <a:ea typeface="ＭＳ Ｐゴシック" charset="0"/>
              </a:rPr>
              <a:t>threatening &amp; submissive rituals</a:t>
            </a:r>
          </a:p>
          <a:p>
            <a:pPr marL="1085850" lvl="2" eaLnBrk="1" hangingPunct="1">
              <a:lnSpc>
                <a:spcPct val="90000"/>
              </a:lnSpc>
            </a:pPr>
            <a:r>
              <a:rPr lang="en-US">
                <a:latin typeface="Arial" charset="0"/>
                <a:ea typeface="ＭＳ Ｐゴシック" charset="0"/>
              </a:rPr>
              <a:t>symbolic, usually no harm done</a:t>
            </a:r>
          </a:p>
          <a:p>
            <a:pPr lvl="1" eaLnBrk="1" hangingPunct="1">
              <a:lnSpc>
                <a:spcPct val="90000"/>
              </a:lnSpc>
            </a:pPr>
            <a:r>
              <a:rPr lang="en-US" u="sng">
                <a:latin typeface="Arial" charset="0"/>
                <a:ea typeface="ＭＳ Ｐゴシック" charset="0"/>
              </a:rPr>
              <a:t>ex:</a:t>
            </a:r>
            <a:r>
              <a:rPr lang="en-US">
                <a:latin typeface="Arial" charset="0"/>
                <a:ea typeface="ＭＳ Ｐゴシック" charset="0"/>
              </a:rPr>
              <a:t> territoriality, competitor aggression </a:t>
            </a:r>
          </a:p>
        </p:txBody>
      </p:sp>
      <p:pic>
        <p:nvPicPr>
          <p:cNvPr id="447492" name="Picture 1028"/>
          <p:cNvPicPr>
            <a:picLocks noChangeAspect="1" noChangeArrowheads="1"/>
          </p:cNvPicPr>
          <p:nvPr/>
        </p:nvPicPr>
        <p:blipFill>
          <a:blip r:embed="rId6"/>
          <a:srcRect/>
          <a:stretch>
            <a:fillRect/>
          </a:stretch>
        </p:blipFill>
        <p:spPr bwMode="auto">
          <a:xfrm>
            <a:off x="109538" y="3109913"/>
            <a:ext cx="3470275" cy="261461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47494" name="Picture 1030" descr="2_15014_streit_der_riesenschidkroeten"/>
          <p:cNvPicPr>
            <a:picLocks noChangeAspect="1" noChangeArrowheads="1"/>
          </p:cNvPicPr>
          <p:nvPr/>
        </p:nvPicPr>
        <p:blipFill>
          <a:blip r:embed="rId7"/>
          <a:srcRect l="4800" t="6857" r="4800" b="6857"/>
          <a:stretch>
            <a:fillRect/>
          </a:stretch>
        </p:blipFill>
        <p:spPr bwMode="auto">
          <a:xfrm>
            <a:off x="5838825" y="3179763"/>
            <a:ext cx="3135313" cy="2095500"/>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pic>
        <p:nvPicPr>
          <p:cNvPr id="447495" name="Picture 1031" descr="51-12b-BearsPlaying"/>
          <p:cNvPicPr>
            <a:picLocks noChangeAspect="1" noChangeArrowheads="1"/>
          </p:cNvPicPr>
          <p:nvPr/>
        </p:nvPicPr>
        <p:blipFill>
          <a:blip r:embed="rId8"/>
          <a:srcRect l="13499" t="8075" r="10800" b="10767"/>
          <a:stretch>
            <a:fillRect/>
          </a:stretch>
        </p:blipFill>
        <p:spPr bwMode="auto">
          <a:xfrm>
            <a:off x="6967538" y="398463"/>
            <a:ext cx="2141537" cy="153670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47496" name="Picture 1032" descr="penguin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0663" y="554672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497" name="AutoShape 1033"/>
          <p:cNvSpPr>
            <a:spLocks noChangeArrowheads="1"/>
          </p:cNvSpPr>
          <p:nvPr/>
        </p:nvSpPr>
        <p:spPr bwMode="auto">
          <a:xfrm flipH="1">
            <a:off x="5327650" y="5856288"/>
            <a:ext cx="2046288" cy="885825"/>
          </a:xfrm>
          <a:prstGeom prst="wedgeEllipseCallout">
            <a:avLst>
              <a:gd name="adj1" fmla="val -86773"/>
              <a:gd name="adj2" fmla="val -45343"/>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Let</a:t>
            </a:r>
            <a:r>
              <a:rPr lang="ja-JP" altLang="en-US" sz="1800" b="1">
                <a:solidFill>
                  <a:srgbClr val="0F116A"/>
                </a:solidFill>
                <a:latin typeface="Comic Sans MS" charset="0"/>
              </a:rPr>
              <a:t>’</a:t>
            </a:r>
            <a:r>
              <a:rPr lang="en-US" altLang="ja-JP" sz="1800" b="1">
                <a:solidFill>
                  <a:srgbClr val="0F116A"/>
                </a:solidFill>
                <a:latin typeface="Comic Sans MS" charset="0"/>
              </a:rPr>
              <a:t>s go to </a:t>
            </a:r>
            <a:br>
              <a:rPr lang="en-US" altLang="ja-JP" sz="1800" b="1">
                <a:solidFill>
                  <a:srgbClr val="0F116A"/>
                </a:solidFill>
                <a:latin typeface="Comic Sans MS" charset="0"/>
              </a:rPr>
            </a:br>
            <a:r>
              <a:rPr lang="en-US" altLang="ja-JP" sz="1800" b="1">
                <a:solidFill>
                  <a:srgbClr val="0F116A"/>
                </a:solidFill>
                <a:latin typeface="Comic Sans MS" charset="0"/>
              </a:rPr>
              <a:t>the videotape</a:t>
            </a:r>
            <a:r>
              <a:rPr lang="en-US" altLang="ja-JP" sz="1800" b="1" i="1">
                <a:solidFill>
                  <a:srgbClr val="0F116A"/>
                </a:solidFill>
                <a:latin typeface="Comic Sans MS" charset="0"/>
              </a:rPr>
              <a:t>!</a:t>
            </a:r>
            <a:r>
              <a:rPr lang="en-US" altLang="ja-JP" sz="1800" b="1">
                <a:solidFill>
                  <a:srgbClr val="0F116A"/>
                </a:solidFill>
                <a:latin typeface="Comic Sans MS" charset="0"/>
              </a:rPr>
              <a:t> </a:t>
            </a:r>
            <a:endParaRPr lang="en-US" sz="1800" b="1">
              <a:solidFill>
                <a:srgbClr val="0F116A"/>
              </a:solidFill>
              <a:latin typeface="Comic Sans MS" charset="0"/>
            </a:endParaRPr>
          </a:p>
        </p:txBody>
      </p:sp>
    </p:spTree>
    <p:extLst>
      <p:ext uri="{BB962C8B-B14F-4D97-AF65-F5344CB8AC3E}">
        <p14:creationId xmlns:p14="http://schemas.microsoft.com/office/powerpoint/2010/main" val="759207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anim calcmode="lin" valueType="num">
                                      <p:cBhvr additive="base">
                                        <p:cTn id="7" dur="500" fill="hold"/>
                                        <p:tgtEl>
                                          <p:spTgt spid="447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74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7491">
                                            <p:txEl>
                                              <p:pRg st="1" end="1"/>
                                            </p:txEl>
                                          </p:spTgt>
                                        </p:tgtEl>
                                        <p:attrNameLst>
                                          <p:attrName>style.visibility</p:attrName>
                                        </p:attrNameLst>
                                      </p:cBhvr>
                                      <p:to>
                                        <p:strVal val="visible"/>
                                      </p:to>
                                    </p:set>
                                    <p:anim calcmode="lin" valueType="num">
                                      <p:cBhvr additive="base">
                                        <p:cTn id="13" dur="500" fill="hold"/>
                                        <p:tgtEl>
                                          <p:spTgt spid="447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74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par>
                                <p:cTn id="15" presetID="2" presetClass="entr" presetSubtype="8" fill="hold" grpId="0" nodeType="withEffect">
                                  <p:stCondLst>
                                    <p:cond delay="0"/>
                                  </p:stCondLst>
                                  <p:childTnLst>
                                    <p:set>
                                      <p:cBhvr>
                                        <p:cTn id="16" dur="1" fill="hold">
                                          <p:stCondLst>
                                            <p:cond delay="0"/>
                                          </p:stCondLst>
                                        </p:cTn>
                                        <p:tgtEl>
                                          <p:spTgt spid="447491">
                                            <p:txEl>
                                              <p:pRg st="2" end="2"/>
                                            </p:txEl>
                                          </p:spTgt>
                                        </p:tgtEl>
                                        <p:attrNameLst>
                                          <p:attrName>style.visibility</p:attrName>
                                        </p:attrNameLst>
                                      </p:cBhvr>
                                      <p:to>
                                        <p:strVal val="visible"/>
                                      </p:to>
                                    </p:set>
                                    <p:anim calcmode="lin" valueType="num">
                                      <p:cBhvr additive="base">
                                        <p:cTn id="17" dur="500" fill="hold"/>
                                        <p:tgtEl>
                                          <p:spTgt spid="44749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474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par>
                                <p:cTn id="19" presetID="2" presetClass="entr" presetSubtype="8" fill="hold" grpId="0" nodeType="withEffect">
                                  <p:stCondLst>
                                    <p:cond delay="0"/>
                                  </p:stCondLst>
                                  <p:childTnLst>
                                    <p:set>
                                      <p:cBhvr>
                                        <p:cTn id="20" dur="1" fill="hold">
                                          <p:stCondLst>
                                            <p:cond delay="0"/>
                                          </p:stCondLst>
                                        </p:cTn>
                                        <p:tgtEl>
                                          <p:spTgt spid="447491">
                                            <p:txEl>
                                              <p:pRg st="3" end="3"/>
                                            </p:txEl>
                                          </p:spTgt>
                                        </p:tgtEl>
                                        <p:attrNameLst>
                                          <p:attrName>style.visibility</p:attrName>
                                        </p:attrNameLst>
                                      </p:cBhvr>
                                      <p:to>
                                        <p:strVal val="visible"/>
                                      </p:to>
                                    </p:set>
                                    <p:anim calcmode="lin" valueType="num">
                                      <p:cBhvr additive="base">
                                        <p:cTn id="21" dur="500" fill="hold"/>
                                        <p:tgtEl>
                                          <p:spTgt spid="44749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474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47496"/>
                                        </p:tgtEl>
                                        <p:attrNameLst>
                                          <p:attrName>style.visibility</p:attrName>
                                        </p:attrNameLst>
                                      </p:cBhvr>
                                      <p:to>
                                        <p:strVal val="visible"/>
                                      </p:to>
                                    </p:set>
                                    <p:animEffect transition="in" filter="wipe(down)">
                                      <p:cBhvr>
                                        <p:cTn id="27" dur="500"/>
                                        <p:tgtEl>
                                          <p:spTgt spid="447496"/>
                                        </p:tgtEl>
                                      </p:cBhvr>
                                    </p:animEffec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47497"/>
                                        </p:tgtEl>
                                        <p:attrNameLst>
                                          <p:attrName>style.visibility</p:attrName>
                                        </p:attrNameLst>
                                      </p:cBhvr>
                                      <p:to>
                                        <p:strVal val="visible"/>
                                      </p:to>
                                    </p:set>
                                    <p:animEffect transition="in" filter="wipe(down)">
                                      <p:cBhvr>
                                        <p:cTn id="31" dur="500"/>
                                        <p:tgtEl>
                                          <p:spTgt spid="447497"/>
                                        </p:tgtEl>
                                      </p:cBhvr>
                                    </p:animEffect>
                                  </p:childTnLst>
                                  <p:subTnLst>
                                    <p:audio>
                                      <p:cMediaNode>
                                        <p:cTn display="0" masterRel="sameClick">
                                          <p:stCondLst>
                                            <p:cond evt="begin" delay="0">
                                              <p:tn val="29"/>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autoUpdateAnimBg="0"/>
      <p:bldP spid="44749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a:latin typeface="Arial" charset="0"/>
              </a:rPr>
              <a:t>Social behaviors </a:t>
            </a:r>
          </a:p>
        </p:txBody>
      </p:sp>
      <p:sp>
        <p:nvSpPr>
          <p:cNvPr id="408579" name="Rectangle 3" descr="Rectangle: Click to edit Master text styles&#10;Second level&#10;Third level&#10;Fourth level&#10;Fifth level"/>
          <p:cNvSpPr>
            <a:spLocks noGrp="1" noChangeArrowheads="1"/>
          </p:cNvSpPr>
          <p:nvPr>
            <p:ph type="body" idx="1"/>
          </p:nvPr>
        </p:nvSpPr>
        <p:spPr>
          <a:xfrm>
            <a:off x="838200" y="1371600"/>
            <a:ext cx="4648200" cy="2239963"/>
          </a:xfrm>
        </p:spPr>
        <p:txBody>
          <a:bodyPr/>
          <a:lstStyle/>
          <a:p>
            <a:pPr eaLnBrk="1" hangingPunct="1"/>
            <a:r>
              <a:rPr lang="en-US" u="sng">
                <a:solidFill>
                  <a:srgbClr val="CC0000"/>
                </a:solidFill>
                <a:latin typeface="Arial" charset="0"/>
              </a:rPr>
              <a:t>Dominance hierarchy</a:t>
            </a:r>
            <a:endParaRPr lang="en-US">
              <a:latin typeface="Arial" charset="0"/>
            </a:endParaRPr>
          </a:p>
          <a:p>
            <a:pPr lvl="1" eaLnBrk="1" hangingPunct="1"/>
            <a:r>
              <a:rPr lang="en-US">
                <a:latin typeface="Arial" charset="0"/>
                <a:ea typeface="ＭＳ Ｐゴシック" charset="0"/>
              </a:rPr>
              <a:t>social ranking within a group </a:t>
            </a:r>
          </a:p>
          <a:p>
            <a:pPr lvl="2" eaLnBrk="1" hangingPunct="1"/>
            <a:r>
              <a:rPr lang="en-US">
                <a:latin typeface="Arial" charset="0"/>
                <a:ea typeface="ＭＳ Ｐゴシック" charset="0"/>
              </a:rPr>
              <a:t>pecking order</a:t>
            </a:r>
          </a:p>
        </p:txBody>
      </p:sp>
      <p:pic>
        <p:nvPicPr>
          <p:cNvPr id="408580" name="Picture 4"/>
          <p:cNvPicPr>
            <a:picLocks noChangeAspect="1" noChangeArrowheads="1"/>
          </p:cNvPicPr>
          <p:nvPr/>
        </p:nvPicPr>
        <p:blipFill>
          <a:blip r:embed="rId4"/>
          <a:srcRect/>
          <a:stretch>
            <a:fillRect/>
          </a:stretch>
        </p:blipFill>
        <p:spPr bwMode="auto">
          <a:xfrm>
            <a:off x="4383088" y="3665538"/>
            <a:ext cx="4686300" cy="3092450"/>
          </a:xfrm>
          <a:prstGeom prst="rect">
            <a:avLst/>
          </a:prstGeom>
          <a:noFill/>
          <a:ln w="9525">
            <a:noFill/>
            <a:miter lim="800000"/>
            <a:headEnd/>
            <a:tailEnd/>
          </a:ln>
          <a:effectLst>
            <a:outerShdw blurRad="63500" dist="35921" dir="2700000" algn="ctr" rotWithShape="0">
              <a:srgbClr val="000000"/>
            </a:outerShdw>
          </a:effectLst>
        </p:spPr>
      </p:pic>
      <p:pic>
        <p:nvPicPr>
          <p:cNvPr id="408581" name="Picture 5"/>
          <p:cNvPicPr>
            <a:picLocks noChangeAspect="1" noChangeArrowheads="1"/>
          </p:cNvPicPr>
          <p:nvPr/>
        </p:nvPicPr>
        <p:blipFill>
          <a:blip r:embed="rId5"/>
          <a:srcRect/>
          <a:stretch>
            <a:fillRect/>
          </a:stretch>
        </p:blipFill>
        <p:spPr bwMode="auto">
          <a:xfrm>
            <a:off x="107950" y="3668713"/>
            <a:ext cx="4552950" cy="3089275"/>
          </a:xfrm>
          <a:prstGeom prst="rect">
            <a:avLst/>
          </a:prstGeom>
          <a:noFill/>
          <a:ln w="9525">
            <a:noFill/>
            <a:miter lim="800000"/>
            <a:headEnd/>
            <a:tailEnd/>
          </a:ln>
          <a:effectLst>
            <a:outerShdw blurRad="63500" dist="35921" dir="2700000" algn="ctr" rotWithShape="0">
              <a:srgbClr val="000000"/>
            </a:outerShdw>
          </a:effectLst>
        </p:spPr>
      </p:pic>
      <p:sp>
        <p:nvSpPr>
          <p:cNvPr id="61445" name="Line 6"/>
          <p:cNvSpPr>
            <a:spLocks noChangeShapeType="1"/>
          </p:cNvSpPr>
          <p:nvPr/>
        </p:nvSpPr>
        <p:spPr bwMode="auto">
          <a:xfrm>
            <a:off x="4665663" y="3529013"/>
            <a:ext cx="0" cy="33289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13697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 calcmode="lin" valueType="num">
                                      <p:cBhvr additive="base">
                                        <p:cTn id="7" dur="500" fill="hold"/>
                                        <p:tgtEl>
                                          <p:spTgt spid="408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8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8579">
                                            <p:txEl>
                                              <p:pRg st="1" end="1"/>
                                            </p:txEl>
                                          </p:spTgt>
                                        </p:tgtEl>
                                        <p:attrNameLst>
                                          <p:attrName>style.visibility</p:attrName>
                                        </p:attrNameLst>
                                      </p:cBhvr>
                                      <p:to>
                                        <p:strVal val="visible"/>
                                      </p:to>
                                    </p:set>
                                    <p:anim calcmode="lin" valueType="num">
                                      <p:cBhvr additive="base">
                                        <p:cTn id="13" dur="500" fill="hold"/>
                                        <p:tgtEl>
                                          <p:spTgt spid="408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8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8579">
                                            <p:txEl>
                                              <p:pRg st="2" end="2"/>
                                            </p:txEl>
                                          </p:spTgt>
                                        </p:tgtEl>
                                        <p:attrNameLst>
                                          <p:attrName>style.visibility</p:attrName>
                                        </p:attrNameLst>
                                      </p:cBhvr>
                                      <p:to>
                                        <p:strVal val="visible"/>
                                      </p:to>
                                    </p:set>
                                    <p:anim calcmode="lin" valueType="num">
                                      <p:cBhvr additive="base">
                                        <p:cTn id="19" dur="500" fill="hold"/>
                                        <p:tgtEl>
                                          <p:spTgt spid="408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8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atin typeface="Arial" charset="0"/>
              </a:rPr>
              <a:t>Social behaviors</a:t>
            </a:r>
          </a:p>
        </p:txBody>
      </p:sp>
      <p:pic>
        <p:nvPicPr>
          <p:cNvPr id="63490" name="Picture 4"/>
          <p:cNvPicPr>
            <a:picLocks noChangeAspect="1" noChangeArrowheads="1"/>
          </p:cNvPicPr>
          <p:nvPr/>
        </p:nvPicPr>
        <p:blipFill>
          <a:blip r:embed="rId4">
            <a:extLst>
              <a:ext uri="{28A0092B-C50C-407E-A947-70E740481C1C}">
                <a14:useLocalDpi xmlns:a14="http://schemas.microsoft.com/office/drawing/2010/main" val="0"/>
              </a:ext>
            </a:extLst>
          </a:blip>
          <a:srcRect t="5553"/>
          <a:stretch>
            <a:fillRect/>
          </a:stretch>
        </p:blipFill>
        <p:spPr bwMode="auto">
          <a:xfrm>
            <a:off x="4764088" y="2403475"/>
            <a:ext cx="4175125"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9" name="Rectangle 5"/>
          <p:cNvSpPr>
            <a:spLocks noChangeArrowheads="1"/>
          </p:cNvSpPr>
          <p:nvPr/>
        </p:nvSpPr>
        <p:spPr bwMode="auto">
          <a:xfrm>
            <a:off x="1390650" y="4000500"/>
            <a:ext cx="33258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90000"/>
              </a:lnSpc>
            </a:pPr>
            <a:r>
              <a:rPr lang="en-US" sz="2000" b="1">
                <a:solidFill>
                  <a:schemeClr val="tx2"/>
                </a:solidFill>
              </a:rPr>
              <a:t>Pack of African dogs hunting wildebeest cooperatively</a:t>
            </a:r>
          </a:p>
        </p:txBody>
      </p:sp>
      <p:sp>
        <p:nvSpPr>
          <p:cNvPr id="431110" name="Rectangle 6"/>
          <p:cNvSpPr>
            <a:spLocks noChangeArrowheads="1"/>
          </p:cNvSpPr>
          <p:nvPr/>
        </p:nvSpPr>
        <p:spPr bwMode="auto">
          <a:xfrm>
            <a:off x="1412875" y="5943600"/>
            <a:ext cx="3303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a:solidFill>
                  <a:schemeClr val="tx2"/>
                </a:solidFill>
              </a:rPr>
              <a:t>White pelicans </a:t>
            </a:r>
            <a:r>
              <a:rPr lang="ja-JP" altLang="en-US" sz="2000" b="1">
                <a:solidFill>
                  <a:schemeClr val="tx2"/>
                </a:solidFill>
              </a:rPr>
              <a:t>“</a:t>
            </a:r>
            <a:r>
              <a:rPr lang="en-US" altLang="ja-JP" sz="2000" b="1">
                <a:solidFill>
                  <a:schemeClr val="tx2"/>
                </a:solidFill>
              </a:rPr>
              <a:t>herding</a:t>
            </a:r>
            <a:r>
              <a:rPr lang="ja-JP" altLang="en-US" sz="2000" b="1">
                <a:solidFill>
                  <a:schemeClr val="tx2"/>
                </a:solidFill>
              </a:rPr>
              <a:t>”</a:t>
            </a:r>
            <a:r>
              <a:rPr lang="en-US" altLang="ja-JP" sz="2000" b="1">
                <a:solidFill>
                  <a:schemeClr val="tx2"/>
                </a:solidFill>
              </a:rPr>
              <a:t> school of fish</a:t>
            </a:r>
            <a:endParaRPr lang="en-US" sz="2000" b="1">
              <a:solidFill>
                <a:schemeClr val="tx2"/>
              </a:solidFill>
            </a:endParaRPr>
          </a:p>
        </p:txBody>
      </p:sp>
      <p:sp>
        <p:nvSpPr>
          <p:cNvPr id="431112" name="Rectangle 8" descr="Rectangle: Click to edit Master text styles&#10;Second level&#10;Third level&#10;Fourth level&#10;Fifth level"/>
          <p:cNvSpPr>
            <a:spLocks noGrp="1" noChangeArrowheads="1"/>
          </p:cNvSpPr>
          <p:nvPr>
            <p:ph type="body" idx="1"/>
          </p:nvPr>
        </p:nvSpPr>
        <p:spPr>
          <a:xfrm>
            <a:off x="639763" y="1371600"/>
            <a:ext cx="7593012" cy="1387475"/>
          </a:xfrm>
          <a:noFill/>
        </p:spPr>
        <p:txBody>
          <a:bodyPr/>
          <a:lstStyle/>
          <a:p>
            <a:pPr eaLnBrk="1" hangingPunct="1"/>
            <a:r>
              <a:rPr lang="en-US" u="sng">
                <a:solidFill>
                  <a:srgbClr val="CC0000"/>
                </a:solidFill>
                <a:latin typeface="Arial" charset="0"/>
              </a:rPr>
              <a:t>Cooperation</a:t>
            </a:r>
            <a:endParaRPr lang="en-US">
              <a:latin typeface="Arial" charset="0"/>
            </a:endParaRPr>
          </a:p>
          <a:p>
            <a:pPr lvl="1" eaLnBrk="1" hangingPunct="1"/>
            <a:r>
              <a:rPr lang="en-US">
                <a:latin typeface="Arial" charset="0"/>
                <a:ea typeface="ＭＳ Ｐゴシック" charset="0"/>
              </a:rPr>
              <a:t>working together in coordination</a:t>
            </a:r>
          </a:p>
        </p:txBody>
      </p:sp>
    </p:spTree>
    <p:extLst>
      <p:ext uri="{BB962C8B-B14F-4D97-AF65-F5344CB8AC3E}">
        <p14:creationId xmlns:p14="http://schemas.microsoft.com/office/powerpoint/2010/main" val="3938005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1109">
                                            <p:txEl>
                                              <p:pRg st="0" end="0"/>
                                            </p:txEl>
                                          </p:spTgt>
                                        </p:tgtEl>
                                        <p:attrNameLst>
                                          <p:attrName>style.visibility</p:attrName>
                                        </p:attrNameLst>
                                      </p:cBhvr>
                                      <p:to>
                                        <p:strVal val="visible"/>
                                      </p:to>
                                    </p:set>
                                    <p:anim calcmode="lin" valueType="num">
                                      <p:cBhvr additive="base">
                                        <p:cTn id="7" dur="500" fill="hold"/>
                                        <p:tgtEl>
                                          <p:spTgt spid="4311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11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1110">
                                            <p:txEl>
                                              <p:pRg st="0" end="0"/>
                                            </p:txEl>
                                          </p:spTgt>
                                        </p:tgtEl>
                                        <p:attrNameLst>
                                          <p:attrName>style.visibility</p:attrName>
                                        </p:attrNameLst>
                                      </p:cBhvr>
                                      <p:to>
                                        <p:strVal val="visible"/>
                                      </p:to>
                                    </p:set>
                                    <p:anim calcmode="lin" valueType="num">
                                      <p:cBhvr additive="base">
                                        <p:cTn id="13" dur="500" fill="hold"/>
                                        <p:tgtEl>
                                          <p:spTgt spid="4311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11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1112">
                                            <p:txEl>
                                              <p:pRg st="0" end="0"/>
                                            </p:txEl>
                                          </p:spTgt>
                                        </p:tgtEl>
                                        <p:attrNameLst>
                                          <p:attrName>style.visibility</p:attrName>
                                        </p:attrNameLst>
                                      </p:cBhvr>
                                      <p:to>
                                        <p:strVal val="visible"/>
                                      </p:to>
                                    </p:set>
                                    <p:anim calcmode="lin" valueType="num">
                                      <p:cBhvr additive="base">
                                        <p:cTn id="19" dur="500" fill="hold"/>
                                        <p:tgtEl>
                                          <p:spTgt spid="4311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11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1112">
                                            <p:txEl>
                                              <p:pRg st="1" end="1"/>
                                            </p:txEl>
                                          </p:spTgt>
                                        </p:tgtEl>
                                        <p:attrNameLst>
                                          <p:attrName>style.visibility</p:attrName>
                                        </p:attrNameLst>
                                      </p:cBhvr>
                                      <p:to>
                                        <p:strVal val="visible"/>
                                      </p:to>
                                    </p:set>
                                    <p:anim calcmode="lin" valueType="num">
                                      <p:cBhvr additive="base">
                                        <p:cTn id="25" dur="500" fill="hold"/>
                                        <p:tgtEl>
                                          <p:spTgt spid="431112">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11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9" grpId="0" build="p" autoUpdateAnimBg="0"/>
      <p:bldP spid="431110" grpId="0" build="p" autoUpdateAnimBg="0"/>
      <p:bldP spid="43111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Arial" charset="0"/>
              </a:rPr>
              <a:t>Social behaviors</a:t>
            </a:r>
          </a:p>
        </p:txBody>
      </p:sp>
      <p:sp>
        <p:nvSpPr>
          <p:cNvPr id="410627" name="Rectangle 3" descr="Rectangle: Click to edit Master text styles&#10;Second level&#10;Third level&#10;Fourth level&#10;Fifth level"/>
          <p:cNvSpPr>
            <a:spLocks noGrp="1" noChangeArrowheads="1"/>
          </p:cNvSpPr>
          <p:nvPr>
            <p:ph type="body" idx="1"/>
          </p:nvPr>
        </p:nvSpPr>
        <p:spPr>
          <a:xfrm>
            <a:off x="838200" y="1371600"/>
            <a:ext cx="7772400" cy="2233613"/>
          </a:xfrm>
        </p:spPr>
        <p:txBody>
          <a:bodyPr>
            <a:normAutofit lnSpcReduction="10000"/>
          </a:bodyPr>
          <a:lstStyle/>
          <a:p>
            <a:pPr eaLnBrk="1" hangingPunct="1">
              <a:lnSpc>
                <a:spcPct val="90000"/>
              </a:lnSpc>
            </a:pPr>
            <a:r>
              <a:rPr lang="en-US" u="sng">
                <a:solidFill>
                  <a:srgbClr val="CC0000"/>
                </a:solidFill>
                <a:latin typeface="Arial" charset="0"/>
              </a:rPr>
              <a:t>Altruistic behavior</a:t>
            </a:r>
            <a:endParaRPr lang="en-US">
              <a:latin typeface="Arial" charset="0"/>
            </a:endParaRPr>
          </a:p>
          <a:p>
            <a:pPr lvl="1" eaLnBrk="1" hangingPunct="1">
              <a:lnSpc>
                <a:spcPct val="90000"/>
              </a:lnSpc>
            </a:pPr>
            <a:r>
              <a:rPr lang="en-US" sz="2400">
                <a:latin typeface="Arial" charset="0"/>
                <a:ea typeface="ＭＳ Ｐゴシック" charset="0"/>
              </a:rPr>
              <a:t>reduces individual fitness but </a:t>
            </a:r>
            <a:br>
              <a:rPr lang="en-US" sz="2400">
                <a:latin typeface="Arial" charset="0"/>
                <a:ea typeface="ＭＳ Ｐゴシック" charset="0"/>
              </a:rPr>
            </a:br>
            <a:r>
              <a:rPr lang="en-US" sz="2400">
                <a:latin typeface="Arial" charset="0"/>
                <a:ea typeface="ＭＳ Ｐゴシック" charset="0"/>
              </a:rPr>
              <a:t>increases fitness of recipient</a:t>
            </a:r>
          </a:p>
          <a:p>
            <a:pPr lvl="1" eaLnBrk="1" hangingPunct="1">
              <a:lnSpc>
                <a:spcPct val="90000"/>
              </a:lnSpc>
            </a:pPr>
            <a:r>
              <a:rPr lang="en-US" sz="2400" u="sng">
                <a:solidFill>
                  <a:srgbClr val="CC0000"/>
                </a:solidFill>
                <a:latin typeface="Arial" charset="0"/>
                <a:ea typeface="ＭＳ Ｐゴシック" charset="0"/>
              </a:rPr>
              <a:t>kin selection</a:t>
            </a:r>
          </a:p>
          <a:p>
            <a:pPr marL="1085850" lvl="2" eaLnBrk="1" hangingPunct="1">
              <a:lnSpc>
                <a:spcPct val="90000"/>
              </a:lnSpc>
            </a:pPr>
            <a:r>
              <a:rPr lang="en-US" sz="2000">
                <a:latin typeface="Arial" charset="0"/>
                <a:ea typeface="ＭＳ Ｐゴシック" charset="0"/>
              </a:rPr>
              <a:t>increasing survival of close relatives passes </a:t>
            </a:r>
            <a:br>
              <a:rPr lang="en-US" sz="2000">
                <a:latin typeface="Arial" charset="0"/>
                <a:ea typeface="ＭＳ Ｐゴシック" charset="0"/>
              </a:rPr>
            </a:br>
            <a:r>
              <a:rPr lang="en-US" sz="2000">
                <a:latin typeface="Arial" charset="0"/>
                <a:ea typeface="ＭＳ Ｐゴシック" charset="0"/>
              </a:rPr>
              <a:t>these genes on to the next generation</a:t>
            </a:r>
            <a:endParaRPr lang="en-US">
              <a:latin typeface="Arial" charset="0"/>
              <a:ea typeface="ＭＳ Ｐゴシック" charset="0"/>
            </a:endParaRPr>
          </a:p>
        </p:txBody>
      </p:sp>
      <p:pic>
        <p:nvPicPr>
          <p:cNvPr id="65539" name="Picture 4"/>
          <p:cNvPicPr>
            <a:picLocks noChangeAspect="1" noChangeArrowheads="1"/>
          </p:cNvPicPr>
          <p:nvPr/>
        </p:nvPicPr>
        <p:blipFill>
          <a:blip r:embed="rId5">
            <a:extLst>
              <a:ext uri="{28A0092B-C50C-407E-A947-70E740481C1C}">
                <a14:useLocalDpi xmlns:a14="http://schemas.microsoft.com/office/drawing/2010/main" val="0"/>
              </a:ext>
            </a:extLst>
          </a:blip>
          <a:srcRect t="13162" b="4387"/>
          <a:stretch>
            <a:fillRect/>
          </a:stretch>
        </p:blipFill>
        <p:spPr bwMode="auto">
          <a:xfrm>
            <a:off x="6096000" y="3719513"/>
            <a:ext cx="24701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5"/>
          <p:cNvPicPr>
            <a:picLocks noChangeAspect="1" noChangeArrowheads="1"/>
          </p:cNvPicPr>
          <p:nvPr/>
        </p:nvPicPr>
        <p:blipFill>
          <a:blip r:embed="rId6">
            <a:extLst>
              <a:ext uri="{28A0092B-C50C-407E-A947-70E740481C1C}">
                <a14:useLocalDpi xmlns:a14="http://schemas.microsoft.com/office/drawing/2010/main" val="0"/>
              </a:ext>
            </a:extLst>
          </a:blip>
          <a:srcRect t="7472" b="7472"/>
          <a:stretch>
            <a:fillRect/>
          </a:stretch>
        </p:blipFill>
        <p:spPr bwMode="auto">
          <a:xfrm>
            <a:off x="903288" y="3625850"/>
            <a:ext cx="49911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6"/>
          <p:cNvSpPr>
            <a:spLocks noChangeArrowheads="1"/>
          </p:cNvSpPr>
          <p:nvPr/>
        </p:nvSpPr>
        <p:spPr bwMode="auto">
          <a:xfrm>
            <a:off x="909638" y="6346825"/>
            <a:ext cx="4983162" cy="396875"/>
          </a:xfrm>
          <a:prstGeom prst="rect">
            <a:avLst/>
          </a:prstGeom>
          <a:solidFill>
            <a:srgbClr val="465F1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a:solidFill>
                  <a:schemeClr val="bg1"/>
                </a:solidFill>
              </a:rPr>
              <a:t>How can this be of adaptive value?</a:t>
            </a:r>
            <a:endParaRPr lang="en-US" sz="2000" b="1">
              <a:solidFill>
                <a:srgbClr val="000000"/>
              </a:solidFill>
            </a:endParaRPr>
          </a:p>
        </p:txBody>
      </p:sp>
      <p:pic>
        <p:nvPicPr>
          <p:cNvPr id="65542" name="Picture 7" descr="pop_m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6925" y="342900"/>
            <a:ext cx="17922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Rectangle 8"/>
          <p:cNvSpPr>
            <a:spLocks noChangeArrowheads="1"/>
          </p:cNvSpPr>
          <p:nvPr/>
        </p:nvSpPr>
        <p:spPr bwMode="auto">
          <a:xfrm>
            <a:off x="5694363" y="6416675"/>
            <a:ext cx="2901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b="1">
                <a:solidFill>
                  <a:schemeClr val="bg1"/>
                </a:solidFill>
              </a:rPr>
              <a:t>Belding ground squirrel</a:t>
            </a:r>
          </a:p>
        </p:txBody>
      </p:sp>
      <p:pic>
        <p:nvPicPr>
          <p:cNvPr id="65544" name="Picture 9" descr="51-31-SquirrelKinSelect-L"/>
          <p:cNvPicPr>
            <a:picLocks noChangeAspect="1" noChangeArrowheads="1"/>
          </p:cNvPicPr>
          <p:nvPr/>
        </p:nvPicPr>
        <p:blipFill>
          <a:blip r:embed="rId8">
            <a:extLst>
              <a:ext uri="{28A0092B-C50C-407E-A947-70E740481C1C}">
                <a14:useLocalDpi xmlns:a14="http://schemas.microsoft.com/office/drawing/2010/main" val="0"/>
              </a:ext>
            </a:extLst>
          </a:blip>
          <a:srcRect b="4445"/>
          <a:stretch>
            <a:fillRect/>
          </a:stretch>
        </p:blipFill>
        <p:spPr bwMode="auto">
          <a:xfrm>
            <a:off x="6183313" y="1292225"/>
            <a:ext cx="27686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34" name="Picture 10" descr="penguin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35" name="AutoShape 11"/>
          <p:cNvSpPr>
            <a:spLocks noChangeArrowheads="1"/>
          </p:cNvSpPr>
          <p:nvPr/>
        </p:nvSpPr>
        <p:spPr bwMode="auto">
          <a:xfrm flipH="1">
            <a:off x="2820988" y="4935538"/>
            <a:ext cx="2433637" cy="1287462"/>
          </a:xfrm>
          <a:prstGeom prst="wedgeEllipseCallout">
            <a:avLst>
              <a:gd name="adj1" fmla="val 121491"/>
              <a:gd name="adj2" fmla="val 18556"/>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charset="0"/>
              </a:rPr>
              <a:t>I would lay </a:t>
            </a:r>
            <a:br>
              <a:rPr lang="en-US" sz="1800" b="1">
                <a:solidFill>
                  <a:srgbClr val="0F116A"/>
                </a:solidFill>
                <a:latin typeface="Comic Sans MS" charset="0"/>
              </a:rPr>
            </a:br>
            <a:r>
              <a:rPr lang="en-US" sz="1800" b="1">
                <a:solidFill>
                  <a:srgbClr val="0F116A"/>
                </a:solidFill>
                <a:latin typeface="Comic Sans MS" charset="0"/>
              </a:rPr>
              <a:t>down my life for</a:t>
            </a:r>
            <a:br>
              <a:rPr lang="en-US" sz="1800" b="1">
                <a:solidFill>
                  <a:srgbClr val="0F116A"/>
                </a:solidFill>
                <a:latin typeface="Comic Sans MS" charset="0"/>
              </a:rPr>
            </a:br>
            <a:r>
              <a:rPr lang="en-US" sz="1800" b="1">
                <a:solidFill>
                  <a:srgbClr val="0F116A"/>
                </a:solidFill>
                <a:latin typeface="Comic Sans MS" charset="0"/>
              </a:rPr>
              <a:t>2 brothers or</a:t>
            </a:r>
            <a:br>
              <a:rPr lang="en-US" sz="1800" b="1">
                <a:solidFill>
                  <a:srgbClr val="0F116A"/>
                </a:solidFill>
                <a:latin typeface="Comic Sans MS" charset="0"/>
              </a:rPr>
            </a:br>
            <a:r>
              <a:rPr lang="en-US" sz="1800" b="1">
                <a:solidFill>
                  <a:srgbClr val="0F116A"/>
                </a:solidFill>
                <a:latin typeface="Comic Sans MS" charset="0"/>
              </a:rPr>
              <a:t>8 cousins</a:t>
            </a:r>
            <a:r>
              <a:rPr lang="en-US" sz="1800" b="1" i="1">
                <a:solidFill>
                  <a:srgbClr val="0F116A"/>
                </a:solidFill>
                <a:latin typeface="Comic Sans MS" charset="0"/>
              </a:rPr>
              <a:t>!</a:t>
            </a:r>
            <a:r>
              <a:rPr lang="en-US" sz="1800" b="1">
                <a:solidFill>
                  <a:srgbClr val="0F116A"/>
                </a:solidFill>
                <a:latin typeface="Comic Sans MS" charset="0"/>
              </a:rPr>
              <a:t> </a:t>
            </a:r>
          </a:p>
        </p:txBody>
      </p:sp>
    </p:spTree>
    <p:extLst>
      <p:ext uri="{BB962C8B-B14F-4D97-AF65-F5344CB8AC3E}">
        <p14:creationId xmlns:p14="http://schemas.microsoft.com/office/powerpoint/2010/main" val="3400894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 calcmode="lin" valueType="num">
                                      <p:cBhvr additive="base">
                                        <p:cTn id="7" dur="500" fill="hold"/>
                                        <p:tgtEl>
                                          <p:spTgt spid="410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27">
                                            <p:txEl>
                                              <p:pRg st="1" end="1"/>
                                            </p:txEl>
                                          </p:spTgt>
                                        </p:tgtEl>
                                        <p:attrNameLst>
                                          <p:attrName>style.visibility</p:attrName>
                                        </p:attrNameLst>
                                      </p:cBhvr>
                                      <p:to>
                                        <p:strVal val="visible"/>
                                      </p:to>
                                    </p:set>
                                    <p:anim calcmode="lin" valueType="num">
                                      <p:cBhvr additive="base">
                                        <p:cTn id="13" dur="500" fill="hold"/>
                                        <p:tgtEl>
                                          <p:spTgt spid="410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627">
                                            <p:txEl>
                                              <p:pRg st="2" end="2"/>
                                            </p:txEl>
                                          </p:spTgt>
                                        </p:tgtEl>
                                        <p:attrNameLst>
                                          <p:attrName>style.visibility</p:attrName>
                                        </p:attrNameLst>
                                      </p:cBhvr>
                                      <p:to>
                                        <p:strVal val="visible"/>
                                      </p:to>
                                    </p:set>
                                    <p:anim calcmode="lin" valueType="num">
                                      <p:cBhvr additive="base">
                                        <p:cTn id="19" dur="500" fill="hold"/>
                                        <p:tgtEl>
                                          <p:spTgt spid="410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6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10627">
                                            <p:txEl>
                                              <p:pRg st="3" end="3"/>
                                            </p:txEl>
                                          </p:spTgt>
                                        </p:tgtEl>
                                        <p:attrNameLst>
                                          <p:attrName>style.visibility</p:attrName>
                                        </p:attrNameLst>
                                      </p:cBhvr>
                                      <p:to>
                                        <p:strVal val="visible"/>
                                      </p:to>
                                    </p:set>
                                    <p:anim calcmode="lin" valueType="num">
                                      <p:cBhvr additive="base">
                                        <p:cTn id="23" dur="500" fill="hold"/>
                                        <p:tgtEl>
                                          <p:spTgt spid="41062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106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410634"/>
                                        </p:tgtEl>
                                        <p:attrNameLst>
                                          <p:attrName>style.visibility</p:attrName>
                                        </p:attrNameLst>
                                      </p:cBhvr>
                                      <p:to>
                                        <p:strVal val="visible"/>
                                      </p:to>
                                    </p:set>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410635"/>
                                        </p:tgtEl>
                                        <p:attrNameLst>
                                          <p:attrName>style.visibility</p:attrName>
                                        </p:attrNameLst>
                                      </p:cBhvr>
                                      <p:to>
                                        <p:strVal val="visible"/>
                                      </p:to>
                                    </p:set>
                                    <p:animEffect transition="in" filter="wipe(down)">
                                      <p:cBhvr>
                                        <p:cTn id="32" dur="500"/>
                                        <p:tgtEl>
                                          <p:spTgt spid="410635"/>
                                        </p:tgtEl>
                                      </p:cBhvr>
                                    </p:animEffect>
                                  </p:childTnLst>
                                  <p:subTnLst>
                                    <p:audio>
                                      <p:cMediaNode>
                                        <p:cTn display="0" masterRel="sameClick">
                                          <p:stCondLst>
                                            <p:cond evt="begin" delay="0">
                                              <p:tn val="3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autoUpdateAnimBg="0"/>
      <p:bldP spid="41063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8818" name="Picture 2"/>
          <p:cNvPicPr>
            <a:picLocks noChangeAspect="1" noChangeArrowheads="1"/>
          </p:cNvPicPr>
          <p:nvPr/>
        </p:nvPicPr>
        <p:blipFill>
          <a:blip r:embed="rId5"/>
          <a:srcRect/>
          <a:stretch>
            <a:fillRect/>
          </a:stretch>
        </p:blipFill>
        <p:spPr bwMode="auto">
          <a:xfrm>
            <a:off x="6143625" y="4808538"/>
            <a:ext cx="2897188" cy="1970087"/>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67586" name="Rectangle 3"/>
          <p:cNvSpPr>
            <a:spLocks noGrp="1" noChangeArrowheads="1"/>
          </p:cNvSpPr>
          <p:nvPr>
            <p:ph type="title"/>
          </p:nvPr>
        </p:nvSpPr>
        <p:spPr>
          <a:xfrm>
            <a:off x="609600" y="685800"/>
            <a:ext cx="8534400" cy="627063"/>
          </a:xfrm>
        </p:spPr>
        <p:txBody>
          <a:bodyPr/>
          <a:lstStyle/>
          <a:p>
            <a:pPr eaLnBrk="1" hangingPunct="1"/>
            <a:r>
              <a:rPr lang="en-US" sz="3200">
                <a:latin typeface="Arial" charset="0"/>
              </a:rPr>
              <a:t>Social interaction requires communication</a:t>
            </a:r>
            <a:endParaRPr lang="en-US">
              <a:latin typeface="Arial" charset="0"/>
            </a:endParaRPr>
          </a:p>
        </p:txBody>
      </p:sp>
      <p:sp>
        <p:nvSpPr>
          <p:cNvPr id="418820" name="Rectangle 4" descr="Rectangle: Click to edit Master text styles&#10;Second level&#10;Third level&#10;Fourth level&#10;Fifth level"/>
          <p:cNvSpPr>
            <a:spLocks noGrp="1" noChangeArrowheads="1"/>
          </p:cNvSpPr>
          <p:nvPr>
            <p:ph type="body" idx="1"/>
          </p:nvPr>
        </p:nvSpPr>
        <p:spPr>
          <a:xfrm>
            <a:off x="838200" y="1371600"/>
            <a:ext cx="7772400" cy="2422525"/>
          </a:xfrm>
        </p:spPr>
        <p:txBody>
          <a:bodyPr/>
          <a:lstStyle/>
          <a:p>
            <a:pPr eaLnBrk="1" hangingPunct="1"/>
            <a:r>
              <a:rPr lang="en-US" u="sng">
                <a:solidFill>
                  <a:srgbClr val="CC0000"/>
                </a:solidFill>
                <a:latin typeface="Arial" charset="0"/>
              </a:rPr>
              <a:t>Pheromones</a:t>
            </a:r>
            <a:endParaRPr lang="en-US">
              <a:latin typeface="Arial" charset="0"/>
            </a:endParaRPr>
          </a:p>
          <a:p>
            <a:pPr lvl="1" eaLnBrk="1" hangingPunct="1"/>
            <a:r>
              <a:rPr lang="en-US">
                <a:latin typeface="Arial" charset="0"/>
                <a:ea typeface="ＭＳ Ｐゴシック" charset="0"/>
              </a:rPr>
              <a:t>chemical signal that stimulates a response from other individuals</a:t>
            </a:r>
          </a:p>
          <a:p>
            <a:pPr lvl="2" eaLnBrk="1" hangingPunct="1"/>
            <a:r>
              <a:rPr lang="en-US">
                <a:latin typeface="Arial" charset="0"/>
                <a:ea typeface="ＭＳ Ｐゴシック" charset="0"/>
              </a:rPr>
              <a:t>alarm pheromones</a:t>
            </a:r>
          </a:p>
          <a:p>
            <a:pPr lvl="2" eaLnBrk="1" hangingPunct="1"/>
            <a:r>
              <a:rPr lang="en-US">
                <a:latin typeface="Arial" charset="0"/>
                <a:ea typeface="ＭＳ Ｐゴシック" charset="0"/>
              </a:rPr>
              <a:t>sex pheromones</a:t>
            </a:r>
          </a:p>
        </p:txBody>
      </p:sp>
      <p:pic>
        <p:nvPicPr>
          <p:cNvPr id="6758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 y="3841750"/>
            <a:ext cx="57054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822" name="Picture 6"/>
          <p:cNvPicPr>
            <a:picLocks noChangeAspect="1" noChangeArrowheads="1"/>
          </p:cNvPicPr>
          <p:nvPr/>
        </p:nvPicPr>
        <p:blipFill>
          <a:blip r:embed="rId7"/>
          <a:srcRect/>
          <a:stretch>
            <a:fillRect/>
          </a:stretch>
        </p:blipFill>
        <p:spPr bwMode="auto">
          <a:xfrm>
            <a:off x="6145213" y="2782888"/>
            <a:ext cx="2895600" cy="1963737"/>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1092625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8820">
                                            <p:txEl>
                                              <p:pRg st="0" end="0"/>
                                            </p:txEl>
                                          </p:spTgt>
                                        </p:tgtEl>
                                        <p:attrNameLst>
                                          <p:attrName>style.visibility</p:attrName>
                                        </p:attrNameLst>
                                      </p:cBhvr>
                                      <p:to>
                                        <p:strVal val="visible"/>
                                      </p:to>
                                    </p:set>
                                    <p:anim calcmode="lin" valueType="num">
                                      <p:cBhvr additive="base">
                                        <p:cTn id="7" dur="500" fill="hold"/>
                                        <p:tgtEl>
                                          <p:spTgt spid="4188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20">
                                            <p:txEl>
                                              <p:pRg st="1" end="1"/>
                                            </p:txEl>
                                          </p:spTgt>
                                        </p:tgtEl>
                                        <p:attrNameLst>
                                          <p:attrName>style.visibility</p:attrName>
                                        </p:attrNameLst>
                                      </p:cBhvr>
                                      <p:to>
                                        <p:strVal val="visible"/>
                                      </p:to>
                                    </p:set>
                                    <p:anim calcmode="lin" valueType="num">
                                      <p:cBhvr additive="base">
                                        <p:cTn id="13" dur="500" fill="hold"/>
                                        <p:tgtEl>
                                          <p:spTgt spid="41882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8820">
                                            <p:txEl>
                                              <p:pRg st="2" end="2"/>
                                            </p:txEl>
                                          </p:spTgt>
                                        </p:tgtEl>
                                        <p:attrNameLst>
                                          <p:attrName>style.visibility</p:attrName>
                                        </p:attrNameLst>
                                      </p:cBhvr>
                                      <p:to>
                                        <p:strVal val="visible"/>
                                      </p:to>
                                    </p:set>
                                    <p:anim calcmode="lin" valueType="num">
                                      <p:cBhvr additive="base">
                                        <p:cTn id="19" dur="500" fill="hold"/>
                                        <p:tgtEl>
                                          <p:spTgt spid="41882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882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8820">
                                            <p:txEl>
                                              <p:pRg st="3" end="3"/>
                                            </p:txEl>
                                          </p:spTgt>
                                        </p:tgtEl>
                                        <p:attrNameLst>
                                          <p:attrName>style.visibility</p:attrName>
                                        </p:attrNameLst>
                                      </p:cBhvr>
                                      <p:to>
                                        <p:strVal val="visible"/>
                                      </p:to>
                                    </p:set>
                                    <p:anim calcmode="lin" valueType="num">
                                      <p:cBhvr additive="base">
                                        <p:cTn id="25" dur="500" fill="hold"/>
                                        <p:tgtEl>
                                          <p:spTgt spid="41882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882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18822"/>
                                        </p:tgtEl>
                                        <p:attrNameLst>
                                          <p:attrName>style.visibility</p:attrName>
                                        </p:attrNameLst>
                                      </p:cBhvr>
                                      <p:to>
                                        <p:strVal val="visible"/>
                                      </p:to>
                                    </p:set>
                                    <p:animEffect transition="in" filter="wipe(left)">
                                      <p:cBhvr>
                                        <p:cTn id="31" dur="500"/>
                                        <p:tgtEl>
                                          <p:spTgt spid="418822"/>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18818"/>
                                        </p:tgtEl>
                                        <p:attrNameLst>
                                          <p:attrName>style.visibility</p:attrName>
                                        </p:attrNameLst>
                                      </p:cBhvr>
                                      <p:to>
                                        <p:strVal val="visible"/>
                                      </p:to>
                                    </p:set>
                                    <p:animEffect transition="in" filter="wipe(left)">
                                      <p:cBhvr>
                                        <p:cTn id="36" dur="500"/>
                                        <p:tgtEl>
                                          <p:spTgt spid="418818"/>
                                        </p:tgtEl>
                                      </p:cBhvr>
                                    </p:animEffect>
                                  </p:childTnLst>
                                  <p:subTnLst>
                                    <p:audio>
                                      <p:cMediaNode>
                                        <p:cTn display="0" masterRel="sameClick">
                                          <p:stCondLst>
                                            <p:cond evt="begin" delay="0">
                                              <p:tn val="34"/>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038"/>
          <p:cNvSpPr>
            <a:spLocks noGrp="1" noChangeArrowheads="1"/>
          </p:cNvSpPr>
          <p:nvPr>
            <p:ph type="title"/>
          </p:nvPr>
        </p:nvSpPr>
        <p:spPr>
          <a:noFill/>
        </p:spPr>
        <p:txBody>
          <a:bodyPr/>
          <a:lstStyle/>
          <a:p>
            <a:pPr eaLnBrk="1" hangingPunct="1"/>
            <a:r>
              <a:rPr lang="en-US">
                <a:latin typeface="Arial" charset="0"/>
              </a:rPr>
              <a:t>Pheromones</a:t>
            </a:r>
          </a:p>
        </p:txBody>
      </p:sp>
      <p:grpSp>
        <p:nvGrpSpPr>
          <p:cNvPr id="2" name="Group 1054"/>
          <p:cNvGrpSpPr>
            <a:grpSpLocks/>
          </p:cNvGrpSpPr>
          <p:nvPr/>
        </p:nvGrpSpPr>
        <p:grpSpPr bwMode="auto">
          <a:xfrm>
            <a:off x="190500" y="3730625"/>
            <a:ext cx="2544763" cy="2982913"/>
            <a:chOff x="120" y="2350"/>
            <a:chExt cx="1603" cy="1879"/>
          </a:xfrm>
        </p:grpSpPr>
        <p:pic>
          <p:nvPicPr>
            <p:cNvPr id="69649" name="Picture 10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 y="2812"/>
              <a:ext cx="1457"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0" name="Rectangle 1041"/>
            <p:cNvSpPr>
              <a:spLocks noChangeArrowheads="1"/>
            </p:cNvSpPr>
            <p:nvPr/>
          </p:nvSpPr>
          <p:spPr bwMode="auto">
            <a:xfrm>
              <a:off x="120" y="2350"/>
              <a:ext cx="1603"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b="1">
                  <a:solidFill>
                    <a:srgbClr val="0F116A"/>
                  </a:solidFill>
                </a:rPr>
                <a:t>Spider using moth sex pheromones, as </a:t>
              </a:r>
              <a:r>
                <a:rPr lang="en-US" sz="1400" b="1" u="sng">
                  <a:solidFill>
                    <a:srgbClr val="CC0000"/>
                  </a:solidFill>
                </a:rPr>
                <a:t>allomones</a:t>
              </a:r>
              <a:r>
                <a:rPr lang="en-US" sz="1400" b="1">
                  <a:solidFill>
                    <a:srgbClr val="0F116A"/>
                  </a:solidFill>
                </a:rPr>
                <a:t>, to lure its prey</a:t>
              </a:r>
            </a:p>
          </p:txBody>
        </p:sp>
      </p:grpSp>
      <p:grpSp>
        <p:nvGrpSpPr>
          <p:cNvPr id="3" name="Group 1053"/>
          <p:cNvGrpSpPr>
            <a:grpSpLocks/>
          </p:cNvGrpSpPr>
          <p:nvPr/>
        </p:nvGrpSpPr>
        <p:grpSpPr bwMode="auto">
          <a:xfrm>
            <a:off x="3317875" y="3898900"/>
            <a:ext cx="4916488" cy="2852738"/>
            <a:chOff x="2090" y="2456"/>
            <a:chExt cx="3097" cy="1797"/>
          </a:xfrm>
        </p:grpSpPr>
        <p:pic>
          <p:nvPicPr>
            <p:cNvPr id="69647" name="Picture 1039"/>
            <p:cNvPicPr>
              <a:picLocks noChangeAspect="1" noChangeArrowheads="1"/>
            </p:cNvPicPr>
            <p:nvPr/>
          </p:nvPicPr>
          <p:blipFill>
            <a:blip r:embed="rId6">
              <a:extLst>
                <a:ext uri="{28A0092B-C50C-407E-A947-70E740481C1C}">
                  <a14:useLocalDpi xmlns:a14="http://schemas.microsoft.com/office/drawing/2010/main" val="0"/>
                </a:ext>
              </a:extLst>
            </a:blip>
            <a:srcRect t="20799" b="16000"/>
            <a:stretch>
              <a:fillRect/>
            </a:stretch>
          </p:blipFill>
          <p:spPr bwMode="auto">
            <a:xfrm>
              <a:off x="2136" y="2829"/>
              <a:ext cx="3005"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8" name="Rectangle 1042"/>
            <p:cNvSpPr>
              <a:spLocks noChangeArrowheads="1"/>
            </p:cNvSpPr>
            <p:nvPr/>
          </p:nvSpPr>
          <p:spPr bwMode="auto">
            <a:xfrm>
              <a:off x="2090" y="2456"/>
              <a:ext cx="309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b="1">
                  <a:solidFill>
                    <a:srgbClr val="0F116A"/>
                  </a:solidFill>
                </a:rPr>
                <a:t>The female lion lures male by spreading sex pheromones, but also by posture &amp; movements</a:t>
              </a:r>
            </a:p>
          </p:txBody>
        </p:sp>
      </p:grpSp>
      <p:grpSp>
        <p:nvGrpSpPr>
          <p:cNvPr id="4" name="Group 1055"/>
          <p:cNvGrpSpPr>
            <a:grpSpLocks/>
          </p:cNvGrpSpPr>
          <p:nvPr/>
        </p:nvGrpSpPr>
        <p:grpSpPr bwMode="auto">
          <a:xfrm>
            <a:off x="215900" y="1277938"/>
            <a:ext cx="5072063" cy="2190750"/>
            <a:chOff x="136" y="805"/>
            <a:chExt cx="3195" cy="1380"/>
          </a:xfrm>
        </p:grpSpPr>
        <p:pic>
          <p:nvPicPr>
            <p:cNvPr id="69645" name="Picture 10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 y="833"/>
              <a:ext cx="1704"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6" name="AutoShape 1044"/>
            <p:cNvSpPr>
              <a:spLocks noChangeArrowheads="1"/>
            </p:cNvSpPr>
            <p:nvPr/>
          </p:nvSpPr>
          <p:spPr bwMode="auto">
            <a:xfrm>
              <a:off x="1271" y="805"/>
              <a:ext cx="2060" cy="342"/>
            </a:xfrm>
            <a:prstGeom prst="roundRect">
              <a:avLst>
                <a:gd name="adj" fmla="val 16667"/>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45720" tIns="0" rIns="0" bIns="0">
              <a:spAutoFit/>
            </a:bodyPr>
            <a:lstStyle/>
            <a:p>
              <a:pPr algn="l"/>
              <a:r>
                <a:rPr lang="en-US" sz="1600" b="1">
                  <a:solidFill>
                    <a:srgbClr val="0F116A"/>
                  </a:solidFill>
                </a:rPr>
                <a:t>Female mosquito use CO</a:t>
              </a:r>
              <a:r>
                <a:rPr lang="en-US" sz="1600" b="1" baseline="-25000">
                  <a:solidFill>
                    <a:srgbClr val="0F116A"/>
                  </a:solidFill>
                </a:rPr>
                <a:t>2</a:t>
              </a:r>
              <a:r>
                <a:rPr lang="en-US" sz="1600" b="1">
                  <a:solidFill>
                    <a:srgbClr val="0F116A"/>
                  </a:solidFill>
                </a:rPr>
                <a:t> concentrations to locate victims</a:t>
              </a:r>
            </a:p>
          </p:txBody>
        </p:sp>
      </p:grpSp>
      <p:pic>
        <p:nvPicPr>
          <p:cNvPr id="69637" name="Picture 10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4363" y="5390496"/>
            <a:ext cx="254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0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390496"/>
            <a:ext cx="254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9" name="Group 1052"/>
          <p:cNvGrpSpPr>
            <a:grpSpLocks/>
          </p:cNvGrpSpPr>
          <p:nvPr/>
        </p:nvGrpSpPr>
        <p:grpSpPr bwMode="auto">
          <a:xfrm>
            <a:off x="3330575" y="1871663"/>
            <a:ext cx="4745038" cy="2000250"/>
            <a:chOff x="2098" y="1179"/>
            <a:chExt cx="2989" cy="1260"/>
          </a:xfrm>
        </p:grpSpPr>
        <p:sp>
          <p:nvSpPr>
            <p:cNvPr id="69643" name="Rectangle 1047"/>
            <p:cNvSpPr>
              <a:spLocks noChangeArrowheads="1"/>
            </p:cNvSpPr>
            <p:nvPr/>
          </p:nvSpPr>
          <p:spPr bwMode="auto">
            <a:xfrm>
              <a:off x="2098" y="1179"/>
              <a:ext cx="114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600" b="1">
                  <a:solidFill>
                    <a:srgbClr val="0F116A"/>
                  </a:solidFill>
                </a:rPr>
                <a:t>marking territory</a:t>
              </a:r>
            </a:p>
          </p:txBody>
        </p:sp>
        <p:pic>
          <p:nvPicPr>
            <p:cNvPr id="69644" name="Picture 1049" descr="51-22-ChemicalMarke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7" y="1368"/>
              <a:ext cx="2930"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051"/>
          <p:cNvGrpSpPr>
            <a:grpSpLocks/>
          </p:cNvGrpSpPr>
          <p:nvPr/>
        </p:nvGrpSpPr>
        <p:grpSpPr bwMode="auto">
          <a:xfrm>
            <a:off x="4899025" y="55563"/>
            <a:ext cx="4183063" cy="2470150"/>
            <a:chOff x="3086" y="35"/>
            <a:chExt cx="2635" cy="1556"/>
          </a:xfrm>
        </p:grpSpPr>
        <p:pic>
          <p:nvPicPr>
            <p:cNvPr id="69641" name="Picture 10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6" y="35"/>
              <a:ext cx="1075"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AutoShape 1050"/>
            <p:cNvSpPr>
              <a:spLocks noChangeArrowheads="1"/>
            </p:cNvSpPr>
            <p:nvPr/>
          </p:nvSpPr>
          <p:spPr bwMode="auto">
            <a:xfrm>
              <a:off x="3086" y="219"/>
              <a:ext cx="1560" cy="172"/>
            </a:xfrm>
            <a:prstGeom prst="roundRect">
              <a:avLst>
                <a:gd name="adj" fmla="val 16667"/>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45720" tIns="0" rIns="0" bIns="0">
              <a:spAutoFit/>
            </a:bodyPr>
            <a:lstStyle/>
            <a:p>
              <a:pPr algn="r"/>
              <a:r>
                <a:rPr lang="en-US" sz="1600" b="1">
                  <a:solidFill>
                    <a:srgbClr val="0F116A"/>
                  </a:solidFill>
                </a:rPr>
                <a:t>human sex pheromone?</a:t>
              </a:r>
            </a:p>
          </p:txBody>
        </p:sp>
      </p:grpSp>
    </p:spTree>
    <p:extLst>
      <p:ext uri="{BB962C8B-B14F-4D97-AF65-F5344CB8AC3E}">
        <p14:creationId xmlns:p14="http://schemas.microsoft.com/office/powerpoint/2010/main" val="3540965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8" name="Rectangle 6"/>
          <p:cNvSpPr>
            <a:spLocks noChangeArrowheads="1"/>
          </p:cNvSpPr>
          <p:nvPr/>
        </p:nvSpPr>
        <p:spPr bwMode="auto">
          <a:xfrm>
            <a:off x="303213" y="2743200"/>
            <a:ext cx="6981825" cy="915988"/>
          </a:xfrm>
          <a:prstGeom prst="rect">
            <a:avLst/>
          </a:prstGeom>
          <a:solidFill>
            <a:srgbClr val="C5FD8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sz="1800" b="1">
                <a:solidFill>
                  <a:schemeClr val="tx2"/>
                </a:solidFill>
                <a:latin typeface="Comic Sans MS" charset="0"/>
              </a:rPr>
              <a:t>“</a:t>
            </a:r>
            <a:r>
              <a:rPr lang="en-US" altLang="ja-JP" sz="1800" b="1">
                <a:solidFill>
                  <a:schemeClr val="tx2"/>
                </a:solidFill>
                <a:latin typeface="Comic Sans MS" charset="0"/>
              </a:rPr>
              <a:t>Picture a hot dog that's been left in a microwave a little too long…add some buck teeth at one end, and you've got a fairly good idea of what a Naked Mole Rat looks like.</a:t>
            </a:r>
            <a:r>
              <a:rPr lang="ja-JP" altLang="en-US" sz="1800" b="1">
                <a:solidFill>
                  <a:schemeClr val="tx2"/>
                </a:solidFill>
                <a:latin typeface="Comic Sans MS" charset="0"/>
              </a:rPr>
              <a:t>”</a:t>
            </a:r>
            <a:endParaRPr lang="en-US" sz="1600" b="1">
              <a:solidFill>
                <a:schemeClr val="tx2"/>
              </a:solidFill>
              <a:latin typeface="Comic Sans MS" charset="0"/>
            </a:endParaRPr>
          </a:p>
        </p:txBody>
      </p:sp>
      <p:sp>
        <p:nvSpPr>
          <p:cNvPr id="71682" name="Rectangle 2"/>
          <p:cNvSpPr>
            <a:spLocks noGrp="1" noChangeArrowheads="1"/>
          </p:cNvSpPr>
          <p:nvPr>
            <p:ph type="title"/>
          </p:nvPr>
        </p:nvSpPr>
        <p:spPr/>
        <p:txBody>
          <a:bodyPr/>
          <a:lstStyle/>
          <a:p>
            <a:pPr eaLnBrk="1" hangingPunct="1"/>
            <a:r>
              <a:rPr lang="en-US">
                <a:latin typeface="Arial" charset="0"/>
              </a:rPr>
              <a:t>Colonial mammals</a:t>
            </a:r>
          </a:p>
        </p:txBody>
      </p:sp>
      <p:sp>
        <p:nvSpPr>
          <p:cNvPr id="71683" name="Rectangle 3" descr="Rectangle: Click to edit Master text styles&#10;Second level&#10;Third level&#10;Fourth level&#10;Fifth level"/>
          <p:cNvSpPr>
            <a:spLocks noGrp="1" noChangeArrowheads="1"/>
          </p:cNvSpPr>
          <p:nvPr>
            <p:ph type="body" idx="1"/>
          </p:nvPr>
        </p:nvSpPr>
        <p:spPr>
          <a:xfrm>
            <a:off x="838200" y="1371600"/>
            <a:ext cx="6502400" cy="1411288"/>
          </a:xfrm>
        </p:spPr>
        <p:txBody>
          <a:bodyPr>
            <a:normAutofit lnSpcReduction="10000"/>
          </a:bodyPr>
          <a:lstStyle/>
          <a:p>
            <a:pPr eaLnBrk="1" hangingPunct="1">
              <a:lnSpc>
                <a:spcPct val="90000"/>
              </a:lnSpc>
            </a:pPr>
            <a:r>
              <a:rPr lang="en-US" sz="2600">
                <a:latin typeface="Arial" charset="0"/>
              </a:rPr>
              <a:t>Naked mole rats</a:t>
            </a:r>
            <a:endParaRPr lang="en-US" sz="2200">
              <a:latin typeface="Arial" charset="0"/>
            </a:endParaRPr>
          </a:p>
          <a:p>
            <a:pPr lvl="1" eaLnBrk="1" hangingPunct="1">
              <a:lnSpc>
                <a:spcPct val="90000"/>
              </a:lnSpc>
            </a:pPr>
            <a:r>
              <a:rPr lang="en-US" sz="2000">
                <a:latin typeface="Arial" charset="0"/>
                <a:ea typeface="ＭＳ Ｐゴシック" charset="0"/>
              </a:rPr>
              <a:t>underground colony, tunnels</a:t>
            </a:r>
          </a:p>
          <a:p>
            <a:pPr lvl="1" eaLnBrk="1" hangingPunct="1">
              <a:lnSpc>
                <a:spcPct val="90000"/>
              </a:lnSpc>
            </a:pPr>
            <a:r>
              <a:rPr lang="en-US" sz="2000">
                <a:latin typeface="Arial" charset="0"/>
                <a:ea typeface="ＭＳ Ｐゴシック" charset="0"/>
              </a:rPr>
              <a:t>queen, breeding males, non-breeding workers</a:t>
            </a:r>
          </a:p>
          <a:p>
            <a:pPr lvl="1" eaLnBrk="1" hangingPunct="1">
              <a:lnSpc>
                <a:spcPct val="90000"/>
              </a:lnSpc>
            </a:pPr>
            <a:r>
              <a:rPr lang="en-US" sz="2000">
                <a:latin typeface="Arial" charset="0"/>
                <a:ea typeface="ＭＳ Ｐゴシック" charset="0"/>
              </a:rPr>
              <a:t>hairless, blind</a:t>
            </a:r>
            <a:endParaRPr lang="en-US" sz="1800">
              <a:latin typeface="Arial" charset="0"/>
              <a:ea typeface="ＭＳ Ｐゴシック" charset="0"/>
            </a:endParaRPr>
          </a:p>
        </p:txBody>
      </p:sp>
      <p:pic>
        <p:nvPicPr>
          <p:cNvPr id="716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4888" y="1939925"/>
            <a:ext cx="16414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159" name="Rectangle 7"/>
          <p:cNvSpPr>
            <a:spLocks noChangeArrowheads="1"/>
          </p:cNvSpPr>
          <p:nvPr/>
        </p:nvSpPr>
        <p:spPr bwMode="auto">
          <a:xfrm>
            <a:off x="6432550" y="398463"/>
            <a:ext cx="2611438" cy="915987"/>
          </a:xfrm>
          <a:prstGeom prst="rect">
            <a:avLst/>
          </a:prstGeom>
          <a:solidFill>
            <a:srgbClr val="FDDB1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b="1" u="sng">
                <a:solidFill>
                  <a:srgbClr val="CC0000"/>
                </a:solidFill>
              </a:rPr>
              <a:t>convergent evolution</a:t>
            </a:r>
            <a:r>
              <a:rPr lang="en-US" sz="1800" b="1">
                <a:solidFill>
                  <a:srgbClr val="0F116A"/>
                </a:solidFill>
              </a:rPr>
              <a:t>:</a:t>
            </a:r>
          </a:p>
          <a:p>
            <a:pPr algn="l"/>
            <a:r>
              <a:rPr lang="en-US" sz="1800" b="1">
                <a:solidFill>
                  <a:srgbClr val="0F116A"/>
                </a:solidFill>
              </a:rPr>
              <a:t>bees, ants, termites… </a:t>
            </a:r>
          </a:p>
          <a:p>
            <a:pPr algn="l"/>
            <a:r>
              <a:rPr lang="en-US" sz="1800" b="1">
                <a:solidFill>
                  <a:srgbClr val="0F116A"/>
                </a:solidFill>
              </a:rPr>
              <a:t>mole rats</a:t>
            </a:r>
          </a:p>
        </p:txBody>
      </p:sp>
    </p:spTree>
    <p:extLst>
      <p:ext uri="{BB962C8B-B14F-4D97-AF65-F5344CB8AC3E}">
        <p14:creationId xmlns:p14="http://schemas.microsoft.com/office/powerpoint/2010/main" val="1544359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33158"/>
                                        </p:tgtEl>
                                        <p:attrNameLst>
                                          <p:attrName>style.visibility</p:attrName>
                                        </p:attrNameLst>
                                      </p:cBhvr>
                                      <p:to>
                                        <p:strVal val="visible"/>
                                      </p:to>
                                    </p:set>
                                    <p:anim calcmode="lin" valueType="num">
                                      <p:cBhvr additive="base">
                                        <p:cTn id="7" dur="500" fill="hold"/>
                                        <p:tgtEl>
                                          <p:spTgt spid="433158"/>
                                        </p:tgtEl>
                                        <p:attrNameLst>
                                          <p:attrName>ppt_x</p:attrName>
                                        </p:attrNameLst>
                                      </p:cBhvr>
                                      <p:tavLst>
                                        <p:tav tm="0">
                                          <p:val>
                                            <p:strVal val="1+#ppt_w/2"/>
                                          </p:val>
                                        </p:tav>
                                        <p:tav tm="100000">
                                          <p:val>
                                            <p:strVal val="#ppt_x"/>
                                          </p:val>
                                        </p:tav>
                                      </p:tavLst>
                                    </p:anim>
                                    <p:anim calcmode="lin" valueType="num">
                                      <p:cBhvr additive="base">
                                        <p:cTn id="8" dur="500" fill="hold"/>
                                        <p:tgtEl>
                                          <p:spTgt spid="4331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3159"/>
                                        </p:tgtEl>
                                        <p:attrNameLst>
                                          <p:attrName>style.visibility</p:attrName>
                                        </p:attrNameLst>
                                      </p:cBhvr>
                                      <p:to>
                                        <p:strVal val="visible"/>
                                      </p:to>
                                    </p:set>
                                    <p:anim calcmode="lin" valueType="num">
                                      <p:cBhvr additive="base">
                                        <p:cTn id="13" dur="500" fill="hold"/>
                                        <p:tgtEl>
                                          <p:spTgt spid="433159"/>
                                        </p:tgtEl>
                                        <p:attrNameLst>
                                          <p:attrName>ppt_x</p:attrName>
                                        </p:attrNameLst>
                                      </p:cBhvr>
                                      <p:tavLst>
                                        <p:tav tm="0">
                                          <p:val>
                                            <p:strVal val="0-#ppt_w/2"/>
                                          </p:val>
                                        </p:tav>
                                        <p:tav tm="100000">
                                          <p:val>
                                            <p:strVal val="#ppt_x"/>
                                          </p:val>
                                        </p:tav>
                                      </p:tavLst>
                                    </p:anim>
                                    <p:anim calcmode="lin" valueType="num">
                                      <p:cBhvr additive="base">
                                        <p:cTn id="14" dur="500" fill="hold"/>
                                        <p:tgtEl>
                                          <p:spTgt spid="4331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8" grpId="0" animBg="1"/>
      <p:bldP spid="433159"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9"/>
          <p:cNvSpPr>
            <a:spLocks noChangeArrowheads="1"/>
          </p:cNvSpPr>
          <p:nvPr/>
        </p:nvSpPr>
        <p:spPr bwMode="auto">
          <a:xfrm>
            <a:off x="106363" y="6053138"/>
            <a:ext cx="1330325" cy="781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18" name="Rectangle 2"/>
          <p:cNvSpPr>
            <a:spLocks noGrp="1" noChangeArrowheads="1"/>
          </p:cNvSpPr>
          <p:nvPr>
            <p:ph type="title"/>
          </p:nvPr>
        </p:nvSpPr>
        <p:spPr/>
        <p:txBody>
          <a:bodyPr/>
          <a:lstStyle/>
          <a:p>
            <a:pPr eaLnBrk="1" hangingPunct="1"/>
            <a:r>
              <a:rPr lang="en-US">
                <a:latin typeface="Arial" charset="0"/>
              </a:rPr>
              <a:t>Complex Innate behaviors</a:t>
            </a:r>
          </a:p>
        </p:txBody>
      </p:sp>
      <p:sp>
        <p:nvSpPr>
          <p:cNvPr id="388099" name="Rectangle 3" descr="Rectangle: Click to edit Master text styles&#10;Second level&#10;Third level&#10;Fourth level&#10;Fifth level"/>
          <p:cNvSpPr>
            <a:spLocks noGrp="1" noChangeArrowheads="1"/>
          </p:cNvSpPr>
          <p:nvPr>
            <p:ph type="body" idx="1"/>
          </p:nvPr>
        </p:nvSpPr>
        <p:spPr>
          <a:xfrm>
            <a:off x="693738" y="1371600"/>
            <a:ext cx="8450262" cy="1654175"/>
          </a:xfrm>
        </p:spPr>
        <p:txBody>
          <a:bodyPr>
            <a:normAutofit lnSpcReduction="10000"/>
          </a:bodyPr>
          <a:lstStyle/>
          <a:p>
            <a:pPr eaLnBrk="1" hangingPunct="1">
              <a:lnSpc>
                <a:spcPct val="90000"/>
              </a:lnSpc>
            </a:pPr>
            <a:r>
              <a:rPr lang="en-US">
                <a:latin typeface="Arial" charset="0"/>
              </a:rPr>
              <a:t>Migration</a:t>
            </a:r>
          </a:p>
          <a:p>
            <a:pPr lvl="1" eaLnBrk="1" hangingPunct="1">
              <a:lnSpc>
                <a:spcPct val="90000"/>
              </a:lnSpc>
            </a:pPr>
            <a:r>
              <a:rPr lang="ja-JP" altLang="en-US" sz="2400">
                <a:latin typeface="Arial" charset="0"/>
                <a:ea typeface="ＭＳ Ｐゴシック" charset="0"/>
              </a:rPr>
              <a:t>“</a:t>
            </a:r>
            <a:r>
              <a:rPr lang="en-US" altLang="ja-JP" sz="2400">
                <a:latin typeface="Arial" charset="0"/>
                <a:ea typeface="ＭＳ Ｐゴシック" charset="0"/>
              </a:rPr>
              <a:t>migratory restlessness</a:t>
            </a:r>
            <a:r>
              <a:rPr lang="ja-JP" altLang="en-US" sz="2400">
                <a:latin typeface="Arial" charset="0"/>
                <a:ea typeface="ＭＳ Ｐゴシック" charset="0"/>
              </a:rPr>
              <a:t>”</a:t>
            </a:r>
            <a:r>
              <a:rPr lang="en-US" altLang="ja-JP" sz="2400">
                <a:latin typeface="Arial" charset="0"/>
                <a:ea typeface="ＭＳ Ｐゴシック" charset="0"/>
              </a:rPr>
              <a:t> seen in birds bred &amp; raised in captivity</a:t>
            </a:r>
          </a:p>
          <a:p>
            <a:pPr lvl="1" eaLnBrk="1" hangingPunct="1">
              <a:lnSpc>
                <a:spcPct val="90000"/>
              </a:lnSpc>
            </a:pPr>
            <a:r>
              <a:rPr lang="en-US" sz="2400">
                <a:latin typeface="Arial" charset="0"/>
                <a:ea typeface="ＭＳ Ｐゴシック" charset="0"/>
              </a:rPr>
              <a:t>navigate by sun, stars, Earth magnetic fields </a:t>
            </a:r>
          </a:p>
        </p:txBody>
      </p:sp>
      <p:pic>
        <p:nvPicPr>
          <p:cNvPr id="388102" name="Picture 6"/>
          <p:cNvPicPr>
            <a:picLocks noChangeAspect="1" noChangeArrowheads="1"/>
          </p:cNvPicPr>
          <p:nvPr/>
        </p:nvPicPr>
        <p:blipFill>
          <a:blip r:embed="rId6"/>
          <a:srcRect l="55588"/>
          <a:stretch>
            <a:fillRect/>
          </a:stretch>
        </p:blipFill>
        <p:spPr bwMode="auto">
          <a:xfrm>
            <a:off x="1474788" y="4497388"/>
            <a:ext cx="1757362" cy="2270125"/>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4823" name="Rectangle 16"/>
          <p:cNvSpPr>
            <a:spLocks noChangeArrowheads="1"/>
          </p:cNvSpPr>
          <p:nvPr/>
        </p:nvSpPr>
        <p:spPr bwMode="auto">
          <a:xfrm>
            <a:off x="5830888" y="5913438"/>
            <a:ext cx="11366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90000"/>
              </a:lnSpc>
            </a:pPr>
            <a:r>
              <a:rPr lang="en-US" sz="1900" b="1">
                <a:solidFill>
                  <a:srgbClr val="0F116A"/>
                </a:solidFill>
              </a:rPr>
              <a:t>ancient </a:t>
            </a:r>
            <a:br>
              <a:rPr lang="en-US" sz="1900" b="1">
                <a:solidFill>
                  <a:srgbClr val="0F116A"/>
                </a:solidFill>
              </a:rPr>
            </a:br>
            <a:r>
              <a:rPr lang="en-US" sz="1900" b="1">
                <a:solidFill>
                  <a:srgbClr val="0F116A"/>
                </a:solidFill>
              </a:rPr>
              <a:t>fly-ways</a:t>
            </a:r>
          </a:p>
        </p:txBody>
      </p:sp>
      <p:grpSp>
        <p:nvGrpSpPr>
          <p:cNvPr id="4" name="Group 19"/>
          <p:cNvGrpSpPr>
            <a:grpSpLocks/>
          </p:cNvGrpSpPr>
          <p:nvPr/>
        </p:nvGrpSpPr>
        <p:grpSpPr bwMode="auto">
          <a:xfrm>
            <a:off x="3594100" y="4762500"/>
            <a:ext cx="2582863" cy="2406650"/>
            <a:chOff x="2264" y="2995"/>
            <a:chExt cx="1627" cy="1516"/>
          </a:xfrm>
        </p:grpSpPr>
        <p:pic>
          <p:nvPicPr>
            <p:cNvPr id="34828" name="Picture 1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125" t="14999" r="56250" b="30000"/>
            <a:stretch>
              <a:fillRect/>
            </a:stretch>
          </p:blipFill>
          <p:spPr bwMode="auto">
            <a:xfrm>
              <a:off x="2324" y="2995"/>
              <a:ext cx="1567" cy="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Rectangle 12"/>
            <p:cNvSpPr>
              <a:spLocks noChangeArrowheads="1"/>
            </p:cNvSpPr>
            <p:nvPr/>
          </p:nvSpPr>
          <p:spPr bwMode="auto">
            <a:xfrm>
              <a:off x="2264" y="4130"/>
              <a:ext cx="650" cy="15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900" b="1">
                  <a:solidFill>
                    <a:srgbClr val="000000"/>
                  </a:solidFill>
                </a:rPr>
                <a:t>Bobolink</a:t>
              </a:r>
              <a:endParaRPr lang="en-US" sz="1600"/>
            </a:p>
          </p:txBody>
        </p:sp>
      </p:grpSp>
      <p:grpSp>
        <p:nvGrpSpPr>
          <p:cNvPr id="5" name="Group 20"/>
          <p:cNvGrpSpPr>
            <a:grpSpLocks/>
          </p:cNvGrpSpPr>
          <p:nvPr/>
        </p:nvGrpSpPr>
        <p:grpSpPr bwMode="auto">
          <a:xfrm>
            <a:off x="6148388" y="4770438"/>
            <a:ext cx="2940050" cy="2406650"/>
            <a:chOff x="3873" y="3005"/>
            <a:chExt cx="1852" cy="1516"/>
          </a:xfrm>
        </p:grpSpPr>
        <p:pic>
          <p:nvPicPr>
            <p:cNvPr id="34826"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5000" t="14999" r="16875" b="30000"/>
            <a:stretch>
              <a:fillRect/>
            </a:stretch>
          </p:blipFill>
          <p:spPr bwMode="auto">
            <a:xfrm>
              <a:off x="4303" y="3005"/>
              <a:ext cx="1422" cy="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13"/>
            <p:cNvSpPr>
              <a:spLocks noChangeArrowheads="1"/>
            </p:cNvSpPr>
            <p:nvPr/>
          </p:nvSpPr>
          <p:spPr bwMode="auto">
            <a:xfrm>
              <a:off x="3873" y="4100"/>
              <a:ext cx="1022" cy="15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900" b="1">
                  <a:solidFill>
                    <a:srgbClr val="000000"/>
                  </a:solidFill>
                </a:rPr>
                <a:t>Golden plover</a:t>
              </a:r>
              <a:endParaRPr lang="en-US" sz="1600"/>
            </a:p>
          </p:txBody>
        </p:sp>
      </p:grpSp>
    </p:spTree>
    <p:extLst>
      <p:ext uri="{BB962C8B-B14F-4D97-AF65-F5344CB8AC3E}">
        <p14:creationId xmlns:p14="http://schemas.microsoft.com/office/powerpoint/2010/main" val="3625610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additive="base">
                                        <p:cTn id="7" dur="500" fill="hold"/>
                                        <p:tgtEl>
                                          <p:spTgt spid="388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099">
                                            <p:txEl>
                                              <p:pRg st="1" end="1"/>
                                            </p:txEl>
                                          </p:spTgt>
                                        </p:tgtEl>
                                        <p:attrNameLst>
                                          <p:attrName>style.visibility</p:attrName>
                                        </p:attrNameLst>
                                      </p:cBhvr>
                                      <p:to>
                                        <p:strVal val="visible"/>
                                      </p:to>
                                    </p:set>
                                    <p:anim calcmode="lin" valueType="num">
                                      <p:cBhvr additive="base">
                                        <p:cTn id="13" dur="500" fill="hold"/>
                                        <p:tgtEl>
                                          <p:spTgt spid="388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8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anim calcmode="lin" valueType="num">
                                      <p:cBhvr additive="base">
                                        <p:cTn id="19" dur="500" fill="hold"/>
                                        <p:tgtEl>
                                          <p:spTgt spid="388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8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88102"/>
                                        </p:tgtEl>
                                        <p:attrNameLst>
                                          <p:attrName>style.visibility</p:attrName>
                                        </p:attrNameLst>
                                      </p:cBhvr>
                                      <p:to>
                                        <p:strVal val="visible"/>
                                      </p:to>
                                    </p:set>
                                    <p:animEffect transition="in" filter="wipe(left)">
                                      <p:cBhvr>
                                        <p:cTn id="25" dur="500"/>
                                        <p:tgtEl>
                                          <p:spTgt spid="388102"/>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5" name="Chimes"/>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atin typeface="Arial" charset="0"/>
              </a:rPr>
              <a:t>Mating &amp; parental behavior</a:t>
            </a:r>
          </a:p>
        </p:txBody>
      </p:sp>
      <p:sp>
        <p:nvSpPr>
          <p:cNvPr id="416771" name="Rectangle 3" descr="Rectangle: Click to edit Master text styles&#10;Second level&#10;Third level&#10;Fourth level&#10;Fifth level"/>
          <p:cNvSpPr>
            <a:spLocks noGrp="1" noChangeArrowheads="1"/>
          </p:cNvSpPr>
          <p:nvPr>
            <p:ph type="body" idx="1"/>
          </p:nvPr>
        </p:nvSpPr>
        <p:spPr>
          <a:xfrm>
            <a:off x="838200" y="1371600"/>
            <a:ext cx="7772400" cy="5181600"/>
          </a:xfrm>
        </p:spPr>
        <p:txBody>
          <a:bodyPr/>
          <a:lstStyle/>
          <a:p>
            <a:pPr eaLnBrk="1" hangingPunct="1"/>
            <a:r>
              <a:rPr lang="en-US">
                <a:latin typeface="Arial" charset="0"/>
              </a:rPr>
              <a:t>Genetic influences</a:t>
            </a:r>
          </a:p>
          <a:p>
            <a:pPr lvl="1" eaLnBrk="1" hangingPunct="1"/>
            <a:r>
              <a:rPr lang="en-US">
                <a:latin typeface="Arial" charset="0"/>
                <a:ea typeface="ＭＳ Ｐゴシック" charset="0"/>
              </a:rPr>
              <a:t>changes in behavior at different stages of mating</a:t>
            </a:r>
          </a:p>
          <a:p>
            <a:pPr lvl="2" eaLnBrk="1" hangingPunct="1"/>
            <a:r>
              <a:rPr lang="en-US">
                <a:latin typeface="Arial" charset="0"/>
                <a:ea typeface="ＭＳ Ｐゴシック" charset="0"/>
              </a:rPr>
              <a:t>pair bonding</a:t>
            </a:r>
          </a:p>
          <a:p>
            <a:pPr lvl="2" eaLnBrk="1" hangingPunct="1"/>
            <a:r>
              <a:rPr lang="en-US">
                <a:latin typeface="Arial" charset="0"/>
                <a:ea typeface="ＭＳ Ｐゴシック" charset="0"/>
              </a:rPr>
              <a:t>competitor aggression</a:t>
            </a:r>
          </a:p>
          <a:p>
            <a:pPr eaLnBrk="1" hangingPunct="1"/>
            <a:r>
              <a:rPr lang="en-US">
                <a:latin typeface="Arial" charset="0"/>
              </a:rPr>
              <a:t>Environmental influences</a:t>
            </a:r>
          </a:p>
          <a:p>
            <a:pPr lvl="1" eaLnBrk="1" hangingPunct="1"/>
            <a:r>
              <a:rPr lang="en-US">
                <a:latin typeface="Arial" charset="0"/>
                <a:ea typeface="ＭＳ Ｐゴシック" charset="0"/>
              </a:rPr>
              <a:t>modifies behavior</a:t>
            </a:r>
          </a:p>
          <a:p>
            <a:pPr lvl="2" eaLnBrk="1" hangingPunct="1"/>
            <a:r>
              <a:rPr lang="en-US">
                <a:latin typeface="Arial" charset="0"/>
                <a:ea typeface="ＭＳ Ｐゴシック" charset="0"/>
              </a:rPr>
              <a:t>quality of diet</a:t>
            </a:r>
          </a:p>
          <a:p>
            <a:pPr lvl="2" eaLnBrk="1" hangingPunct="1"/>
            <a:r>
              <a:rPr lang="en-US">
                <a:latin typeface="Arial" charset="0"/>
                <a:ea typeface="ＭＳ Ｐゴシック" charset="0"/>
              </a:rPr>
              <a:t>social interactions</a:t>
            </a:r>
          </a:p>
          <a:p>
            <a:pPr lvl="2" eaLnBrk="1" hangingPunct="1"/>
            <a:r>
              <a:rPr lang="en-US">
                <a:latin typeface="Arial" charset="0"/>
                <a:ea typeface="ＭＳ Ｐゴシック" charset="0"/>
              </a:rPr>
              <a:t>learning opportunities</a:t>
            </a:r>
          </a:p>
        </p:txBody>
      </p:sp>
      <p:pic>
        <p:nvPicPr>
          <p:cNvPr id="73731" name="Picture 4" descr="51-12b-BearsPla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663" y="4373563"/>
            <a:ext cx="3644900"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263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additive="base">
                                        <p:cTn id="7" dur="500" fill="hold"/>
                                        <p:tgtEl>
                                          <p:spTgt spid="416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6771">
                                            <p:txEl>
                                              <p:pRg st="1" end="1"/>
                                            </p:txEl>
                                          </p:spTgt>
                                        </p:tgtEl>
                                        <p:attrNameLst>
                                          <p:attrName>style.visibility</p:attrName>
                                        </p:attrNameLst>
                                      </p:cBhvr>
                                      <p:to>
                                        <p:strVal val="visible"/>
                                      </p:to>
                                    </p:set>
                                    <p:anim calcmode="lin" valueType="num">
                                      <p:cBhvr additive="base">
                                        <p:cTn id="13"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6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6771">
                                            <p:txEl>
                                              <p:pRg st="2" end="2"/>
                                            </p:txEl>
                                          </p:spTgt>
                                        </p:tgtEl>
                                        <p:attrNameLst>
                                          <p:attrName>style.visibility</p:attrName>
                                        </p:attrNameLst>
                                      </p:cBhvr>
                                      <p:to>
                                        <p:strVal val="visible"/>
                                      </p:to>
                                    </p:set>
                                    <p:anim calcmode="lin" valueType="num">
                                      <p:cBhvr additive="base">
                                        <p:cTn id="19" dur="500" fill="hold"/>
                                        <p:tgtEl>
                                          <p:spTgt spid="416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67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6771">
                                            <p:txEl>
                                              <p:pRg st="3" end="3"/>
                                            </p:txEl>
                                          </p:spTgt>
                                        </p:tgtEl>
                                        <p:attrNameLst>
                                          <p:attrName>style.visibility</p:attrName>
                                        </p:attrNameLst>
                                      </p:cBhvr>
                                      <p:to>
                                        <p:strVal val="visible"/>
                                      </p:to>
                                    </p:set>
                                    <p:anim calcmode="lin" valueType="num">
                                      <p:cBhvr additive="base">
                                        <p:cTn id="25" dur="500" fill="hold"/>
                                        <p:tgtEl>
                                          <p:spTgt spid="4167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67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6771">
                                            <p:txEl>
                                              <p:pRg st="4" end="4"/>
                                            </p:txEl>
                                          </p:spTgt>
                                        </p:tgtEl>
                                        <p:attrNameLst>
                                          <p:attrName>style.visibility</p:attrName>
                                        </p:attrNameLst>
                                      </p:cBhvr>
                                      <p:to>
                                        <p:strVal val="visible"/>
                                      </p:to>
                                    </p:set>
                                    <p:anim calcmode="lin" valueType="num">
                                      <p:cBhvr additive="base">
                                        <p:cTn id="31" dur="500" fill="hold"/>
                                        <p:tgtEl>
                                          <p:spTgt spid="4167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67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6771">
                                            <p:txEl>
                                              <p:pRg st="5" end="5"/>
                                            </p:txEl>
                                          </p:spTgt>
                                        </p:tgtEl>
                                        <p:attrNameLst>
                                          <p:attrName>style.visibility</p:attrName>
                                        </p:attrNameLst>
                                      </p:cBhvr>
                                      <p:to>
                                        <p:strVal val="visible"/>
                                      </p:to>
                                    </p:set>
                                    <p:anim calcmode="lin" valueType="num">
                                      <p:cBhvr additive="base">
                                        <p:cTn id="37" dur="500" fill="hold"/>
                                        <p:tgtEl>
                                          <p:spTgt spid="4167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67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6771">
                                            <p:txEl>
                                              <p:pRg st="6" end="6"/>
                                            </p:txEl>
                                          </p:spTgt>
                                        </p:tgtEl>
                                        <p:attrNameLst>
                                          <p:attrName>style.visibility</p:attrName>
                                        </p:attrNameLst>
                                      </p:cBhvr>
                                      <p:to>
                                        <p:strVal val="visible"/>
                                      </p:to>
                                    </p:set>
                                    <p:anim calcmode="lin" valueType="num">
                                      <p:cBhvr additive="base">
                                        <p:cTn id="43" dur="500" fill="hold"/>
                                        <p:tgtEl>
                                          <p:spTgt spid="4167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67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6771">
                                            <p:txEl>
                                              <p:pRg st="7" end="7"/>
                                            </p:txEl>
                                          </p:spTgt>
                                        </p:tgtEl>
                                        <p:attrNameLst>
                                          <p:attrName>style.visibility</p:attrName>
                                        </p:attrNameLst>
                                      </p:cBhvr>
                                      <p:to>
                                        <p:strVal val="visible"/>
                                      </p:to>
                                    </p:set>
                                    <p:anim calcmode="lin" valueType="num">
                                      <p:cBhvr additive="base">
                                        <p:cTn id="49" dur="500" fill="hold"/>
                                        <p:tgtEl>
                                          <p:spTgt spid="4167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67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6771">
                                            <p:txEl>
                                              <p:pRg st="8" end="8"/>
                                            </p:txEl>
                                          </p:spTgt>
                                        </p:tgtEl>
                                        <p:attrNameLst>
                                          <p:attrName>style.visibility</p:attrName>
                                        </p:attrNameLst>
                                      </p:cBhvr>
                                      <p:to>
                                        <p:strVal val="visible"/>
                                      </p:to>
                                    </p:set>
                                    <p:anim calcmode="lin" valueType="num">
                                      <p:cBhvr additive="base">
                                        <p:cTn id="55" dur="500" fill="hold"/>
                                        <p:tgtEl>
                                          <p:spTgt spid="4167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1677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atin typeface="Arial" charset="0"/>
              </a:rPr>
              <a:t>Innate &amp; Learning: Imprinting</a:t>
            </a:r>
          </a:p>
        </p:txBody>
      </p:sp>
      <p:sp>
        <p:nvSpPr>
          <p:cNvPr id="390147" name="Rectangle 3" descr="Rectangle: Click to edit Master text styles&#10;Second level&#10;Third level&#10;Fourth level&#10;Fifth level"/>
          <p:cNvSpPr>
            <a:spLocks noGrp="1" noChangeArrowheads="1"/>
          </p:cNvSpPr>
          <p:nvPr>
            <p:ph type="body" idx="1"/>
          </p:nvPr>
        </p:nvSpPr>
        <p:spPr>
          <a:xfrm>
            <a:off x="827088" y="1371600"/>
            <a:ext cx="8289925" cy="1392238"/>
          </a:xfrm>
        </p:spPr>
        <p:txBody>
          <a:bodyPr>
            <a:normAutofit lnSpcReduction="10000"/>
          </a:bodyPr>
          <a:lstStyle/>
          <a:p>
            <a:pPr eaLnBrk="1" hangingPunct="1">
              <a:lnSpc>
                <a:spcPct val="90000"/>
              </a:lnSpc>
            </a:pPr>
            <a:r>
              <a:rPr lang="en-US">
                <a:latin typeface="Arial" charset="0"/>
              </a:rPr>
              <a:t>Learning to form social attachments at a specific </a:t>
            </a:r>
            <a:r>
              <a:rPr lang="en-US" u="sng">
                <a:solidFill>
                  <a:srgbClr val="CC0000"/>
                </a:solidFill>
                <a:latin typeface="Arial" charset="0"/>
              </a:rPr>
              <a:t>critical period</a:t>
            </a:r>
            <a:endParaRPr lang="en-US">
              <a:latin typeface="Arial" charset="0"/>
            </a:endParaRPr>
          </a:p>
          <a:p>
            <a:pPr lvl="1" eaLnBrk="1" hangingPunct="1">
              <a:lnSpc>
                <a:spcPct val="90000"/>
              </a:lnSpc>
            </a:pPr>
            <a:r>
              <a:rPr lang="en-US">
                <a:latin typeface="Arial" charset="0"/>
                <a:ea typeface="ＭＳ Ｐゴシック" charset="0"/>
              </a:rPr>
              <a:t>both learning &amp; innate components</a:t>
            </a:r>
          </a:p>
        </p:txBody>
      </p:sp>
      <p:sp>
        <p:nvSpPr>
          <p:cNvPr id="36869" name="Rectangle 6"/>
          <p:cNvSpPr>
            <a:spLocks noChangeArrowheads="1"/>
          </p:cNvSpPr>
          <p:nvPr/>
        </p:nvSpPr>
        <p:spPr bwMode="auto">
          <a:xfrm>
            <a:off x="1208088" y="6467475"/>
            <a:ext cx="1919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1800" b="1">
                <a:solidFill>
                  <a:schemeClr val="bg1"/>
                </a:solidFill>
              </a:rPr>
              <a:t>Konrad Lorenz</a:t>
            </a:r>
            <a:endParaRPr lang="en-US" sz="2200" b="1">
              <a:solidFill>
                <a:schemeClr val="bg1"/>
              </a:solidFill>
            </a:endParaRPr>
          </a:p>
        </p:txBody>
      </p:sp>
      <p:pic>
        <p:nvPicPr>
          <p:cNvPr id="36870" name="Picture 7" descr="goosfly1_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250" y="355600"/>
            <a:ext cx="134461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146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673100" y="1401763"/>
            <a:ext cx="4144963" cy="3743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en-US" b="1"/>
              <a:t>Conservation biologists have taken advantage of imprinting by young whooping cranes as a means to teach the </a:t>
            </a:r>
            <a:br>
              <a:rPr lang="en-US" b="1"/>
            </a:br>
            <a:r>
              <a:rPr lang="en-US" b="1"/>
              <a:t>birds a migration </a:t>
            </a:r>
            <a:br>
              <a:rPr lang="en-US" b="1"/>
            </a:br>
            <a:r>
              <a:rPr lang="en-US" b="1"/>
              <a:t>route. A pilot wearing </a:t>
            </a:r>
            <a:br>
              <a:rPr lang="en-US" b="1"/>
            </a:br>
            <a:r>
              <a:rPr lang="en-US" b="1"/>
              <a:t>a crane suit in an </a:t>
            </a:r>
            <a:br>
              <a:rPr lang="en-US" b="1"/>
            </a:br>
            <a:r>
              <a:rPr lang="en-US" b="1"/>
              <a:t>Ultralight plane acts </a:t>
            </a:r>
            <a:br>
              <a:rPr lang="en-US" b="1"/>
            </a:br>
            <a:r>
              <a:rPr lang="en-US" b="1"/>
              <a:t>as a surrogate parent.</a:t>
            </a:r>
          </a:p>
        </p:txBody>
      </p:sp>
      <p:sp>
        <p:nvSpPr>
          <p:cNvPr id="38914" name="Rectangle 3"/>
          <p:cNvSpPr>
            <a:spLocks noGrp="1" noChangeArrowheads="1"/>
          </p:cNvSpPr>
          <p:nvPr>
            <p:ph type="title"/>
          </p:nvPr>
        </p:nvSpPr>
        <p:spPr/>
        <p:txBody>
          <a:bodyPr/>
          <a:lstStyle/>
          <a:p>
            <a:pPr eaLnBrk="1" hangingPunct="1"/>
            <a:r>
              <a:rPr lang="en-US">
                <a:latin typeface="Arial" charset="0"/>
              </a:rPr>
              <a:t>Conservation</a:t>
            </a:r>
          </a:p>
        </p:txBody>
      </p:sp>
    </p:spTree>
    <p:extLst>
      <p:ext uri="{BB962C8B-B14F-4D97-AF65-F5344CB8AC3E}">
        <p14:creationId xmlns:p14="http://schemas.microsoft.com/office/powerpoint/2010/main" val="34082514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a:xfrm>
            <a:off x="268288" y="517525"/>
            <a:ext cx="5557043" cy="762000"/>
          </a:xfrm>
        </p:spPr>
        <p:txBody>
          <a:bodyPr/>
          <a:lstStyle/>
          <a:p>
            <a:pPr eaLnBrk="1" hangingPunct="1"/>
            <a:r>
              <a:rPr lang="en-US" dirty="0">
                <a:latin typeface="Arial" charset="0"/>
              </a:rPr>
              <a:t>Critical period</a:t>
            </a:r>
          </a:p>
        </p:txBody>
      </p:sp>
      <p:pic>
        <p:nvPicPr>
          <p:cNvPr id="40962" name="Picture 1028" descr="51-10-BirdSongDevelopmnt-L"/>
          <p:cNvPicPr>
            <a:picLocks noChangeAspect="1" noChangeArrowheads="1"/>
          </p:cNvPicPr>
          <p:nvPr/>
        </p:nvPicPr>
        <p:blipFill>
          <a:blip r:embed="rId7">
            <a:extLst>
              <a:ext uri="{28A0092B-C50C-407E-A947-70E740481C1C}">
                <a14:useLocalDpi xmlns:a14="http://schemas.microsoft.com/office/drawing/2010/main" val="0"/>
              </a:ext>
            </a:extLst>
          </a:blip>
          <a:srcRect b="9456"/>
          <a:stretch>
            <a:fillRect/>
          </a:stretch>
        </p:blipFill>
        <p:spPr bwMode="auto">
          <a:xfrm>
            <a:off x="171450" y="3068638"/>
            <a:ext cx="601027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86" name="Oval 1030"/>
          <p:cNvSpPr>
            <a:spLocks noChangeArrowheads="1"/>
          </p:cNvSpPr>
          <p:nvPr/>
        </p:nvSpPr>
        <p:spPr bwMode="auto">
          <a:xfrm>
            <a:off x="268288" y="3209925"/>
            <a:ext cx="1928812" cy="1062038"/>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04487" name="Picture 1031" descr="f52-12_blood_parasite"/>
          <p:cNvPicPr>
            <a:picLocks noChangeAspect="1" noChangeArrowheads="1"/>
          </p:cNvPicPr>
          <p:nvPr/>
        </p:nvPicPr>
        <p:blipFill>
          <a:blip r:embed="rId8"/>
          <a:srcRect l="11250" t="14999" r="11250" b="9000"/>
          <a:stretch>
            <a:fillRect/>
          </a:stretch>
        </p:blipFill>
        <p:spPr bwMode="auto">
          <a:xfrm>
            <a:off x="5621338" y="577850"/>
            <a:ext cx="3313112" cy="2436813"/>
          </a:xfrm>
          <a:prstGeom prst="rect">
            <a:avLst/>
          </a:prstGeom>
          <a:noFill/>
          <a:ln w="9525">
            <a:noFill/>
            <a:miter lim="800000"/>
            <a:headEnd/>
            <a:tailEnd/>
          </a:ln>
          <a:effectLst>
            <a:outerShdw blurRad="63500" dist="38099" dir="2700000" algn="ctr" rotWithShape="0">
              <a:srgbClr val="000000">
                <a:alpha val="75000"/>
              </a:srgbClr>
            </a:outerShdw>
          </a:effectLst>
        </p:spPr>
      </p:pic>
      <p:sp>
        <p:nvSpPr>
          <p:cNvPr id="404488" name="Rectangle 1032"/>
          <p:cNvSpPr>
            <a:spLocks noChangeArrowheads="1"/>
          </p:cNvSpPr>
          <p:nvPr/>
        </p:nvSpPr>
        <p:spPr bwMode="auto">
          <a:xfrm>
            <a:off x="6443663" y="2905125"/>
            <a:ext cx="2593975" cy="1739900"/>
          </a:xfrm>
          <a:prstGeom prst="rect">
            <a:avLst/>
          </a:prstGeom>
          <a:solidFill>
            <a:srgbClr val="C5FD87"/>
          </a:solidFill>
          <a:ln w="9525">
            <a:noFill/>
            <a:miter lim="800000"/>
            <a:headEnd/>
            <a:tailEnd/>
          </a:ln>
          <a:effectLst>
            <a:outerShdw blurRad="63500" dist="35921" dir="2700000" algn="ctr" rotWithShape="0">
              <a:srgbClr val="333333"/>
            </a:outerShdw>
          </a:effectLst>
        </p:spPr>
        <p:txBody>
          <a:bodyPr>
            <a:spAutoFit/>
          </a:bodyPr>
          <a:lstStyle/>
          <a:p>
            <a:pPr algn="l">
              <a:defRPr/>
            </a:pPr>
            <a:r>
              <a:rPr lang="en-US" sz="1800" b="1">
                <a:solidFill>
                  <a:schemeClr val="tx2"/>
                </a:solidFill>
                <a:latin typeface="Arial" pitchFamily="-107" charset="0"/>
                <a:ea typeface="+mn-ea"/>
                <a:cs typeface="+mn-cs"/>
              </a:rPr>
              <a:t>As a </a:t>
            </a:r>
            <a:r>
              <a:rPr lang="en-US" sz="1800" b="1" u="sng">
                <a:solidFill>
                  <a:schemeClr val="tx2"/>
                </a:solidFill>
                <a:latin typeface="Arial" pitchFamily="-107" charset="0"/>
                <a:ea typeface="+mn-ea"/>
                <a:cs typeface="+mn-cs"/>
              </a:rPr>
              <a:t>brood parasite</a:t>
            </a:r>
            <a:r>
              <a:rPr lang="en-US" sz="1800" b="1">
                <a:solidFill>
                  <a:schemeClr val="tx2"/>
                </a:solidFill>
                <a:latin typeface="Arial" pitchFamily="-107" charset="0"/>
                <a:ea typeface="+mn-ea"/>
                <a:cs typeface="+mn-cs"/>
              </a:rPr>
              <a:t>, the Cuckoo never learn the song of their species as a nestling. Song development is totally innate.  </a:t>
            </a:r>
          </a:p>
        </p:txBody>
      </p:sp>
      <p:sp>
        <p:nvSpPr>
          <p:cNvPr id="404489" name="Rectangle 1033" descr="Rectangle: Click to edit Master text styles&#10;Second level&#10;Third level&#10;Fourth level&#10;Fifth level"/>
          <p:cNvSpPr>
            <a:spLocks noGrp="1" noChangeArrowheads="1"/>
          </p:cNvSpPr>
          <p:nvPr>
            <p:ph type="body" idx="1"/>
          </p:nvPr>
        </p:nvSpPr>
        <p:spPr>
          <a:xfrm>
            <a:off x="731838" y="1279525"/>
            <a:ext cx="4813300" cy="1771650"/>
          </a:xfrm>
          <a:noFill/>
        </p:spPr>
        <p:txBody>
          <a:bodyPr>
            <a:normAutofit lnSpcReduction="10000"/>
          </a:bodyPr>
          <a:lstStyle/>
          <a:p>
            <a:pPr eaLnBrk="1" hangingPunct="1">
              <a:lnSpc>
                <a:spcPct val="90000"/>
              </a:lnSpc>
            </a:pPr>
            <a:r>
              <a:rPr lang="en-US" sz="2600">
                <a:latin typeface="Arial" charset="0"/>
              </a:rPr>
              <a:t>Sensitive phase for optimal imprinting</a:t>
            </a:r>
          </a:p>
          <a:p>
            <a:pPr lvl="1" eaLnBrk="1" hangingPunct="1">
              <a:lnSpc>
                <a:spcPct val="90000"/>
              </a:lnSpc>
            </a:pPr>
            <a:r>
              <a:rPr lang="en-US" sz="2400">
                <a:latin typeface="Arial" charset="0"/>
                <a:ea typeface="ＭＳ Ｐゴシック" charset="0"/>
              </a:rPr>
              <a:t>some behavior must be learned during a receptive time period  </a:t>
            </a:r>
          </a:p>
        </p:txBody>
      </p:sp>
      <p:grpSp>
        <p:nvGrpSpPr>
          <p:cNvPr id="2" name="Group 1038"/>
          <p:cNvGrpSpPr>
            <a:grpSpLocks/>
          </p:cNvGrpSpPr>
          <p:nvPr/>
        </p:nvGrpSpPr>
        <p:grpSpPr bwMode="auto">
          <a:xfrm>
            <a:off x="2787650" y="4835525"/>
            <a:ext cx="5948363" cy="1946275"/>
            <a:chOff x="1756" y="3046"/>
            <a:chExt cx="3747" cy="1226"/>
          </a:xfrm>
        </p:grpSpPr>
        <p:pic>
          <p:nvPicPr>
            <p:cNvPr id="404491" name="Picture 1035"/>
            <p:cNvPicPr>
              <a:picLocks noChangeAspect="1" noChangeArrowheads="1"/>
            </p:cNvPicPr>
            <p:nvPr/>
          </p:nvPicPr>
          <p:blipFill>
            <a:blip r:embed="rId9"/>
            <a:srcRect l="15211" t="9230" r="13521" b="7385"/>
            <a:stretch>
              <a:fillRect/>
            </a:stretch>
          </p:blipFill>
          <p:spPr bwMode="auto">
            <a:xfrm flipH="1">
              <a:off x="4439" y="3046"/>
              <a:ext cx="1064" cy="1140"/>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404492" name="Rectangle 1036"/>
            <p:cNvSpPr>
              <a:spLocks noChangeArrowheads="1"/>
            </p:cNvSpPr>
            <p:nvPr/>
          </p:nvSpPr>
          <p:spPr bwMode="auto">
            <a:xfrm>
              <a:off x="1756" y="4041"/>
              <a:ext cx="2710" cy="231"/>
            </a:xfrm>
            <a:prstGeom prst="rect">
              <a:avLst/>
            </a:prstGeom>
            <a:solidFill>
              <a:schemeClr val="tx1"/>
            </a:solidFill>
            <a:ln w="9525">
              <a:noFill/>
              <a:miter lim="800000"/>
              <a:headEnd/>
              <a:tailEnd/>
            </a:ln>
            <a:effectLst>
              <a:outerShdw blurRad="63500" dist="35921" dir="2700000" algn="ctr" rotWithShape="0">
                <a:srgbClr val="333333"/>
              </a:outerShdw>
            </a:effectLst>
          </p:spPr>
          <p:txBody>
            <a:bodyPr>
              <a:spAutoFit/>
            </a:bodyPr>
            <a:lstStyle/>
            <a:p>
              <a:pPr algn="r">
                <a:defRPr/>
              </a:pPr>
              <a:r>
                <a:rPr lang="en-US" sz="1800" b="1">
                  <a:solidFill>
                    <a:schemeClr val="bg1"/>
                  </a:solidFill>
                  <a:latin typeface="Arial" pitchFamily="-107" charset="0"/>
                  <a:ea typeface="+mn-ea"/>
                  <a:cs typeface="+mn-cs"/>
                </a:rPr>
                <a:t>imprinting/critical period in humans?  </a:t>
              </a:r>
            </a:p>
          </p:txBody>
        </p:sp>
      </p:grpSp>
    </p:spTree>
    <p:extLst>
      <p:ext uri="{BB962C8B-B14F-4D97-AF65-F5344CB8AC3E}">
        <p14:creationId xmlns:p14="http://schemas.microsoft.com/office/powerpoint/2010/main" val="1888947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4489">
                                            <p:txEl>
                                              <p:pRg st="0" end="0"/>
                                            </p:txEl>
                                          </p:spTgt>
                                        </p:tgtEl>
                                        <p:attrNameLst>
                                          <p:attrName>style.visibility</p:attrName>
                                        </p:attrNameLst>
                                      </p:cBhvr>
                                      <p:to>
                                        <p:strVal val="visible"/>
                                      </p:to>
                                    </p:set>
                                    <p:anim calcmode="lin" valueType="num">
                                      <p:cBhvr additive="base">
                                        <p:cTn id="7" dur="500" fill="hold"/>
                                        <p:tgtEl>
                                          <p:spTgt spid="4044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44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04489">
                                            <p:txEl>
                                              <p:pRg st="1" end="1"/>
                                            </p:txEl>
                                          </p:spTgt>
                                        </p:tgtEl>
                                        <p:attrNameLst>
                                          <p:attrName>style.visibility</p:attrName>
                                        </p:attrNameLst>
                                      </p:cBhvr>
                                      <p:to>
                                        <p:strVal val="visible"/>
                                      </p:to>
                                    </p:set>
                                    <p:anim calcmode="lin" valueType="num">
                                      <p:cBhvr additive="base">
                                        <p:cTn id="11" dur="500" fill="hold"/>
                                        <p:tgtEl>
                                          <p:spTgt spid="40448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0448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4486"/>
                                        </p:tgtEl>
                                        <p:attrNameLst>
                                          <p:attrName>style.visibility</p:attrName>
                                        </p:attrNameLst>
                                      </p:cBhvr>
                                      <p:to>
                                        <p:strVal val="visible"/>
                                      </p:to>
                                    </p:set>
                                    <p:animEffect transition="in" filter="wipe(left)">
                                      <p:cBhvr>
                                        <p:cTn id="17" dur="500"/>
                                        <p:tgtEl>
                                          <p:spTgt spid="404486"/>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404487"/>
                                        </p:tgtEl>
                                        <p:attrNameLst>
                                          <p:attrName>style.visibility</p:attrName>
                                        </p:attrNameLst>
                                      </p:cBhvr>
                                      <p:to>
                                        <p:strVal val="visible"/>
                                      </p:to>
                                    </p:set>
                                    <p:animEffect transition="in" filter="box(out)">
                                      <p:cBhvr>
                                        <p:cTn id="22" dur="500"/>
                                        <p:tgtEl>
                                          <p:spTgt spid="404487"/>
                                        </p:tgtEl>
                                      </p:cBhvr>
                                    </p:animEffect>
                                  </p:childTnLst>
                                  <p:subTnLst>
                                    <p:audio>
                                      <p:cMediaNode>
                                        <p:cTn display="0" masterRel="sameClick">
                                          <p:stCondLst>
                                            <p:cond evt="begin" delay="0">
                                              <p:tn val="20"/>
                                            </p:cond>
                                          </p:stCondLst>
                                          <p:endCondLst>
                                            <p:cond evt="onStopAudio" delay="0">
                                              <p:tgtEl>
                                                <p:sldTgt/>
                                              </p:tgtEl>
                                            </p:cond>
                                          </p:endCondLst>
                                        </p:cTn>
                                        <p:tgtEl>
                                          <p:sndTgt r:embed="rId5" name="String"/>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4488"/>
                                        </p:tgtEl>
                                        <p:attrNameLst>
                                          <p:attrName>style.visibility</p:attrName>
                                        </p:attrNameLst>
                                      </p:cBhvr>
                                      <p:to>
                                        <p:strVal val="visible"/>
                                      </p:to>
                                    </p:set>
                                    <p:animEffect transition="in" filter="wipe(left)">
                                      <p:cBhvr>
                                        <p:cTn id="27" dur="500"/>
                                        <p:tgtEl>
                                          <p:spTgt spid="404488"/>
                                        </p:tgtEl>
                                      </p:cBhvr>
                                    </p:animEffect>
                                  </p:childTnLst>
                                  <p:subTnLst>
                                    <p:audio>
                                      <p:cMediaNode>
                                        <p:cTn display="0" masterRel="sameClick">
                                          <p:stCondLst>
                                            <p:cond evt="begin" delay="0">
                                              <p:tn val="25"/>
                                            </p:cond>
                                          </p:stCondLst>
                                          <p:endCondLst>
                                            <p:cond evt="onStopAudio" delay="0">
                                              <p:tgtEl>
                                                <p:sldTgt/>
                                              </p:tgtEl>
                                            </p:cond>
                                          </p:endCondLst>
                                        </p:cTn>
                                        <p:tgtEl>
                                          <p:sndTgt r:embed="rId4"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subTnLst>
                                    <p:audio>
                                      <p:cMediaNode>
                                        <p:cTn display="0" masterRel="sameClick">
                                          <p:stCondLst>
                                            <p:cond evt="begin" delay="0">
                                              <p:tn val="30"/>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6" grpId="0" animBg="1"/>
      <p:bldP spid="404488" grpId="0" animBg="1"/>
      <p:bldP spid="40448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251" name="Picture 11"/>
          <p:cNvPicPr>
            <a:picLocks noChangeAspect="1" noChangeArrowheads="1"/>
          </p:cNvPicPr>
          <p:nvPr/>
        </p:nvPicPr>
        <p:blipFill>
          <a:blip r:embed="rId5"/>
          <a:srcRect l="1688" t="12000" r="2251" b="21001"/>
          <a:stretch>
            <a:fillRect/>
          </a:stretch>
        </p:blipFill>
        <p:spPr bwMode="auto">
          <a:xfrm>
            <a:off x="5024438" y="388938"/>
            <a:ext cx="4067175" cy="2125662"/>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3011" name="Rectangle 2"/>
          <p:cNvSpPr>
            <a:spLocks noGrp="1" noChangeArrowheads="1"/>
          </p:cNvSpPr>
          <p:nvPr>
            <p:ph type="title"/>
          </p:nvPr>
        </p:nvSpPr>
        <p:spPr>
          <a:xfrm>
            <a:off x="209175" y="236538"/>
            <a:ext cx="4542119" cy="1033462"/>
          </a:xfrm>
        </p:spPr>
        <p:txBody>
          <a:bodyPr/>
          <a:lstStyle/>
          <a:p>
            <a:pPr eaLnBrk="1" hangingPunct="1"/>
            <a:r>
              <a:rPr lang="en-US" dirty="0">
                <a:latin typeface="Arial" charset="0"/>
              </a:rPr>
              <a:t>Learned behavior</a:t>
            </a:r>
          </a:p>
        </p:txBody>
      </p:sp>
      <p:sp>
        <p:nvSpPr>
          <p:cNvPr id="394243" name="Rectangle 3" descr="Rectangle: Click to edit Master text styles&#10;Second level&#10;Third level&#10;Fourth level&#10;Fifth level"/>
          <p:cNvSpPr>
            <a:spLocks noGrp="1" noChangeArrowheads="1"/>
          </p:cNvSpPr>
          <p:nvPr>
            <p:ph type="body" idx="1"/>
          </p:nvPr>
        </p:nvSpPr>
        <p:spPr>
          <a:xfrm>
            <a:off x="609600" y="1379538"/>
            <a:ext cx="4908550" cy="5376862"/>
          </a:xfrm>
        </p:spPr>
        <p:txBody>
          <a:bodyPr/>
          <a:lstStyle/>
          <a:p>
            <a:pPr eaLnBrk="1" hangingPunct="1">
              <a:lnSpc>
                <a:spcPct val="90000"/>
              </a:lnSpc>
            </a:pPr>
            <a:r>
              <a:rPr lang="en-US" u="sng">
                <a:solidFill>
                  <a:srgbClr val="CC0000"/>
                </a:solidFill>
                <a:latin typeface="Arial" charset="0"/>
              </a:rPr>
              <a:t>Associative learning</a:t>
            </a:r>
            <a:endParaRPr lang="en-US">
              <a:latin typeface="Arial" charset="0"/>
            </a:endParaRPr>
          </a:p>
          <a:p>
            <a:pPr lvl="1" eaLnBrk="1" hangingPunct="1">
              <a:lnSpc>
                <a:spcPct val="90000"/>
              </a:lnSpc>
            </a:pPr>
            <a:r>
              <a:rPr lang="en-US">
                <a:latin typeface="Arial" charset="0"/>
                <a:ea typeface="ＭＳ Ｐゴシック" charset="0"/>
              </a:rPr>
              <a:t>learning to associate </a:t>
            </a:r>
            <a:br>
              <a:rPr lang="en-US">
                <a:latin typeface="Arial" charset="0"/>
                <a:ea typeface="ＭＳ Ｐゴシック" charset="0"/>
              </a:rPr>
            </a:br>
            <a:r>
              <a:rPr lang="en-US">
                <a:latin typeface="Arial" charset="0"/>
                <a:ea typeface="ＭＳ Ｐゴシック" charset="0"/>
              </a:rPr>
              <a:t>a stimulus with a consequence </a:t>
            </a:r>
          </a:p>
          <a:p>
            <a:pPr lvl="2" eaLnBrk="1" hangingPunct="1">
              <a:lnSpc>
                <a:spcPct val="90000"/>
              </a:lnSpc>
            </a:pPr>
            <a:r>
              <a:rPr lang="en-US" u="sng">
                <a:solidFill>
                  <a:srgbClr val="CC0000"/>
                </a:solidFill>
                <a:latin typeface="Arial" charset="0"/>
                <a:ea typeface="ＭＳ Ｐゴシック" charset="0"/>
              </a:rPr>
              <a:t>operant conditioning</a:t>
            </a:r>
            <a:endParaRPr lang="en-US">
              <a:latin typeface="Arial" charset="0"/>
              <a:ea typeface="ＭＳ Ｐゴシック" charset="0"/>
            </a:endParaRPr>
          </a:p>
          <a:p>
            <a:pPr lvl="3" eaLnBrk="1" hangingPunct="1">
              <a:lnSpc>
                <a:spcPct val="90000"/>
              </a:lnSpc>
            </a:pPr>
            <a:r>
              <a:rPr lang="en-US">
                <a:latin typeface="Arial" charset="0"/>
                <a:ea typeface="ＭＳ Ｐゴシック" charset="0"/>
              </a:rPr>
              <a:t>trial &amp; error learning</a:t>
            </a:r>
          </a:p>
          <a:p>
            <a:pPr lvl="3" eaLnBrk="1" hangingPunct="1">
              <a:lnSpc>
                <a:spcPct val="90000"/>
              </a:lnSpc>
            </a:pPr>
            <a:r>
              <a:rPr lang="en-US">
                <a:latin typeface="Arial" charset="0"/>
                <a:ea typeface="ＭＳ Ｐゴシック" charset="0"/>
              </a:rPr>
              <a:t>associate behavior with reward or punishment</a:t>
            </a:r>
          </a:p>
          <a:p>
            <a:pPr lvl="3" eaLnBrk="1" hangingPunct="1">
              <a:lnSpc>
                <a:spcPct val="90000"/>
              </a:lnSpc>
            </a:pPr>
            <a:r>
              <a:rPr lang="en-US" u="sng">
                <a:latin typeface="Arial" charset="0"/>
                <a:ea typeface="ＭＳ Ｐゴシック" charset="0"/>
              </a:rPr>
              <a:t>ex:</a:t>
            </a:r>
            <a:r>
              <a:rPr lang="en-US">
                <a:latin typeface="Arial" charset="0"/>
                <a:ea typeface="ＭＳ Ｐゴシック" charset="0"/>
              </a:rPr>
              <a:t> learning what to eat</a:t>
            </a:r>
          </a:p>
          <a:p>
            <a:pPr lvl="2" eaLnBrk="1" hangingPunct="1">
              <a:lnSpc>
                <a:spcPct val="90000"/>
              </a:lnSpc>
            </a:pPr>
            <a:r>
              <a:rPr lang="en-US" u="sng">
                <a:solidFill>
                  <a:srgbClr val="CC0000"/>
                </a:solidFill>
                <a:latin typeface="Arial" charset="0"/>
                <a:ea typeface="ＭＳ Ｐゴシック" charset="0"/>
              </a:rPr>
              <a:t>classical conditioning</a:t>
            </a:r>
            <a:endParaRPr lang="en-US">
              <a:latin typeface="Arial" charset="0"/>
              <a:ea typeface="ＭＳ Ｐゴシック" charset="0"/>
            </a:endParaRPr>
          </a:p>
          <a:p>
            <a:pPr lvl="3" eaLnBrk="1" hangingPunct="1">
              <a:lnSpc>
                <a:spcPct val="90000"/>
              </a:lnSpc>
            </a:pPr>
            <a:r>
              <a:rPr lang="en-US">
                <a:latin typeface="Arial" charset="0"/>
                <a:ea typeface="ＭＳ Ｐゴシック" charset="0"/>
              </a:rPr>
              <a:t>Pavlovian conditioning</a:t>
            </a:r>
          </a:p>
          <a:p>
            <a:pPr lvl="3" eaLnBrk="1" hangingPunct="1">
              <a:lnSpc>
                <a:spcPct val="90000"/>
              </a:lnSpc>
            </a:pPr>
            <a:r>
              <a:rPr lang="en-US">
                <a:latin typeface="Arial" charset="0"/>
                <a:ea typeface="ＭＳ Ｐゴシック" charset="0"/>
              </a:rPr>
              <a:t>associate a </a:t>
            </a:r>
            <a:r>
              <a:rPr lang="ja-JP" altLang="en-US">
                <a:latin typeface="Arial" charset="0"/>
                <a:ea typeface="ＭＳ Ｐゴシック" charset="0"/>
              </a:rPr>
              <a:t>“</a:t>
            </a:r>
            <a:r>
              <a:rPr lang="en-US" altLang="ja-JP">
                <a:latin typeface="Arial" charset="0"/>
                <a:ea typeface="ＭＳ Ｐゴシック" charset="0"/>
              </a:rPr>
              <a:t>neutral stimulus</a:t>
            </a:r>
            <a:r>
              <a:rPr lang="ja-JP" altLang="en-US">
                <a:latin typeface="Arial" charset="0"/>
                <a:ea typeface="ＭＳ Ｐゴシック" charset="0"/>
              </a:rPr>
              <a:t>”</a:t>
            </a:r>
            <a:r>
              <a:rPr lang="en-US" altLang="ja-JP">
                <a:latin typeface="Arial" charset="0"/>
                <a:ea typeface="ＭＳ Ｐゴシック" charset="0"/>
              </a:rPr>
              <a:t> with a </a:t>
            </a:r>
            <a:r>
              <a:rPr lang="ja-JP" altLang="en-US">
                <a:latin typeface="Arial" charset="0"/>
                <a:ea typeface="ＭＳ Ｐゴシック" charset="0"/>
              </a:rPr>
              <a:t>“</a:t>
            </a:r>
            <a:r>
              <a:rPr lang="en-US" altLang="ja-JP">
                <a:latin typeface="Arial" charset="0"/>
                <a:ea typeface="ＭＳ Ｐゴシック" charset="0"/>
              </a:rPr>
              <a:t>significant stimulus</a:t>
            </a:r>
            <a:r>
              <a:rPr lang="ja-JP" altLang="en-US">
                <a:latin typeface="Arial" charset="0"/>
                <a:ea typeface="ＭＳ Ｐゴシック" charset="0"/>
              </a:rPr>
              <a:t>”</a:t>
            </a:r>
            <a:endParaRPr lang="en-US">
              <a:latin typeface="Arial" charset="0"/>
              <a:ea typeface="ＭＳ Ｐゴシック" charset="0"/>
            </a:endParaRPr>
          </a:p>
        </p:txBody>
      </p:sp>
      <p:pic>
        <p:nvPicPr>
          <p:cNvPr id="394248" name="Picture 8"/>
          <p:cNvPicPr>
            <a:picLocks noChangeAspect="1" noChangeArrowheads="1"/>
          </p:cNvPicPr>
          <p:nvPr/>
        </p:nvPicPr>
        <p:blipFill>
          <a:blip r:embed="rId6"/>
          <a:srcRect/>
          <a:stretch>
            <a:fillRect/>
          </a:stretch>
        </p:blipFill>
        <p:spPr bwMode="auto">
          <a:xfrm>
            <a:off x="63500" y="5572125"/>
            <a:ext cx="1854200" cy="1239838"/>
          </a:xfrm>
          <a:prstGeom prst="rect">
            <a:avLst/>
          </a:prstGeom>
          <a:noFill/>
          <a:ln w="9525">
            <a:noFill/>
            <a:miter lim="800000"/>
            <a:headEnd/>
            <a:tailEnd/>
          </a:ln>
          <a:effectLst>
            <a:outerShdw blurRad="63500" dist="35921" dir="2700000" algn="ctr" rotWithShape="0">
              <a:srgbClr val="333333"/>
            </a:outerShdw>
          </a:effectLst>
        </p:spPr>
      </p:pic>
    </p:spTree>
    <p:extLst>
      <p:ext uri="{BB962C8B-B14F-4D97-AF65-F5344CB8AC3E}">
        <p14:creationId xmlns:p14="http://schemas.microsoft.com/office/powerpoint/2010/main" val="2923354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additive="base">
                                        <p:cTn id="7" dur="500" fill="hold"/>
                                        <p:tgtEl>
                                          <p:spTgt spid="394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3">
                                            <p:txEl>
                                              <p:pRg st="1" end="1"/>
                                            </p:txEl>
                                          </p:spTgt>
                                        </p:tgtEl>
                                        <p:attrNameLst>
                                          <p:attrName>style.visibility</p:attrName>
                                        </p:attrNameLst>
                                      </p:cBhvr>
                                      <p:to>
                                        <p:strVal val="visible"/>
                                      </p:to>
                                    </p:set>
                                    <p:anim calcmode="lin" valueType="num">
                                      <p:cBhvr additive="base">
                                        <p:cTn id="13" dur="500" fill="hold"/>
                                        <p:tgtEl>
                                          <p:spTgt spid="394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4243">
                                            <p:txEl>
                                              <p:pRg st="2" end="2"/>
                                            </p:txEl>
                                          </p:spTgt>
                                        </p:tgtEl>
                                        <p:attrNameLst>
                                          <p:attrName>style.visibility</p:attrName>
                                        </p:attrNameLst>
                                      </p:cBhvr>
                                      <p:to>
                                        <p:strVal val="visible"/>
                                      </p:to>
                                    </p:set>
                                    <p:anim calcmode="lin" valueType="num">
                                      <p:cBhvr additive="base">
                                        <p:cTn id="19" dur="500" fill="hold"/>
                                        <p:tgtEl>
                                          <p:spTgt spid="394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4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4243">
                                            <p:txEl>
                                              <p:pRg st="3" end="3"/>
                                            </p:txEl>
                                          </p:spTgt>
                                        </p:tgtEl>
                                        <p:attrNameLst>
                                          <p:attrName>style.visibility</p:attrName>
                                        </p:attrNameLst>
                                      </p:cBhvr>
                                      <p:to>
                                        <p:strVal val="visible"/>
                                      </p:to>
                                    </p:set>
                                    <p:anim calcmode="lin" valueType="num">
                                      <p:cBhvr additive="base">
                                        <p:cTn id="25" dur="500" fill="hold"/>
                                        <p:tgtEl>
                                          <p:spTgt spid="394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4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94251"/>
                                        </p:tgtEl>
                                        <p:attrNameLst>
                                          <p:attrName>style.visibility</p:attrName>
                                        </p:attrNameLst>
                                      </p:cBhvr>
                                      <p:to>
                                        <p:strVal val="visible"/>
                                      </p:to>
                                    </p:set>
                                    <p:animEffect transition="in" filter="wipe(left)">
                                      <p:cBhvr>
                                        <p:cTn id="31" dur="500"/>
                                        <p:tgtEl>
                                          <p:spTgt spid="394251"/>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94243">
                                            <p:txEl>
                                              <p:pRg st="4" end="4"/>
                                            </p:txEl>
                                          </p:spTgt>
                                        </p:tgtEl>
                                        <p:attrNameLst>
                                          <p:attrName>style.visibility</p:attrName>
                                        </p:attrNameLst>
                                      </p:cBhvr>
                                      <p:to>
                                        <p:strVal val="visible"/>
                                      </p:to>
                                    </p:set>
                                    <p:anim calcmode="lin" valueType="num">
                                      <p:cBhvr additive="base">
                                        <p:cTn id="36" dur="500" fill="hold"/>
                                        <p:tgtEl>
                                          <p:spTgt spid="39424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4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94243">
                                            <p:txEl>
                                              <p:pRg st="5" end="5"/>
                                            </p:txEl>
                                          </p:spTgt>
                                        </p:tgtEl>
                                        <p:attrNameLst>
                                          <p:attrName>style.visibility</p:attrName>
                                        </p:attrNameLst>
                                      </p:cBhvr>
                                      <p:to>
                                        <p:strVal val="visible"/>
                                      </p:to>
                                    </p:set>
                                    <p:anim calcmode="lin" valueType="num">
                                      <p:cBhvr additive="base">
                                        <p:cTn id="42" dur="500" fill="hold"/>
                                        <p:tgtEl>
                                          <p:spTgt spid="39424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942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94243">
                                            <p:txEl>
                                              <p:pRg st="6" end="6"/>
                                            </p:txEl>
                                          </p:spTgt>
                                        </p:tgtEl>
                                        <p:attrNameLst>
                                          <p:attrName>style.visibility</p:attrName>
                                        </p:attrNameLst>
                                      </p:cBhvr>
                                      <p:to>
                                        <p:strVal val="visible"/>
                                      </p:to>
                                    </p:set>
                                    <p:anim calcmode="lin" valueType="num">
                                      <p:cBhvr additive="base">
                                        <p:cTn id="48" dur="500" fill="hold"/>
                                        <p:tgtEl>
                                          <p:spTgt spid="39424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942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94243">
                                            <p:txEl>
                                              <p:pRg st="7" end="7"/>
                                            </p:txEl>
                                          </p:spTgt>
                                        </p:tgtEl>
                                        <p:attrNameLst>
                                          <p:attrName>style.visibility</p:attrName>
                                        </p:attrNameLst>
                                      </p:cBhvr>
                                      <p:to>
                                        <p:strVal val="visible"/>
                                      </p:to>
                                    </p:set>
                                    <p:anim calcmode="lin" valueType="num">
                                      <p:cBhvr additive="base">
                                        <p:cTn id="54" dur="500" fill="hold"/>
                                        <p:tgtEl>
                                          <p:spTgt spid="394243">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942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94243">
                                            <p:txEl>
                                              <p:pRg st="8" end="8"/>
                                            </p:txEl>
                                          </p:spTgt>
                                        </p:tgtEl>
                                        <p:attrNameLst>
                                          <p:attrName>style.visibility</p:attrName>
                                        </p:attrNameLst>
                                      </p:cBhvr>
                                      <p:to>
                                        <p:strVal val="visible"/>
                                      </p:to>
                                    </p:set>
                                    <p:anim calcmode="lin" valueType="num">
                                      <p:cBhvr additive="base">
                                        <p:cTn id="60" dur="500" fill="hold"/>
                                        <p:tgtEl>
                                          <p:spTgt spid="394243">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942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5">
            <a:extLst>
              <a:ext uri="{28A0092B-C50C-407E-A947-70E740481C1C}">
                <a14:useLocalDpi xmlns:a14="http://schemas.microsoft.com/office/drawing/2010/main" val="0"/>
              </a:ext>
            </a:extLst>
          </a:blip>
          <a:srcRect t="12990"/>
          <a:stretch>
            <a:fillRect/>
          </a:stretch>
        </p:blipFill>
        <p:spPr bwMode="auto">
          <a:xfrm>
            <a:off x="230188" y="1552575"/>
            <a:ext cx="6907212"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3"/>
          <p:cNvSpPr>
            <a:spLocks noGrp="1" noChangeArrowheads="1"/>
          </p:cNvSpPr>
          <p:nvPr>
            <p:ph type="title"/>
          </p:nvPr>
        </p:nvSpPr>
        <p:spPr/>
        <p:txBody>
          <a:bodyPr/>
          <a:lstStyle/>
          <a:p>
            <a:pPr eaLnBrk="1" hangingPunct="1"/>
            <a:r>
              <a:rPr lang="en-US">
                <a:latin typeface="Arial" charset="0"/>
              </a:rPr>
              <a:t>Operant conditioning</a:t>
            </a:r>
          </a:p>
        </p:txBody>
      </p:sp>
      <p:sp>
        <p:nvSpPr>
          <p:cNvPr id="45059" name="Rectangle 4" descr="Rectangle: Click to edit Master text styles&#10;Second level&#10;Third level&#10;Fourth level&#10;Fifth level"/>
          <p:cNvSpPr>
            <a:spLocks noGrp="1" noChangeArrowheads="1"/>
          </p:cNvSpPr>
          <p:nvPr>
            <p:ph type="body" idx="1"/>
          </p:nvPr>
        </p:nvSpPr>
        <p:spPr/>
        <p:txBody>
          <a:bodyPr/>
          <a:lstStyle/>
          <a:p>
            <a:pPr eaLnBrk="1" hangingPunct="1"/>
            <a:r>
              <a:rPr lang="en-US">
                <a:latin typeface="Arial" charset="0"/>
              </a:rPr>
              <a:t>Skinner box</a:t>
            </a:r>
          </a:p>
        </p:txBody>
      </p:sp>
      <p:sp>
        <p:nvSpPr>
          <p:cNvPr id="396296" name="Rectangle 8"/>
          <p:cNvSpPr>
            <a:spLocks noChangeArrowheads="1"/>
          </p:cNvSpPr>
          <p:nvPr/>
        </p:nvSpPr>
        <p:spPr bwMode="auto">
          <a:xfrm>
            <a:off x="171450" y="5818188"/>
            <a:ext cx="6672263" cy="88582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2600" b="1">
                <a:solidFill>
                  <a:srgbClr val="0F116A"/>
                </a:solidFill>
              </a:rPr>
              <a:t>mouse learns to associate behavior (pressing lever) with reward (food pellet)</a:t>
            </a:r>
          </a:p>
        </p:txBody>
      </p:sp>
      <p:grpSp>
        <p:nvGrpSpPr>
          <p:cNvPr id="2" name="Group 10"/>
          <p:cNvGrpSpPr>
            <a:grpSpLocks/>
          </p:cNvGrpSpPr>
          <p:nvPr/>
        </p:nvGrpSpPr>
        <p:grpSpPr bwMode="auto">
          <a:xfrm>
            <a:off x="7077075" y="3894138"/>
            <a:ext cx="1974850" cy="2887662"/>
            <a:chOff x="4458" y="2453"/>
            <a:chExt cx="1244" cy="1819"/>
          </a:xfrm>
        </p:grpSpPr>
        <p:pic>
          <p:nvPicPr>
            <p:cNvPr id="396294" name="Picture 6"/>
            <p:cNvPicPr>
              <a:picLocks noChangeAspect="1" noChangeArrowheads="1"/>
            </p:cNvPicPr>
            <p:nvPr/>
          </p:nvPicPr>
          <p:blipFill>
            <a:blip r:embed="rId6"/>
            <a:srcRect/>
            <a:stretch>
              <a:fillRect/>
            </a:stretch>
          </p:blipFill>
          <p:spPr bwMode="auto">
            <a:xfrm>
              <a:off x="4464" y="2723"/>
              <a:ext cx="1223" cy="1549"/>
            </a:xfrm>
            <a:prstGeom prst="rect">
              <a:avLst/>
            </a:prstGeom>
            <a:noFill/>
            <a:ln w="9525">
              <a:noFill/>
              <a:miter lim="800000"/>
              <a:headEnd/>
              <a:tailEnd/>
            </a:ln>
            <a:effectLst>
              <a:outerShdw blurRad="63500" dist="35921" dir="2700000" algn="ctr" rotWithShape="0">
                <a:srgbClr val="333333"/>
              </a:outerShdw>
            </a:effectLst>
          </p:spPr>
        </p:pic>
        <p:sp>
          <p:nvSpPr>
            <p:cNvPr id="45064" name="Rectangle 9"/>
            <p:cNvSpPr>
              <a:spLocks noChangeArrowheads="1"/>
            </p:cNvSpPr>
            <p:nvPr/>
          </p:nvSpPr>
          <p:spPr bwMode="auto">
            <a:xfrm>
              <a:off x="4458" y="2453"/>
              <a:ext cx="1244" cy="2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2000" b="1">
                  <a:solidFill>
                    <a:schemeClr val="bg1"/>
                  </a:solidFill>
                </a:rPr>
                <a:t>B. F. Skinner</a:t>
              </a:r>
            </a:p>
          </p:txBody>
        </p:sp>
      </p:grpSp>
    </p:spTree>
    <p:extLst>
      <p:ext uri="{BB962C8B-B14F-4D97-AF65-F5344CB8AC3E}">
        <p14:creationId xmlns:p14="http://schemas.microsoft.com/office/powerpoint/2010/main" val="1133611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6296"/>
                                        </p:tgtEl>
                                        <p:attrNameLst>
                                          <p:attrName>style.visibility</p:attrName>
                                        </p:attrNameLst>
                                      </p:cBhvr>
                                      <p:to>
                                        <p:strVal val="visible"/>
                                      </p:to>
                                    </p:set>
                                    <p:anim calcmode="lin" valueType="num">
                                      <p:cBhvr additive="base">
                                        <p:cTn id="12" dur="500" fill="hold"/>
                                        <p:tgtEl>
                                          <p:spTgt spid="396296"/>
                                        </p:tgtEl>
                                        <p:attrNameLst>
                                          <p:attrName>ppt_x</p:attrName>
                                        </p:attrNameLst>
                                      </p:cBhvr>
                                      <p:tavLst>
                                        <p:tav tm="0">
                                          <p:val>
                                            <p:strVal val="0-#ppt_w/2"/>
                                          </p:val>
                                        </p:tav>
                                        <p:tav tm="100000">
                                          <p:val>
                                            <p:strVal val="#ppt_x"/>
                                          </p:val>
                                        </p:tav>
                                      </p:tavLst>
                                    </p:anim>
                                    <p:anim calcmode="lin" valueType="num">
                                      <p:cBhvr additive="base">
                                        <p:cTn id="13" dur="500" fill="hold"/>
                                        <p:tgtEl>
                                          <p:spTgt spid="3962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a:latin typeface="Arial" charset="0"/>
              </a:rPr>
              <a:t>Classical conditioning</a:t>
            </a:r>
          </a:p>
        </p:txBody>
      </p:sp>
      <p:sp>
        <p:nvSpPr>
          <p:cNvPr id="398339" name="Rectangle 3" descr="Rectangle: Click to edit Master text styles&#10;Second level&#10;Third level&#10;Fourth level&#10;Fifth level"/>
          <p:cNvSpPr>
            <a:spLocks noGrp="1" noChangeArrowheads="1"/>
          </p:cNvSpPr>
          <p:nvPr>
            <p:ph type="body" idx="1"/>
          </p:nvPr>
        </p:nvSpPr>
        <p:spPr>
          <a:xfrm>
            <a:off x="701675" y="1371600"/>
            <a:ext cx="7908925" cy="1704975"/>
          </a:xfrm>
        </p:spPr>
        <p:txBody>
          <a:bodyPr/>
          <a:lstStyle/>
          <a:p>
            <a:pPr eaLnBrk="1" hangingPunct="1"/>
            <a:r>
              <a:rPr lang="en-US" sz="2600">
                <a:latin typeface="Arial" charset="0"/>
              </a:rPr>
              <a:t>Ivan Pavlov</a:t>
            </a:r>
            <a:r>
              <a:rPr lang="ja-JP" altLang="en-US" sz="2600">
                <a:latin typeface="Arial" charset="0"/>
              </a:rPr>
              <a:t>’</a:t>
            </a:r>
            <a:r>
              <a:rPr lang="en-US" altLang="ja-JP" sz="2600">
                <a:latin typeface="Arial" charset="0"/>
              </a:rPr>
              <a:t>s dogs</a:t>
            </a:r>
          </a:p>
          <a:p>
            <a:pPr lvl="1" eaLnBrk="1" hangingPunct="1"/>
            <a:r>
              <a:rPr lang="en-US" sz="2400">
                <a:latin typeface="Arial" charset="0"/>
                <a:ea typeface="ＭＳ Ｐゴシック" charset="0"/>
              </a:rPr>
              <a:t>connect reflex behavior (salivating at sight of food) to associated stimulus (ringing bell)</a:t>
            </a:r>
          </a:p>
        </p:txBody>
      </p:sp>
      <p:pic>
        <p:nvPicPr>
          <p:cNvPr id="4710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33800"/>
            <a:ext cx="3733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158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 calcmode="lin" valueType="num">
                                      <p:cBhvr additive="base">
                                        <p:cTn id="7" dur="500" fill="hold"/>
                                        <p:tgtEl>
                                          <p:spTgt spid="398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8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8339">
                                            <p:txEl>
                                              <p:pRg st="1" end="1"/>
                                            </p:txEl>
                                          </p:spTgt>
                                        </p:tgtEl>
                                        <p:attrNameLst>
                                          <p:attrName>style.visibility</p:attrName>
                                        </p:attrNameLst>
                                      </p:cBhvr>
                                      <p:to>
                                        <p:strVal val="visible"/>
                                      </p:to>
                                    </p:set>
                                    <p:anim calcmode="lin" valueType="num">
                                      <p:cBhvr additive="base">
                                        <p:cTn id="13"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8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a:latin typeface="Arial" charset="0"/>
              </a:rPr>
              <a:t>Learning: Habituation</a:t>
            </a:r>
          </a:p>
        </p:txBody>
      </p:sp>
      <p:sp>
        <p:nvSpPr>
          <p:cNvPr id="400387" name="Rectangle 3" descr="Rectangle: Click to edit Master text styles&#10;Second level&#10;Third level&#10;Fourth level&#10;Fifth level"/>
          <p:cNvSpPr>
            <a:spLocks noGrp="1" noChangeArrowheads="1"/>
          </p:cNvSpPr>
          <p:nvPr>
            <p:ph type="body" idx="1"/>
          </p:nvPr>
        </p:nvSpPr>
        <p:spPr>
          <a:xfrm>
            <a:off x="669925" y="1371600"/>
            <a:ext cx="4640263" cy="5243513"/>
          </a:xfrm>
        </p:spPr>
        <p:txBody>
          <a:bodyPr/>
          <a:lstStyle/>
          <a:p>
            <a:pPr eaLnBrk="1" hangingPunct="1"/>
            <a:r>
              <a:rPr lang="en-US" sz="2600">
                <a:latin typeface="Arial" charset="0"/>
              </a:rPr>
              <a:t>Loss of response to stimulus</a:t>
            </a:r>
          </a:p>
          <a:p>
            <a:pPr lvl="1" eaLnBrk="1" hangingPunct="1"/>
            <a:r>
              <a:rPr lang="ja-JP" altLang="en-US" sz="2400">
                <a:latin typeface="Arial" charset="0"/>
                <a:ea typeface="ＭＳ Ｐゴシック" charset="0"/>
              </a:rPr>
              <a:t>“</a:t>
            </a:r>
            <a:r>
              <a:rPr lang="en-US" altLang="ja-JP" sz="2400">
                <a:latin typeface="Arial" charset="0"/>
                <a:ea typeface="ＭＳ Ｐゴシック" charset="0"/>
              </a:rPr>
              <a:t>cry-wolf</a:t>
            </a:r>
            <a:r>
              <a:rPr lang="ja-JP" altLang="en-US" sz="2400">
                <a:latin typeface="Arial" charset="0"/>
                <a:ea typeface="ＭＳ Ｐゴシック" charset="0"/>
              </a:rPr>
              <a:t>”</a:t>
            </a:r>
            <a:r>
              <a:rPr lang="en-US" altLang="ja-JP" sz="2400">
                <a:latin typeface="Arial" charset="0"/>
                <a:ea typeface="ＭＳ Ｐゴシック" charset="0"/>
              </a:rPr>
              <a:t> effect</a:t>
            </a:r>
          </a:p>
          <a:p>
            <a:pPr lvl="1" eaLnBrk="1" hangingPunct="1"/>
            <a:r>
              <a:rPr lang="en-US" sz="2400">
                <a:latin typeface="Arial" charset="0"/>
                <a:ea typeface="ＭＳ Ｐゴシック" charset="0"/>
              </a:rPr>
              <a:t>decrease in response to repeated occurrences of stimulus</a:t>
            </a:r>
          </a:p>
          <a:p>
            <a:pPr lvl="1" eaLnBrk="1" hangingPunct="1"/>
            <a:r>
              <a:rPr lang="en-US" sz="2400">
                <a:latin typeface="Arial" charset="0"/>
                <a:ea typeface="ＭＳ Ｐゴシック" charset="0"/>
              </a:rPr>
              <a:t>enables animals to disregard unimportant stimuli</a:t>
            </a:r>
          </a:p>
          <a:p>
            <a:pPr lvl="2" eaLnBrk="1" hangingPunct="1"/>
            <a:r>
              <a:rPr lang="en-US" sz="2000">
                <a:latin typeface="Arial" charset="0"/>
                <a:ea typeface="ＭＳ Ｐゴシック" charset="0"/>
              </a:rPr>
              <a:t>ex: falling leaves not triggering fear response in baby birds</a:t>
            </a:r>
          </a:p>
        </p:txBody>
      </p:sp>
      <p:pic>
        <p:nvPicPr>
          <p:cNvPr id="400389" name="Picture 5"/>
          <p:cNvPicPr>
            <a:picLocks noChangeAspect="1" noChangeArrowheads="1"/>
          </p:cNvPicPr>
          <p:nvPr/>
        </p:nvPicPr>
        <p:blipFill>
          <a:blip r:embed="rId5"/>
          <a:srcRect b="7201"/>
          <a:stretch>
            <a:fillRect/>
          </a:stretch>
        </p:blipFill>
        <p:spPr bwMode="auto">
          <a:xfrm>
            <a:off x="6122988" y="4735513"/>
            <a:ext cx="2867025" cy="1995487"/>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2880142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anim calcmode="lin" valueType="num">
                                      <p:cBhvr additive="base">
                                        <p:cTn id="7" dur="500" fill="hold"/>
                                        <p:tgtEl>
                                          <p:spTgt spid="400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03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0387">
                                            <p:txEl>
                                              <p:pRg st="1" end="1"/>
                                            </p:txEl>
                                          </p:spTgt>
                                        </p:tgtEl>
                                        <p:attrNameLst>
                                          <p:attrName>style.visibility</p:attrName>
                                        </p:attrNameLst>
                                      </p:cBhvr>
                                      <p:to>
                                        <p:strVal val="visible"/>
                                      </p:to>
                                    </p:set>
                                    <p:anim calcmode="lin" valueType="num">
                                      <p:cBhvr additive="base">
                                        <p:cTn id="13" dur="500" fill="hold"/>
                                        <p:tgtEl>
                                          <p:spTgt spid="400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03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0387">
                                            <p:txEl>
                                              <p:pRg st="2" end="2"/>
                                            </p:txEl>
                                          </p:spTgt>
                                        </p:tgtEl>
                                        <p:attrNameLst>
                                          <p:attrName>style.visibility</p:attrName>
                                        </p:attrNameLst>
                                      </p:cBhvr>
                                      <p:to>
                                        <p:strVal val="visible"/>
                                      </p:to>
                                    </p:set>
                                    <p:anim calcmode="lin" valueType="num">
                                      <p:cBhvr additive="base">
                                        <p:cTn id="19" dur="500" fill="hold"/>
                                        <p:tgtEl>
                                          <p:spTgt spid="400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03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0387">
                                            <p:txEl>
                                              <p:pRg st="3" end="3"/>
                                            </p:txEl>
                                          </p:spTgt>
                                        </p:tgtEl>
                                        <p:attrNameLst>
                                          <p:attrName>style.visibility</p:attrName>
                                        </p:attrNameLst>
                                      </p:cBhvr>
                                      <p:to>
                                        <p:strVal val="visible"/>
                                      </p:to>
                                    </p:set>
                                    <p:anim calcmode="lin" valueType="num">
                                      <p:cBhvr additive="base">
                                        <p:cTn id="25" dur="500" fill="hold"/>
                                        <p:tgtEl>
                                          <p:spTgt spid="400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03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0387">
                                            <p:txEl>
                                              <p:pRg st="4" end="4"/>
                                            </p:txEl>
                                          </p:spTgt>
                                        </p:tgtEl>
                                        <p:attrNameLst>
                                          <p:attrName>style.visibility</p:attrName>
                                        </p:attrNameLst>
                                      </p:cBhvr>
                                      <p:to>
                                        <p:strVal val="visible"/>
                                      </p:to>
                                    </p:set>
                                    <p:anim calcmode="lin" valueType="num">
                                      <p:cBhvr additive="base">
                                        <p:cTn id="31" dur="500" fill="hold"/>
                                        <p:tgtEl>
                                          <p:spTgt spid="400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03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00389"/>
                                        </p:tgtEl>
                                        <p:attrNameLst>
                                          <p:attrName>style.visibility</p:attrName>
                                        </p:attrNameLst>
                                      </p:cBhvr>
                                      <p:to>
                                        <p:strVal val="visible"/>
                                      </p:to>
                                    </p:set>
                                    <p:animEffect transition="in" filter="wipe(left)">
                                      <p:cBhvr>
                                        <p:cTn id="37" dur="500"/>
                                        <p:tgtEl>
                                          <p:spTgt spid="400389"/>
                                        </p:tgtEl>
                                      </p:cBhvr>
                                    </p:animEffect>
                                  </p:childTnLst>
                                  <p:subTnLst>
                                    <p:audio>
                                      <p:cMediaNode>
                                        <p:cTn display="0" masterRel="sameClick">
                                          <p:stCondLst>
                                            <p:cond evt="begin" delay="0">
                                              <p:tn val="35"/>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1215</Words>
  <Application>Microsoft Macintosh PowerPoint</Application>
  <PresentationFormat>On-screen Show (4:3)</PresentationFormat>
  <Paragraphs>155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Innate: Directed movements</vt:lpstr>
      <vt:lpstr>Complex Innate behaviors</vt:lpstr>
      <vt:lpstr>Innate &amp; Learning: Imprinting</vt:lpstr>
      <vt:lpstr>Conservation</vt:lpstr>
      <vt:lpstr>Critical period</vt:lpstr>
      <vt:lpstr>Learned behavior</vt:lpstr>
      <vt:lpstr>Operant conditioning</vt:lpstr>
      <vt:lpstr>Classical conditioning</vt:lpstr>
      <vt:lpstr>Learning: Habituation</vt:lpstr>
      <vt:lpstr>Social behaviors</vt:lpstr>
      <vt:lpstr>Language</vt:lpstr>
      <vt:lpstr>Communication by song</vt:lpstr>
      <vt:lpstr>Social behaviors</vt:lpstr>
      <vt:lpstr>Social behaviors </vt:lpstr>
      <vt:lpstr>Social behaviors</vt:lpstr>
      <vt:lpstr>Social behaviors</vt:lpstr>
      <vt:lpstr>Social interaction requires communication</vt:lpstr>
      <vt:lpstr>Pheromones</vt:lpstr>
      <vt:lpstr>Colonial mammals</vt:lpstr>
      <vt:lpstr>Mating &amp; parental behavior</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Innate: Directed movements</dc:title>
  <dc:creator>Plano High School</dc:creator>
  <cp:lastModifiedBy>Plano High School</cp:lastModifiedBy>
  <cp:revision>3</cp:revision>
  <dcterms:created xsi:type="dcterms:W3CDTF">2017-05-25T15:02:35Z</dcterms:created>
  <dcterms:modified xsi:type="dcterms:W3CDTF">2017-05-25T15:08:42Z</dcterms:modified>
</cp:coreProperties>
</file>