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3.bin" ContentType="audio/unknown"/>
  <Override PartName="/ppt/notesSlides/notesSlide8.xml" ContentType="application/vnd.openxmlformats-officedocument.presentationml.notesSlide+xml"/>
  <Override PartName="/ppt/media/audio4.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3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D8CBD-E0BC-CC4B-8931-45D552E2B850}"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641CD-4CCA-3243-B082-F0AC93A213CE}" type="slidenum">
              <a:rPr lang="en-US" smtClean="0"/>
              <a:t>‹#›</a:t>
            </a:fld>
            <a:endParaRPr lang="en-US"/>
          </a:p>
        </p:txBody>
      </p:sp>
    </p:spTree>
    <p:extLst>
      <p:ext uri="{BB962C8B-B14F-4D97-AF65-F5344CB8AC3E}">
        <p14:creationId xmlns:p14="http://schemas.microsoft.com/office/powerpoint/2010/main" val="761335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1169BC7-C29A-B946-9F1F-1B5BB72B8DFA}" type="slidenum">
              <a:rPr kumimoji="0" lang="en-US" sz="1200">
                <a:latin typeface="Times New Roman" charset="0"/>
              </a:rPr>
              <a:pPr/>
              <a:t>1</a:t>
            </a:fld>
            <a:endParaRPr kumimoji="0" lang="en-US" sz="1200">
              <a:latin typeface="Times New Roman"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D6BA4D1-711B-3E4F-AB8D-D4B1518DE8DB}" type="slidenum">
              <a:rPr kumimoji="0" lang="en-US" sz="1200">
                <a:latin typeface="Times New Roman" charset="0"/>
              </a:rPr>
              <a:pPr/>
              <a:t>12</a:t>
            </a:fld>
            <a:endParaRPr kumimoji="0" lang="en-US" sz="1200">
              <a:latin typeface="Times New Roman"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buClr>
                <a:srgbClr val="339933"/>
              </a:buClr>
            </a:pPr>
            <a:r>
              <a:rPr lang="en-US">
                <a:solidFill>
                  <a:srgbClr val="000000"/>
                </a:solidFill>
                <a:ea typeface="ＭＳ Ｐゴシック" charset="0"/>
                <a:cs typeface="ＭＳ Ｐゴシック" charset="0"/>
              </a:rPr>
              <a:t>Darwin noted that the plants and animals of South America were very distinct from those of Europe.</a:t>
            </a:r>
          </a:p>
          <a:p>
            <a:pPr eaLnBrk="1" hangingPunct="1">
              <a:buClr>
                <a:srgbClr val="339933"/>
              </a:buClr>
            </a:pPr>
            <a:r>
              <a:rPr lang="en-US">
                <a:solidFill>
                  <a:srgbClr val="000000"/>
                </a:solidFill>
                <a:ea typeface="ＭＳ Ｐゴシック" charset="0"/>
                <a:cs typeface="ＭＳ Ｐゴシック" charset="0"/>
              </a:rPr>
              <a:t>Organisms from temperate regions of South America were more similar to those from the tropics of South America than to those from temperate regions of Europe.</a:t>
            </a:r>
          </a:p>
          <a:p>
            <a:pPr eaLnBrk="1" hangingPunct="1">
              <a:buClr>
                <a:srgbClr val="339933"/>
              </a:buClr>
            </a:pPr>
            <a:r>
              <a:rPr lang="en-US">
                <a:solidFill>
                  <a:srgbClr val="000000"/>
                </a:solidFill>
                <a:ea typeface="ＭＳ Ｐゴシック" charset="0"/>
                <a:cs typeface="ＭＳ Ｐゴシック" charset="0"/>
              </a:rPr>
              <a:t>Further, South American fossils more closely resembled modern species from that continent than those from Europe.</a:t>
            </a:r>
          </a:p>
          <a:p>
            <a:pPr eaLnBrk="1" hangingPunct="1"/>
            <a:r>
              <a:rPr kumimoji="0" lang="en-US">
                <a:ea typeface="ＭＳ Ｐゴシック" charset="0"/>
                <a:cs typeface="ＭＳ Ｐゴシック" charset="0"/>
              </a:rPr>
              <a:t>Figure 22.7 </a:t>
            </a:r>
            <a:r>
              <a:rPr kumimoji="0" lang="ja-JP" altLang="en-US">
                <a:ea typeface="ＭＳ Ｐゴシック" charset="0"/>
                <a:cs typeface="ＭＳ Ｐゴシック" charset="0"/>
              </a:rPr>
              <a:t>“</a:t>
            </a:r>
            <a:r>
              <a:rPr kumimoji="0" lang="en-US" altLang="ja-JP">
                <a:ea typeface="ＭＳ Ｐゴシック" charset="0"/>
                <a:cs typeface="ＭＳ Ｐゴシック" charset="0"/>
              </a:rPr>
              <a:t>I think . . .</a:t>
            </a:r>
            <a:r>
              <a:rPr kumimoji="0" lang="ja-JP" altLang="en-US">
                <a:ea typeface="ＭＳ Ｐゴシック" charset="0"/>
                <a:cs typeface="ＭＳ Ｐゴシック" charset="0"/>
              </a:rPr>
              <a:t>”</a:t>
            </a:r>
            <a:endParaRPr kumimoji="0" lang="en-US" altLang="ja-JP">
              <a:ea typeface="ＭＳ Ｐゴシック" charset="0"/>
              <a:cs typeface="ＭＳ Ｐゴシック" charset="0"/>
            </a:endParaRPr>
          </a:p>
          <a:p>
            <a:pPr eaLnBrk="1" hangingPunct="1"/>
            <a:r>
              <a:rPr lang="en-US">
                <a:ea typeface="ＭＳ Ｐゴシック" charset="0"/>
                <a:cs typeface="ＭＳ Ｐゴシック" charset="0"/>
              </a:rPr>
              <a:t>In the Darwinian view, the history of life is like a tree with branches representing life</a:t>
            </a:r>
            <a:r>
              <a:rPr lang="ja-JP" altLang="en-US">
                <a:ea typeface="ＭＳ Ｐゴシック" charset="0"/>
                <a:cs typeface="ＭＳ Ｐゴシック" charset="0"/>
              </a:rPr>
              <a:t>’</a:t>
            </a:r>
            <a:r>
              <a:rPr lang="en-US" altLang="ja-JP">
                <a:ea typeface="ＭＳ Ｐゴシック" charset="0"/>
                <a:cs typeface="ＭＳ Ｐゴシック" charset="0"/>
              </a:rPr>
              <a:t>s diversity</a:t>
            </a:r>
          </a:p>
          <a:p>
            <a:pPr eaLnBrk="1" hangingPunct="1"/>
            <a:r>
              <a:rPr lang="en-US">
                <a:ea typeface="ＭＳ Ｐゴシック" charset="0"/>
                <a:cs typeface="ＭＳ Ｐゴシック" charset="0"/>
              </a:rPr>
              <a:t>Darwin</a:t>
            </a:r>
            <a:r>
              <a:rPr lang="ja-JP" altLang="en-US">
                <a:ea typeface="ＭＳ Ｐゴシック" charset="0"/>
                <a:cs typeface="ＭＳ Ｐゴシック" charset="0"/>
              </a:rPr>
              <a:t>’</a:t>
            </a:r>
            <a:r>
              <a:rPr lang="en-US" altLang="ja-JP">
                <a:ea typeface="ＭＳ Ｐゴシック" charset="0"/>
                <a:cs typeface="ＭＳ Ｐゴシック" charset="0"/>
              </a:rPr>
              <a:t>s theory meshed well with the hierarchy of Linnaeus</a:t>
            </a:r>
          </a:p>
          <a:p>
            <a:pPr eaLnBrk="1" hangingPunct="1">
              <a:buClr>
                <a:srgbClr val="339933"/>
              </a:buClr>
            </a:pP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DEE4AE04-6801-BB42-A42E-47D9825E0782}" type="slidenum">
              <a:rPr kumimoji="0" lang="en-US" sz="1200">
                <a:latin typeface="Times New Roman" charset="0"/>
              </a:rPr>
              <a:pPr/>
              <a:t>13</a:t>
            </a:fld>
            <a:endParaRPr kumimoji="0" lang="en-US" sz="120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4B487FC7-5056-7C4A-9BE3-D51DAC5695F7}" type="slidenum">
              <a:rPr kumimoji="0" lang="en-US" sz="1200">
                <a:latin typeface="Times New Roman" charset="0"/>
              </a:rPr>
              <a:pPr/>
              <a:t>15</a:t>
            </a:fld>
            <a:endParaRPr kumimoji="0" lang="en-US" sz="12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959AE375-B153-9640-B833-41BAD4D5B67D}" type="slidenum">
              <a:rPr kumimoji="0" lang="en-US" sz="1200">
                <a:latin typeface="Times New Roman" charset="0"/>
              </a:rPr>
              <a:pPr/>
              <a:t>16</a:t>
            </a:fld>
            <a:endParaRPr kumimoji="0" lang="en-US" sz="12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C4D6EF27-02C3-D94D-B598-D7368A1452B3}" type="slidenum">
              <a:rPr kumimoji="0" lang="en-US" sz="1200">
                <a:latin typeface="Times New Roman" charset="0"/>
              </a:rPr>
              <a:pPr/>
              <a:t>17</a:t>
            </a:fld>
            <a:endParaRPr kumimoji="0" lang="en-US" sz="1200">
              <a:latin typeface="Times New Roman" charset="0"/>
            </a:endParaRPr>
          </a:p>
        </p:txBody>
      </p:sp>
      <p:sp>
        <p:nvSpPr>
          <p:cNvPr id="43010" name="Rectangle 2"/>
          <p:cNvSpPr>
            <a:spLocks noGrp="1" noRot="1" noChangeAspect="1" noChangeArrowheads="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Darwin then described four observations of nature and from these drew two inferences</a:t>
            </a:r>
          </a:p>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CD8E6DD-3FB0-E745-97E6-7F6A334BCC51}" type="slidenum">
              <a:rPr kumimoji="0" lang="en-US" sz="1200">
                <a:latin typeface="Times New Roman" charset="0"/>
              </a:rPr>
              <a:pPr/>
              <a:t>18</a:t>
            </a:fld>
            <a:endParaRPr kumimoji="0" lang="en-US" sz="1200">
              <a:latin typeface="Times New Roman" charset="0"/>
            </a:endParaRPr>
          </a:p>
        </p:txBody>
      </p:sp>
      <p:sp>
        <p:nvSpPr>
          <p:cNvPr id="45058" name="Rectangle 2"/>
          <p:cNvSpPr>
            <a:spLocks noGrp="1" noRot="1" noChangeAspect="1" noChangeArrowheads="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0F4BC18-B8C3-FF40-BF2E-D4A7A830E691}" type="slidenum">
              <a:rPr kumimoji="0" lang="en-US" sz="1200">
                <a:latin typeface="Times New Roman" charset="0"/>
              </a:rPr>
              <a:pPr/>
              <a:t>19</a:t>
            </a:fld>
            <a:endParaRPr kumimoji="0" lang="en-US" sz="1200">
              <a:latin typeface="Times New Roman" charset="0"/>
            </a:endParaRPr>
          </a:p>
        </p:txBody>
      </p:sp>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kumimoji="0"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800E5214-49E1-C44E-B931-92CBF7EDD297}" type="slidenum">
              <a:rPr kumimoji="0" lang="en-US" sz="1200">
                <a:latin typeface="Times New Roman" charset="0"/>
              </a:rPr>
              <a:pPr/>
              <a:t>20</a:t>
            </a:fld>
            <a:endParaRPr kumimoji="0" lang="en-US" sz="1200">
              <a:latin typeface="Times New Roman" charset="0"/>
            </a:endParaRPr>
          </a:p>
        </p:txBody>
      </p:sp>
      <p:sp>
        <p:nvSpPr>
          <p:cNvPr id="53250" name="Rectangle 2"/>
          <p:cNvSpPr>
            <a:spLocks noGrp="1" noRot="1" noChangeAspect="1" noChangeArrowheads="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New discoveries continue to fill the gaps identified by Darwin in </a:t>
            </a:r>
            <a:r>
              <a:rPr lang="en-US" i="1">
                <a:ea typeface="ＭＳ Ｐゴシック" charset="0"/>
                <a:cs typeface="ＭＳ Ｐゴシック" charset="0"/>
              </a:rPr>
              <a:t>The Origin of Species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Two examples provide evidence for natural selection: the effect of differential predation on guppy populations and the evolution of drug-resistant HIV</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7426BF2-B4A5-5447-8D2D-C214C5E36CF7}" type="slidenum">
              <a:rPr kumimoji="0" lang="en-US" sz="1200">
                <a:latin typeface="Times New Roman" charset="0"/>
              </a:rPr>
              <a:pPr/>
              <a:t>21</a:t>
            </a:fld>
            <a:endParaRPr kumimoji="0" lang="en-US" sz="1200">
              <a:latin typeface="Times New Roman" charset="0"/>
            </a:endParaRPr>
          </a:p>
        </p:txBody>
      </p:sp>
      <p:sp>
        <p:nvSpPr>
          <p:cNvPr id="59394" name="Rectangle 2"/>
          <p:cNvSpPr>
            <a:spLocks noGrp="1" noRot="1" noChangeAspect="1" noChangeArrowheads="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E6225B8D-CD59-6C47-A9D4-8E15D3CDE86B}" type="slidenum">
              <a:rPr kumimoji="0" lang="en-US" sz="1200">
                <a:latin typeface="Times New Roman" charset="0"/>
              </a:rPr>
              <a:pPr/>
              <a:t>22</a:t>
            </a:fld>
            <a:endParaRPr kumimoji="0" lang="en-US" sz="1200">
              <a:latin typeface="Times New Roman"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CCAA13C-605B-4946-BEB1-5802E504266B}" type="slidenum">
              <a:rPr kumimoji="0" lang="en-US" sz="1200">
                <a:latin typeface="Times New Roman" charset="0"/>
              </a:rPr>
              <a:pPr/>
              <a:t>2</a:t>
            </a:fld>
            <a:endParaRPr kumimoji="0" lang="en-US" sz="1200">
              <a:latin typeface="Times New Roman"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D06017BE-8F7E-C640-AA81-A24B9BE3ECFA}" type="slidenum">
              <a:rPr kumimoji="0" lang="en-US" sz="1200">
                <a:latin typeface="Times New Roman" charset="0"/>
              </a:rPr>
              <a:pPr/>
              <a:t>24</a:t>
            </a:fld>
            <a:endParaRPr kumimoji="0" lang="en-US" sz="1200">
              <a:latin typeface="Times New Roman" charset="0"/>
            </a:endParaRPr>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Clr>
                <a:srgbClr val="339933"/>
              </a:buClr>
            </a:pPr>
            <a:r>
              <a:rPr lang="en-US">
                <a:solidFill>
                  <a:srgbClr val="000000"/>
                </a:solidFill>
                <a:ea typeface="ＭＳ Ｐゴシック" charset="0"/>
                <a:cs typeface="ＭＳ Ｐゴシック" charset="0"/>
              </a:rPr>
              <a:t>The evolution of resistance to insecticides in hundreds of insect species is a classic example of natural selection in action.</a:t>
            </a:r>
          </a:p>
          <a:p>
            <a:pPr>
              <a:buClr>
                <a:srgbClr val="339933"/>
              </a:buClr>
            </a:pPr>
            <a:r>
              <a:rPr lang="en-US">
                <a:solidFill>
                  <a:srgbClr val="000000"/>
                </a:solidFill>
                <a:ea typeface="ＭＳ Ｐゴシック" charset="0"/>
                <a:cs typeface="ＭＳ Ｐゴシック" charset="0"/>
              </a:rPr>
              <a:t>The results of application of new insecticide are typically encouraging, killing 99% of the insects.</a:t>
            </a:r>
          </a:p>
          <a:p>
            <a:pPr>
              <a:buClr>
                <a:srgbClr val="339933"/>
              </a:buClr>
            </a:pPr>
            <a:r>
              <a:rPr lang="en-US">
                <a:solidFill>
                  <a:srgbClr val="000000"/>
                </a:solidFill>
                <a:ea typeface="ＭＳ Ｐゴシック" charset="0"/>
                <a:cs typeface="ＭＳ Ｐゴシック" charset="0"/>
              </a:rPr>
              <a:t>However, the effectiveness of the insecticide becomes less effective in subsequent applications. The few survivors from the early applications of the insecticide are those insects with genes that enable them to resist the chemical attack. Only these resistant individuals reproduce, passing on their resistance to their offspring. In each generation the % of insecticide-resistant individuals increases.</a:t>
            </a:r>
          </a:p>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67662A1-A4B4-FC4B-A184-BF0FB668EF75}" type="slidenum">
              <a:rPr kumimoji="0" lang="en-US" sz="1200">
                <a:latin typeface="Times New Roman" charset="0"/>
              </a:rPr>
              <a:pPr/>
              <a:t>25</a:t>
            </a:fld>
            <a:endParaRPr kumimoji="0" lang="en-US" sz="1200">
              <a:latin typeface="Times New Roman" charset="0"/>
            </a:endParaRPr>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1A8C093-4C80-714E-9364-38DC987000CF}" type="slidenum">
              <a:rPr kumimoji="0" lang="en-US" sz="1200">
                <a:latin typeface="Times New Roman" charset="0"/>
              </a:rPr>
              <a:pPr/>
              <a:t>26</a:t>
            </a:fld>
            <a:endParaRPr kumimoji="0" lang="en-US" sz="1200">
              <a:latin typeface="Times New Roman" charset="0"/>
            </a:endParaRPr>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53EFC74F-A949-394A-83B8-D6AD3AC6BC58}" type="slidenum">
              <a:rPr kumimoji="0" lang="en-US" sz="1200">
                <a:latin typeface="Times New Roman" charset="0"/>
              </a:rPr>
              <a:pPr/>
              <a:t>27</a:t>
            </a:fld>
            <a:endParaRPr kumimoji="0" lang="en-US" sz="1200">
              <a:latin typeface="Times New Roman" charset="0"/>
            </a:endParaRPr>
          </a:p>
        </p:txBody>
      </p:sp>
      <p:sp>
        <p:nvSpPr>
          <p:cNvPr id="74754" name="Rectangle 2"/>
          <p:cNvSpPr>
            <a:spLocks noGrp="1" noRot="1" noChangeAspect="1" noChangeArrowheads="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BC8C4657-93B5-6B47-8F2F-B5B8F22D6A33}" type="slidenum">
              <a:rPr kumimoji="0" lang="en-US" sz="1200">
                <a:latin typeface="Times New Roman" charset="0"/>
              </a:rPr>
              <a:pPr/>
              <a:t>28</a:t>
            </a:fld>
            <a:endParaRPr kumimoji="0" lang="en-US" sz="1200">
              <a:latin typeface="Times New Roman" charset="0"/>
            </a:endParaRPr>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C877A7FF-CF72-B44B-BEDD-0F07DDA261A4}" type="slidenum">
              <a:rPr kumimoji="0" lang="en-US" sz="1200">
                <a:latin typeface="Times New Roman" charset="0"/>
              </a:rPr>
              <a:pPr/>
              <a:t>29</a:t>
            </a:fld>
            <a:endParaRPr kumimoji="0" lang="en-US" sz="1200">
              <a:latin typeface="Times New Roman" charset="0"/>
            </a:endParaRPr>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051B116-7366-6446-88FE-FBC209EC4C95}" type="slidenum">
              <a:rPr kumimoji="0" lang="en-US" sz="1200">
                <a:latin typeface="Times New Roman" charset="0"/>
              </a:rPr>
              <a:pPr/>
              <a:t>30</a:t>
            </a:fld>
            <a:endParaRPr kumimoji="0" lang="en-US" sz="1200">
              <a:latin typeface="Times New Roman" charset="0"/>
            </a:endParaRPr>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hangingPunct="1"/>
            <a:r>
              <a:rPr kumimoji="0" lang="en-US">
                <a:ea typeface="ＭＳ Ｐゴシック" charset="0"/>
                <a:cs typeface="ＭＳ Ｐゴシック" charset="0"/>
              </a:rPr>
              <a:t>Figure 22.9 Artificial selection</a:t>
            </a:r>
          </a:p>
          <a:p>
            <a:pPr eaLnBrk="1" hangingPunct="1"/>
            <a:r>
              <a:rPr lang="en-US">
                <a:ea typeface="ＭＳ Ｐゴシック" charset="0"/>
                <a:cs typeface="ＭＳ Ｐゴシック" charset="0"/>
              </a:rPr>
              <a:t>Darwin noted that humans have modified other species by selecting and breeding individuals with desired traits, a process called </a:t>
            </a:r>
            <a:r>
              <a:rPr lang="en-US" b="1">
                <a:ea typeface="ＭＳ Ｐゴシック" charset="0"/>
                <a:cs typeface="ＭＳ Ｐゴシック" charset="0"/>
              </a:rPr>
              <a:t>artificial selection</a:t>
            </a:r>
          </a:p>
          <a:p>
            <a:pPr eaLnBrk="1" hangingPunct="1"/>
            <a:endParaRPr kumimoji="0"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E2F666B0-22BB-B748-B4E1-AADFB641A209}" type="slidenum">
              <a:rPr kumimoji="0" lang="en-US" sz="1200">
                <a:latin typeface="Times New Roman" charset="0"/>
              </a:rPr>
              <a:pPr/>
              <a:t>31</a:t>
            </a:fld>
            <a:endParaRPr kumimoji="0" lang="en-US" sz="1200">
              <a:latin typeface="Times New Roman"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a:ea typeface="ＭＳ Ｐゴシック" charset="0"/>
                <a:cs typeface="ＭＳ Ｐゴシック" charset="0"/>
              </a:rPr>
              <a:t>Answer</a:t>
            </a:r>
            <a:r>
              <a:rPr lang="en-US">
                <a:ea typeface="ＭＳ Ｐゴシック" charset="0"/>
                <a:cs typeface="ＭＳ Ｐゴシック" charset="0"/>
              </a:rPr>
              <a:t>: d</a:t>
            </a:r>
          </a:p>
          <a:p>
            <a:r>
              <a:rPr lang="en-US" b="1">
                <a:latin typeface="Times" charset="0"/>
                <a:ea typeface="ＭＳ Ｐゴシック" charset="0"/>
                <a:cs typeface="ＭＳ Ｐゴシック" charset="0"/>
              </a:rPr>
              <a:t>Source: Barstow - Test Bank for Biology, Seventh Edition, Question #</a:t>
            </a:r>
            <a:r>
              <a:rPr lang="en-US">
                <a:latin typeface="Times" charset="0"/>
                <a:ea typeface="ＭＳ Ｐゴシック" charset="0"/>
                <a:cs typeface="ＭＳ Ｐゴシック" charset="0"/>
              </a:rPr>
              <a:t>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ea typeface="ＭＳ Ｐゴシック" charset="0"/>
                <a:cs typeface="ＭＳ Ｐゴシック" charset="0"/>
              </a:rPr>
              <a:t>c</a:t>
            </a:r>
          </a:p>
        </p:txBody>
      </p:sp>
      <p:sp>
        <p:nvSpPr>
          <p:cNvPr id="8499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EED4CD0-6D62-7C48-900B-72AE1D1F641A}" type="slidenum">
              <a:rPr kumimoji="0" lang="en-US" sz="1200">
                <a:latin typeface="Times New Roman" charset="0"/>
              </a:rPr>
              <a:pPr/>
              <a:t>32</a:t>
            </a:fld>
            <a:endParaRPr kumimoji="0"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D9A9479-6DC1-4C48-953B-F418A35CC826}" type="slidenum">
              <a:rPr kumimoji="0" lang="en-US" sz="1200">
                <a:latin typeface="Times New Roman" charset="0"/>
              </a:rPr>
              <a:pPr/>
              <a:t>3</a:t>
            </a:fld>
            <a:endParaRPr kumimoji="0" lang="en-US" sz="1200">
              <a:latin typeface="Times New Roman" charset="0"/>
            </a:endParaRPr>
          </a:p>
        </p:txBody>
      </p:sp>
      <p:sp>
        <p:nvSpPr>
          <p:cNvPr id="17410"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pPr eaLnBrk="1" hangingPunct="1">
              <a:defRPr/>
            </a:pPr>
            <a:r>
              <a:rPr lang="en-US">
                <a:solidFill>
                  <a:schemeClr val="tx2"/>
                </a:solidFill>
                <a:effectLst>
                  <a:outerShdw blurRad="38100" dist="38100" dir="2700000" algn="tl">
                    <a:srgbClr val="DDDDDD"/>
                  </a:outerShdw>
                </a:effectLst>
                <a:ea typeface="ＭＳ Ｐゴシック" charset="0"/>
                <a:cs typeface="Times" charset="0"/>
              </a:rPr>
              <a:t>Lamarck noted how well-adapted organisms were to their environments, and believed that fossils could be understood as less perfect forms which had perished in the struggle for increasing perfection.  He explained adaptation as a result of change caused by environmental pressures.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1FDE6FF-3678-9140-B4BD-A09D172DA7DF}" type="slidenum">
              <a:rPr kumimoji="0" lang="en-US" sz="1200">
                <a:latin typeface="Times New Roman" charset="0"/>
              </a:rPr>
              <a:pPr/>
              <a:t>4</a:t>
            </a:fld>
            <a:endParaRPr kumimoji="0" lang="en-US" sz="1200">
              <a:latin typeface="Times New Roman"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21CDDD5-5F41-A949-9C9F-DCAD02FAD4DA}" type="slidenum">
              <a:rPr kumimoji="0" lang="en-US" sz="1200">
                <a:latin typeface="Times New Roman" charset="0"/>
              </a:rPr>
              <a:pPr/>
              <a:t>6</a:t>
            </a:fld>
            <a:endParaRPr kumimoji="0" lang="en-US" sz="1200">
              <a:latin typeface="Times New Roman"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What did Darwin say?</a:t>
            </a:r>
          </a:p>
          <a:p>
            <a:pPr eaLnBrk="1" hangingPunct="1"/>
            <a:r>
              <a:rPr lang="en-US">
                <a:ea typeface="ＭＳ Ｐゴシック" charset="0"/>
                <a:cs typeface="ＭＳ Ｐゴシック" charset="0"/>
              </a:rPr>
              <a:t>What evidence supports Evolution by Natural Selection?</a:t>
            </a:r>
          </a:p>
          <a:p>
            <a:pPr eaLnBrk="1" hangingPunct="1"/>
            <a:r>
              <a:rPr lang="en-US">
                <a:ea typeface="ＭＳ Ｐゴシック" charset="0"/>
                <a:cs typeface="ＭＳ Ｐゴシック" charset="0"/>
              </a:rPr>
              <a:t>What impact did Evolution have on biology?</a:t>
            </a:r>
          </a:p>
          <a:p>
            <a:pPr eaLnBrk="1" hangingPunct="1"/>
            <a:endParaRPr lang="en-US">
              <a:ea typeface="ＭＳ Ｐゴシック" charset="0"/>
              <a:cs typeface="ＭＳ Ｐゴシック" charset="0"/>
            </a:endParaRPr>
          </a:p>
          <a:p>
            <a:pPr eaLnBrk="1" hangingPunct="1"/>
            <a:r>
              <a:rPr kumimoji="0" lang="en-US">
                <a:ea typeface="ＭＳ Ｐゴシック" charset="0"/>
                <a:cs typeface="ＭＳ Ｐゴシック" charset="0"/>
              </a:rPr>
              <a:t>Figure 22.5 The voyage of HMS </a:t>
            </a:r>
            <a:r>
              <a:rPr kumimoji="0" lang="en-US" i="1">
                <a:ea typeface="ＭＳ Ｐゴシック" charset="0"/>
                <a:cs typeface="ＭＳ Ｐゴシック" charset="0"/>
              </a:rPr>
              <a:t>Beagle</a:t>
            </a:r>
          </a:p>
          <a:p>
            <a:pPr eaLnBrk="1" hangingPunct="1"/>
            <a:r>
              <a:rPr kumimoji="0" lang="en-US">
                <a:ea typeface="ＭＳ Ｐゴシック" charset="0"/>
                <a:cs typeface="ＭＳ Ｐゴシック" charset="0"/>
              </a:rPr>
              <a:t>For the Discovery Video Charles Darwin, go to Animation and Video Files.</a:t>
            </a:r>
          </a:p>
          <a:p>
            <a:pPr eaLnBrk="1" hangingPunct="1"/>
            <a:r>
              <a:rPr lang="en-US">
                <a:ea typeface="ＭＳ Ｐゴシック" charset="0"/>
                <a:cs typeface="ＭＳ Ｐゴシック" charset="0"/>
              </a:rPr>
              <a:t>As a boy and into adulthood, Charles Darwin had a consuming interest in nature</a:t>
            </a:r>
          </a:p>
          <a:p>
            <a:pPr eaLnBrk="1" hangingPunct="1"/>
            <a:r>
              <a:rPr lang="en-US">
                <a:ea typeface="ＭＳ Ｐゴシック" charset="0"/>
                <a:cs typeface="ＭＳ Ｐゴシック" charset="0"/>
              </a:rPr>
              <a:t>Darwin first studied medicine (unsuccessfully), and then theology at Cambridge University</a:t>
            </a:r>
          </a:p>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CA2D5428-F592-9C42-B648-20DD7C0983D6}" type="slidenum">
              <a:rPr kumimoji="0" lang="en-US" sz="1200">
                <a:latin typeface="Times New Roman" charset="0"/>
              </a:rPr>
              <a:pPr/>
              <a:t>7</a:t>
            </a:fld>
            <a:endParaRPr kumimoji="0" lang="en-US" sz="1200">
              <a:latin typeface="Times New Roman" charset="0"/>
            </a:endParaRPr>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After graduating, he took an unpaid position as naturalist and companion to Captain Robert FitzRoy for a 5-year around the world voyage on the </a:t>
            </a:r>
            <a:r>
              <a:rPr lang="en-US" i="1">
                <a:ea typeface="ＭＳ Ｐゴシック" charset="0"/>
                <a:cs typeface="ＭＳ Ｐゴシック" charset="0"/>
              </a:rPr>
              <a:t>Beagle</a:t>
            </a:r>
          </a:p>
          <a:p>
            <a:pPr eaLnBrk="1" hangingPunct="1"/>
            <a:r>
              <a:rPr lang="en-US">
                <a:ea typeface="ＭＳ Ｐゴシック" charset="0"/>
                <a:cs typeface="ＭＳ Ｐゴシック" charset="0"/>
              </a:rPr>
              <a:t>During his travels on the </a:t>
            </a:r>
            <a:r>
              <a:rPr lang="en-US" i="1">
                <a:ea typeface="ＭＳ Ｐゴシック" charset="0"/>
                <a:cs typeface="ＭＳ Ｐゴシック" charset="0"/>
              </a:rPr>
              <a:t>Beagle,</a:t>
            </a:r>
            <a:r>
              <a:rPr lang="en-US">
                <a:ea typeface="ＭＳ Ｐゴシック" charset="0"/>
                <a:cs typeface="ＭＳ Ｐゴシック" charset="0"/>
              </a:rPr>
              <a:t> Darwin collected specimens of South American plants and animals</a:t>
            </a:r>
          </a:p>
          <a:p>
            <a:pPr eaLnBrk="1" hangingPunct="1"/>
            <a:r>
              <a:rPr lang="en-US">
                <a:ea typeface="ＭＳ Ｐゴシック" charset="0"/>
                <a:cs typeface="ＭＳ Ｐゴシック" charset="0"/>
              </a:rPr>
              <a:t>He observed adaptations of plants and animals that inhabited many diverse environments</a:t>
            </a:r>
          </a:p>
          <a:p>
            <a:pPr eaLnBrk="1" hangingPunct="1"/>
            <a:r>
              <a:rPr lang="en-US">
                <a:ea typeface="ＭＳ Ｐゴシック" charset="0"/>
                <a:cs typeface="ＭＳ Ｐゴシック" charset="0"/>
              </a:rPr>
              <a:t>Darwin was influenced by Lyell</a:t>
            </a:r>
            <a:r>
              <a:rPr lang="ja-JP" altLang="en-US">
                <a:ea typeface="ＭＳ Ｐゴシック" charset="0"/>
                <a:cs typeface="ＭＳ Ｐゴシック" charset="0"/>
              </a:rPr>
              <a:t>’</a:t>
            </a:r>
            <a:r>
              <a:rPr lang="en-US" altLang="ja-JP">
                <a:ea typeface="ＭＳ Ｐゴシック" charset="0"/>
                <a:cs typeface="ＭＳ Ｐゴシック" charset="0"/>
              </a:rPr>
              <a:t>s </a:t>
            </a:r>
            <a:r>
              <a:rPr lang="en-US" altLang="ja-JP" i="1">
                <a:ea typeface="ＭＳ Ｐゴシック" charset="0"/>
                <a:cs typeface="ＭＳ Ｐゴシック" charset="0"/>
              </a:rPr>
              <a:t>Principles of Geology </a:t>
            </a:r>
            <a:r>
              <a:rPr lang="en-US" altLang="ja-JP">
                <a:ea typeface="ＭＳ Ｐゴシック" charset="0"/>
                <a:cs typeface="ＭＳ Ｐゴシック" charset="0"/>
              </a:rPr>
              <a:t>and thought that the earth was more than 6000 years old</a:t>
            </a:r>
          </a:p>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2E70336-B7F9-FB4B-8C85-DF287D7277EC}" type="slidenum">
              <a:rPr kumimoji="0" lang="en-US" sz="1200">
                <a:latin typeface="Times New Roman" charset="0"/>
              </a:rPr>
              <a:pPr/>
              <a:t>8</a:t>
            </a:fld>
            <a:endParaRPr kumimoji="0" lang="en-US" sz="1200">
              <a:latin typeface="Times New Roman"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ts val="1500"/>
              </a:spcBef>
            </a:pPr>
            <a:r>
              <a:rPr lang="en-US">
                <a:solidFill>
                  <a:srgbClr val="000000"/>
                </a:solidFill>
                <a:ea typeface="ＭＳ Ｐゴシック" charset="0"/>
                <a:cs typeface="ＭＳ Ｐゴシック" charset="0"/>
              </a:rPr>
              <a:t>The origin of the fauna of the Galapagos, 900 km west of the South American coast, especially puzzled Darwin.</a:t>
            </a:r>
          </a:p>
          <a:p>
            <a:pPr eaLnBrk="1" hangingPunct="1">
              <a:spcBef>
                <a:spcPts val="1500"/>
              </a:spcBef>
            </a:pPr>
            <a:r>
              <a:rPr lang="en-US">
                <a:solidFill>
                  <a:srgbClr val="000000"/>
                </a:solidFill>
                <a:ea typeface="ＭＳ Ｐゴシック" charset="0"/>
                <a:cs typeface="ＭＳ Ｐゴシック" charset="0"/>
              </a:rPr>
              <a:t>On further study after his voyage, Darwin noted that while most of the animal species on the Galapagos lived nowhere else, they resembled species living on the South American mainland.</a:t>
            </a:r>
          </a:p>
          <a:p>
            <a:pPr eaLnBrk="1" hangingPunct="1">
              <a:spcBef>
                <a:spcPts val="1500"/>
              </a:spcBef>
            </a:pPr>
            <a:r>
              <a:rPr lang="en-US">
                <a:solidFill>
                  <a:srgbClr val="000000"/>
                </a:solidFill>
                <a:ea typeface="ＭＳ Ｐゴシック" charset="0"/>
                <a:cs typeface="ＭＳ Ｐゴシック" charset="0"/>
              </a:rPr>
              <a:t>It seemed that the islands had been colonized by plants and animals from the mainland that had then diversified on the different islands</a:t>
            </a:r>
          </a:p>
          <a:p>
            <a:pPr eaLnBrk="1" hangingPunct="1">
              <a:spcBef>
                <a:spcPts val="1500"/>
              </a:spcBef>
            </a:pPr>
            <a:endParaRPr lang="en-US">
              <a:solidFill>
                <a:srgbClr val="000000"/>
              </a:solidFill>
              <a:latin typeface="Times" charset="0"/>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His interest in geographic distribution of species was kindled by a stop at the Galápagos Islands near the equator west of South America</a:t>
            </a:r>
          </a:p>
          <a:p>
            <a:pPr eaLnBrk="1" hangingPunct="1"/>
            <a:r>
              <a:rPr lang="en-US">
                <a:ea typeface="ＭＳ Ｐゴシック" charset="0"/>
                <a:cs typeface="ＭＳ Ｐゴシック" charset="0"/>
              </a:rPr>
              <a:t>Darwin</a:t>
            </a:r>
            <a:r>
              <a:rPr lang="ja-JP" altLang="en-US">
                <a:ea typeface="ＭＳ Ｐゴシック" charset="0"/>
                <a:cs typeface="ＭＳ Ｐゴシック" charset="0"/>
              </a:rPr>
              <a:t>’</a:t>
            </a:r>
            <a:r>
              <a:rPr lang="en-US" altLang="ja-JP">
                <a:ea typeface="ＭＳ Ｐゴシック" charset="0"/>
                <a:cs typeface="ＭＳ Ｐゴシック" charset="0"/>
              </a:rPr>
              <a:t>s observations of </a:t>
            </a:r>
            <a:r>
              <a:rPr lang="en-US" altLang="ja-JP" b="1">
                <a:ea typeface="ＭＳ Ｐゴシック" charset="0"/>
                <a:cs typeface="ＭＳ Ｐゴシック" charset="0"/>
              </a:rPr>
              <a:t>biogeography</a:t>
            </a:r>
            <a:r>
              <a:rPr lang="en-US" altLang="ja-JP">
                <a:ea typeface="ＭＳ Ｐゴシック" charset="0"/>
                <a:cs typeface="ＭＳ Ｐゴシック" charset="0"/>
              </a:rPr>
              <a:t>, the geographic distribution of species, formed an important part of his theory of evolution</a:t>
            </a:r>
          </a:p>
          <a:p>
            <a:pPr eaLnBrk="1" hangingPunct="1"/>
            <a:r>
              <a:rPr lang="en-US">
                <a:ea typeface="ＭＳ Ｐゴシック" charset="0"/>
                <a:cs typeface="ＭＳ Ｐゴシック" charset="0"/>
              </a:rPr>
              <a:t>Islands have many </a:t>
            </a:r>
            <a:r>
              <a:rPr lang="en-US" b="1">
                <a:ea typeface="ＭＳ Ｐゴシック" charset="0"/>
                <a:cs typeface="ＭＳ Ｐゴシック" charset="0"/>
              </a:rPr>
              <a:t>endemic </a:t>
            </a:r>
            <a:r>
              <a:rPr lang="en-US">
                <a:ea typeface="ＭＳ Ｐゴシック" charset="0"/>
                <a:cs typeface="ＭＳ Ｐゴシック" charset="0"/>
              </a:rPr>
              <a:t>species that are often closely related to species on the nearest mainland or island</a:t>
            </a:r>
          </a:p>
          <a:p>
            <a:pPr eaLnBrk="1" hangingPunct="1"/>
            <a:r>
              <a:rPr lang="en-US">
                <a:ea typeface="ＭＳ Ｐゴシック" charset="0"/>
                <a:cs typeface="ＭＳ Ｐゴシック" charset="0"/>
              </a:rPr>
              <a:t>Earth</a:t>
            </a:r>
            <a:r>
              <a:rPr lang="ja-JP" altLang="en-US">
                <a:ea typeface="ＭＳ Ｐゴシック" charset="0"/>
                <a:cs typeface="ＭＳ Ｐゴシック" charset="0"/>
              </a:rPr>
              <a:t>’</a:t>
            </a:r>
            <a:r>
              <a:rPr lang="en-US" altLang="ja-JP">
                <a:ea typeface="ＭＳ Ｐゴシック" charset="0"/>
                <a:cs typeface="ＭＳ Ｐゴシック" charset="0"/>
              </a:rPr>
              <a:t>s continents were formerly united in a single large continent called </a:t>
            </a:r>
            <a:r>
              <a:rPr lang="en-US" altLang="ja-JP" b="1">
                <a:ea typeface="ＭＳ Ｐゴシック" charset="0"/>
                <a:cs typeface="ＭＳ Ｐゴシック" charset="0"/>
              </a:rPr>
              <a:t>Pangaea</a:t>
            </a:r>
            <a:r>
              <a:rPr lang="en-US" altLang="ja-JP">
                <a:ea typeface="ＭＳ Ｐゴシック" charset="0"/>
                <a:cs typeface="ＭＳ Ｐゴシック" charset="0"/>
              </a:rPr>
              <a:t>, but have since separated by </a:t>
            </a:r>
            <a:r>
              <a:rPr lang="en-US" altLang="ja-JP" b="1">
                <a:ea typeface="ＭＳ Ｐゴシック" charset="0"/>
                <a:cs typeface="ＭＳ Ｐゴシック" charset="0"/>
              </a:rPr>
              <a:t>continental drift</a:t>
            </a:r>
          </a:p>
          <a:p>
            <a:pPr eaLnBrk="1" hangingPunct="1"/>
            <a:r>
              <a:rPr lang="en-US">
                <a:ea typeface="ＭＳ Ｐゴシック" charset="0"/>
                <a:cs typeface="ＭＳ Ｐゴシック" charset="0"/>
              </a:rPr>
              <a:t>An understanding of continent movement and modern distribution of species allows us to predict when and where different groups evolved</a:t>
            </a:r>
          </a:p>
          <a:p>
            <a:pPr eaLnBrk="1" hangingPunct="1">
              <a:spcBef>
                <a:spcPts val="1500"/>
              </a:spcBef>
            </a:pPr>
            <a:endParaRPr lang="en-US">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In reassessing his observations, Darwin perceived </a:t>
            </a:r>
            <a:r>
              <a:rPr lang="en-US" b="1">
                <a:ea typeface="ＭＳ Ｐゴシック" charset="0"/>
                <a:cs typeface="ＭＳ Ｐゴシック" charset="0"/>
              </a:rPr>
              <a:t>adaptation </a:t>
            </a:r>
            <a:r>
              <a:rPr lang="en-US">
                <a:ea typeface="ＭＳ Ｐゴシック" charset="0"/>
                <a:cs typeface="ＭＳ Ｐゴシック" charset="0"/>
              </a:rPr>
              <a:t>to the environment and the origin of new species as closely related processes</a:t>
            </a:r>
          </a:p>
          <a:p>
            <a:pPr eaLnBrk="1" hangingPunct="1"/>
            <a:r>
              <a:rPr lang="en-US">
                <a:ea typeface="ＭＳ Ｐゴシック" charset="0"/>
                <a:cs typeface="ＭＳ Ｐゴシック" charset="0"/>
              </a:rPr>
              <a:t>From studies made years after Darwin</a:t>
            </a:r>
            <a:r>
              <a:rPr lang="ja-JP" altLang="en-US">
                <a:ea typeface="ＭＳ Ｐゴシック" charset="0"/>
                <a:cs typeface="ＭＳ Ｐゴシック" charset="0"/>
              </a:rPr>
              <a:t>’</a:t>
            </a:r>
            <a:r>
              <a:rPr lang="en-US" altLang="ja-JP">
                <a:ea typeface="ＭＳ Ｐゴシック" charset="0"/>
                <a:cs typeface="ＭＳ Ｐゴシック" charset="0"/>
              </a:rPr>
              <a:t>s voyage, biologists have concluded that this is indeed what happened to the Galápagos finches</a:t>
            </a:r>
          </a:p>
          <a:p>
            <a:endParaRPr lang="en-US">
              <a:ea typeface="ＭＳ Ｐゴシック" charset="0"/>
              <a:cs typeface="ＭＳ Ｐゴシック" charset="0"/>
            </a:endParaRPr>
          </a:p>
        </p:txBody>
      </p:sp>
      <p:sp>
        <p:nvSpPr>
          <p:cNvPr id="2969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3A685827-0DB7-FB46-8F35-FC34D2468649}" type="slidenum">
              <a:rPr kumimoji="0" lang="en-US" sz="1200">
                <a:latin typeface="Times New Roman" charset="0"/>
              </a:rPr>
              <a:pPr/>
              <a:t>10</a:t>
            </a:fld>
            <a:endParaRPr kumimoji="0" lang="en-US" sz="12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AFBCB20B-810C-FE4A-996A-FDED00940B86}" type="slidenum">
              <a:rPr kumimoji="0" lang="en-US" sz="1200">
                <a:latin typeface="Times New Roman" charset="0"/>
              </a:rPr>
              <a:pPr/>
              <a:t>11</a:t>
            </a:fld>
            <a:endParaRPr kumimoji="0" lang="en-US" sz="1200">
              <a:latin typeface="Times New Roman" charset="0"/>
            </a:endParaRPr>
          </a:p>
        </p:txBody>
      </p:sp>
      <p:sp>
        <p:nvSpPr>
          <p:cNvPr id="31746" name="Rectangle 2"/>
          <p:cNvSpPr>
            <a:spLocks noGrp="1" noRot="1" noChangeAspect="1" noChangeArrowheads="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ea typeface="ＭＳ Ｐゴシック" charset="0"/>
                <a:cs typeface="ＭＳ Ｐゴシック" charset="0"/>
              </a:rPr>
              <a:t>In 1844, Darwin wrote an essay on the origin of species and </a:t>
            </a:r>
            <a:r>
              <a:rPr lang="en-US" b="1">
                <a:ea typeface="ＭＳ Ｐゴシック" charset="0"/>
                <a:cs typeface="ＭＳ Ｐゴシック" charset="0"/>
              </a:rPr>
              <a:t>natural selection </a:t>
            </a:r>
            <a:r>
              <a:rPr lang="en-US">
                <a:ea typeface="ＭＳ Ｐゴシック" charset="0"/>
                <a:cs typeface="ＭＳ Ｐゴシック" charset="0"/>
              </a:rPr>
              <a:t>but did not introduce his theory publicly, anticipating an uproar</a:t>
            </a:r>
          </a:p>
          <a:p>
            <a:pPr eaLnBrk="1" hangingPunct="1"/>
            <a:r>
              <a:rPr lang="en-US">
                <a:ea typeface="ＭＳ Ｐゴシック" charset="0"/>
                <a:cs typeface="ＭＳ Ｐゴシック" charset="0"/>
              </a:rPr>
              <a:t>In June 1858, Darwin received a manuscript from Alfred Russell Wallace, who had developed a theory of natural selection similar to Darwin</a:t>
            </a:r>
            <a:r>
              <a:rPr lang="ja-JP" altLang="en-US">
                <a:ea typeface="ＭＳ Ｐゴシック" charset="0"/>
                <a:cs typeface="ＭＳ Ｐゴシック" charset="0"/>
              </a:rPr>
              <a:t>’</a:t>
            </a:r>
            <a:r>
              <a:rPr lang="en-US" altLang="ja-JP">
                <a:ea typeface="ＭＳ Ｐゴシック" charset="0"/>
                <a:cs typeface="ＭＳ Ｐゴシック" charset="0"/>
              </a:rPr>
              <a:t>s</a:t>
            </a:r>
          </a:p>
          <a:p>
            <a:pPr eaLnBrk="1" hangingPunct="1"/>
            <a:r>
              <a:rPr lang="en-US">
                <a:ea typeface="ＭＳ Ｐゴシック" charset="0"/>
                <a:cs typeface="ＭＳ Ｐゴシック" charset="0"/>
              </a:rPr>
              <a:t>Darwin quickly finished </a:t>
            </a:r>
            <a:r>
              <a:rPr lang="en-US" i="1">
                <a:ea typeface="ＭＳ Ｐゴシック" charset="0"/>
                <a:cs typeface="ＭＳ Ｐゴシック" charset="0"/>
              </a:rPr>
              <a:t>The Origin of Species</a:t>
            </a:r>
            <a:r>
              <a:rPr lang="en-US">
                <a:ea typeface="ＭＳ Ｐゴシック" charset="0"/>
                <a:cs typeface="ＭＳ Ｐゴシック" charset="0"/>
              </a:rPr>
              <a:t> and published it the next year</a:t>
            </a:r>
          </a:p>
          <a:p>
            <a:pPr eaLnBrk="1" hangingPunct="1"/>
            <a:r>
              <a:rPr lang="en-US">
                <a:ea typeface="ＭＳ Ｐゴシック" charset="0"/>
                <a:cs typeface="ＭＳ Ｐゴシック" charset="0"/>
              </a:rPr>
              <a:t>Darwin never used the word </a:t>
            </a:r>
            <a:r>
              <a:rPr lang="en-US" i="1">
                <a:ea typeface="ＭＳ Ｐゴシック" charset="0"/>
                <a:cs typeface="ＭＳ Ｐゴシック" charset="0"/>
              </a:rPr>
              <a:t>evolution</a:t>
            </a:r>
            <a:r>
              <a:rPr lang="en-US">
                <a:ea typeface="ＭＳ Ｐゴシック" charset="0"/>
                <a:cs typeface="ＭＳ Ｐゴシック" charset="0"/>
              </a:rPr>
              <a:t> in the first edition of </a:t>
            </a:r>
            <a:r>
              <a:rPr lang="en-US" i="1">
                <a:ea typeface="ＭＳ Ｐゴシック" charset="0"/>
                <a:cs typeface="ＭＳ Ｐゴシック" charset="0"/>
              </a:rPr>
              <a:t>The Origin of Species</a:t>
            </a:r>
          </a:p>
          <a:p>
            <a:pPr eaLnBrk="1" hangingPunct="1"/>
            <a:r>
              <a:rPr lang="en-US">
                <a:ea typeface="ＭＳ Ｐゴシック" charset="0"/>
                <a:cs typeface="ＭＳ Ｐゴシック" charset="0"/>
              </a:rPr>
              <a:t>The phrase </a:t>
            </a:r>
            <a:r>
              <a:rPr lang="en-US" i="1">
                <a:ea typeface="ＭＳ Ｐゴシック" charset="0"/>
                <a:cs typeface="ＭＳ Ｐゴシック" charset="0"/>
              </a:rPr>
              <a:t>descent with modification</a:t>
            </a:r>
            <a:r>
              <a:rPr lang="en-US">
                <a:ea typeface="ＭＳ Ｐゴシック" charset="0"/>
                <a:cs typeface="ＭＳ Ｐゴシック" charset="0"/>
              </a:rPr>
              <a:t> summarized Darwin</a:t>
            </a:r>
            <a:r>
              <a:rPr lang="ja-JP" altLang="en-US">
                <a:ea typeface="ＭＳ Ｐゴシック" charset="0"/>
                <a:cs typeface="ＭＳ Ｐゴシック" charset="0"/>
              </a:rPr>
              <a:t>’</a:t>
            </a:r>
            <a:r>
              <a:rPr lang="en-US" altLang="ja-JP">
                <a:ea typeface="ＭＳ Ｐゴシック" charset="0"/>
                <a:cs typeface="ＭＳ Ｐゴシック" charset="0"/>
              </a:rPr>
              <a:t>s perception of the unity of life</a:t>
            </a:r>
          </a:p>
          <a:p>
            <a:pPr eaLnBrk="1" hangingPunct="1"/>
            <a:r>
              <a:rPr lang="en-US">
                <a:ea typeface="ＭＳ Ｐゴシック" charset="0"/>
                <a:cs typeface="ＭＳ Ｐゴシック" charset="0"/>
              </a:rPr>
              <a:t>The phrase refers to the view that all organisms are related through descent from an ancestor that lived in the remote past</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C7EAC-FD1B-0944-8D7D-8A864E50C94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374245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C7EAC-FD1B-0944-8D7D-8A864E50C94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362608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C7EAC-FD1B-0944-8D7D-8A864E50C94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24478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C7EAC-FD1B-0944-8D7D-8A864E50C94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120827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C7EAC-FD1B-0944-8D7D-8A864E50C94C}"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155715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C7EAC-FD1B-0944-8D7D-8A864E50C94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271338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C7EAC-FD1B-0944-8D7D-8A864E50C94C}"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40745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C7EAC-FD1B-0944-8D7D-8A864E50C94C}"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360716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C7EAC-FD1B-0944-8D7D-8A864E50C94C}"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70847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C7EAC-FD1B-0944-8D7D-8A864E50C94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32167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C7EAC-FD1B-0944-8D7D-8A864E50C94C}"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72E2F-AC21-E84D-AA41-44C82824A42F}" type="slidenum">
              <a:rPr lang="en-US" smtClean="0"/>
              <a:t>‹#›</a:t>
            </a:fld>
            <a:endParaRPr lang="en-US"/>
          </a:p>
        </p:txBody>
      </p:sp>
    </p:spTree>
    <p:extLst>
      <p:ext uri="{BB962C8B-B14F-4D97-AF65-F5344CB8AC3E}">
        <p14:creationId xmlns:p14="http://schemas.microsoft.com/office/powerpoint/2010/main" val="3745568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C7EAC-FD1B-0944-8D7D-8A864E50C94C}"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72E2F-AC21-E84D-AA41-44C82824A42F}" type="slidenum">
              <a:rPr lang="en-US" smtClean="0"/>
              <a:t>‹#›</a:t>
            </a:fld>
            <a:endParaRPr lang="en-US"/>
          </a:p>
        </p:txBody>
      </p:sp>
    </p:spTree>
    <p:extLst>
      <p:ext uri="{BB962C8B-B14F-4D97-AF65-F5344CB8AC3E}">
        <p14:creationId xmlns:p14="http://schemas.microsoft.com/office/powerpoint/2010/main" val="116372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image" Target="../media/image16.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p:cNvSpPr>
            <a:spLocks noChangeArrowheads="1"/>
          </p:cNvSpPr>
          <p:nvPr/>
        </p:nvSpPr>
        <p:spPr bwMode="auto">
          <a:xfrm>
            <a:off x="495300" y="881063"/>
            <a:ext cx="812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a:solidFill>
                  <a:schemeClr val="tx2"/>
                </a:solidFill>
              </a:rPr>
              <a:t>Evolution by Natural Selection</a:t>
            </a:r>
          </a:p>
        </p:txBody>
      </p:sp>
      <p:pic>
        <p:nvPicPr>
          <p:cNvPr id="2" name="Picture 2"/>
          <p:cNvPicPr>
            <a:picLocks noChangeAspect="1" noChangeArrowheads="1"/>
          </p:cNvPicPr>
          <p:nvPr/>
        </p:nvPicPr>
        <p:blipFill>
          <a:blip r:embed="rId3"/>
          <a:srcRect/>
          <a:stretch>
            <a:fillRect/>
          </a:stretch>
        </p:blipFill>
        <p:spPr bwMode="auto">
          <a:xfrm>
            <a:off x="5283200" y="2000250"/>
            <a:ext cx="3657600" cy="4610100"/>
          </a:xfrm>
          <a:prstGeom prst="rect">
            <a:avLst/>
          </a:prstGeom>
          <a:noFill/>
          <a:ln w="9525">
            <a:noFill/>
            <a:miter lim="800000"/>
            <a:headEnd/>
            <a:tailEnd/>
          </a:ln>
          <a:effectLst>
            <a:outerShdw blurRad="50800" dist="38100" dir="2700000" algn="br">
              <a:srgbClr val="000000">
                <a:alpha val="43000"/>
              </a:srgbClr>
            </a:outerShdw>
          </a:effectLst>
        </p:spPr>
      </p:pic>
      <p:pic>
        <p:nvPicPr>
          <p:cNvPr id="5123" name="Picture 6" descr="Untitl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865313"/>
            <a:ext cx="34321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0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descr="Rectangle: Click to edit Master text styles&#10;Second level&#10;Third level&#10;Fourth level&#10;Fifth level"/>
          <p:cNvSpPr>
            <a:spLocks noGrp="1" noChangeArrowheads="1"/>
          </p:cNvSpPr>
          <p:nvPr>
            <p:ph type="body" idx="1"/>
          </p:nvPr>
        </p:nvSpPr>
        <p:spPr>
          <a:xfrm>
            <a:off x="0" y="1066800"/>
            <a:ext cx="4649788" cy="1911350"/>
          </a:xfrm>
        </p:spPr>
        <p:txBody>
          <a:bodyPr/>
          <a:lstStyle/>
          <a:p>
            <a:pPr marL="0" indent="0">
              <a:spcBef>
                <a:spcPct val="0"/>
              </a:spcBef>
              <a:buClrTx/>
              <a:buFontTx/>
              <a:buNone/>
              <a:defRPr/>
            </a:pPr>
            <a:r>
              <a:rPr lang="en-US" sz="2600">
                <a:solidFill>
                  <a:srgbClr val="006C01"/>
                </a:solidFill>
                <a:latin typeface="Arial" charset="0"/>
                <a:ea typeface="ＭＳ Ｐゴシック" charset="0"/>
                <a:cs typeface="ＭＳ Ｐゴシック" charset="0"/>
              </a:rPr>
              <a:t>Darwin was amazed to </a:t>
            </a:r>
            <a:br>
              <a:rPr lang="en-US" sz="2600">
                <a:solidFill>
                  <a:srgbClr val="006C01"/>
                </a:solidFill>
                <a:latin typeface="Arial" charset="0"/>
                <a:ea typeface="ＭＳ Ｐゴシック" charset="0"/>
                <a:cs typeface="ＭＳ Ｐゴシック" charset="0"/>
              </a:rPr>
            </a:br>
            <a:r>
              <a:rPr lang="en-US" sz="2600">
                <a:solidFill>
                  <a:srgbClr val="006C01"/>
                </a:solidFill>
                <a:latin typeface="Arial" charset="0"/>
                <a:ea typeface="ＭＳ Ｐゴシック" charset="0"/>
                <a:cs typeface="ＭＳ Ｐゴシック" charset="0"/>
              </a:rPr>
              <a:t>find out:</a:t>
            </a:r>
            <a:r>
              <a:rPr lang="en-US" sz="2600">
                <a:latin typeface="Arial" charset="0"/>
                <a:ea typeface="ＭＳ Ｐゴシック" charset="0"/>
                <a:cs typeface="ＭＳ Ｐゴシック" charset="0"/>
              </a:rPr>
              <a:t> </a:t>
            </a:r>
          </a:p>
          <a:p>
            <a:pPr marL="0" indent="0">
              <a:spcBef>
                <a:spcPct val="0"/>
              </a:spcBef>
              <a:buClrTx/>
              <a:buFontTx/>
              <a:buNone/>
              <a:defRPr/>
            </a:pPr>
            <a:r>
              <a:rPr lang="en-US" sz="2600" i="1" u="sng">
                <a:latin typeface="Arial" charset="0"/>
                <a:ea typeface="ＭＳ Ｐゴシック" charset="0"/>
                <a:cs typeface="ＭＳ Ｐゴシック" charset="0"/>
              </a:rPr>
              <a:t>All</a:t>
            </a:r>
            <a:r>
              <a:rPr lang="en-US" sz="2600">
                <a:latin typeface="Arial" charset="0"/>
                <a:ea typeface="ＭＳ Ｐゴシック" charset="0"/>
                <a:cs typeface="ＭＳ Ｐゴシック" charset="0"/>
              </a:rPr>
              <a:t> 14 species of birds </a:t>
            </a:r>
            <a:br>
              <a:rPr lang="en-US" sz="2600">
                <a:latin typeface="Arial" charset="0"/>
                <a:ea typeface="ＭＳ Ｐゴシック" charset="0"/>
                <a:cs typeface="ＭＳ Ｐゴシック" charset="0"/>
              </a:rPr>
            </a:br>
            <a:r>
              <a:rPr lang="en-US" sz="2600">
                <a:latin typeface="Arial" charset="0"/>
                <a:ea typeface="ＭＳ Ｐゴシック" charset="0"/>
                <a:cs typeface="ＭＳ Ｐゴシック" charset="0"/>
              </a:rPr>
              <a:t>were </a:t>
            </a:r>
            <a:r>
              <a:rPr lang="en-US" sz="2600" u="sng">
                <a:latin typeface="Arial" charset="0"/>
                <a:ea typeface="ＭＳ Ｐゴシック" charset="0"/>
                <a:cs typeface="ＭＳ Ｐゴシック" charset="0"/>
              </a:rPr>
              <a:t>finches</a:t>
            </a:r>
            <a:r>
              <a:rPr lang="en-US" sz="2600">
                <a:latin typeface="Arial" charset="0"/>
                <a:ea typeface="ＭＳ Ｐゴシック" charset="0"/>
                <a:cs typeface="ＭＳ Ｐゴシック" charset="0"/>
              </a:rPr>
              <a:t>…</a:t>
            </a:r>
            <a:endParaRPr lang="en-US">
              <a:effectLst>
                <a:outerShdw blurRad="38100" dist="38100" dir="2700000" algn="tl">
                  <a:srgbClr val="DDDDDD"/>
                </a:outerShdw>
              </a:effectLst>
              <a:latin typeface="Arial" charset="0"/>
              <a:ea typeface="ＭＳ Ｐゴシック" charset="0"/>
              <a:cs typeface="Arial" charset="0"/>
              <a:sym typeface="Arial" charset="0"/>
            </a:endParaRPr>
          </a:p>
        </p:txBody>
      </p:sp>
      <p:grpSp>
        <p:nvGrpSpPr>
          <p:cNvPr id="2" name="Group 3"/>
          <p:cNvGrpSpPr>
            <a:grpSpLocks/>
          </p:cNvGrpSpPr>
          <p:nvPr/>
        </p:nvGrpSpPr>
        <p:grpSpPr bwMode="auto">
          <a:xfrm>
            <a:off x="3789363" y="1077913"/>
            <a:ext cx="5164137" cy="5589587"/>
            <a:chOff x="2507" y="799"/>
            <a:chExt cx="3253" cy="3521"/>
          </a:xfrm>
          <a:effectLst>
            <a:outerShdw blurRad="50800" dist="38100" dir="13500000" algn="tl">
              <a:srgbClr val="000000">
                <a:alpha val="43000"/>
              </a:srgbClr>
            </a:outerShdw>
          </a:effectLst>
        </p:grpSpPr>
        <p:pic>
          <p:nvPicPr>
            <p:cNvPr id="38928" name="Picture 4"/>
            <p:cNvPicPr>
              <a:picLocks noChangeArrowheads="1"/>
            </p:cNvPicPr>
            <p:nvPr/>
          </p:nvPicPr>
          <p:blipFill>
            <a:blip r:embed="rId4"/>
            <a:srcRect l="17101" t="1199" r="14400"/>
            <a:stretch>
              <a:fillRect/>
            </a:stretch>
          </p:blipFill>
          <p:spPr bwMode="auto">
            <a:xfrm>
              <a:off x="2507" y="799"/>
              <a:ext cx="3253" cy="3521"/>
            </a:xfrm>
            <a:prstGeom prst="rect">
              <a:avLst/>
            </a:prstGeom>
            <a:noFill/>
            <a:ln w="9525">
              <a:noFill/>
              <a:miter lim="800000"/>
              <a:headEnd/>
              <a:tailEnd/>
            </a:ln>
          </p:spPr>
        </p:pic>
        <p:sp>
          <p:nvSpPr>
            <p:cNvPr id="38929" name="Rectangle 5"/>
            <p:cNvSpPr>
              <a:spLocks/>
            </p:cNvSpPr>
            <p:nvPr/>
          </p:nvSpPr>
          <p:spPr bwMode="auto">
            <a:xfrm>
              <a:off x="2519" y="2208"/>
              <a:ext cx="1513" cy="250"/>
            </a:xfrm>
            <a:prstGeom prst="rect">
              <a:avLst/>
            </a:prstGeom>
            <a:solidFill>
              <a:srgbClr val="FFFFFF"/>
            </a:solidFill>
            <a:ln w="9525">
              <a:noFill/>
              <a:miter lim="800000"/>
              <a:headEnd/>
              <a:tailEnd/>
            </a:ln>
          </p:spPr>
          <p:txBody>
            <a:bodyPr lIns="0" tIns="0" rIns="40639" bIns="0"/>
            <a:lstStyle/>
            <a:p>
              <a:pPr marL="39688" eaLnBrk="1" hangingPunct="1">
                <a:spcBef>
                  <a:spcPts val="1150"/>
                </a:spcBef>
                <a:defRPr/>
              </a:pPr>
              <a:r>
                <a:rPr lang="en-US" sz="2000" b="1">
                  <a:solidFill>
                    <a:schemeClr val="bg1"/>
                  </a:solidFill>
                  <a:latin typeface="Arial" pitchFamily="-112" charset="0"/>
                  <a:ea typeface="Arial" charset="0"/>
                  <a:cs typeface="Arial" charset="0"/>
                  <a:sym typeface="Arial" charset="0"/>
                </a:rPr>
                <a:t>Finch?</a:t>
              </a:r>
              <a:br>
                <a:rPr lang="en-US" sz="2000" b="1">
                  <a:solidFill>
                    <a:schemeClr val="bg1"/>
                  </a:solidFill>
                  <a:latin typeface="Arial" pitchFamily="-112" charset="0"/>
                  <a:ea typeface="Arial" charset="0"/>
                  <a:cs typeface="Arial" charset="0"/>
                  <a:sym typeface="Arial" charset="0"/>
                </a:rPr>
              </a:br>
              <a:endParaRPr lang="en-US" sz="2000" b="1">
                <a:solidFill>
                  <a:schemeClr val="bg1"/>
                </a:solidFill>
                <a:latin typeface="Arial" pitchFamily="-112" charset="0"/>
                <a:ea typeface="Arial" charset="0"/>
                <a:cs typeface="Arial" charset="0"/>
                <a:sym typeface="Arial" charset="0"/>
              </a:endParaRPr>
            </a:p>
          </p:txBody>
        </p:sp>
        <p:sp>
          <p:nvSpPr>
            <p:cNvPr id="38930" name="Rectangle 6"/>
            <p:cNvSpPr>
              <a:spLocks/>
            </p:cNvSpPr>
            <p:nvPr/>
          </p:nvSpPr>
          <p:spPr bwMode="auto">
            <a:xfrm>
              <a:off x="4272" y="2208"/>
              <a:ext cx="1488" cy="240"/>
            </a:xfrm>
            <a:prstGeom prst="rect">
              <a:avLst/>
            </a:prstGeom>
            <a:solidFill>
              <a:srgbClr val="FFFFFF"/>
            </a:solidFill>
            <a:ln w="9525">
              <a:noFill/>
              <a:miter lim="800000"/>
              <a:headEnd/>
              <a:tailEnd/>
            </a:ln>
          </p:spPr>
          <p:txBody>
            <a:bodyPr lIns="0" tIns="0" rIns="40639" bIns="0"/>
            <a:lstStyle/>
            <a:p>
              <a:pPr marL="39688" eaLnBrk="1" hangingPunct="1">
                <a:spcBef>
                  <a:spcPts val="1150"/>
                </a:spcBef>
                <a:defRPr/>
              </a:pPr>
              <a:r>
                <a:rPr lang="en-US" sz="2000" b="1">
                  <a:solidFill>
                    <a:schemeClr val="bg1"/>
                  </a:solidFill>
                  <a:latin typeface="Arial" pitchFamily="-112" charset="0"/>
                  <a:ea typeface="Arial" charset="0"/>
                  <a:cs typeface="Arial" charset="0"/>
                  <a:sym typeface="Arial" charset="0"/>
                </a:rPr>
                <a:t>Sparrow?</a:t>
              </a:r>
            </a:p>
          </p:txBody>
        </p:sp>
        <p:sp>
          <p:nvSpPr>
            <p:cNvPr id="38931" name="Rectangle 7"/>
            <p:cNvSpPr>
              <a:spLocks/>
            </p:cNvSpPr>
            <p:nvPr/>
          </p:nvSpPr>
          <p:spPr bwMode="auto">
            <a:xfrm>
              <a:off x="2616" y="4040"/>
              <a:ext cx="1296" cy="240"/>
            </a:xfrm>
            <a:prstGeom prst="rect">
              <a:avLst/>
            </a:prstGeom>
            <a:solidFill>
              <a:srgbClr val="FFFFFF"/>
            </a:solidFill>
            <a:ln w="9525">
              <a:noFill/>
              <a:miter lim="800000"/>
              <a:headEnd/>
              <a:tailEnd/>
            </a:ln>
          </p:spPr>
          <p:txBody>
            <a:bodyPr lIns="0" tIns="0" rIns="40639" bIns="0"/>
            <a:lstStyle/>
            <a:p>
              <a:pPr marL="39688" eaLnBrk="1" hangingPunct="1">
                <a:spcBef>
                  <a:spcPts val="1150"/>
                </a:spcBef>
                <a:defRPr/>
              </a:pPr>
              <a:r>
                <a:rPr lang="en-US" sz="2000" b="1">
                  <a:solidFill>
                    <a:schemeClr val="bg1"/>
                  </a:solidFill>
                  <a:latin typeface="Arial" pitchFamily="-112" charset="0"/>
                  <a:ea typeface="Arial" charset="0"/>
                  <a:cs typeface="Arial" charset="0"/>
                  <a:sym typeface="Arial" charset="0"/>
                </a:rPr>
                <a:t>Woodpecker?</a:t>
              </a:r>
            </a:p>
          </p:txBody>
        </p:sp>
        <p:sp>
          <p:nvSpPr>
            <p:cNvPr id="38932" name="Rectangle 8"/>
            <p:cNvSpPr>
              <a:spLocks/>
            </p:cNvSpPr>
            <p:nvPr/>
          </p:nvSpPr>
          <p:spPr bwMode="auto">
            <a:xfrm>
              <a:off x="4224" y="4032"/>
              <a:ext cx="1536" cy="240"/>
            </a:xfrm>
            <a:prstGeom prst="rect">
              <a:avLst/>
            </a:prstGeom>
            <a:solidFill>
              <a:srgbClr val="FFFFFF"/>
            </a:solidFill>
            <a:ln w="9525">
              <a:noFill/>
              <a:miter lim="800000"/>
              <a:headEnd/>
              <a:tailEnd/>
            </a:ln>
          </p:spPr>
          <p:txBody>
            <a:bodyPr lIns="0" tIns="0" rIns="40639" bIns="0"/>
            <a:lstStyle/>
            <a:p>
              <a:pPr marL="39688" eaLnBrk="1" hangingPunct="1">
                <a:spcBef>
                  <a:spcPts val="1150"/>
                </a:spcBef>
                <a:defRPr/>
              </a:pPr>
              <a:r>
                <a:rPr lang="en-US" sz="2000" b="1">
                  <a:solidFill>
                    <a:schemeClr val="bg1"/>
                  </a:solidFill>
                  <a:latin typeface="Arial" pitchFamily="-112" charset="0"/>
                  <a:ea typeface="Arial" charset="0"/>
                  <a:cs typeface="Arial" charset="0"/>
                  <a:sym typeface="Arial" charset="0"/>
                </a:rPr>
                <a:t>Warbler?</a:t>
              </a:r>
            </a:p>
          </p:txBody>
        </p:sp>
      </p:grpSp>
      <p:sp>
        <p:nvSpPr>
          <p:cNvPr id="28675" name="Rectangle 13"/>
          <p:cNvSpPr>
            <a:spLocks noGrp="1" noChangeArrowheads="1"/>
          </p:cNvSpPr>
          <p:nvPr>
            <p:ph type="title"/>
          </p:nvPr>
        </p:nvSpPr>
        <p:spPr>
          <a:xfrm>
            <a:off x="0" y="0"/>
            <a:ext cx="8534400" cy="762000"/>
          </a:xfrm>
        </p:spPr>
        <p:txBody>
          <a:bodyPr/>
          <a:lstStyle/>
          <a:p>
            <a:pPr eaLnBrk="1" hangingPunct="1"/>
            <a:r>
              <a:rPr lang="en-US">
                <a:latin typeface="Times New Roman" charset="0"/>
                <a:ea typeface="ＭＳ Ｐゴシック" charset="0"/>
                <a:cs typeface="ＭＳ Ｐゴシック" charset="0"/>
              </a:rPr>
              <a:t>But Darwin found… a lot of </a:t>
            </a:r>
            <a:r>
              <a:rPr lang="en-US" i="1" u="sng">
                <a:solidFill>
                  <a:srgbClr val="CC0000"/>
                </a:solidFill>
                <a:latin typeface="Times New Roman" charset="0"/>
                <a:ea typeface="ＭＳ Ｐゴシック" charset="0"/>
                <a:cs typeface="ＭＳ Ｐゴシック" charset="0"/>
              </a:rPr>
              <a:t>finches</a:t>
            </a:r>
            <a:endParaRPr lang="en-US">
              <a:latin typeface="Times New Roman" charset="0"/>
              <a:ea typeface="ＭＳ Ｐゴシック" charset="0"/>
              <a:cs typeface="ＭＳ Ｐゴシック" charset="0"/>
            </a:endParaRPr>
          </a:p>
        </p:txBody>
      </p:sp>
      <p:sp>
        <p:nvSpPr>
          <p:cNvPr id="28676" name="AutoShape 14"/>
          <p:cNvSpPr>
            <a:spLocks/>
          </p:cNvSpPr>
          <p:nvPr/>
        </p:nvSpPr>
        <p:spPr bwMode="auto">
          <a:xfrm>
            <a:off x="3902075" y="3148013"/>
            <a:ext cx="2014538" cy="62865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Large Ground </a:t>
            </a:r>
            <a:br>
              <a:rPr lang="en-US" sz="2000" b="1">
                <a:solidFill>
                  <a:srgbClr val="121212"/>
                </a:solidFill>
                <a:cs typeface="Arial" charset="0"/>
                <a:sym typeface="Arial" charset="0"/>
              </a:rPr>
            </a:br>
            <a:r>
              <a:rPr lang="en-US" sz="2000" b="1">
                <a:solidFill>
                  <a:srgbClr val="CC0000"/>
                </a:solidFill>
                <a:cs typeface="Arial" charset="0"/>
                <a:sym typeface="Arial" charset="0"/>
              </a:rPr>
              <a:t>Finch</a:t>
            </a:r>
            <a:endParaRPr lang="en-US" sz="2000" b="1">
              <a:solidFill>
                <a:srgbClr val="121212"/>
              </a:solidFill>
              <a:cs typeface="Arial" charset="0"/>
              <a:sym typeface="Arial" charset="0"/>
            </a:endParaRPr>
          </a:p>
        </p:txBody>
      </p:sp>
      <p:sp>
        <p:nvSpPr>
          <p:cNvPr id="28677" name="AutoShape 15"/>
          <p:cNvSpPr>
            <a:spLocks/>
          </p:cNvSpPr>
          <p:nvPr/>
        </p:nvSpPr>
        <p:spPr bwMode="auto">
          <a:xfrm>
            <a:off x="6527800" y="3186113"/>
            <a:ext cx="2301875" cy="6477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Small Ground </a:t>
            </a:r>
            <a:r>
              <a:rPr lang="en-US" sz="2000" b="1">
                <a:solidFill>
                  <a:srgbClr val="CC0000"/>
                </a:solidFill>
                <a:cs typeface="Arial" charset="0"/>
                <a:sym typeface="Arial" charset="0"/>
              </a:rPr>
              <a:t>Finch</a:t>
            </a:r>
            <a:endParaRPr lang="en-US" sz="2000" b="1">
              <a:solidFill>
                <a:srgbClr val="121212"/>
              </a:solidFill>
              <a:cs typeface="Arial" charset="0"/>
              <a:sym typeface="Arial" charset="0"/>
            </a:endParaRPr>
          </a:p>
        </p:txBody>
      </p:sp>
      <p:sp>
        <p:nvSpPr>
          <p:cNvPr id="28678" name="AutoShape 16"/>
          <p:cNvSpPr>
            <a:spLocks/>
          </p:cNvSpPr>
          <p:nvPr/>
        </p:nvSpPr>
        <p:spPr bwMode="auto">
          <a:xfrm>
            <a:off x="4000500" y="6196013"/>
            <a:ext cx="2005013" cy="3810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Warbler </a:t>
            </a:r>
            <a:r>
              <a:rPr lang="en-US" sz="2000" b="1">
                <a:solidFill>
                  <a:srgbClr val="CC0000"/>
                </a:solidFill>
                <a:cs typeface="Arial" charset="0"/>
                <a:sym typeface="Arial" charset="0"/>
              </a:rPr>
              <a:t>Finch</a:t>
            </a:r>
            <a:endParaRPr lang="en-US" sz="2000" b="1">
              <a:solidFill>
                <a:srgbClr val="121212"/>
              </a:solidFill>
              <a:cs typeface="Arial" charset="0"/>
              <a:sym typeface="Arial" charset="0"/>
            </a:endParaRPr>
          </a:p>
        </p:txBody>
      </p:sp>
      <p:sp>
        <p:nvSpPr>
          <p:cNvPr id="28679" name="AutoShape 17"/>
          <p:cNvSpPr>
            <a:spLocks/>
          </p:cNvSpPr>
          <p:nvPr/>
        </p:nvSpPr>
        <p:spPr bwMode="auto">
          <a:xfrm>
            <a:off x="6569075" y="6196013"/>
            <a:ext cx="2376488" cy="3810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Veg. Tree </a:t>
            </a:r>
            <a:r>
              <a:rPr lang="en-US" sz="2000" b="1">
                <a:solidFill>
                  <a:srgbClr val="CC0000"/>
                </a:solidFill>
                <a:cs typeface="Arial" charset="0"/>
                <a:sym typeface="Arial" charset="0"/>
              </a:rPr>
              <a:t>Finch</a:t>
            </a:r>
            <a:endParaRPr lang="en-US" sz="2000" b="1">
              <a:solidFill>
                <a:srgbClr val="121212"/>
              </a:solidFill>
              <a:cs typeface="Arial" charset="0"/>
              <a:sym typeface="Arial" charset="0"/>
            </a:endParaRPr>
          </a:p>
        </p:txBody>
      </p:sp>
      <p:sp>
        <p:nvSpPr>
          <p:cNvPr id="591891" name="Rectangle 19" descr="Rectangle: Click to edit Master text styles&#10;Second level&#10;Third level&#10;Fourth level&#10;Fifth level"/>
          <p:cNvSpPr>
            <a:spLocks noChangeArrowheads="1"/>
          </p:cNvSpPr>
          <p:nvPr/>
        </p:nvSpPr>
        <p:spPr bwMode="auto">
          <a:xfrm>
            <a:off x="0" y="2878138"/>
            <a:ext cx="3816350" cy="1409700"/>
          </a:xfrm>
          <a:prstGeom prst="rect">
            <a:avLst/>
          </a:prstGeom>
          <a:noFill/>
          <a:ln w="9525">
            <a:noFill/>
            <a:miter lim="800000"/>
            <a:headEnd/>
            <a:tailEnd/>
          </a:ln>
          <a:effectLst/>
        </p:spPr>
        <p:txBody>
          <a:bodyPr/>
          <a:lstStyle/>
          <a:p>
            <a:pPr>
              <a:defRPr/>
            </a:pPr>
            <a:endParaRPr lang="en-US" sz="800" b="1">
              <a:solidFill>
                <a:srgbClr val="0F116A"/>
              </a:solidFill>
            </a:endParaRPr>
          </a:p>
          <a:p>
            <a:pPr>
              <a:defRPr/>
            </a:pPr>
            <a:r>
              <a:rPr lang="en-US" sz="2600" b="1" i="1">
                <a:solidFill>
                  <a:srgbClr val="0F116A"/>
                </a:solidFill>
              </a:rPr>
              <a:t>But</a:t>
            </a:r>
            <a:r>
              <a:rPr lang="en-US" sz="2600" b="1">
                <a:solidFill>
                  <a:srgbClr val="0F116A"/>
                </a:solidFill>
              </a:rPr>
              <a:t> there is only </a:t>
            </a:r>
            <a:r>
              <a:rPr lang="en-US" sz="2600" b="1" i="1" u="sng">
                <a:solidFill>
                  <a:srgbClr val="0F116A"/>
                </a:solidFill>
              </a:rPr>
              <a:t>one</a:t>
            </a:r>
            <a:r>
              <a:rPr lang="en-US" sz="2600" b="1">
                <a:solidFill>
                  <a:srgbClr val="0F116A"/>
                </a:solidFill>
              </a:rPr>
              <a:t> species of finch on the mainland!</a:t>
            </a:r>
            <a:endParaRPr lang="en-US" sz="2800" b="1">
              <a:solidFill>
                <a:srgbClr val="0F116A"/>
              </a:solidFill>
              <a:effectLst>
                <a:outerShdw blurRad="38100" dist="38100" dir="2700000" algn="tl">
                  <a:srgbClr val="DDDDDD"/>
                </a:outerShdw>
              </a:effectLst>
              <a:cs typeface="Arial" charset="0"/>
              <a:sym typeface="Arial" charset="0"/>
            </a:endParaRPr>
          </a:p>
        </p:txBody>
      </p:sp>
      <p:pic>
        <p:nvPicPr>
          <p:cNvPr id="591893" name="Picture 21" descr="darw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314825"/>
            <a:ext cx="18827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894" name="AutoShape 22"/>
          <p:cNvSpPr>
            <a:spLocks noChangeArrowheads="1"/>
          </p:cNvSpPr>
          <p:nvPr/>
        </p:nvSpPr>
        <p:spPr bwMode="auto">
          <a:xfrm>
            <a:off x="2352675" y="4311650"/>
            <a:ext cx="2668588" cy="2008188"/>
          </a:xfrm>
          <a:prstGeom prst="wedgeEllipseCallout">
            <a:avLst>
              <a:gd name="adj1" fmla="val -82005"/>
              <a:gd name="adj2" fmla="val 541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How did</a:t>
            </a:r>
            <a:br>
              <a:rPr lang="en-US" sz="1800" b="1">
                <a:solidFill>
                  <a:srgbClr val="0F116A"/>
                </a:solidFill>
                <a:latin typeface="Comic Sans MS" charset="0"/>
              </a:rPr>
            </a:br>
            <a:r>
              <a:rPr lang="en-US" sz="1800" b="1">
                <a:solidFill>
                  <a:srgbClr val="0F116A"/>
                </a:solidFill>
                <a:latin typeface="Comic Sans MS" charset="0"/>
              </a:rPr>
              <a:t>one species </a:t>
            </a:r>
            <a:br>
              <a:rPr lang="en-US" sz="1800" b="1">
                <a:solidFill>
                  <a:srgbClr val="0F116A"/>
                </a:solidFill>
                <a:latin typeface="Comic Sans MS" charset="0"/>
              </a:rPr>
            </a:br>
            <a:r>
              <a:rPr lang="en-US" sz="1800" b="1">
                <a:solidFill>
                  <a:srgbClr val="0F116A"/>
                </a:solidFill>
                <a:latin typeface="Comic Sans MS" charset="0"/>
              </a:rPr>
              <a:t>of finches become</a:t>
            </a:r>
            <a:br>
              <a:rPr lang="en-US" sz="1800" b="1">
                <a:solidFill>
                  <a:srgbClr val="0F116A"/>
                </a:solidFill>
                <a:latin typeface="Comic Sans MS" charset="0"/>
              </a:rPr>
            </a:br>
            <a:r>
              <a:rPr lang="en-US" sz="1800" b="1">
                <a:solidFill>
                  <a:srgbClr val="0F116A"/>
                </a:solidFill>
                <a:latin typeface="Comic Sans MS" charset="0"/>
              </a:rPr>
              <a:t>so many different</a:t>
            </a:r>
            <a:br>
              <a:rPr lang="en-US" sz="1800" b="1">
                <a:solidFill>
                  <a:srgbClr val="0F116A"/>
                </a:solidFill>
                <a:latin typeface="Comic Sans MS" charset="0"/>
              </a:rPr>
            </a:br>
            <a:r>
              <a:rPr lang="en-US" sz="1800" b="1">
                <a:solidFill>
                  <a:srgbClr val="0F116A"/>
                </a:solidFill>
                <a:latin typeface="Comic Sans MS" charset="0"/>
              </a:rPr>
              <a:t>species now? </a:t>
            </a:r>
          </a:p>
        </p:txBody>
      </p:sp>
    </p:spTree>
    <p:extLst>
      <p:ext uri="{BB962C8B-B14F-4D97-AF65-F5344CB8AC3E}">
        <p14:creationId xmlns:p14="http://schemas.microsoft.com/office/powerpoint/2010/main" val="3023627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1893"/>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591894"/>
                                        </p:tgtEl>
                                        <p:attrNameLst>
                                          <p:attrName>style.visibility</p:attrName>
                                        </p:attrNameLst>
                                      </p:cBhvr>
                                      <p:to>
                                        <p:strVal val="visible"/>
                                      </p:to>
                                    </p:set>
                                    <p:animEffect transition="in" filter="wipe(left)">
                                      <p:cBhvr>
                                        <p:cTn id="10" dur="500"/>
                                        <p:tgtEl>
                                          <p:spTgt spid="591894"/>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9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41288" y="76200"/>
            <a:ext cx="8534400" cy="503238"/>
          </a:xfrm>
        </p:spPr>
        <p:txBody>
          <a:bodyPr/>
          <a:lstStyle/>
          <a:p>
            <a:pPr eaLnBrk="1" hangingPunct="1"/>
            <a:r>
              <a:rPr lang="en-US" i="1">
                <a:latin typeface="Times New Roman" charset="0"/>
                <a:ea typeface="ＭＳ Ｐゴシック" charset="0"/>
                <a:cs typeface="ＭＳ Ｐゴシック" charset="0"/>
              </a:rPr>
              <a:t>The Origin of Species</a:t>
            </a:r>
            <a:endParaRPr lang="en-US" i="1">
              <a:solidFill>
                <a:schemeClr val="tx1"/>
              </a:solidFill>
              <a:latin typeface="Times New Roman" charset="0"/>
              <a:ea typeface="ＭＳ Ｐゴシック" charset="0"/>
              <a:cs typeface="ＭＳ Ｐゴシック" charset="0"/>
            </a:endParaRPr>
          </a:p>
        </p:txBody>
      </p:sp>
      <p:sp>
        <p:nvSpPr>
          <p:cNvPr id="30722" name="Rectangle 3"/>
          <p:cNvSpPr>
            <a:spLocks noGrp="1" noChangeArrowheads="1"/>
          </p:cNvSpPr>
          <p:nvPr>
            <p:ph type="body" idx="1"/>
          </p:nvPr>
        </p:nvSpPr>
        <p:spPr>
          <a:xfrm>
            <a:off x="206375" y="1166813"/>
            <a:ext cx="8534400" cy="2905125"/>
          </a:xfrm>
        </p:spPr>
        <p:txBody>
          <a:bodyPr/>
          <a:lstStyle/>
          <a:p>
            <a:pPr eaLnBrk="1" hangingPunct="1"/>
            <a:r>
              <a:rPr lang="en-US" sz="3000">
                <a:latin typeface="Arial" charset="0"/>
                <a:ea typeface="ＭＳ Ｐゴシック" charset="0"/>
                <a:cs typeface="ＭＳ Ｐゴシック" charset="0"/>
              </a:rPr>
              <a:t>Darwin developed two main ideas:</a:t>
            </a:r>
          </a:p>
          <a:p>
            <a:pPr lvl="1" eaLnBrk="1" hangingPunct="1"/>
            <a:r>
              <a:rPr lang="en-US">
                <a:latin typeface="Arial" charset="0"/>
                <a:ea typeface="ＭＳ Ｐゴシック" charset="0"/>
              </a:rPr>
              <a:t>Descent with modification explains life</a:t>
            </a:r>
            <a:r>
              <a:rPr lang="ja-JP" altLang="en-US">
                <a:latin typeface="Arial" charset="0"/>
                <a:ea typeface="ＭＳ Ｐゴシック" charset="0"/>
              </a:rPr>
              <a:t>’</a:t>
            </a:r>
            <a:r>
              <a:rPr lang="en-US" altLang="ja-JP">
                <a:latin typeface="Arial" charset="0"/>
                <a:ea typeface="ＭＳ Ｐゴシック" charset="0"/>
              </a:rPr>
              <a:t>s unity and diversity</a:t>
            </a:r>
          </a:p>
          <a:p>
            <a:pPr lvl="1" eaLnBrk="1" hangingPunct="1"/>
            <a:r>
              <a:rPr lang="en-US">
                <a:latin typeface="Arial" charset="0"/>
                <a:ea typeface="ＭＳ Ｐゴシック" charset="0"/>
              </a:rPr>
              <a:t>Natural selection is a cause of adaptive evolution</a:t>
            </a:r>
          </a:p>
        </p:txBody>
      </p:sp>
      <p:sp>
        <p:nvSpPr>
          <p:cNvPr id="30723"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Text Box 6"/>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spTree>
    <p:extLst>
      <p:ext uri="{BB962C8B-B14F-4D97-AF65-F5344CB8AC3E}">
        <p14:creationId xmlns:p14="http://schemas.microsoft.com/office/powerpoint/2010/main" val="25877825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Tree Thinking</a:t>
            </a:r>
            <a:r>
              <a:rPr lang="ja-JP" altLang="en-US">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p:txBody>
      </p:sp>
      <p:sp>
        <p:nvSpPr>
          <p:cNvPr id="32770" name="Rectangle 3"/>
          <p:cNvSpPr>
            <a:spLocks/>
          </p:cNvSpPr>
          <p:nvPr/>
        </p:nvSpPr>
        <p:spPr bwMode="auto">
          <a:xfrm>
            <a:off x="3657600" y="3505200"/>
            <a:ext cx="2667000"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Large-seed eater?</a:t>
            </a:r>
            <a:br>
              <a:rPr lang="en-US" sz="2000" b="1">
                <a:solidFill>
                  <a:srgbClr val="121212"/>
                </a:solidFill>
                <a:cs typeface="Arial" charset="0"/>
                <a:sym typeface="Arial" charset="0"/>
              </a:rPr>
            </a:br>
            <a:endParaRPr lang="en-US" sz="2000" b="1">
              <a:solidFill>
                <a:srgbClr val="121212"/>
              </a:solidFill>
              <a:cs typeface="Arial" charset="0"/>
              <a:sym typeface="Arial" charset="0"/>
            </a:endParaRPr>
          </a:p>
        </p:txBody>
      </p:sp>
      <p:sp>
        <p:nvSpPr>
          <p:cNvPr id="32771" name="Rectangle 4"/>
          <p:cNvSpPr>
            <a:spLocks/>
          </p:cNvSpPr>
          <p:nvPr/>
        </p:nvSpPr>
        <p:spPr bwMode="auto">
          <a:xfrm>
            <a:off x="6705600" y="3505200"/>
            <a:ext cx="2362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Small-seed eater?</a:t>
            </a:r>
            <a:br>
              <a:rPr lang="en-US" sz="2000" b="1">
                <a:solidFill>
                  <a:srgbClr val="121212"/>
                </a:solidFill>
                <a:cs typeface="Arial" charset="0"/>
                <a:sym typeface="Arial" charset="0"/>
              </a:rPr>
            </a:br>
            <a:endParaRPr lang="en-US" sz="2000" b="1">
              <a:solidFill>
                <a:srgbClr val="121212"/>
              </a:solidFill>
              <a:cs typeface="Arial" charset="0"/>
              <a:sym typeface="Arial" charset="0"/>
            </a:endParaRPr>
          </a:p>
        </p:txBody>
      </p:sp>
      <p:sp>
        <p:nvSpPr>
          <p:cNvPr id="32772" name="Rectangle 5"/>
          <p:cNvSpPr>
            <a:spLocks/>
          </p:cNvSpPr>
          <p:nvPr/>
        </p:nvSpPr>
        <p:spPr bwMode="auto">
          <a:xfrm>
            <a:off x="3962400" y="6400800"/>
            <a:ext cx="2057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Warbler?</a:t>
            </a:r>
          </a:p>
        </p:txBody>
      </p:sp>
      <p:sp>
        <p:nvSpPr>
          <p:cNvPr id="32773" name="Rectangle 6"/>
          <p:cNvSpPr>
            <a:spLocks/>
          </p:cNvSpPr>
          <p:nvPr/>
        </p:nvSpPr>
        <p:spPr bwMode="auto">
          <a:xfrm>
            <a:off x="6629400" y="6400800"/>
            <a:ext cx="2438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Leaf-browser?</a:t>
            </a:r>
          </a:p>
        </p:txBody>
      </p:sp>
      <p:pic>
        <p:nvPicPr>
          <p:cNvPr id="32774" name="Picture 7"/>
          <p:cNvPicPr>
            <a:picLocks noChangeArrowheads="1"/>
          </p:cNvPicPr>
          <p:nvPr/>
        </p:nvPicPr>
        <p:blipFill>
          <a:blip r:embed="rId3">
            <a:extLst>
              <a:ext uri="{28A0092B-C50C-407E-A947-70E740481C1C}">
                <a14:useLocalDpi xmlns:a14="http://schemas.microsoft.com/office/drawing/2010/main" val="0"/>
              </a:ext>
            </a:extLst>
          </a:blip>
          <a:srcRect t="1199" r="11700"/>
          <a:stretch>
            <a:fillRect/>
          </a:stretch>
        </p:blipFill>
        <p:spPr bwMode="auto">
          <a:xfrm>
            <a:off x="2484438" y="1268413"/>
            <a:ext cx="66595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8"/>
          <p:cNvSpPr>
            <a:spLocks/>
          </p:cNvSpPr>
          <p:nvPr/>
        </p:nvSpPr>
        <p:spPr bwMode="auto">
          <a:xfrm>
            <a:off x="3730625" y="3505200"/>
            <a:ext cx="2667000"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Large Ground</a:t>
            </a:r>
            <a:br>
              <a:rPr lang="en-US" sz="2000" b="1">
                <a:solidFill>
                  <a:srgbClr val="121212"/>
                </a:solidFill>
                <a:cs typeface="Arial" charset="0"/>
                <a:sym typeface="Arial" charset="0"/>
              </a:rPr>
            </a:br>
            <a:r>
              <a:rPr lang="en-US" sz="2000" b="1">
                <a:solidFill>
                  <a:srgbClr val="121212"/>
                </a:solidFill>
                <a:cs typeface="Arial" charset="0"/>
                <a:sym typeface="Arial" charset="0"/>
              </a:rPr>
              <a:t>Finch</a:t>
            </a:r>
            <a:br>
              <a:rPr lang="en-US" sz="2000" b="1">
                <a:solidFill>
                  <a:srgbClr val="121212"/>
                </a:solidFill>
                <a:cs typeface="Arial" charset="0"/>
                <a:sym typeface="Arial" charset="0"/>
              </a:rPr>
            </a:br>
            <a:endParaRPr lang="en-US" sz="2000" b="1">
              <a:solidFill>
                <a:srgbClr val="121212"/>
              </a:solidFill>
              <a:cs typeface="Arial" charset="0"/>
              <a:sym typeface="Arial" charset="0"/>
            </a:endParaRPr>
          </a:p>
        </p:txBody>
      </p:sp>
      <p:sp>
        <p:nvSpPr>
          <p:cNvPr id="32776" name="Rectangle 9"/>
          <p:cNvSpPr>
            <a:spLocks/>
          </p:cNvSpPr>
          <p:nvPr/>
        </p:nvSpPr>
        <p:spPr bwMode="auto">
          <a:xfrm>
            <a:off x="6778625" y="3505200"/>
            <a:ext cx="2362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Small Ground</a:t>
            </a:r>
            <a:br>
              <a:rPr lang="en-US" sz="2000" b="1">
                <a:solidFill>
                  <a:srgbClr val="121212"/>
                </a:solidFill>
                <a:cs typeface="Arial" charset="0"/>
                <a:sym typeface="Arial" charset="0"/>
              </a:rPr>
            </a:br>
            <a:r>
              <a:rPr lang="en-US" sz="2000" b="1">
                <a:solidFill>
                  <a:srgbClr val="121212"/>
                </a:solidFill>
                <a:cs typeface="Arial" charset="0"/>
                <a:sym typeface="Arial" charset="0"/>
              </a:rPr>
              <a:t>Finch</a:t>
            </a:r>
            <a:br>
              <a:rPr lang="en-US" sz="2000" b="1">
                <a:solidFill>
                  <a:srgbClr val="121212"/>
                </a:solidFill>
                <a:cs typeface="Arial" charset="0"/>
                <a:sym typeface="Arial" charset="0"/>
              </a:rPr>
            </a:br>
            <a:endParaRPr lang="en-US" sz="2000" b="1">
              <a:solidFill>
                <a:srgbClr val="121212"/>
              </a:solidFill>
              <a:cs typeface="Arial" charset="0"/>
              <a:sym typeface="Arial" charset="0"/>
            </a:endParaRPr>
          </a:p>
        </p:txBody>
      </p:sp>
      <p:sp>
        <p:nvSpPr>
          <p:cNvPr id="32777" name="Rectangle 10"/>
          <p:cNvSpPr>
            <a:spLocks/>
          </p:cNvSpPr>
          <p:nvPr/>
        </p:nvSpPr>
        <p:spPr bwMode="auto">
          <a:xfrm>
            <a:off x="4149725" y="6413500"/>
            <a:ext cx="2057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Warbler Finch</a:t>
            </a:r>
          </a:p>
        </p:txBody>
      </p:sp>
      <p:sp>
        <p:nvSpPr>
          <p:cNvPr id="32778" name="Rectangle 11"/>
          <p:cNvSpPr>
            <a:spLocks/>
          </p:cNvSpPr>
          <p:nvPr/>
        </p:nvSpPr>
        <p:spPr bwMode="auto">
          <a:xfrm>
            <a:off x="6702425" y="6400800"/>
            <a:ext cx="2438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Veg. Tree Finch</a:t>
            </a:r>
          </a:p>
        </p:txBody>
      </p:sp>
      <p:pic>
        <p:nvPicPr>
          <p:cNvPr id="32779" name="Picture 19" descr="darwi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448175"/>
            <a:ext cx="17764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0" name="Group 21"/>
          <p:cNvGrpSpPr>
            <a:grpSpLocks/>
          </p:cNvGrpSpPr>
          <p:nvPr/>
        </p:nvGrpSpPr>
        <p:grpSpPr bwMode="auto">
          <a:xfrm>
            <a:off x="1298575" y="1316038"/>
            <a:ext cx="2859088" cy="4338637"/>
            <a:chOff x="818" y="829"/>
            <a:chExt cx="1801" cy="2733"/>
          </a:xfrm>
        </p:grpSpPr>
        <p:sp>
          <p:nvSpPr>
            <p:cNvPr id="32783" name="AutoShape 20"/>
            <p:cNvSpPr>
              <a:spLocks noChangeArrowheads="1"/>
            </p:cNvSpPr>
            <p:nvPr/>
          </p:nvSpPr>
          <p:spPr bwMode="auto">
            <a:xfrm rot="-8658879">
              <a:off x="1049" y="2548"/>
              <a:ext cx="212" cy="1014"/>
            </a:xfrm>
            <a:prstGeom prst="triangle">
              <a:avLst>
                <a:gd name="adj" fmla="val 50000"/>
              </a:avLst>
            </a:prstGeom>
            <a:solidFill>
              <a:srgbClr val="E6D7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2784" name="Picture 18"/>
            <p:cNvPicPr>
              <a:picLocks noChangeAspect="1" noChangeArrowheads="1"/>
            </p:cNvPicPr>
            <p:nvPr/>
          </p:nvPicPr>
          <p:blipFill>
            <a:blip r:embed="rId5">
              <a:extLst>
                <a:ext uri="{28A0092B-C50C-407E-A947-70E740481C1C}">
                  <a14:useLocalDpi xmlns:a14="http://schemas.microsoft.com/office/drawing/2010/main" val="0"/>
                </a:ext>
              </a:extLst>
            </a:blip>
            <a:srcRect r="4962" b="21898"/>
            <a:stretch>
              <a:fillRect/>
            </a:stretch>
          </p:blipFill>
          <p:spPr bwMode="auto">
            <a:xfrm>
              <a:off x="818" y="829"/>
              <a:ext cx="1801"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1" name="AutoShape 22"/>
          <p:cNvSpPr>
            <a:spLocks/>
          </p:cNvSpPr>
          <p:nvPr/>
        </p:nvSpPr>
        <p:spPr bwMode="auto">
          <a:xfrm>
            <a:off x="557213" y="3505200"/>
            <a:ext cx="1387475" cy="619125"/>
          </a:xfrm>
          <a:prstGeom prst="roundRect">
            <a:avLst>
              <a:gd name="adj" fmla="val 16667"/>
            </a:avLst>
          </a:prstGeom>
          <a:solidFill>
            <a:schemeClr val="bg1"/>
          </a:solidFill>
          <a:ln w="38100">
            <a:solidFill>
              <a:srgbClr val="FFEA18"/>
            </a:solidFill>
            <a:round/>
            <a:headEnd/>
            <a:tailEnd/>
          </a:ln>
        </p:spPr>
        <p:txBody>
          <a:bodyPr lIns="0" tIns="0" rIns="40639" bIns="0"/>
          <a:lstStyle/>
          <a:p>
            <a:pPr marL="39688" eaLnBrk="1" hangingPunct="1">
              <a:lnSpc>
                <a:spcPct val="80000"/>
              </a:lnSpc>
              <a:spcBef>
                <a:spcPts val="1150"/>
              </a:spcBef>
            </a:pPr>
            <a:r>
              <a:rPr lang="en-US" sz="2000" b="1">
                <a:solidFill>
                  <a:srgbClr val="CC0000"/>
                </a:solidFill>
                <a:cs typeface="Arial" charset="0"/>
                <a:sym typeface="Arial" charset="0"/>
              </a:rPr>
              <a:t>Ancestral</a:t>
            </a:r>
            <a:br>
              <a:rPr lang="en-US" sz="2000" b="1">
                <a:solidFill>
                  <a:srgbClr val="CC0000"/>
                </a:solidFill>
                <a:cs typeface="Arial" charset="0"/>
                <a:sym typeface="Arial" charset="0"/>
              </a:rPr>
            </a:br>
            <a:r>
              <a:rPr lang="en-US" sz="2000" b="1">
                <a:solidFill>
                  <a:srgbClr val="CC0000"/>
                </a:solidFill>
                <a:cs typeface="Arial" charset="0"/>
                <a:sym typeface="Arial" charset="0"/>
              </a:rPr>
              <a:t>species</a:t>
            </a:r>
          </a:p>
        </p:txBody>
      </p:sp>
      <p:sp>
        <p:nvSpPr>
          <p:cNvPr id="32782" name="AutoShape 23"/>
          <p:cNvSpPr>
            <a:spLocks/>
          </p:cNvSpPr>
          <p:nvPr/>
        </p:nvSpPr>
        <p:spPr bwMode="auto">
          <a:xfrm>
            <a:off x="128588" y="1687513"/>
            <a:ext cx="1639887" cy="619125"/>
          </a:xfrm>
          <a:prstGeom prst="roundRect">
            <a:avLst>
              <a:gd name="adj" fmla="val 16667"/>
            </a:avLst>
          </a:prstGeom>
          <a:solidFill>
            <a:schemeClr val="bg1"/>
          </a:solidFill>
          <a:ln w="38100">
            <a:solidFill>
              <a:srgbClr val="FFEA18"/>
            </a:solidFill>
            <a:round/>
            <a:headEnd/>
            <a:tailEnd/>
          </a:ln>
        </p:spPr>
        <p:txBody>
          <a:bodyPr lIns="0" tIns="0" rIns="40639" bIns="0"/>
          <a:lstStyle/>
          <a:p>
            <a:pPr marL="39688" eaLnBrk="1" hangingPunct="1">
              <a:lnSpc>
                <a:spcPct val="80000"/>
              </a:lnSpc>
              <a:spcBef>
                <a:spcPts val="1150"/>
              </a:spcBef>
            </a:pPr>
            <a:r>
              <a:rPr lang="en-US" sz="2000" b="1">
                <a:solidFill>
                  <a:srgbClr val="CC0000"/>
                </a:solidFill>
                <a:cs typeface="Arial" charset="0"/>
                <a:sym typeface="Arial" charset="0"/>
              </a:rPr>
              <a:t>Descendant</a:t>
            </a:r>
            <a:br>
              <a:rPr lang="en-US" sz="2000" b="1">
                <a:solidFill>
                  <a:srgbClr val="CC0000"/>
                </a:solidFill>
                <a:cs typeface="Arial" charset="0"/>
                <a:sym typeface="Arial" charset="0"/>
              </a:rPr>
            </a:br>
            <a:r>
              <a:rPr lang="en-US" sz="2000" b="1">
                <a:solidFill>
                  <a:srgbClr val="CC0000"/>
                </a:solidFill>
                <a:cs typeface="Arial" charset="0"/>
                <a:sym typeface="Arial" charset="0"/>
              </a:rPr>
              <a:t>species</a:t>
            </a:r>
          </a:p>
        </p:txBody>
      </p:sp>
    </p:spTree>
    <p:extLst>
      <p:ext uri="{BB962C8B-B14F-4D97-AF65-F5344CB8AC3E}">
        <p14:creationId xmlns:p14="http://schemas.microsoft.com/office/powerpoint/2010/main" val="611031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rrowheads="1"/>
          </p:cNvPicPr>
          <p:nvPr/>
        </p:nvPicPr>
        <p:blipFill>
          <a:blip r:embed="rId3">
            <a:extLst>
              <a:ext uri="{28A0092B-C50C-407E-A947-70E740481C1C}">
                <a14:useLocalDpi xmlns:a14="http://schemas.microsoft.com/office/drawing/2010/main" val="0"/>
              </a:ext>
            </a:extLst>
          </a:blip>
          <a:srcRect b="3783"/>
          <a:stretch>
            <a:fillRect/>
          </a:stretch>
        </p:blipFill>
        <p:spPr bwMode="auto">
          <a:xfrm>
            <a:off x="0" y="884238"/>
            <a:ext cx="8686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
          <p:cNvSpPr>
            <a:spLocks noGrp="1" noChangeArrowheads="1"/>
          </p:cNvSpPr>
          <p:nvPr>
            <p:ph type="title"/>
          </p:nvPr>
        </p:nvSpPr>
        <p:spPr>
          <a:xfrm>
            <a:off x="165100" y="165100"/>
            <a:ext cx="8763000" cy="762000"/>
          </a:xfrm>
        </p:spPr>
        <p:txBody>
          <a:bodyPr/>
          <a:lstStyle/>
          <a:p>
            <a:pPr eaLnBrk="1" hangingPunct="1"/>
            <a:r>
              <a:rPr lang="en-US" sz="3800">
                <a:latin typeface="Times New Roman" charset="0"/>
                <a:ea typeface="ＭＳ Ｐゴシック" charset="0"/>
                <a:cs typeface="ＭＳ Ｐゴシック" charset="0"/>
              </a:rPr>
              <a:t>Correlation of species to food source</a:t>
            </a:r>
          </a:p>
        </p:txBody>
      </p:sp>
      <p:sp>
        <p:nvSpPr>
          <p:cNvPr id="578564" name="AutoShape 4"/>
          <p:cNvSpPr>
            <a:spLocks noChangeArrowheads="1"/>
          </p:cNvSpPr>
          <p:nvPr/>
        </p:nvSpPr>
        <p:spPr bwMode="auto">
          <a:xfrm>
            <a:off x="52388" y="6270625"/>
            <a:ext cx="3116262" cy="533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r>
              <a:rPr lang="en-US" sz="2600" b="1">
                <a:solidFill>
                  <a:srgbClr val="0F116A"/>
                </a:solidFill>
              </a:rPr>
              <a:t>Adaptive radiation</a:t>
            </a:r>
          </a:p>
        </p:txBody>
      </p:sp>
      <p:sp>
        <p:nvSpPr>
          <p:cNvPr id="578565" name="AutoShape 5"/>
          <p:cNvSpPr>
            <a:spLocks noChangeArrowheads="1"/>
          </p:cNvSpPr>
          <p:nvPr/>
        </p:nvSpPr>
        <p:spPr bwMode="auto">
          <a:xfrm>
            <a:off x="257175" y="1141413"/>
            <a:ext cx="2389188" cy="3171825"/>
          </a:xfrm>
          <a:prstGeom prst="roundRect">
            <a:avLst>
              <a:gd name="adj" fmla="val 16667"/>
            </a:avLst>
          </a:prstGeom>
          <a:solidFill>
            <a:schemeClr val="tx1">
              <a:alpha val="50000"/>
            </a:schemeClr>
          </a:solidFill>
          <a:ln w="57150">
            <a:solidFill>
              <a:srgbClr val="0F116A"/>
            </a:solidFill>
            <a:round/>
            <a:headEnd/>
            <a:tailEnd/>
          </a:ln>
          <a:effectLst/>
        </p:spPr>
        <p:txBody>
          <a:bodyPr wrap="none" anchor="ctr"/>
          <a:lstStyle/>
          <a:p>
            <a:pPr>
              <a:defRPr/>
            </a:pPr>
            <a:r>
              <a:rPr lang="en-US" sz="3200" b="1">
                <a:solidFill>
                  <a:srgbClr val="FFFF00"/>
                </a:solidFill>
                <a:effectLst>
                  <a:outerShdw blurRad="38100" dist="38100" dir="2700000" algn="tl">
                    <a:srgbClr val="FFFFFF"/>
                  </a:outerShdw>
                </a:effectLst>
              </a:rPr>
              <a:t>Seed</a:t>
            </a:r>
            <a:br>
              <a:rPr lang="en-US" sz="3200" b="1">
                <a:solidFill>
                  <a:srgbClr val="FFFF00"/>
                </a:solidFill>
                <a:effectLst>
                  <a:outerShdw blurRad="38100" dist="38100" dir="2700000" algn="tl">
                    <a:srgbClr val="FFFFFF"/>
                  </a:outerShdw>
                </a:effectLst>
              </a:rPr>
            </a:br>
            <a:r>
              <a:rPr lang="en-US" sz="3200" b="1">
                <a:solidFill>
                  <a:srgbClr val="FFFF00"/>
                </a:solidFill>
                <a:effectLst>
                  <a:outerShdw blurRad="38100" dist="38100" dir="2700000" algn="tl">
                    <a:srgbClr val="FFFFFF"/>
                  </a:outerShdw>
                </a:effectLst>
              </a:rPr>
              <a:t>eaters</a:t>
            </a:r>
          </a:p>
        </p:txBody>
      </p:sp>
      <p:sp>
        <p:nvSpPr>
          <p:cNvPr id="578566" name="AutoShape 6"/>
          <p:cNvSpPr>
            <a:spLocks noChangeArrowheads="1"/>
          </p:cNvSpPr>
          <p:nvPr/>
        </p:nvSpPr>
        <p:spPr bwMode="auto">
          <a:xfrm>
            <a:off x="2722563" y="1149350"/>
            <a:ext cx="1939925" cy="3171825"/>
          </a:xfrm>
          <a:prstGeom prst="roundRect">
            <a:avLst>
              <a:gd name="adj" fmla="val 16667"/>
            </a:avLst>
          </a:prstGeom>
          <a:solidFill>
            <a:schemeClr val="tx1">
              <a:alpha val="50000"/>
            </a:schemeClr>
          </a:solidFill>
          <a:ln w="57150">
            <a:solidFill>
              <a:srgbClr val="0F116A"/>
            </a:solidFill>
            <a:round/>
            <a:headEnd/>
            <a:tailEnd/>
          </a:ln>
          <a:effectLst/>
        </p:spPr>
        <p:txBody>
          <a:bodyPr wrap="none" anchor="ctr"/>
          <a:lstStyle/>
          <a:p>
            <a:pPr>
              <a:defRPr/>
            </a:pPr>
            <a:r>
              <a:rPr lang="en-US" sz="3200" b="1">
                <a:solidFill>
                  <a:srgbClr val="FFFF00"/>
                </a:solidFill>
                <a:effectLst>
                  <a:outerShdw blurRad="38100" dist="38100" dir="2700000" algn="tl">
                    <a:srgbClr val="FFFFFF"/>
                  </a:outerShdw>
                </a:effectLst>
              </a:rPr>
              <a:t>Flower</a:t>
            </a:r>
            <a:br>
              <a:rPr lang="en-US" sz="3200" b="1">
                <a:solidFill>
                  <a:srgbClr val="FFFF00"/>
                </a:solidFill>
                <a:effectLst>
                  <a:outerShdw blurRad="38100" dist="38100" dir="2700000" algn="tl">
                    <a:srgbClr val="FFFFFF"/>
                  </a:outerShdw>
                </a:effectLst>
              </a:rPr>
            </a:br>
            <a:r>
              <a:rPr lang="en-US" sz="3200" b="1">
                <a:solidFill>
                  <a:srgbClr val="FFFF00"/>
                </a:solidFill>
                <a:effectLst>
                  <a:outerShdw blurRad="38100" dist="38100" dir="2700000" algn="tl">
                    <a:srgbClr val="FFFFFF"/>
                  </a:outerShdw>
                </a:effectLst>
              </a:rPr>
              <a:t>eaters</a:t>
            </a:r>
          </a:p>
        </p:txBody>
      </p:sp>
      <p:sp>
        <p:nvSpPr>
          <p:cNvPr id="578567" name="AutoShape 7"/>
          <p:cNvSpPr>
            <a:spLocks noChangeArrowheads="1"/>
          </p:cNvSpPr>
          <p:nvPr/>
        </p:nvSpPr>
        <p:spPr bwMode="auto">
          <a:xfrm>
            <a:off x="4735513" y="1185863"/>
            <a:ext cx="3856037" cy="3171825"/>
          </a:xfrm>
          <a:prstGeom prst="roundRect">
            <a:avLst>
              <a:gd name="adj" fmla="val 16667"/>
            </a:avLst>
          </a:prstGeom>
          <a:solidFill>
            <a:schemeClr val="tx1">
              <a:alpha val="50000"/>
            </a:schemeClr>
          </a:solidFill>
          <a:ln w="57150">
            <a:solidFill>
              <a:srgbClr val="0F116A"/>
            </a:solidFill>
            <a:round/>
            <a:headEnd/>
            <a:tailEnd/>
          </a:ln>
          <a:effectLst/>
        </p:spPr>
        <p:txBody>
          <a:bodyPr wrap="none" anchor="ctr"/>
          <a:lstStyle/>
          <a:p>
            <a:pPr>
              <a:defRPr/>
            </a:pPr>
            <a:r>
              <a:rPr lang="en-US" sz="3200" b="1">
                <a:solidFill>
                  <a:srgbClr val="FFFF00"/>
                </a:solidFill>
                <a:effectLst>
                  <a:outerShdw blurRad="38100" dist="38100" dir="2700000" algn="tl">
                    <a:srgbClr val="FFFFFF"/>
                  </a:outerShdw>
                </a:effectLst>
              </a:rPr>
              <a:t>Insect</a:t>
            </a:r>
            <a:br>
              <a:rPr lang="en-US" sz="3200" b="1">
                <a:solidFill>
                  <a:srgbClr val="FFFF00"/>
                </a:solidFill>
                <a:effectLst>
                  <a:outerShdw blurRad="38100" dist="38100" dir="2700000" algn="tl">
                    <a:srgbClr val="FFFFFF"/>
                  </a:outerShdw>
                </a:effectLst>
              </a:rPr>
            </a:br>
            <a:r>
              <a:rPr lang="en-US" sz="3200" b="1">
                <a:solidFill>
                  <a:srgbClr val="FFFF00"/>
                </a:solidFill>
                <a:effectLst>
                  <a:outerShdw blurRad="38100" dist="38100" dir="2700000" algn="tl">
                    <a:srgbClr val="FFFFFF"/>
                  </a:outerShdw>
                </a:effectLst>
              </a:rPr>
              <a:t>eaters</a:t>
            </a:r>
          </a:p>
        </p:txBody>
      </p:sp>
      <p:pic>
        <p:nvPicPr>
          <p:cNvPr id="578568" name="Picture 8" descr="pengui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13" y="55356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8569" name="AutoShape 9"/>
          <p:cNvSpPr>
            <a:spLocks noChangeArrowheads="1"/>
          </p:cNvSpPr>
          <p:nvPr/>
        </p:nvSpPr>
        <p:spPr bwMode="auto">
          <a:xfrm>
            <a:off x="5465763" y="3768725"/>
            <a:ext cx="3611562" cy="1616075"/>
          </a:xfrm>
          <a:prstGeom prst="wedgeEllipseCallout">
            <a:avLst>
              <a:gd name="adj1" fmla="val 22000"/>
              <a:gd name="adj2" fmla="val 71120"/>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Rapid </a:t>
            </a:r>
            <a:r>
              <a:rPr lang="en-US" sz="1800" b="1" u="sng">
                <a:solidFill>
                  <a:srgbClr val="CC0000"/>
                </a:solidFill>
                <a:latin typeface="Comic Sans MS" charset="0"/>
              </a:rPr>
              <a:t>speciation</a:t>
            </a:r>
            <a:r>
              <a:rPr lang="en-US" sz="1800" b="1">
                <a:solidFill>
                  <a:srgbClr val="0F116A"/>
                </a:solidFill>
                <a:latin typeface="Comic Sans MS" charset="0"/>
              </a:rPr>
              <a:t>:</a:t>
            </a:r>
            <a:br>
              <a:rPr lang="en-US" sz="1800" b="1">
                <a:solidFill>
                  <a:srgbClr val="0F116A"/>
                </a:solidFill>
                <a:latin typeface="Comic Sans MS" charset="0"/>
              </a:rPr>
            </a:br>
            <a:r>
              <a:rPr lang="en-US" sz="1800" b="1">
                <a:solidFill>
                  <a:srgbClr val="0F116A"/>
                </a:solidFill>
                <a:latin typeface="Comic Sans MS" charset="0"/>
              </a:rPr>
              <a:t>new species filling new </a:t>
            </a:r>
            <a:r>
              <a:rPr lang="en-US" sz="1800" b="1" u="sng">
                <a:solidFill>
                  <a:srgbClr val="CC0000"/>
                </a:solidFill>
                <a:latin typeface="Comic Sans MS" charset="0"/>
              </a:rPr>
              <a:t>niches</a:t>
            </a:r>
            <a:r>
              <a:rPr lang="en-US" sz="1800" b="1">
                <a:solidFill>
                  <a:srgbClr val="0F116A"/>
                </a:solidFill>
                <a:latin typeface="Comic Sans MS" charset="0"/>
              </a:rPr>
              <a:t>,</a:t>
            </a:r>
            <a:br>
              <a:rPr lang="en-US" sz="1800" b="1">
                <a:solidFill>
                  <a:srgbClr val="0F116A"/>
                </a:solidFill>
                <a:latin typeface="Comic Sans MS" charset="0"/>
              </a:rPr>
            </a:br>
            <a:r>
              <a:rPr lang="en-US" sz="1800" b="1">
                <a:solidFill>
                  <a:srgbClr val="0F116A"/>
                </a:solidFill>
                <a:latin typeface="Comic Sans MS" charset="0"/>
              </a:rPr>
              <a:t>because they inherited</a:t>
            </a:r>
            <a:br>
              <a:rPr lang="en-US" sz="1800" b="1">
                <a:solidFill>
                  <a:srgbClr val="0F116A"/>
                </a:solidFill>
                <a:latin typeface="Comic Sans MS" charset="0"/>
              </a:rPr>
            </a:br>
            <a:r>
              <a:rPr lang="en-US" sz="1800" b="1">
                <a:solidFill>
                  <a:srgbClr val="0F116A"/>
                </a:solidFill>
                <a:latin typeface="Comic Sans MS" charset="0"/>
              </a:rPr>
              <a:t>successful adaptations. </a:t>
            </a:r>
          </a:p>
        </p:txBody>
      </p:sp>
    </p:spTree>
    <p:extLst>
      <p:ext uri="{BB962C8B-B14F-4D97-AF65-F5344CB8AC3E}">
        <p14:creationId xmlns:p14="http://schemas.microsoft.com/office/powerpoint/2010/main" val="1045662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8565"/>
                                        </p:tgtEl>
                                        <p:attrNameLst>
                                          <p:attrName>style.visibility</p:attrName>
                                        </p:attrNameLst>
                                      </p:cBhvr>
                                      <p:to>
                                        <p:strVal val="visible"/>
                                      </p:to>
                                    </p:set>
                                    <p:anim calcmode="lin" valueType="num">
                                      <p:cBhvr additive="base">
                                        <p:cTn id="7" dur="500" fill="hold"/>
                                        <p:tgtEl>
                                          <p:spTgt spid="578565"/>
                                        </p:tgtEl>
                                        <p:attrNameLst>
                                          <p:attrName>ppt_x</p:attrName>
                                        </p:attrNameLst>
                                      </p:cBhvr>
                                      <p:tavLst>
                                        <p:tav tm="0">
                                          <p:val>
                                            <p:strVal val="#ppt_x"/>
                                          </p:val>
                                        </p:tav>
                                        <p:tav tm="100000">
                                          <p:val>
                                            <p:strVal val="#ppt_x"/>
                                          </p:val>
                                        </p:tav>
                                      </p:tavLst>
                                    </p:anim>
                                    <p:anim calcmode="lin" valueType="num">
                                      <p:cBhvr additive="base">
                                        <p:cTn id="8" dur="500" fill="hold"/>
                                        <p:tgtEl>
                                          <p:spTgt spid="578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8566"/>
                                        </p:tgtEl>
                                        <p:attrNameLst>
                                          <p:attrName>style.visibility</p:attrName>
                                        </p:attrNameLst>
                                      </p:cBhvr>
                                      <p:to>
                                        <p:strVal val="visible"/>
                                      </p:to>
                                    </p:set>
                                    <p:anim calcmode="lin" valueType="num">
                                      <p:cBhvr additive="base">
                                        <p:cTn id="13" dur="500" fill="hold"/>
                                        <p:tgtEl>
                                          <p:spTgt spid="578566"/>
                                        </p:tgtEl>
                                        <p:attrNameLst>
                                          <p:attrName>ppt_x</p:attrName>
                                        </p:attrNameLst>
                                      </p:cBhvr>
                                      <p:tavLst>
                                        <p:tav tm="0">
                                          <p:val>
                                            <p:strVal val="#ppt_x"/>
                                          </p:val>
                                        </p:tav>
                                        <p:tav tm="100000">
                                          <p:val>
                                            <p:strVal val="#ppt_x"/>
                                          </p:val>
                                        </p:tav>
                                      </p:tavLst>
                                    </p:anim>
                                    <p:anim calcmode="lin" valueType="num">
                                      <p:cBhvr additive="base">
                                        <p:cTn id="14" dur="500" fill="hold"/>
                                        <p:tgtEl>
                                          <p:spTgt spid="5785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8567"/>
                                        </p:tgtEl>
                                        <p:attrNameLst>
                                          <p:attrName>style.visibility</p:attrName>
                                        </p:attrNameLst>
                                      </p:cBhvr>
                                      <p:to>
                                        <p:strVal val="visible"/>
                                      </p:to>
                                    </p:set>
                                    <p:anim calcmode="lin" valueType="num">
                                      <p:cBhvr additive="base">
                                        <p:cTn id="19" dur="500" fill="hold"/>
                                        <p:tgtEl>
                                          <p:spTgt spid="578567"/>
                                        </p:tgtEl>
                                        <p:attrNameLst>
                                          <p:attrName>ppt_x</p:attrName>
                                        </p:attrNameLst>
                                      </p:cBhvr>
                                      <p:tavLst>
                                        <p:tav tm="0">
                                          <p:val>
                                            <p:strVal val="#ppt_x"/>
                                          </p:val>
                                        </p:tav>
                                        <p:tav tm="100000">
                                          <p:val>
                                            <p:strVal val="#ppt_x"/>
                                          </p:val>
                                        </p:tav>
                                      </p:tavLst>
                                    </p:anim>
                                    <p:anim calcmode="lin" valueType="num">
                                      <p:cBhvr additive="base">
                                        <p:cTn id="20" dur="500" fill="hold"/>
                                        <p:tgtEl>
                                          <p:spTgt spid="5785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8564"/>
                                        </p:tgtEl>
                                        <p:attrNameLst>
                                          <p:attrName>style.visibility</p:attrName>
                                        </p:attrNameLst>
                                      </p:cBhvr>
                                      <p:to>
                                        <p:strVal val="visible"/>
                                      </p:to>
                                    </p:set>
                                    <p:anim calcmode="lin" valueType="num">
                                      <p:cBhvr additive="base">
                                        <p:cTn id="25" dur="500" fill="hold"/>
                                        <p:tgtEl>
                                          <p:spTgt spid="578564"/>
                                        </p:tgtEl>
                                        <p:attrNameLst>
                                          <p:attrName>ppt_x</p:attrName>
                                        </p:attrNameLst>
                                      </p:cBhvr>
                                      <p:tavLst>
                                        <p:tav tm="0">
                                          <p:val>
                                            <p:strVal val="0-#ppt_w/2"/>
                                          </p:val>
                                        </p:tav>
                                        <p:tav tm="100000">
                                          <p:val>
                                            <p:strVal val="#ppt_x"/>
                                          </p:val>
                                        </p:tav>
                                      </p:tavLst>
                                    </p:anim>
                                    <p:anim calcmode="lin" valueType="num">
                                      <p:cBhvr additive="base">
                                        <p:cTn id="26" dur="500" fill="hold"/>
                                        <p:tgtEl>
                                          <p:spTgt spid="57856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78568"/>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578569"/>
                                        </p:tgtEl>
                                        <p:attrNameLst>
                                          <p:attrName>style.visibility</p:attrName>
                                        </p:attrNameLst>
                                      </p:cBhvr>
                                      <p:to>
                                        <p:strVal val="visible"/>
                                      </p:to>
                                    </p:set>
                                    <p:animEffect transition="in" filter="wipe(down)">
                                      <p:cBhvr>
                                        <p:cTn id="34" dur="500"/>
                                        <p:tgtEl>
                                          <p:spTgt spid="578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4" grpId="0" animBg="1" autoUpdateAnimBg="0"/>
      <p:bldP spid="578565" grpId="0" animBg="1" autoUpdateAnimBg="0"/>
      <p:bldP spid="578566" grpId="0" animBg="1" autoUpdateAnimBg="0"/>
      <p:bldP spid="578567" grpId="0" animBg="1" autoUpdateAnimBg="0"/>
      <p:bldP spid="57856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0"/>
            <a:ext cx="7035800" cy="563563"/>
          </a:xfrm>
        </p:spPr>
        <p:txBody>
          <a:bodyPr/>
          <a:lstStyle/>
          <a:p>
            <a:pPr eaLnBrk="1" hangingPunct="1"/>
            <a:r>
              <a:rPr lang="en-US" sz="3600">
                <a:latin typeface="Times New Roman" charset="0"/>
                <a:ea typeface="ＭＳ Ｐゴシック" charset="0"/>
                <a:cs typeface="ＭＳ Ｐゴシック" charset="0"/>
              </a:rPr>
              <a:t>Beak variation in Galápagos finches</a:t>
            </a:r>
          </a:p>
        </p:txBody>
      </p:sp>
      <p:grpSp>
        <p:nvGrpSpPr>
          <p:cNvPr id="2" name="Group 8"/>
          <p:cNvGrpSpPr/>
          <p:nvPr/>
        </p:nvGrpSpPr>
        <p:grpSpPr>
          <a:xfrm>
            <a:off x="838200" y="914400"/>
            <a:ext cx="7404100" cy="5943600"/>
            <a:chOff x="838200" y="914400"/>
            <a:chExt cx="7404100" cy="5943600"/>
          </a:xfrm>
          <a:effectLst>
            <a:outerShdw blurRad="50800" dist="38100" dir="13500000" algn="tl">
              <a:srgbClr val="000000">
                <a:alpha val="43000"/>
              </a:srgbClr>
            </a:outerShdw>
          </a:effectLst>
        </p:grpSpPr>
        <p:sp>
          <p:nvSpPr>
            <p:cNvPr id="8" name="Rectangle 7"/>
            <p:cNvSpPr/>
            <p:nvPr/>
          </p:nvSpPr>
          <p:spPr>
            <a:xfrm>
              <a:off x="939800" y="5854700"/>
              <a:ext cx="7302500" cy="1003300"/>
            </a:xfrm>
            <a:prstGeom prst="rect">
              <a:avLst/>
            </a:prstGeom>
            <a:solidFill>
              <a:srgbClr val="FFFFFF"/>
            </a:solidFill>
            <a:ln>
              <a:noFill/>
            </a:ln>
            <a:effectLst>
              <a:outerShdw blurRad="50800" dist="38100" dir="135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ym typeface="Symbol" pitchFamily="-112" charset="2"/>
              </a:endParaRPr>
            </a:p>
          </p:txBody>
        </p:sp>
        <p:grpSp>
          <p:nvGrpSpPr>
            <p:cNvPr id="3" name="Group 8"/>
            <p:cNvGrpSpPr>
              <a:grpSpLocks/>
            </p:cNvGrpSpPr>
            <p:nvPr/>
          </p:nvGrpSpPr>
          <p:grpSpPr bwMode="auto">
            <a:xfrm>
              <a:off x="838200" y="914400"/>
              <a:ext cx="7404100" cy="5630863"/>
              <a:chOff x="520" y="496"/>
              <a:chExt cx="4664" cy="3547"/>
            </a:xfrm>
          </p:grpSpPr>
          <p:pic>
            <p:nvPicPr>
              <p:cNvPr id="26628" name="Picture 4"/>
              <p:cNvPicPr>
                <a:picLocks noChangeAspect="1" noChangeArrowheads="1"/>
              </p:cNvPicPr>
              <p:nvPr/>
            </p:nvPicPr>
            <p:blipFill>
              <a:blip r:embed="rId2"/>
              <a:srcRect/>
              <a:stretch>
                <a:fillRect/>
              </a:stretch>
            </p:blipFill>
            <p:spPr bwMode="auto">
              <a:xfrm>
                <a:off x="578" y="496"/>
                <a:ext cx="4606" cy="3133"/>
              </a:xfrm>
              <a:prstGeom prst="rect">
                <a:avLst/>
              </a:prstGeom>
              <a:noFill/>
              <a:ln w="9525">
                <a:noFill/>
                <a:miter lim="800000"/>
                <a:headEnd/>
                <a:tailEnd/>
              </a:ln>
            </p:spPr>
          </p:pic>
          <p:sp>
            <p:nvSpPr>
              <p:cNvPr id="26629" name="Text Box 5"/>
              <p:cNvSpPr txBox="1">
                <a:spLocks noChangeArrowheads="1"/>
              </p:cNvSpPr>
              <p:nvPr/>
            </p:nvSpPr>
            <p:spPr bwMode="auto">
              <a:xfrm>
                <a:off x="520" y="2200"/>
                <a:ext cx="1320" cy="748"/>
              </a:xfrm>
              <a:prstGeom prst="rect">
                <a:avLst/>
              </a:prstGeom>
              <a:noFill/>
              <a:ln w="25400">
                <a:noFill/>
                <a:miter lim="800000"/>
                <a:headEnd/>
                <a:tailEnd/>
              </a:ln>
            </p:spPr>
            <p:txBody>
              <a:bodyPr wrap="none" lIns="92075" tIns="46038" rIns="92075" bIns="46038" anchor="ctr">
                <a:spAutoFit/>
              </a:bodyPr>
              <a:lstStyle/>
              <a:p>
                <a:pPr marL="254000" indent="-254000">
                  <a:tabLst>
                    <a:tab pos="215900" algn="l"/>
                  </a:tabLst>
                  <a:defRPr/>
                </a:pPr>
                <a:r>
                  <a:rPr lang="en-US" sz="1200" b="1">
                    <a:latin typeface="Arial" pitchFamily="-112" charset="0"/>
                    <a:ea typeface="+mn-ea"/>
                    <a:cs typeface="+mn-cs"/>
                    <a:sym typeface="Symbol" pitchFamily="-112" charset="2"/>
                  </a:rPr>
                  <a:t>(a)	 Cactus eater.</a:t>
                </a:r>
                <a:r>
                  <a:rPr lang="en-US" sz="1200">
                    <a:latin typeface="Arial" pitchFamily="-112" charset="0"/>
                    <a:ea typeface="+mn-ea"/>
                    <a:cs typeface="+mn-cs"/>
                    <a:sym typeface="Symbol" pitchFamily="-112" charset="2"/>
                  </a:rPr>
                  <a:t> The long,</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sharp beak of the cactus</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ground finch (</a:t>
                </a:r>
                <a:r>
                  <a:rPr lang="en-US" sz="1200" i="1">
                    <a:latin typeface="Arial" pitchFamily="-112" charset="0"/>
                    <a:ea typeface="+mn-ea"/>
                    <a:cs typeface="+mn-cs"/>
                    <a:sym typeface="Symbol" pitchFamily="-112" charset="2"/>
                  </a:rPr>
                  <a:t>Geospiza</a:t>
                </a:r>
                <a:br>
                  <a:rPr lang="en-US" sz="1200" i="1">
                    <a:latin typeface="Arial" pitchFamily="-112" charset="0"/>
                    <a:ea typeface="+mn-ea"/>
                    <a:cs typeface="+mn-cs"/>
                    <a:sym typeface="Symbol" pitchFamily="-112" charset="2"/>
                  </a:rPr>
                </a:br>
                <a:r>
                  <a:rPr lang="en-US" sz="1200" i="1">
                    <a:latin typeface="Arial" pitchFamily="-112" charset="0"/>
                    <a:ea typeface="+mn-ea"/>
                    <a:cs typeface="+mn-cs"/>
                    <a:sym typeface="Symbol" pitchFamily="-112" charset="2"/>
                  </a:rPr>
                  <a:t>scandens</a:t>
                </a:r>
                <a:r>
                  <a:rPr lang="en-US" sz="1200">
                    <a:latin typeface="Arial" pitchFamily="-112" charset="0"/>
                    <a:ea typeface="+mn-ea"/>
                    <a:cs typeface="+mn-cs"/>
                    <a:sym typeface="Symbol" pitchFamily="-112" charset="2"/>
                  </a:rPr>
                  <a:t>) helps it tear</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and eat cactus flowers</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and pulp.</a:t>
                </a:r>
              </a:p>
            </p:txBody>
          </p:sp>
          <p:sp>
            <p:nvSpPr>
              <p:cNvPr id="26630" name="Text Box 6"/>
              <p:cNvSpPr txBox="1">
                <a:spLocks noChangeArrowheads="1"/>
              </p:cNvSpPr>
              <p:nvPr/>
            </p:nvSpPr>
            <p:spPr bwMode="auto">
              <a:xfrm>
                <a:off x="3528" y="2208"/>
                <a:ext cx="1545" cy="633"/>
              </a:xfrm>
              <a:prstGeom prst="rect">
                <a:avLst/>
              </a:prstGeom>
              <a:noFill/>
              <a:ln w="25400">
                <a:noFill/>
                <a:miter lim="800000"/>
                <a:headEnd/>
                <a:tailEnd/>
              </a:ln>
            </p:spPr>
            <p:txBody>
              <a:bodyPr wrap="none" lIns="92075" tIns="46038" rIns="92075" bIns="46038" anchor="ctr">
                <a:spAutoFit/>
              </a:bodyPr>
              <a:lstStyle/>
              <a:p>
                <a:pPr marL="254000" indent="-254000">
                  <a:tabLst>
                    <a:tab pos="215900" algn="l"/>
                  </a:tabLst>
                  <a:defRPr/>
                </a:pPr>
                <a:r>
                  <a:rPr lang="en-US" sz="1200" b="1">
                    <a:latin typeface="Arial" pitchFamily="-112" charset="0"/>
                    <a:ea typeface="+mn-ea"/>
                    <a:cs typeface="+mn-cs"/>
                    <a:sym typeface="Symbol" pitchFamily="-112" charset="2"/>
                  </a:rPr>
                  <a:t>(c)	 Seed eater.</a:t>
                </a:r>
                <a:r>
                  <a:rPr lang="en-US" sz="1200">
                    <a:latin typeface="Arial" pitchFamily="-112" charset="0"/>
                    <a:ea typeface="+mn-ea"/>
                    <a:cs typeface="+mn-cs"/>
                    <a:sym typeface="Symbol" pitchFamily="-112" charset="2"/>
                  </a:rPr>
                  <a:t> The large ground</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finch (</a:t>
                </a:r>
                <a:r>
                  <a:rPr lang="en-US" sz="1200" i="1">
                    <a:latin typeface="Arial" pitchFamily="-112" charset="0"/>
                    <a:ea typeface="+mn-ea"/>
                    <a:cs typeface="+mn-cs"/>
                    <a:sym typeface="Symbol" pitchFamily="-112" charset="2"/>
                  </a:rPr>
                  <a:t>Geospiza magnirostris</a:t>
                </a:r>
                <a:r>
                  <a:rPr lang="en-US" sz="1200">
                    <a:latin typeface="Arial" pitchFamily="-112" charset="0"/>
                    <a:ea typeface="+mn-ea"/>
                    <a:cs typeface="+mn-cs"/>
                    <a:sym typeface="Symbol" pitchFamily="-112" charset="2"/>
                  </a:rPr>
                  <a:t>)</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has a large beak adapted for</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cracking seeds that fall from</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plants to the ground.</a:t>
                </a:r>
              </a:p>
            </p:txBody>
          </p:sp>
          <p:sp>
            <p:nvSpPr>
              <p:cNvPr id="26631" name="Text Box 7"/>
              <p:cNvSpPr txBox="1">
                <a:spLocks noChangeArrowheads="1"/>
              </p:cNvSpPr>
              <p:nvPr/>
            </p:nvSpPr>
            <p:spPr bwMode="auto">
              <a:xfrm>
                <a:off x="1906" y="3640"/>
                <a:ext cx="1894" cy="403"/>
              </a:xfrm>
              <a:prstGeom prst="rect">
                <a:avLst/>
              </a:prstGeom>
              <a:noFill/>
              <a:ln w="25400">
                <a:noFill/>
                <a:miter lim="800000"/>
                <a:headEnd/>
                <a:tailEnd/>
              </a:ln>
            </p:spPr>
            <p:txBody>
              <a:bodyPr wrap="none" lIns="92075" tIns="46038" rIns="92075" bIns="46038" anchor="ctr">
                <a:spAutoFit/>
              </a:bodyPr>
              <a:lstStyle/>
              <a:p>
                <a:pPr marL="254000" indent="-254000">
                  <a:tabLst>
                    <a:tab pos="215900" algn="l"/>
                  </a:tabLst>
                  <a:defRPr/>
                </a:pPr>
                <a:r>
                  <a:rPr lang="en-US" sz="1200" b="1">
                    <a:latin typeface="Arial" pitchFamily="-112" charset="0"/>
                    <a:ea typeface="+mn-ea"/>
                    <a:cs typeface="+mn-cs"/>
                    <a:sym typeface="Symbol" pitchFamily="-112" charset="2"/>
                  </a:rPr>
                  <a:t>(b)	 Insect eater.</a:t>
                </a:r>
                <a:r>
                  <a:rPr lang="en-US" sz="1200">
                    <a:latin typeface="Arial" pitchFamily="-112" charset="0"/>
                    <a:ea typeface="+mn-ea"/>
                    <a:cs typeface="+mn-cs"/>
                    <a:sym typeface="Symbol" pitchFamily="-112" charset="2"/>
                  </a:rPr>
                  <a:t> The green warbler </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finch (</a:t>
                </a:r>
                <a:r>
                  <a:rPr lang="en-US" sz="1200" i="1">
                    <a:latin typeface="Arial" pitchFamily="-112" charset="0"/>
                    <a:ea typeface="+mn-ea"/>
                    <a:cs typeface="+mn-cs"/>
                    <a:sym typeface="Symbol" pitchFamily="-112" charset="2"/>
                  </a:rPr>
                  <a:t>Certhidea olivacea</a:t>
                </a:r>
                <a:r>
                  <a:rPr lang="en-US" sz="1200">
                    <a:latin typeface="Arial" pitchFamily="-112" charset="0"/>
                    <a:ea typeface="+mn-ea"/>
                    <a:cs typeface="+mn-cs"/>
                    <a:sym typeface="Symbol" pitchFamily="-112" charset="2"/>
                  </a:rPr>
                  <a:t>) uses its</a:t>
                </a:r>
                <a:br>
                  <a:rPr lang="en-US" sz="1200">
                    <a:latin typeface="Arial" pitchFamily="-112" charset="0"/>
                    <a:ea typeface="+mn-ea"/>
                    <a:cs typeface="+mn-cs"/>
                    <a:sym typeface="Symbol" pitchFamily="-112" charset="2"/>
                  </a:rPr>
                </a:br>
                <a:r>
                  <a:rPr lang="en-US" sz="1200">
                    <a:latin typeface="Arial" pitchFamily="-112" charset="0"/>
                    <a:ea typeface="+mn-ea"/>
                    <a:cs typeface="+mn-cs"/>
                    <a:sym typeface="Symbol" pitchFamily="-112" charset="2"/>
                  </a:rPr>
                  <a:t>narrow, pointed beak to grasp insects.</a:t>
                </a:r>
              </a:p>
            </p:txBody>
          </p:sp>
        </p:grpSp>
      </p:grpSp>
    </p:spTree>
    <p:extLst>
      <p:ext uri="{BB962C8B-B14F-4D97-AF65-F5344CB8AC3E}">
        <p14:creationId xmlns:p14="http://schemas.microsoft.com/office/powerpoint/2010/main" val="353788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p:cNvPicPr>
            <a:picLocks noChangeAspect="1" noChangeArrowheads="1"/>
          </p:cNvPicPr>
          <p:nvPr/>
        </p:nvPicPr>
        <p:blipFill>
          <a:blip r:embed="rId3">
            <a:extLst>
              <a:ext uri="{28A0092B-C50C-407E-A947-70E740481C1C}">
                <a14:useLocalDpi xmlns:a14="http://schemas.microsoft.com/office/drawing/2010/main" val="0"/>
              </a:ext>
            </a:extLst>
          </a:blip>
          <a:srcRect t="7500" b="22501"/>
          <a:stretch>
            <a:fillRect/>
          </a:stretch>
        </p:blipFill>
        <p:spPr bwMode="auto">
          <a:xfrm>
            <a:off x="1038225" y="2865438"/>
            <a:ext cx="7605713"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
          <p:cNvSpPr>
            <a:spLocks noChangeArrowheads="1"/>
          </p:cNvSpPr>
          <p:nvPr/>
        </p:nvSpPr>
        <p:spPr bwMode="auto">
          <a:xfrm>
            <a:off x="3376613" y="3282950"/>
            <a:ext cx="1298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1">
                <a:solidFill>
                  <a:srgbClr val="000000"/>
                </a:solidFill>
              </a:rPr>
              <a:t>Warbler finch</a:t>
            </a:r>
            <a:endParaRPr lang="en-US" sz="1600" b="1"/>
          </a:p>
        </p:txBody>
      </p:sp>
      <p:sp>
        <p:nvSpPr>
          <p:cNvPr id="37891" name="Rectangle 9"/>
          <p:cNvSpPr>
            <a:spLocks noChangeArrowheads="1"/>
          </p:cNvSpPr>
          <p:nvPr/>
        </p:nvSpPr>
        <p:spPr bwMode="auto">
          <a:xfrm>
            <a:off x="1477963" y="3722688"/>
            <a:ext cx="1760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1">
                <a:solidFill>
                  <a:srgbClr val="000000"/>
                </a:solidFill>
              </a:rPr>
              <a:t>Woodpecker finch</a:t>
            </a:r>
            <a:endParaRPr lang="en-US" sz="1600" b="1"/>
          </a:p>
        </p:txBody>
      </p:sp>
      <p:sp>
        <p:nvSpPr>
          <p:cNvPr id="37892" name="Rectangle 10"/>
          <p:cNvSpPr>
            <a:spLocks noChangeArrowheads="1"/>
          </p:cNvSpPr>
          <p:nvPr/>
        </p:nvSpPr>
        <p:spPr bwMode="auto">
          <a:xfrm>
            <a:off x="176213" y="4295775"/>
            <a:ext cx="2328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600" b="1">
                <a:solidFill>
                  <a:srgbClr val="000000"/>
                </a:solidFill>
              </a:rPr>
              <a:t>Small insectivorous</a:t>
            </a:r>
          </a:p>
          <a:p>
            <a:pPr algn="r"/>
            <a:r>
              <a:rPr lang="en-US" sz="1600" b="1">
                <a:solidFill>
                  <a:srgbClr val="000000"/>
                </a:solidFill>
              </a:rPr>
              <a:t>tree finch</a:t>
            </a:r>
            <a:endParaRPr lang="en-US" sz="1600" b="1"/>
          </a:p>
        </p:txBody>
      </p:sp>
      <p:sp>
        <p:nvSpPr>
          <p:cNvPr id="37893" name="Rectangle 11"/>
          <p:cNvSpPr>
            <a:spLocks noChangeArrowheads="1"/>
          </p:cNvSpPr>
          <p:nvPr/>
        </p:nvSpPr>
        <p:spPr bwMode="auto">
          <a:xfrm>
            <a:off x="188913" y="4951413"/>
            <a:ext cx="1778000" cy="733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600" b="1">
                <a:solidFill>
                  <a:srgbClr val="000000"/>
                </a:solidFill>
              </a:rPr>
              <a:t>Large</a:t>
            </a:r>
          </a:p>
          <a:p>
            <a:pPr algn="r"/>
            <a:r>
              <a:rPr lang="en-US" sz="1600" b="1">
                <a:solidFill>
                  <a:srgbClr val="000000"/>
                </a:solidFill>
              </a:rPr>
              <a:t>insectivorous</a:t>
            </a:r>
          </a:p>
          <a:p>
            <a:pPr algn="r"/>
            <a:r>
              <a:rPr lang="en-US" sz="1600" b="1">
                <a:solidFill>
                  <a:srgbClr val="000000"/>
                </a:solidFill>
              </a:rPr>
              <a:t>tree finch</a:t>
            </a:r>
            <a:endParaRPr lang="en-US" sz="1600" b="1"/>
          </a:p>
        </p:txBody>
      </p:sp>
      <p:sp>
        <p:nvSpPr>
          <p:cNvPr id="37894" name="Rectangle 12"/>
          <p:cNvSpPr>
            <a:spLocks noChangeArrowheads="1"/>
          </p:cNvSpPr>
          <p:nvPr/>
        </p:nvSpPr>
        <p:spPr bwMode="auto">
          <a:xfrm>
            <a:off x="160338" y="6122988"/>
            <a:ext cx="165417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600" b="1">
                <a:solidFill>
                  <a:srgbClr val="000000"/>
                </a:solidFill>
              </a:rPr>
              <a:t>Vegetarian</a:t>
            </a:r>
          </a:p>
          <a:p>
            <a:pPr algn="r"/>
            <a:r>
              <a:rPr lang="en-US" sz="1600" b="1">
                <a:solidFill>
                  <a:srgbClr val="000000"/>
                </a:solidFill>
              </a:rPr>
              <a:t>tree finch</a:t>
            </a:r>
            <a:endParaRPr lang="en-US" sz="1600" b="1"/>
          </a:p>
        </p:txBody>
      </p:sp>
      <p:sp>
        <p:nvSpPr>
          <p:cNvPr id="37895" name="Rectangle 13"/>
          <p:cNvSpPr>
            <a:spLocks noChangeArrowheads="1"/>
          </p:cNvSpPr>
          <p:nvPr/>
        </p:nvSpPr>
        <p:spPr bwMode="auto">
          <a:xfrm>
            <a:off x="5008563" y="328295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Cactus finch</a:t>
            </a:r>
            <a:endParaRPr lang="en-US" sz="1600" b="1"/>
          </a:p>
        </p:txBody>
      </p:sp>
      <p:sp>
        <p:nvSpPr>
          <p:cNvPr id="37896" name="Rectangle 14"/>
          <p:cNvSpPr>
            <a:spLocks noChangeArrowheads="1"/>
          </p:cNvSpPr>
          <p:nvPr/>
        </p:nvSpPr>
        <p:spPr bwMode="auto">
          <a:xfrm>
            <a:off x="6435725" y="3722688"/>
            <a:ext cx="1885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Sharp-beaked finch</a:t>
            </a:r>
            <a:endParaRPr lang="en-US" sz="1600" b="1"/>
          </a:p>
        </p:txBody>
      </p:sp>
      <p:sp>
        <p:nvSpPr>
          <p:cNvPr id="37897" name="Rectangle 15"/>
          <p:cNvSpPr>
            <a:spLocks noChangeArrowheads="1"/>
          </p:cNvSpPr>
          <p:nvPr/>
        </p:nvSpPr>
        <p:spPr bwMode="auto">
          <a:xfrm>
            <a:off x="7343775" y="4295775"/>
            <a:ext cx="1298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Small ground</a:t>
            </a:r>
          </a:p>
          <a:p>
            <a:r>
              <a:rPr lang="en-US" sz="1600" b="1">
                <a:solidFill>
                  <a:srgbClr val="000000"/>
                </a:solidFill>
              </a:rPr>
              <a:t>finch</a:t>
            </a:r>
            <a:endParaRPr lang="en-US" sz="1600" b="1"/>
          </a:p>
        </p:txBody>
      </p:sp>
      <p:sp>
        <p:nvSpPr>
          <p:cNvPr id="37898" name="Rectangle 16"/>
          <p:cNvSpPr>
            <a:spLocks noChangeArrowheads="1"/>
          </p:cNvSpPr>
          <p:nvPr/>
        </p:nvSpPr>
        <p:spPr bwMode="auto">
          <a:xfrm>
            <a:off x="7735888" y="5173663"/>
            <a:ext cx="1323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rPr>
              <a:t>Medium</a:t>
            </a:r>
            <a:br>
              <a:rPr lang="en-US" sz="1600" b="1">
                <a:solidFill>
                  <a:srgbClr val="000000"/>
                </a:solidFill>
              </a:rPr>
            </a:br>
            <a:r>
              <a:rPr lang="en-US" sz="1600" b="1">
                <a:solidFill>
                  <a:srgbClr val="000000"/>
                </a:solidFill>
              </a:rPr>
              <a:t>ground finch</a:t>
            </a:r>
            <a:endParaRPr lang="en-US" sz="1600" b="1"/>
          </a:p>
        </p:txBody>
      </p:sp>
      <p:sp>
        <p:nvSpPr>
          <p:cNvPr id="37899" name="Rectangle 17"/>
          <p:cNvSpPr>
            <a:spLocks noChangeArrowheads="1"/>
          </p:cNvSpPr>
          <p:nvPr/>
        </p:nvSpPr>
        <p:spPr bwMode="auto">
          <a:xfrm>
            <a:off x="7853363" y="6229350"/>
            <a:ext cx="1243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rPr>
              <a:t>Large </a:t>
            </a:r>
            <a:br>
              <a:rPr lang="en-US" sz="1600" b="1">
                <a:solidFill>
                  <a:srgbClr val="000000"/>
                </a:solidFill>
              </a:rPr>
            </a:br>
            <a:r>
              <a:rPr lang="en-US" sz="1600" b="1">
                <a:solidFill>
                  <a:srgbClr val="000000"/>
                </a:solidFill>
              </a:rPr>
              <a:t>ground finch</a:t>
            </a:r>
            <a:endParaRPr lang="en-US" sz="1600" b="1"/>
          </a:p>
        </p:txBody>
      </p:sp>
      <p:sp>
        <p:nvSpPr>
          <p:cNvPr id="37900" name="Rectangle 18"/>
          <p:cNvSpPr>
            <a:spLocks noChangeArrowheads="1"/>
          </p:cNvSpPr>
          <p:nvPr/>
        </p:nvSpPr>
        <p:spPr bwMode="auto">
          <a:xfrm>
            <a:off x="3616325" y="5610225"/>
            <a:ext cx="124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Insect eaters</a:t>
            </a:r>
            <a:endParaRPr lang="en-US" sz="1600" b="1"/>
          </a:p>
        </p:txBody>
      </p:sp>
      <p:sp>
        <p:nvSpPr>
          <p:cNvPr id="37901" name="Rectangle 19"/>
          <p:cNvSpPr>
            <a:spLocks noChangeArrowheads="1"/>
          </p:cNvSpPr>
          <p:nvPr/>
        </p:nvSpPr>
        <p:spPr bwMode="auto">
          <a:xfrm>
            <a:off x="3482975" y="629920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Bud eater</a:t>
            </a:r>
            <a:endParaRPr lang="en-US" sz="1600" b="1"/>
          </a:p>
        </p:txBody>
      </p:sp>
      <p:sp>
        <p:nvSpPr>
          <p:cNvPr id="37902" name="Rectangle 20"/>
          <p:cNvSpPr>
            <a:spLocks noChangeArrowheads="1"/>
          </p:cNvSpPr>
          <p:nvPr/>
        </p:nvSpPr>
        <p:spPr bwMode="auto">
          <a:xfrm>
            <a:off x="4948238" y="5888038"/>
            <a:ext cx="1141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Seed eaters</a:t>
            </a:r>
            <a:endParaRPr lang="en-US" sz="1600" b="1"/>
          </a:p>
        </p:txBody>
      </p:sp>
      <p:sp>
        <p:nvSpPr>
          <p:cNvPr id="37903" name="Rectangle 21"/>
          <p:cNvSpPr>
            <a:spLocks noChangeArrowheads="1"/>
          </p:cNvSpPr>
          <p:nvPr/>
        </p:nvSpPr>
        <p:spPr bwMode="auto">
          <a:xfrm>
            <a:off x="4675188" y="5024438"/>
            <a:ext cx="677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Cactus</a:t>
            </a:r>
          </a:p>
          <a:p>
            <a:r>
              <a:rPr lang="en-US" sz="1600" b="1">
                <a:solidFill>
                  <a:srgbClr val="000000"/>
                </a:solidFill>
              </a:rPr>
              <a:t>eater</a:t>
            </a:r>
            <a:endParaRPr lang="en-US" sz="1600" b="1"/>
          </a:p>
        </p:txBody>
      </p:sp>
      <p:sp>
        <p:nvSpPr>
          <p:cNvPr id="37904" name="Rectangle 22"/>
          <p:cNvSpPr>
            <a:spLocks noChangeArrowheads="1"/>
          </p:cNvSpPr>
          <p:nvPr/>
        </p:nvSpPr>
        <p:spPr bwMode="auto">
          <a:xfrm rot="-659761">
            <a:off x="4214813" y="4413250"/>
            <a:ext cx="757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Warbler</a:t>
            </a:r>
          </a:p>
          <a:p>
            <a:r>
              <a:rPr lang="en-US" sz="1600" b="1">
                <a:solidFill>
                  <a:srgbClr val="000000"/>
                </a:solidFill>
              </a:rPr>
              <a:t>finch</a:t>
            </a:r>
            <a:endParaRPr lang="en-US" sz="1600" b="1"/>
          </a:p>
        </p:txBody>
      </p:sp>
      <p:sp>
        <p:nvSpPr>
          <p:cNvPr id="37905" name="Rectangle 23"/>
          <p:cNvSpPr>
            <a:spLocks noChangeArrowheads="1"/>
          </p:cNvSpPr>
          <p:nvPr/>
        </p:nvSpPr>
        <p:spPr bwMode="auto">
          <a:xfrm rot="-3336602">
            <a:off x="2763838" y="5211763"/>
            <a:ext cx="1196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Tree finches</a:t>
            </a:r>
            <a:endParaRPr lang="en-US" sz="1600" b="1"/>
          </a:p>
        </p:txBody>
      </p:sp>
      <p:sp>
        <p:nvSpPr>
          <p:cNvPr id="37906" name="Rectangle 24"/>
          <p:cNvSpPr>
            <a:spLocks noChangeArrowheads="1"/>
          </p:cNvSpPr>
          <p:nvPr/>
        </p:nvSpPr>
        <p:spPr bwMode="auto">
          <a:xfrm rot="3307343">
            <a:off x="5657850" y="5314950"/>
            <a:ext cx="150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Ground finches</a:t>
            </a:r>
            <a:endParaRPr lang="en-US" sz="1600" b="1"/>
          </a:p>
        </p:txBody>
      </p:sp>
      <p:sp>
        <p:nvSpPr>
          <p:cNvPr id="37907" name="Rectangle 2"/>
          <p:cNvSpPr>
            <a:spLocks noGrp="1" noChangeArrowheads="1"/>
          </p:cNvSpPr>
          <p:nvPr>
            <p:ph type="title"/>
          </p:nvPr>
        </p:nvSpPr>
        <p:spPr>
          <a:xfrm>
            <a:off x="0" y="0"/>
            <a:ext cx="4343400" cy="1143000"/>
          </a:xfrm>
        </p:spPr>
        <p:txBody>
          <a:bodyPr/>
          <a:lstStyle/>
          <a:p>
            <a:pPr eaLnBrk="1" hangingPunct="1"/>
            <a:r>
              <a:rPr lang="en-US">
                <a:latin typeface="Times New Roman" charset="0"/>
                <a:ea typeface="ＭＳ Ｐゴシック" charset="0"/>
                <a:cs typeface="ＭＳ Ｐゴシック" charset="0"/>
              </a:rPr>
              <a:t>Darwin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finches</a:t>
            </a:r>
            <a:endParaRPr lang="en-US">
              <a:latin typeface="Times New Roman" charset="0"/>
              <a:ea typeface="ＭＳ Ｐゴシック" charset="0"/>
              <a:cs typeface="ＭＳ Ｐゴシック" charset="0"/>
            </a:endParaRPr>
          </a:p>
        </p:txBody>
      </p:sp>
      <p:sp>
        <p:nvSpPr>
          <p:cNvPr id="37908" name="Rectangle 3" descr="Rectangle: Click to edit Master text styles&#10;Second level&#10;Third level&#10;Fourth level&#10;Fifth level"/>
          <p:cNvSpPr>
            <a:spLocks noGrp="1" noChangeArrowheads="1"/>
          </p:cNvSpPr>
          <p:nvPr>
            <p:ph type="body" idx="1"/>
          </p:nvPr>
        </p:nvSpPr>
        <p:spPr>
          <a:xfrm>
            <a:off x="374650" y="990600"/>
            <a:ext cx="8210550" cy="2146300"/>
          </a:xfrm>
        </p:spPr>
        <p:txBody>
          <a:bodyPr/>
          <a:lstStyle/>
          <a:p>
            <a:pPr eaLnBrk="1" hangingPunct="1">
              <a:buClrTx/>
            </a:pPr>
            <a:r>
              <a:rPr lang="en-US">
                <a:latin typeface="Arial" charset="0"/>
                <a:ea typeface="ＭＳ Ｐゴシック" charset="0"/>
                <a:cs typeface="ＭＳ Ｐゴシック" charset="0"/>
              </a:rPr>
              <a:t>Differences in beaks </a:t>
            </a:r>
          </a:p>
          <a:p>
            <a:pPr lvl="1" eaLnBrk="1" hangingPunct="1">
              <a:buClrTx/>
            </a:pPr>
            <a:r>
              <a:rPr lang="en-US">
                <a:latin typeface="Arial" charset="0"/>
                <a:ea typeface="ＭＳ Ｐゴシック" charset="0"/>
              </a:rPr>
              <a:t>associated with food type</a:t>
            </a:r>
            <a:endParaRPr lang="en-US">
              <a:solidFill>
                <a:srgbClr val="0F116A"/>
              </a:solidFill>
              <a:latin typeface="Lucida Grande" charset="0"/>
              <a:ea typeface="ＭＳ Ｐゴシック" charset="0"/>
            </a:endParaRPr>
          </a:p>
          <a:p>
            <a:pPr lvl="1" eaLnBrk="1" hangingPunct="1">
              <a:buClrTx/>
            </a:pPr>
            <a:r>
              <a:rPr lang="en-US">
                <a:latin typeface="Arial" charset="0"/>
                <a:ea typeface="ＭＳ Ｐゴシック" charset="0"/>
              </a:rPr>
              <a:t>Adaptations to available food on islands led to differential survival and reproduction</a:t>
            </a:r>
          </a:p>
        </p:txBody>
      </p:sp>
    </p:spTree>
    <p:extLst>
      <p:ext uri="{BB962C8B-B14F-4D97-AF65-F5344CB8AC3E}">
        <p14:creationId xmlns:p14="http://schemas.microsoft.com/office/powerpoint/2010/main" val="1543616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0"/>
            <a:ext cx="4762500" cy="1143000"/>
          </a:xfrm>
        </p:spPr>
        <p:txBody>
          <a:bodyPr/>
          <a:lstStyle/>
          <a:p>
            <a:pPr eaLnBrk="1" hangingPunct="1"/>
            <a:r>
              <a:rPr lang="en-US">
                <a:latin typeface="Times New Roman" charset="0"/>
                <a:ea typeface="ＭＳ Ｐゴシック" charset="0"/>
                <a:cs typeface="ＭＳ Ｐゴシック" charset="0"/>
              </a:rPr>
              <a:t>Darwin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finches</a:t>
            </a:r>
            <a:endParaRPr lang="en-US">
              <a:latin typeface="Times New Roman" charset="0"/>
              <a:ea typeface="ＭＳ Ｐゴシック" charset="0"/>
              <a:cs typeface="ＭＳ Ｐゴシック" charset="0"/>
            </a:endParaRPr>
          </a:p>
        </p:txBody>
      </p:sp>
      <p:sp>
        <p:nvSpPr>
          <p:cNvPr id="39938" name="Rectangle 3" descr="Rectangle: Click to edit Master text styles&#10;Second level&#10;Third level&#10;Fourth level&#10;Fifth level"/>
          <p:cNvSpPr>
            <a:spLocks noGrp="1" noChangeArrowheads="1"/>
          </p:cNvSpPr>
          <p:nvPr>
            <p:ph type="body" idx="1"/>
          </p:nvPr>
        </p:nvSpPr>
        <p:spPr>
          <a:xfrm>
            <a:off x="0" y="533400"/>
            <a:ext cx="8691563" cy="5334000"/>
          </a:xfrm>
        </p:spPr>
        <p:txBody>
          <a:bodyPr/>
          <a:lstStyle/>
          <a:p>
            <a:pPr eaLnBrk="1" hangingPunct="1">
              <a:buClrTx/>
            </a:pPr>
            <a:r>
              <a:rPr lang="en-US">
                <a:latin typeface="Arial" charset="0"/>
                <a:ea typeface="ＭＳ Ｐゴシック" charset="0"/>
                <a:cs typeface="ＭＳ Ｐゴシック" charset="0"/>
              </a:rPr>
              <a:t>Darwin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conclusions </a:t>
            </a:r>
          </a:p>
          <a:p>
            <a:pPr lvl="1" eaLnBrk="1" hangingPunct="1">
              <a:buClrTx/>
            </a:pPr>
            <a:r>
              <a:rPr lang="en-US">
                <a:latin typeface="Arial" charset="0"/>
                <a:ea typeface="ＭＳ Ｐゴシック" charset="0"/>
              </a:rPr>
              <a:t>small populations of original South American finches landed on islands</a:t>
            </a:r>
          </a:p>
          <a:p>
            <a:pPr marL="1085850" lvl="2" eaLnBrk="1" hangingPunct="1"/>
            <a:r>
              <a:rPr lang="en-US" sz="2700" u="sng">
                <a:solidFill>
                  <a:srgbClr val="D60000"/>
                </a:solidFill>
                <a:latin typeface="Arial" charset="0"/>
                <a:ea typeface="ＭＳ Ｐゴシック" charset="0"/>
              </a:rPr>
              <a:t>variation</a:t>
            </a:r>
            <a:r>
              <a:rPr lang="en-US" sz="2700">
                <a:latin typeface="Arial" charset="0"/>
                <a:ea typeface="ＭＳ Ｐゴシック" charset="0"/>
              </a:rPr>
              <a:t> in beaks enabled </a:t>
            </a:r>
            <a:r>
              <a:rPr lang="en-US" sz="2700" u="sng">
                <a:latin typeface="Arial" charset="0"/>
                <a:ea typeface="ＭＳ Ｐゴシック" charset="0"/>
              </a:rPr>
              <a:t>individuals</a:t>
            </a:r>
            <a:r>
              <a:rPr lang="en-US" sz="2700">
                <a:latin typeface="Arial" charset="0"/>
                <a:ea typeface="ＭＳ Ｐゴシック" charset="0"/>
              </a:rPr>
              <a:t> to gather food successfully in the different environments</a:t>
            </a:r>
          </a:p>
          <a:p>
            <a:pPr lvl="1" eaLnBrk="1" hangingPunct="1">
              <a:buClrTx/>
            </a:pPr>
            <a:r>
              <a:rPr lang="en-US">
                <a:latin typeface="Arial" charset="0"/>
                <a:ea typeface="ＭＳ Ｐゴシック" charset="0"/>
              </a:rPr>
              <a:t>over many generations, the </a:t>
            </a:r>
            <a:r>
              <a:rPr lang="en-US" u="sng">
                <a:latin typeface="Arial" charset="0"/>
                <a:ea typeface="ＭＳ Ｐゴシック" charset="0"/>
              </a:rPr>
              <a:t>populations</a:t>
            </a:r>
            <a:r>
              <a:rPr lang="en-US">
                <a:latin typeface="Arial" charset="0"/>
                <a:ea typeface="ＭＳ Ｐゴシック" charset="0"/>
              </a:rPr>
              <a:t> of finches changed anatomically &amp; behaviorally</a:t>
            </a:r>
          </a:p>
          <a:p>
            <a:pPr marL="1085850" lvl="2" eaLnBrk="1" hangingPunct="1"/>
            <a:r>
              <a:rPr lang="en-US" sz="2600" u="sng">
                <a:solidFill>
                  <a:srgbClr val="D60000"/>
                </a:solidFill>
                <a:latin typeface="Arial" charset="0"/>
                <a:ea typeface="ＭＳ Ｐゴシック" charset="0"/>
              </a:rPr>
              <a:t>accumulation of advantageous traits in population</a:t>
            </a:r>
            <a:endParaRPr lang="en-US" sz="2600">
              <a:latin typeface="Arial" charset="0"/>
              <a:ea typeface="ＭＳ Ｐゴシック" charset="0"/>
            </a:endParaRPr>
          </a:p>
          <a:p>
            <a:pPr marL="1085850" lvl="2" eaLnBrk="1" hangingPunct="1"/>
            <a:r>
              <a:rPr lang="en-US" sz="2600">
                <a:latin typeface="Arial" charset="0"/>
                <a:ea typeface="ＭＳ Ｐゴシック" charset="0"/>
              </a:rPr>
              <a:t>emergence of different species</a:t>
            </a: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64200"/>
            <a:ext cx="60229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7149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body" idx="1"/>
          </p:nvPr>
        </p:nvSpPr>
        <p:spPr>
          <a:xfrm>
            <a:off x="206375" y="1166813"/>
            <a:ext cx="8534400" cy="1098550"/>
          </a:xfrm>
        </p:spPr>
        <p:txBody>
          <a:bodyPr/>
          <a:lstStyle/>
          <a:p>
            <a:pPr eaLnBrk="1" hangingPunct="1"/>
            <a:r>
              <a:rPr lang="en-US" sz="3000">
                <a:latin typeface="Arial" charset="0"/>
                <a:ea typeface="ＭＳ Ｐゴシック" charset="0"/>
                <a:cs typeface="ＭＳ Ｐゴシック" charset="0"/>
              </a:rPr>
              <a:t>Observation #1: Members of a population often vary greatly in their traits</a:t>
            </a:r>
          </a:p>
        </p:txBody>
      </p:sp>
      <p:sp>
        <p:nvSpPr>
          <p:cNvPr id="41986" name="Line 3"/>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7" name="Line 4"/>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8" name="Text Box 5"/>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pic>
        <p:nvPicPr>
          <p:cNvPr id="41989" name="Picture 2" descr="22_10SnailPopnVaria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564515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432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204788" y="1176338"/>
            <a:ext cx="8534400" cy="2768600"/>
          </a:xfrm>
        </p:spPr>
        <p:txBody>
          <a:bodyPr/>
          <a:lstStyle/>
          <a:p>
            <a:pPr eaLnBrk="1" hangingPunct="1"/>
            <a:r>
              <a:rPr lang="en-US" sz="3000">
                <a:latin typeface="Arial" charset="0"/>
                <a:ea typeface="ＭＳ Ｐゴシック" charset="0"/>
                <a:cs typeface="ＭＳ Ｐゴシック" charset="0"/>
              </a:rPr>
              <a:t>Observation #2: Traits are inherited from parents to offspring</a:t>
            </a:r>
          </a:p>
          <a:p>
            <a:pPr eaLnBrk="1" hangingPunct="1"/>
            <a:r>
              <a:rPr lang="en-US" sz="3000">
                <a:latin typeface="Arial" charset="0"/>
                <a:ea typeface="ＭＳ Ｐゴシック" charset="0"/>
                <a:cs typeface="ＭＳ Ｐゴシック" charset="0"/>
              </a:rPr>
              <a:t>Observation #3: All species are capable of producing more offspring than the environment can support</a:t>
            </a:r>
          </a:p>
        </p:txBody>
      </p:sp>
      <p:sp>
        <p:nvSpPr>
          <p:cNvPr id="44034" name="Line 3"/>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5" name="Line 4"/>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Text Box 5"/>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pic>
        <p:nvPicPr>
          <p:cNvPr id="44037" name="Picture 2" descr="22_11Overreproduc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9000"/>
            <a:ext cx="24066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609600" y="39624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Observation #4: Owing to lack of food or other resources, many of these offspring do not survive</a:t>
            </a:r>
          </a:p>
        </p:txBody>
      </p:sp>
    </p:spTree>
    <p:extLst>
      <p:ext uri="{BB962C8B-B14F-4D97-AF65-F5344CB8AC3E}">
        <p14:creationId xmlns:p14="http://schemas.microsoft.com/office/powerpoint/2010/main" val="31831139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22_UN01SummaryNatSelec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563563"/>
            <a:ext cx="8548687"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3"/>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indent="63500" eaLnBrk="1" hangingPunct="1">
              <a:lnSpc>
                <a:spcPct val="90000"/>
              </a:lnSpc>
            </a:pPr>
            <a:r>
              <a:rPr kumimoji="0" lang="en-US" sz="1500" b="1">
                <a:solidFill>
                  <a:schemeClr val="bg1"/>
                </a:solidFill>
              </a:rPr>
              <a:t>Fig. 22-UN1</a:t>
            </a:r>
          </a:p>
        </p:txBody>
      </p:sp>
      <p:sp>
        <p:nvSpPr>
          <p:cNvPr id="50179" name="Text Box 4"/>
          <p:cNvSpPr txBox="1">
            <a:spLocks noChangeArrowheads="1"/>
          </p:cNvSpPr>
          <p:nvPr/>
        </p:nvSpPr>
        <p:spPr bwMode="auto">
          <a:xfrm>
            <a:off x="3686175" y="571500"/>
            <a:ext cx="18113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Observations</a:t>
            </a:r>
            <a:endParaRPr kumimoji="0" lang="en-US" sz="2200" b="1" i="1"/>
          </a:p>
        </p:txBody>
      </p:sp>
      <p:sp>
        <p:nvSpPr>
          <p:cNvPr id="50180" name="Text Box 5"/>
          <p:cNvSpPr txBox="1">
            <a:spLocks noChangeArrowheads="1"/>
          </p:cNvSpPr>
          <p:nvPr/>
        </p:nvSpPr>
        <p:spPr bwMode="auto">
          <a:xfrm>
            <a:off x="2336800" y="5295900"/>
            <a:ext cx="4573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Over time, favorable traits</a:t>
            </a:r>
          </a:p>
          <a:p>
            <a:pPr algn="ctr">
              <a:lnSpc>
                <a:spcPct val="90000"/>
              </a:lnSpc>
              <a:buFont typeface="Arial" charset="0"/>
              <a:buNone/>
            </a:pPr>
            <a:r>
              <a:rPr kumimoji="0" lang="en-US" sz="2200" b="1"/>
              <a:t>accumulate in the population.</a:t>
            </a:r>
            <a:endParaRPr kumimoji="0" lang="en-US" sz="2200" b="1" i="1"/>
          </a:p>
        </p:txBody>
      </p:sp>
      <p:sp>
        <p:nvSpPr>
          <p:cNvPr id="50181" name="Text Box 6"/>
          <p:cNvSpPr txBox="1">
            <a:spLocks noChangeArrowheads="1"/>
          </p:cNvSpPr>
          <p:nvPr/>
        </p:nvSpPr>
        <p:spPr bwMode="auto">
          <a:xfrm>
            <a:off x="3698875" y="3086100"/>
            <a:ext cx="18113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Inferences</a:t>
            </a:r>
            <a:endParaRPr kumimoji="0" lang="en-US" sz="2200" b="1" i="1"/>
          </a:p>
        </p:txBody>
      </p:sp>
      <p:sp>
        <p:nvSpPr>
          <p:cNvPr id="50182" name="Text Box 7"/>
          <p:cNvSpPr txBox="1">
            <a:spLocks noChangeArrowheads="1"/>
          </p:cNvSpPr>
          <p:nvPr/>
        </p:nvSpPr>
        <p:spPr bwMode="auto">
          <a:xfrm>
            <a:off x="4029075" y="4775200"/>
            <a:ext cx="11128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and</a:t>
            </a:r>
            <a:endParaRPr kumimoji="0" lang="en-US" sz="2200" b="1" i="1"/>
          </a:p>
        </p:txBody>
      </p:sp>
      <p:sp>
        <p:nvSpPr>
          <p:cNvPr id="50183" name="Text Box 8"/>
          <p:cNvSpPr txBox="1">
            <a:spLocks noChangeArrowheads="1"/>
          </p:cNvSpPr>
          <p:nvPr/>
        </p:nvSpPr>
        <p:spPr bwMode="auto">
          <a:xfrm>
            <a:off x="498475" y="1117600"/>
            <a:ext cx="37671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Individuals in a population</a:t>
            </a:r>
          </a:p>
          <a:p>
            <a:pPr algn="ctr">
              <a:lnSpc>
                <a:spcPct val="90000"/>
              </a:lnSpc>
              <a:buFont typeface="Arial" charset="0"/>
              <a:buNone/>
            </a:pPr>
            <a:r>
              <a:rPr kumimoji="0" lang="en-US" sz="2200" b="1"/>
              <a:t>vary in their heritable</a:t>
            </a:r>
          </a:p>
          <a:p>
            <a:pPr algn="ctr">
              <a:lnSpc>
                <a:spcPct val="90000"/>
              </a:lnSpc>
              <a:buFont typeface="Arial" charset="0"/>
              <a:buNone/>
            </a:pPr>
            <a:r>
              <a:rPr kumimoji="0" lang="en-US" sz="2200" b="1"/>
              <a:t>characteristics.</a:t>
            </a:r>
            <a:endParaRPr kumimoji="0" lang="en-US" sz="2200" b="1" i="1"/>
          </a:p>
        </p:txBody>
      </p:sp>
      <p:sp>
        <p:nvSpPr>
          <p:cNvPr id="50184" name="Text Box 9"/>
          <p:cNvSpPr txBox="1">
            <a:spLocks noChangeArrowheads="1"/>
          </p:cNvSpPr>
          <p:nvPr/>
        </p:nvSpPr>
        <p:spPr bwMode="auto">
          <a:xfrm>
            <a:off x="4879975" y="1117600"/>
            <a:ext cx="37671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Organisms produce more</a:t>
            </a:r>
          </a:p>
          <a:p>
            <a:pPr algn="ctr">
              <a:lnSpc>
                <a:spcPct val="90000"/>
              </a:lnSpc>
              <a:buFont typeface="Arial" charset="0"/>
              <a:buNone/>
            </a:pPr>
            <a:r>
              <a:rPr kumimoji="0" lang="en-US" sz="2200" b="1"/>
              <a:t>offspring than the</a:t>
            </a:r>
          </a:p>
          <a:p>
            <a:pPr algn="ctr">
              <a:lnSpc>
                <a:spcPct val="90000"/>
              </a:lnSpc>
              <a:buFont typeface="Arial" charset="0"/>
              <a:buNone/>
            </a:pPr>
            <a:r>
              <a:rPr kumimoji="0" lang="en-US" sz="2200" b="1"/>
              <a:t>environment can support.</a:t>
            </a:r>
            <a:endParaRPr kumimoji="0" lang="en-US" sz="2200" b="1" i="1"/>
          </a:p>
        </p:txBody>
      </p:sp>
      <p:sp>
        <p:nvSpPr>
          <p:cNvPr id="50185" name="Text Box 10"/>
          <p:cNvSpPr txBox="1">
            <a:spLocks noChangeArrowheads="1"/>
          </p:cNvSpPr>
          <p:nvPr/>
        </p:nvSpPr>
        <p:spPr bwMode="auto">
          <a:xfrm>
            <a:off x="1984375" y="3644900"/>
            <a:ext cx="51641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lnSpc>
                <a:spcPct val="90000"/>
              </a:lnSpc>
              <a:buFont typeface="Arial" charset="0"/>
              <a:buNone/>
            </a:pPr>
            <a:r>
              <a:rPr kumimoji="0" lang="en-US" sz="2200" b="1"/>
              <a:t>Individuals that are well suited</a:t>
            </a:r>
          </a:p>
          <a:p>
            <a:pPr algn="ctr">
              <a:lnSpc>
                <a:spcPct val="90000"/>
              </a:lnSpc>
              <a:buFont typeface="Arial" charset="0"/>
              <a:buNone/>
            </a:pPr>
            <a:r>
              <a:rPr kumimoji="0" lang="en-US" sz="2200" b="1"/>
              <a:t>to their environment tend to leave</a:t>
            </a:r>
          </a:p>
          <a:p>
            <a:pPr algn="ctr">
              <a:lnSpc>
                <a:spcPct val="90000"/>
              </a:lnSpc>
              <a:buFont typeface="Arial" charset="0"/>
              <a:buNone/>
            </a:pPr>
            <a:r>
              <a:rPr kumimoji="0" lang="en-US" sz="2200" b="1"/>
              <a:t>more offspring than other individuals</a:t>
            </a:r>
            <a:endParaRPr kumimoji="0" lang="en-US" sz="2200" b="1" i="1"/>
          </a:p>
        </p:txBody>
      </p:sp>
    </p:spTree>
    <p:extLst>
      <p:ext uri="{BB962C8B-B14F-4D97-AF65-F5344CB8AC3E}">
        <p14:creationId xmlns:p14="http://schemas.microsoft.com/office/powerpoint/2010/main" val="45638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7200" y="274638"/>
            <a:ext cx="7518400" cy="1143000"/>
          </a:xfrm>
        </p:spPr>
        <p:txBody>
          <a:bodyPr/>
          <a:lstStyle/>
          <a:p>
            <a:pPr eaLnBrk="1" hangingPunct="1"/>
            <a:r>
              <a:rPr lang="en-US">
                <a:latin typeface="Times New Roman" charset="0"/>
                <a:ea typeface="ＭＳ Ｐゴシック" charset="0"/>
                <a:cs typeface="ＭＳ Ｐゴシック" charset="0"/>
              </a:rPr>
              <a:t>Darwin In historical context</a:t>
            </a:r>
          </a:p>
        </p:txBody>
      </p:sp>
      <p:pic>
        <p:nvPicPr>
          <p:cNvPr id="395267" name="Picture 3"/>
          <p:cNvPicPr>
            <a:picLocks noChangeAspect="1" noChangeArrowheads="1"/>
          </p:cNvPicPr>
          <p:nvPr/>
        </p:nvPicPr>
        <p:blipFill>
          <a:blip r:embed="rId3"/>
          <a:srcRect b="5000"/>
          <a:stretch>
            <a:fillRect/>
          </a:stretch>
        </p:blipFill>
        <p:spPr bwMode="auto">
          <a:xfrm>
            <a:off x="160338" y="2260600"/>
            <a:ext cx="8839200" cy="45339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3315" name="Rectangle 4"/>
          <p:cNvSpPr>
            <a:spLocks noChangeArrowheads="1"/>
          </p:cNvSpPr>
          <p:nvPr/>
        </p:nvSpPr>
        <p:spPr bwMode="auto">
          <a:xfrm>
            <a:off x="317500" y="1281113"/>
            <a:ext cx="7200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7013" indent="-227013"/>
            <a:r>
              <a:rPr lang="ja-JP" altLang="en-US" sz="2800" b="1">
                <a:solidFill>
                  <a:srgbClr val="0F116A"/>
                </a:solidFill>
              </a:rPr>
              <a:t>“</a:t>
            </a:r>
            <a:r>
              <a:rPr lang="en-US" altLang="ja-JP" sz="2800" b="1">
                <a:solidFill>
                  <a:srgbClr val="0F116A"/>
                </a:solidFill>
              </a:rPr>
              <a:t>Science Does Not Happen In A Vacuum</a:t>
            </a:r>
            <a:r>
              <a:rPr lang="ja-JP" altLang="en-US" sz="2800" b="1">
                <a:solidFill>
                  <a:srgbClr val="0F116A"/>
                </a:solidFill>
              </a:rPr>
              <a:t>”</a:t>
            </a:r>
            <a:r>
              <a:rPr lang="en-US" altLang="ja-JP" sz="2800" b="1">
                <a:solidFill>
                  <a:srgbClr val="0F116A"/>
                </a:solidFill>
              </a:rPr>
              <a:t> </a:t>
            </a:r>
          </a:p>
          <a:p>
            <a:pPr marL="227013" indent="-227013"/>
            <a:r>
              <a:rPr lang="en-US" sz="2800" b="1">
                <a:solidFill>
                  <a:srgbClr val="0F116A"/>
                </a:solidFill>
              </a:rPr>
              <a:t>  </a:t>
            </a:r>
          </a:p>
        </p:txBody>
      </p:sp>
      <p:pic>
        <p:nvPicPr>
          <p:cNvPr id="13316" name="Picture 10" descr="darwi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67575" y="0"/>
            <a:ext cx="17478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AutoShape 6"/>
          <p:cNvSpPr>
            <a:spLocks noChangeArrowheads="1"/>
          </p:cNvSpPr>
          <p:nvPr/>
        </p:nvSpPr>
        <p:spPr bwMode="auto">
          <a:xfrm flipH="1">
            <a:off x="5480050" y="3003550"/>
            <a:ext cx="3459163" cy="1346200"/>
          </a:xfrm>
          <a:prstGeom prst="wedgeEllipseCallout">
            <a:avLst>
              <a:gd name="adj1" fmla="val -13699"/>
              <a:gd name="adj2" fmla="val 98463"/>
            </a:avLst>
          </a:prstGeom>
          <a:solidFill>
            <a:srgbClr val="FFEA18"/>
          </a:solidFill>
          <a:ln w="38100">
            <a:solidFill>
              <a:srgbClr val="CC0000"/>
            </a:solidFill>
            <a:miter lim="800000"/>
            <a:headEnd/>
            <a:tailEnd/>
          </a:ln>
        </p:spPr>
        <p:txBody>
          <a:bodyPr wrap="none" lIns="0" tIns="0" rIns="0" bIns="0" anchor="ctr"/>
          <a:lstStyle/>
          <a:p>
            <a:r>
              <a:rPr lang="en-US" sz="1800" b="1" u="sng">
                <a:solidFill>
                  <a:srgbClr val="0F116A"/>
                </a:solidFill>
                <a:latin typeface="Comic Sans MS" charset="0"/>
              </a:rPr>
              <a:t>competition:</a:t>
            </a:r>
          </a:p>
          <a:p>
            <a:r>
              <a:rPr lang="en-US" sz="1800" b="1" u="sng">
                <a:solidFill>
                  <a:srgbClr val="0F116A"/>
                </a:solidFill>
                <a:latin typeface="Comic Sans MS" charset="0"/>
              </a:rPr>
              <a:t>struggle for survival</a:t>
            </a:r>
            <a:r>
              <a:rPr lang="en-US" sz="1800" b="1">
                <a:solidFill>
                  <a:srgbClr val="0F116A"/>
                </a:solidFill>
                <a:latin typeface="Comic Sans MS" charset="0"/>
              </a:rPr>
              <a:t/>
            </a:r>
            <a:br>
              <a:rPr lang="en-US" sz="1800" b="1">
                <a:solidFill>
                  <a:srgbClr val="0F116A"/>
                </a:solidFill>
                <a:latin typeface="Comic Sans MS" charset="0"/>
              </a:rPr>
            </a:br>
            <a:r>
              <a:rPr lang="en-US" sz="1800" b="1">
                <a:solidFill>
                  <a:srgbClr val="0F116A"/>
                </a:solidFill>
                <a:latin typeface="Comic Sans MS" charset="0"/>
              </a:rPr>
              <a:t>population growth </a:t>
            </a:r>
            <a:br>
              <a:rPr lang="en-US" sz="1800" b="1">
                <a:solidFill>
                  <a:srgbClr val="0F116A"/>
                </a:solidFill>
                <a:latin typeface="Comic Sans MS" charset="0"/>
              </a:rPr>
            </a:br>
            <a:r>
              <a:rPr lang="en-US" sz="1800" b="1">
                <a:solidFill>
                  <a:srgbClr val="0F116A"/>
                </a:solidFill>
                <a:latin typeface="Comic Sans MS" charset="0"/>
              </a:rPr>
              <a:t> exceeds food supply</a:t>
            </a:r>
          </a:p>
        </p:txBody>
      </p:sp>
      <p:sp>
        <p:nvSpPr>
          <p:cNvPr id="395275" name="AutoShape 11"/>
          <p:cNvSpPr>
            <a:spLocks noChangeArrowheads="1"/>
          </p:cNvSpPr>
          <p:nvPr/>
        </p:nvSpPr>
        <p:spPr bwMode="auto">
          <a:xfrm>
            <a:off x="3236913" y="4905375"/>
            <a:ext cx="4567237" cy="225425"/>
          </a:xfrm>
          <a:prstGeom prst="roundRect">
            <a:avLst>
              <a:gd name="adj" fmla="val 16667"/>
            </a:avLst>
          </a:prstGeom>
          <a:noFill/>
          <a:ln w="28575">
            <a:solidFill>
              <a:srgbClr val="D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5278" name="AutoShape 14"/>
          <p:cNvSpPr>
            <a:spLocks noChangeArrowheads="1"/>
          </p:cNvSpPr>
          <p:nvPr/>
        </p:nvSpPr>
        <p:spPr bwMode="auto">
          <a:xfrm>
            <a:off x="4159250" y="5326063"/>
            <a:ext cx="4567238" cy="225425"/>
          </a:xfrm>
          <a:prstGeom prst="roundRect">
            <a:avLst>
              <a:gd name="adj" fmla="val 16667"/>
            </a:avLst>
          </a:prstGeom>
          <a:noFill/>
          <a:ln w="28575">
            <a:solidFill>
              <a:srgbClr val="D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5279" name="AutoShape 15"/>
          <p:cNvSpPr>
            <a:spLocks noChangeArrowheads="1"/>
          </p:cNvSpPr>
          <p:nvPr/>
        </p:nvSpPr>
        <p:spPr bwMode="auto">
          <a:xfrm flipH="1">
            <a:off x="236538" y="5686425"/>
            <a:ext cx="3224212" cy="844550"/>
          </a:xfrm>
          <a:prstGeom prst="wedgeEllipseCallout">
            <a:avLst>
              <a:gd name="adj1" fmla="val -76838"/>
              <a:gd name="adj2" fmla="val -76319"/>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land masses </a:t>
            </a:r>
            <a:r>
              <a:rPr lang="en-US" sz="1800" b="1" u="sng">
                <a:solidFill>
                  <a:srgbClr val="0F116A"/>
                </a:solidFill>
                <a:latin typeface="Comic Sans MS" charset="0"/>
              </a:rPr>
              <a:t>change over </a:t>
            </a:r>
            <a:br>
              <a:rPr lang="en-US" sz="1800" b="1" u="sng">
                <a:solidFill>
                  <a:srgbClr val="0F116A"/>
                </a:solidFill>
                <a:latin typeface="Comic Sans MS" charset="0"/>
              </a:rPr>
            </a:br>
            <a:r>
              <a:rPr lang="en-US" sz="1800" b="1" u="sng">
                <a:solidFill>
                  <a:srgbClr val="0F116A"/>
                </a:solidFill>
                <a:latin typeface="Comic Sans MS" charset="0"/>
              </a:rPr>
              <a:t>immeasurable time</a:t>
            </a:r>
            <a:r>
              <a:rPr lang="en-US" sz="1800" b="1">
                <a:solidFill>
                  <a:srgbClr val="0F116A"/>
                </a:solidFill>
                <a:latin typeface="Comic Sans MS" charset="0"/>
              </a:rPr>
              <a:t> </a:t>
            </a:r>
          </a:p>
        </p:txBody>
      </p:sp>
    </p:spTree>
    <p:extLst>
      <p:ext uri="{BB962C8B-B14F-4D97-AF65-F5344CB8AC3E}">
        <p14:creationId xmlns:p14="http://schemas.microsoft.com/office/powerpoint/2010/main" val="2637937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5275"/>
                                        </p:tgtEl>
                                        <p:attrNameLst>
                                          <p:attrName>style.visibility</p:attrName>
                                        </p:attrNameLst>
                                      </p:cBhvr>
                                      <p:to>
                                        <p:strVal val="visible"/>
                                      </p:to>
                                    </p:set>
                                    <p:animEffect transition="in" filter="wipe(left)">
                                      <p:cBhvr>
                                        <p:cTn id="7" dur="500"/>
                                        <p:tgtEl>
                                          <p:spTgt spid="395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5270"/>
                                        </p:tgtEl>
                                        <p:attrNameLst>
                                          <p:attrName>style.visibility</p:attrName>
                                        </p:attrNameLst>
                                      </p:cBhvr>
                                      <p:to>
                                        <p:strVal val="visible"/>
                                      </p:to>
                                    </p:set>
                                    <p:animEffect transition="in" filter="wipe(down)">
                                      <p:cBhvr>
                                        <p:cTn id="12" dur="500"/>
                                        <p:tgtEl>
                                          <p:spTgt spid="395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95278"/>
                                        </p:tgtEl>
                                        <p:attrNameLst>
                                          <p:attrName>style.visibility</p:attrName>
                                        </p:attrNameLst>
                                      </p:cBhvr>
                                      <p:to>
                                        <p:strVal val="visible"/>
                                      </p:to>
                                    </p:set>
                                    <p:animEffect transition="in" filter="wipe(right)">
                                      <p:cBhvr>
                                        <p:cTn id="17" dur="500"/>
                                        <p:tgtEl>
                                          <p:spTgt spid="3952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95279"/>
                                        </p:tgtEl>
                                        <p:attrNameLst>
                                          <p:attrName>style.visibility</p:attrName>
                                        </p:attrNameLst>
                                      </p:cBhvr>
                                      <p:to>
                                        <p:strVal val="visible"/>
                                      </p:to>
                                    </p:set>
                                    <p:animEffect transition="in" filter="wipe(right)">
                                      <p:cBhvr>
                                        <p:cTn id="22" dur="500"/>
                                        <p:tgtEl>
                                          <p:spTgt spid="395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autoUpdateAnimBg="0"/>
      <p:bldP spid="395275" grpId="0" animBg="1"/>
      <p:bldP spid="395278" grpId="0" animBg="1"/>
      <p:bldP spid="39527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xfrm>
            <a:off x="206375" y="1168400"/>
            <a:ext cx="8534400" cy="3067050"/>
          </a:xfrm>
        </p:spPr>
        <p:txBody>
          <a:bodyPr/>
          <a:lstStyle/>
          <a:p>
            <a:pPr eaLnBrk="1" hangingPunct="1"/>
            <a:r>
              <a:rPr lang="en-US" sz="3000">
                <a:latin typeface="Arial" charset="0"/>
                <a:ea typeface="ＭＳ Ｐゴシック" charset="0"/>
                <a:cs typeface="ＭＳ Ｐゴシック" charset="0"/>
              </a:rPr>
              <a:t>Note that individuals do not evolve; populations evolve over time</a:t>
            </a:r>
          </a:p>
          <a:p>
            <a:pPr eaLnBrk="1" hangingPunct="1"/>
            <a:r>
              <a:rPr lang="en-US" sz="3000">
                <a:latin typeface="Arial" charset="0"/>
                <a:ea typeface="ＭＳ Ｐゴシック" charset="0"/>
                <a:cs typeface="ＭＳ Ｐゴシック" charset="0"/>
              </a:rPr>
              <a:t>Natural selection can only increase or decrease heritable traits in a population</a:t>
            </a:r>
          </a:p>
          <a:p>
            <a:pPr eaLnBrk="1" hangingPunct="1"/>
            <a:r>
              <a:rPr lang="en-US" sz="3000">
                <a:latin typeface="Arial" charset="0"/>
                <a:ea typeface="ＭＳ Ｐゴシック" charset="0"/>
                <a:cs typeface="ＭＳ Ｐゴシック" charset="0"/>
              </a:rPr>
              <a:t>Adaptations vary with different environments</a:t>
            </a:r>
          </a:p>
        </p:txBody>
      </p:sp>
      <p:sp>
        <p:nvSpPr>
          <p:cNvPr id="52226" name="Line 3"/>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7" name="Line 4"/>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8" name="Text Box 5"/>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spTree>
    <p:extLst>
      <p:ext uri="{BB962C8B-B14F-4D97-AF65-F5344CB8AC3E}">
        <p14:creationId xmlns:p14="http://schemas.microsoft.com/office/powerpoint/2010/main" val="589043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xfrm>
            <a:off x="204788" y="1173163"/>
            <a:ext cx="8534400" cy="3225800"/>
          </a:xfrm>
        </p:spPr>
        <p:txBody>
          <a:bodyPr/>
          <a:lstStyle/>
          <a:p>
            <a:pPr eaLnBrk="1" hangingPunct="1"/>
            <a:r>
              <a:rPr lang="en-US" sz="3000">
                <a:latin typeface="Arial" charset="0"/>
                <a:ea typeface="ＭＳ Ｐゴシック" charset="0"/>
                <a:cs typeface="ＭＳ Ｐゴシック" charset="0"/>
              </a:rPr>
              <a:t>Natural selection does not create new traits, but edits or selects for traits already present in the population</a:t>
            </a:r>
          </a:p>
          <a:p>
            <a:pPr eaLnBrk="1" hangingPunct="1"/>
            <a:r>
              <a:rPr lang="en-US" sz="3000">
                <a:latin typeface="Arial" charset="0"/>
                <a:ea typeface="ＭＳ Ｐゴシック" charset="0"/>
                <a:cs typeface="ＭＳ Ｐゴシック" charset="0"/>
              </a:rPr>
              <a:t>The local environment determines which traits will be selected for or selected against in any specific population</a:t>
            </a:r>
          </a:p>
        </p:txBody>
      </p:sp>
      <p:sp>
        <p:nvSpPr>
          <p:cNvPr id="58370" name="Line 3"/>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1" name="Line 4"/>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Text Box 5"/>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spTree>
    <p:extLst>
      <p:ext uri="{BB962C8B-B14F-4D97-AF65-F5344CB8AC3E}">
        <p14:creationId xmlns:p14="http://schemas.microsoft.com/office/powerpoint/2010/main" val="26195770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7"/>
          <p:cNvPicPr>
            <a:picLocks noChangeAspect="1" noChangeArrowheads="1"/>
          </p:cNvPicPr>
          <p:nvPr/>
        </p:nvPicPr>
        <p:blipFill>
          <a:blip r:embed="rId3">
            <a:extLst>
              <a:ext uri="{28A0092B-C50C-407E-A947-70E740481C1C}">
                <a14:useLocalDpi xmlns:a14="http://schemas.microsoft.com/office/drawing/2010/main" val="0"/>
              </a:ext>
            </a:extLst>
          </a:blip>
          <a:srcRect t="7500" r="11250" b="22501"/>
          <a:stretch>
            <a:fillRect/>
          </a:stretch>
        </p:blipFill>
        <p:spPr bwMode="auto">
          <a:xfrm>
            <a:off x="5260975" y="4640263"/>
            <a:ext cx="371633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title"/>
          </p:nvPr>
        </p:nvSpPr>
        <p:spPr>
          <a:xfrm>
            <a:off x="0" y="0"/>
            <a:ext cx="6845300" cy="1143000"/>
          </a:xfrm>
        </p:spPr>
        <p:txBody>
          <a:bodyPr/>
          <a:lstStyle/>
          <a:p>
            <a:pPr eaLnBrk="1" hangingPunct="1"/>
            <a:r>
              <a:rPr lang="en-US">
                <a:latin typeface="Times New Roman" charset="0"/>
                <a:ea typeface="ＭＳ Ｐゴシック" charset="0"/>
                <a:cs typeface="ＭＳ Ｐゴシック" charset="0"/>
              </a:rPr>
              <a:t>Essence of Darwin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ideas</a:t>
            </a:r>
            <a:endParaRPr lang="en-US">
              <a:latin typeface="Times New Roman" charset="0"/>
              <a:ea typeface="ＭＳ Ｐゴシック" charset="0"/>
              <a:cs typeface="ＭＳ Ｐゴシック" charset="0"/>
            </a:endParaRPr>
          </a:p>
        </p:txBody>
      </p:sp>
      <p:sp>
        <p:nvSpPr>
          <p:cNvPr id="527363" name="Rectangle 3" descr="Rectangle: Click to edit Master text styles&#10;Second level&#10;Third level&#10;Fourth level&#10;Fifth level"/>
          <p:cNvSpPr>
            <a:spLocks noGrp="1" noChangeArrowheads="1"/>
          </p:cNvSpPr>
          <p:nvPr>
            <p:ph type="body" idx="1"/>
          </p:nvPr>
        </p:nvSpPr>
        <p:spPr>
          <a:xfrm>
            <a:off x="0" y="457200"/>
            <a:ext cx="9144000" cy="6410325"/>
          </a:xfrm>
        </p:spPr>
        <p:txBody>
          <a:bodyPr/>
          <a:lstStyle/>
          <a:p>
            <a:pPr eaLnBrk="1" hangingPunct="1">
              <a:defRPr/>
            </a:pPr>
            <a:r>
              <a:rPr lang="en-US" sz="2300" u="sng">
                <a:solidFill>
                  <a:srgbClr val="CC0000"/>
                </a:solidFill>
                <a:latin typeface="Arial" charset="0"/>
                <a:ea typeface="ＭＳ Ｐゴシック" charset="0"/>
                <a:cs typeface="ＭＳ Ｐゴシック" charset="0"/>
              </a:rPr>
              <a:t>Natural selection</a:t>
            </a:r>
            <a:endParaRPr lang="en-US" sz="2300">
              <a:latin typeface="Arial" charset="0"/>
              <a:ea typeface="ＭＳ Ｐゴシック" charset="0"/>
              <a:cs typeface="ＭＳ Ｐゴシック" charset="0"/>
            </a:endParaRPr>
          </a:p>
          <a:p>
            <a:pPr lvl="1" eaLnBrk="1" hangingPunct="1">
              <a:defRPr/>
            </a:pPr>
            <a:r>
              <a:rPr lang="en-US" sz="2300" u="sng">
                <a:solidFill>
                  <a:srgbClr val="CC0000"/>
                </a:solidFill>
                <a:latin typeface="Arial" charset="0"/>
                <a:ea typeface="ＭＳ Ｐゴシック" charset="0"/>
              </a:rPr>
              <a:t>variation</a:t>
            </a:r>
            <a:r>
              <a:rPr lang="en-US" sz="2300">
                <a:latin typeface="Arial" charset="0"/>
                <a:ea typeface="ＭＳ Ｐゴシック" charset="0"/>
              </a:rPr>
              <a:t> exists in populations</a:t>
            </a:r>
          </a:p>
          <a:p>
            <a:pPr lvl="1" eaLnBrk="1" hangingPunct="1">
              <a:defRPr/>
            </a:pPr>
            <a:r>
              <a:rPr lang="en-US" sz="2300" u="sng">
                <a:solidFill>
                  <a:srgbClr val="CC0000"/>
                </a:solidFill>
                <a:latin typeface="Arial" charset="0"/>
                <a:ea typeface="ＭＳ Ｐゴシック" charset="0"/>
              </a:rPr>
              <a:t>over-production of offspring</a:t>
            </a:r>
            <a:endParaRPr lang="en-US" sz="2300">
              <a:latin typeface="Arial" charset="0"/>
              <a:ea typeface="ＭＳ Ｐゴシック" charset="0"/>
            </a:endParaRPr>
          </a:p>
          <a:p>
            <a:pPr lvl="2" eaLnBrk="1" hangingPunct="1">
              <a:defRPr/>
            </a:pPr>
            <a:r>
              <a:rPr lang="en-US" sz="2300">
                <a:latin typeface="Arial" charset="0"/>
                <a:ea typeface="ＭＳ Ｐゴシック" charset="0"/>
              </a:rPr>
              <a:t>more offspring than the environment can support (Malthus)</a:t>
            </a:r>
          </a:p>
          <a:p>
            <a:pPr lvl="1" eaLnBrk="1" hangingPunct="1">
              <a:defRPr/>
            </a:pPr>
            <a:r>
              <a:rPr lang="en-US" sz="2300" u="sng">
                <a:solidFill>
                  <a:srgbClr val="CC0000"/>
                </a:solidFill>
                <a:latin typeface="Arial" charset="0"/>
                <a:ea typeface="ＭＳ Ｐゴシック" charset="0"/>
              </a:rPr>
              <a:t>competition</a:t>
            </a:r>
            <a:endParaRPr lang="en-US" sz="2300">
              <a:latin typeface="Arial" charset="0"/>
              <a:ea typeface="ＭＳ Ｐゴシック" charset="0"/>
            </a:endParaRPr>
          </a:p>
          <a:p>
            <a:pPr lvl="2" eaLnBrk="1" hangingPunct="1">
              <a:defRPr/>
            </a:pPr>
            <a:r>
              <a:rPr lang="en-US" sz="2300">
                <a:latin typeface="Arial" charset="0"/>
                <a:ea typeface="ＭＳ Ｐゴシック" charset="0"/>
              </a:rPr>
              <a:t>for food, mates, nesting sites, escape predators</a:t>
            </a:r>
          </a:p>
          <a:p>
            <a:pPr lvl="1" eaLnBrk="1" hangingPunct="1">
              <a:defRPr/>
            </a:pPr>
            <a:r>
              <a:rPr lang="en-US" sz="2300" u="sng">
                <a:solidFill>
                  <a:srgbClr val="CC0000"/>
                </a:solidFill>
                <a:latin typeface="Arial" charset="0"/>
                <a:ea typeface="ＭＳ Ｐゴシック" charset="0"/>
              </a:rPr>
              <a:t>differential survival</a:t>
            </a:r>
          </a:p>
          <a:p>
            <a:pPr lvl="2" eaLnBrk="1" hangingPunct="1">
              <a:defRPr/>
            </a:pPr>
            <a:r>
              <a:rPr lang="en-US" sz="2300">
                <a:latin typeface="Arial" charset="0"/>
                <a:ea typeface="ＭＳ Ｐゴシック" charset="0"/>
              </a:rPr>
              <a:t>successful traits = </a:t>
            </a:r>
            <a:r>
              <a:rPr lang="en-US" sz="2300" u="sng">
                <a:solidFill>
                  <a:srgbClr val="CC0000"/>
                </a:solidFill>
                <a:latin typeface="Arial" charset="0"/>
                <a:ea typeface="ＭＳ Ｐゴシック" charset="0"/>
              </a:rPr>
              <a:t>adaptations </a:t>
            </a:r>
          </a:p>
          <a:p>
            <a:pPr lvl="1" eaLnBrk="1" hangingPunct="1">
              <a:defRPr/>
            </a:pPr>
            <a:r>
              <a:rPr lang="en-US" sz="2300" u="sng">
                <a:solidFill>
                  <a:srgbClr val="CC0000"/>
                </a:solidFill>
                <a:latin typeface="Arial" charset="0"/>
                <a:ea typeface="ＭＳ Ｐゴシック" charset="0"/>
              </a:rPr>
              <a:t>differential reproduction</a:t>
            </a:r>
          </a:p>
          <a:p>
            <a:pPr lvl="2" eaLnBrk="1" hangingPunct="1">
              <a:defRPr/>
            </a:pPr>
            <a:r>
              <a:rPr lang="en-US" sz="2300">
                <a:effectLst>
                  <a:outerShdw blurRad="38100" dist="38100" dir="2700000" algn="tl">
                    <a:srgbClr val="DDDDDD"/>
                  </a:outerShdw>
                </a:effectLst>
                <a:latin typeface="Arial" charset="0"/>
                <a:ea typeface="ＭＳ Ｐゴシック" charset="0"/>
                <a:cs typeface="Arial" charset="0"/>
                <a:sym typeface="Arial" charset="0"/>
              </a:rPr>
              <a:t>adaptations become more </a:t>
            </a:r>
            <a:br>
              <a:rPr lang="en-US" sz="2300">
                <a:effectLst>
                  <a:outerShdw blurRad="38100" dist="38100" dir="2700000" algn="tl">
                    <a:srgbClr val="DDDDDD"/>
                  </a:outerShdw>
                </a:effectLst>
                <a:latin typeface="Arial" charset="0"/>
                <a:ea typeface="ＭＳ Ｐゴシック" charset="0"/>
                <a:cs typeface="Arial" charset="0"/>
                <a:sym typeface="Arial" charset="0"/>
              </a:rPr>
            </a:br>
            <a:r>
              <a:rPr lang="en-US" sz="2300">
                <a:effectLst>
                  <a:outerShdw blurRad="38100" dist="38100" dir="2700000" algn="tl">
                    <a:srgbClr val="DDDDDD"/>
                  </a:outerShdw>
                </a:effectLst>
                <a:latin typeface="Arial" charset="0"/>
                <a:ea typeface="ＭＳ Ｐゴシック" charset="0"/>
                <a:cs typeface="Arial" charset="0"/>
                <a:sym typeface="Arial" charset="0"/>
              </a:rPr>
              <a:t>common in population</a:t>
            </a:r>
          </a:p>
        </p:txBody>
      </p:sp>
      <p:pic>
        <p:nvPicPr>
          <p:cNvPr id="527365" name="Picture 5"/>
          <p:cNvPicPr>
            <a:picLocks noChangeArrowheads="1"/>
          </p:cNvPicPr>
          <p:nvPr/>
        </p:nvPicPr>
        <p:blipFill>
          <a:blip r:embed="rId4"/>
          <a:srcRect l="17085" t="22910" r="7323" b="13091"/>
          <a:stretch>
            <a:fillRect/>
          </a:stretch>
        </p:blipFill>
        <p:spPr bwMode="auto">
          <a:xfrm>
            <a:off x="6719888" y="365125"/>
            <a:ext cx="2332037" cy="14732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6302705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28600" y="381000"/>
            <a:ext cx="4114800" cy="5181600"/>
          </a:xfrm>
        </p:spPr>
        <p:txBody>
          <a:bodyPr/>
          <a:lstStyle/>
          <a:p>
            <a:pPr eaLnBrk="1" hangingPunct="1"/>
            <a:r>
              <a:rPr lang="en-US" sz="4000">
                <a:latin typeface="Times New Roman" charset="0"/>
                <a:ea typeface="ＭＳ Ｐゴシック" charset="0"/>
                <a:cs typeface="ＭＳ Ｐゴシック" charset="0"/>
              </a:rPr>
              <a:t>Variation in body color = Camouflage as an example of evolutionary adaptation</a:t>
            </a:r>
          </a:p>
        </p:txBody>
      </p:sp>
      <p:grpSp>
        <p:nvGrpSpPr>
          <p:cNvPr id="63490" name="Group 8"/>
          <p:cNvGrpSpPr>
            <a:grpSpLocks/>
          </p:cNvGrpSpPr>
          <p:nvPr/>
        </p:nvGrpSpPr>
        <p:grpSpPr bwMode="auto">
          <a:xfrm>
            <a:off x="3657600" y="990600"/>
            <a:ext cx="4733925" cy="5181600"/>
            <a:chOff x="884" y="743"/>
            <a:chExt cx="2982" cy="3264"/>
          </a:xfrm>
        </p:grpSpPr>
        <p:pic>
          <p:nvPicPr>
            <p:cNvPr id="634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 y="784"/>
              <a:ext cx="1978"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6"/>
            <p:cNvSpPr>
              <a:spLocks noChangeArrowheads="1"/>
            </p:cNvSpPr>
            <p:nvPr/>
          </p:nvSpPr>
          <p:spPr bwMode="auto">
            <a:xfrm>
              <a:off x="889" y="743"/>
              <a:ext cx="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46063" indent="-246063">
                <a:tabLst>
                  <a:tab pos="322263" algn="l"/>
                </a:tabLst>
              </a:pPr>
              <a:r>
                <a:rPr lang="en-US" sz="1200" b="1"/>
                <a:t>(a)	A flower mantid</a:t>
              </a:r>
              <a:br>
                <a:rPr lang="en-US" sz="1200" b="1"/>
              </a:br>
              <a:r>
                <a:rPr lang="en-US" sz="1200" b="1"/>
                <a:t>in Malaysia</a:t>
              </a:r>
            </a:p>
          </p:txBody>
        </p:sp>
        <p:sp>
          <p:nvSpPr>
            <p:cNvPr id="63493" name="Rectangle 7"/>
            <p:cNvSpPr>
              <a:spLocks noChangeArrowheads="1"/>
            </p:cNvSpPr>
            <p:nvPr/>
          </p:nvSpPr>
          <p:spPr bwMode="auto">
            <a:xfrm>
              <a:off x="884" y="2504"/>
              <a:ext cx="9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p>
              <a:pPr marL="261938" indent="-261938">
                <a:tabLst>
                  <a:tab pos="254000" algn="l"/>
                </a:tabLst>
              </a:pPr>
              <a:r>
                <a:rPr lang="en-US" sz="1200" b="1"/>
                <a:t>(b)	A stick mantid</a:t>
              </a:r>
              <a:br>
                <a:rPr lang="en-US" sz="1200" b="1"/>
              </a:br>
              <a:r>
                <a:rPr lang="en-US" sz="1200" b="1"/>
                <a:t>in Africa</a:t>
              </a:r>
            </a:p>
          </p:txBody>
        </p:sp>
      </p:grpSp>
    </p:spTree>
    <p:extLst>
      <p:ext uri="{BB962C8B-B14F-4D97-AF65-F5344CB8AC3E}">
        <p14:creationId xmlns:p14="http://schemas.microsoft.com/office/powerpoint/2010/main" val="31826721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77963"/>
            <a:ext cx="38639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3"/>
          <p:cNvSpPr>
            <a:spLocks noGrp="1" noChangeArrowheads="1"/>
          </p:cNvSpPr>
          <p:nvPr>
            <p:ph type="title"/>
          </p:nvPr>
        </p:nvSpPr>
        <p:spPr/>
        <p:txBody>
          <a:bodyPr/>
          <a:lstStyle/>
          <a:p>
            <a:r>
              <a:rPr lang="en-US">
                <a:latin typeface="Times New Roman" charset="0"/>
                <a:ea typeface="ＭＳ Ｐゴシック" charset="0"/>
                <a:cs typeface="ＭＳ Ｐゴシック" charset="0"/>
              </a:rPr>
              <a:t>Natural selection in action </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67587" name="Rectangle 4" descr="Rectangle: Click to edit Master text styles&#10;Second level&#10;Third level&#10;Fourth level&#10;Fifth level"/>
          <p:cNvSpPr>
            <a:spLocks noGrp="1" noChangeArrowheads="1"/>
          </p:cNvSpPr>
          <p:nvPr>
            <p:ph type="body" idx="1"/>
          </p:nvPr>
        </p:nvSpPr>
        <p:spPr>
          <a:xfrm>
            <a:off x="457200" y="609600"/>
            <a:ext cx="4229100" cy="4376738"/>
          </a:xfrm>
        </p:spPr>
        <p:txBody>
          <a:bodyPr/>
          <a:lstStyle/>
          <a:p>
            <a:r>
              <a:rPr lang="en-US" sz="2400">
                <a:latin typeface="Arial" charset="0"/>
                <a:ea typeface="ＭＳ Ｐゴシック" charset="0"/>
                <a:cs typeface="ＭＳ Ｐゴシック" charset="0"/>
              </a:rPr>
              <a:t>Insecticide &amp;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drug resistance</a:t>
            </a:r>
          </a:p>
          <a:p>
            <a:pPr lvl="1"/>
            <a:r>
              <a:rPr lang="en-US" sz="2400">
                <a:latin typeface="Arial" charset="0"/>
                <a:ea typeface="ＭＳ Ｐゴシック" charset="0"/>
              </a:rPr>
              <a:t>insecticide doesn</a:t>
            </a:r>
            <a:r>
              <a:rPr lang="ja-JP" altLang="en-US" sz="2400">
                <a:latin typeface="Arial" charset="0"/>
                <a:ea typeface="ＭＳ Ｐゴシック" charset="0"/>
              </a:rPr>
              <a:t>’</a:t>
            </a:r>
            <a:r>
              <a:rPr lang="en-US" altLang="ja-JP" sz="2400">
                <a:latin typeface="Arial" charset="0"/>
                <a:ea typeface="ＭＳ Ｐゴシック" charset="0"/>
              </a:rPr>
              <a:t>t </a:t>
            </a:r>
            <a:br>
              <a:rPr lang="en-US" altLang="ja-JP" sz="2400">
                <a:latin typeface="Arial" charset="0"/>
                <a:ea typeface="ＭＳ Ｐゴシック" charset="0"/>
              </a:rPr>
            </a:br>
            <a:r>
              <a:rPr lang="en-US" altLang="ja-JP" sz="2400">
                <a:latin typeface="Arial" charset="0"/>
                <a:ea typeface="ＭＳ Ｐゴシック" charset="0"/>
              </a:rPr>
              <a:t>kill all individuals</a:t>
            </a:r>
          </a:p>
          <a:p>
            <a:pPr lvl="1"/>
            <a:r>
              <a:rPr lang="en-US" sz="2400">
                <a:latin typeface="Arial" charset="0"/>
                <a:ea typeface="ＭＳ Ｐゴシック" charset="0"/>
              </a:rPr>
              <a:t>resistant survivors reproduce</a:t>
            </a:r>
          </a:p>
          <a:p>
            <a:pPr lvl="1"/>
            <a:r>
              <a:rPr lang="en-US" sz="2400">
                <a:latin typeface="Arial" charset="0"/>
                <a:ea typeface="ＭＳ Ｐゴシック" charset="0"/>
              </a:rPr>
              <a:t>resistance is inherited</a:t>
            </a:r>
          </a:p>
          <a:p>
            <a:pPr lvl="1"/>
            <a:r>
              <a:rPr lang="en-US" sz="2400">
                <a:latin typeface="Arial" charset="0"/>
                <a:ea typeface="ＭＳ Ｐゴシック" charset="0"/>
              </a:rPr>
              <a:t>insecticide becomes less &amp; less effective</a:t>
            </a:r>
          </a:p>
        </p:txBody>
      </p:sp>
    </p:spTree>
    <p:extLst>
      <p:ext uri="{BB962C8B-B14F-4D97-AF65-F5344CB8AC3E}">
        <p14:creationId xmlns:p14="http://schemas.microsoft.com/office/powerpoint/2010/main" val="1034998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Peppered Moths</a:t>
            </a:r>
          </a:p>
        </p:txBody>
      </p:sp>
      <p:sp>
        <p:nvSpPr>
          <p:cNvPr id="69634" name="Rectangle 3" descr="Rectangle: Click to edit Master text styles&#10;Second level&#10;Third level&#10;Fourth level&#10;Fifth level"/>
          <p:cNvSpPr>
            <a:spLocks noGrp="1" noChangeArrowheads="1"/>
          </p:cNvSpPr>
          <p:nvPr>
            <p:ph type="body" idx="1"/>
          </p:nvPr>
        </p:nvSpPr>
        <p:spPr>
          <a:xfrm>
            <a:off x="838200" y="1371600"/>
            <a:ext cx="7772400" cy="1219200"/>
          </a:xfrm>
        </p:spPr>
        <p:txBody>
          <a:bodyPr/>
          <a:lstStyle/>
          <a:p>
            <a:pPr>
              <a:buClrTx/>
            </a:pPr>
            <a:r>
              <a:rPr lang="en-US">
                <a:latin typeface="Arial" charset="0"/>
                <a:ea typeface="ＭＳ Ｐゴシック" charset="0"/>
                <a:cs typeface="ＭＳ Ｐゴシック" charset="0"/>
              </a:rPr>
              <a:t>Dark vs. light variants</a:t>
            </a:r>
          </a:p>
        </p:txBody>
      </p:sp>
      <p:pic>
        <p:nvPicPr>
          <p:cNvPr id="415748" name="Picture 4"/>
          <p:cNvPicPr>
            <a:picLocks noChangeAspect="1" noChangeArrowheads="1"/>
          </p:cNvPicPr>
          <p:nvPr/>
        </p:nvPicPr>
        <p:blipFill>
          <a:blip r:embed="rId3"/>
          <a:srcRect/>
          <a:stretch>
            <a:fillRect/>
          </a:stretch>
        </p:blipFill>
        <p:spPr bwMode="auto">
          <a:xfrm>
            <a:off x="760413" y="2151063"/>
            <a:ext cx="2678112" cy="2252662"/>
          </a:xfrm>
          <a:prstGeom prst="rect">
            <a:avLst/>
          </a:prstGeom>
          <a:noFill/>
          <a:effectLst>
            <a:outerShdw blurRad="63500" dist="38099" dir="2700000" algn="ctr" rotWithShape="0">
              <a:srgbClr val="000000">
                <a:alpha val="74998"/>
              </a:srgbClr>
            </a:outerShdw>
          </a:effectLst>
        </p:spPr>
      </p:pic>
      <p:pic>
        <p:nvPicPr>
          <p:cNvPr id="415749" name="Picture 5"/>
          <p:cNvPicPr>
            <a:picLocks noChangeAspect="1" noChangeArrowheads="1"/>
          </p:cNvPicPr>
          <p:nvPr/>
        </p:nvPicPr>
        <p:blipFill>
          <a:blip r:embed="rId4"/>
          <a:srcRect/>
          <a:stretch>
            <a:fillRect/>
          </a:stretch>
        </p:blipFill>
        <p:spPr bwMode="auto">
          <a:xfrm>
            <a:off x="6326188" y="2151063"/>
            <a:ext cx="2668587" cy="2244725"/>
          </a:xfrm>
          <a:prstGeom prst="rect">
            <a:avLst/>
          </a:prstGeom>
          <a:noFill/>
          <a:effectLst>
            <a:outerShdw blurRad="63500" dist="38099" dir="2700000" algn="ctr" rotWithShape="0">
              <a:srgbClr val="000000">
                <a:alpha val="74998"/>
              </a:srgbClr>
            </a:outerShdw>
          </a:effectLst>
        </p:spPr>
      </p:pic>
      <p:pic>
        <p:nvPicPr>
          <p:cNvPr id="415750" name="Picture 6"/>
          <p:cNvPicPr>
            <a:picLocks noChangeAspect="1" noChangeArrowheads="1"/>
          </p:cNvPicPr>
          <p:nvPr/>
        </p:nvPicPr>
        <p:blipFill>
          <a:blip r:embed="rId5"/>
          <a:srcRect/>
          <a:stretch>
            <a:fillRect/>
          </a:stretch>
        </p:blipFill>
        <p:spPr bwMode="auto">
          <a:xfrm>
            <a:off x="3543300" y="2151063"/>
            <a:ext cx="2678113" cy="2251075"/>
          </a:xfrm>
          <a:prstGeom prst="rect">
            <a:avLst/>
          </a:prstGeom>
          <a:noFill/>
          <a:effectLst>
            <a:outerShdw blurRad="63500" dist="38099" dir="2700000" algn="ctr" rotWithShape="0">
              <a:srgbClr val="000000">
                <a:alpha val="74998"/>
              </a:srgbClr>
            </a:outerShdw>
          </a:effectLst>
        </p:spPr>
      </p:pic>
      <p:sp>
        <p:nvSpPr>
          <p:cNvPr id="69638" name="Text Box 8"/>
          <p:cNvSpPr txBox="1">
            <a:spLocks noChangeArrowheads="1"/>
          </p:cNvSpPr>
          <p:nvPr/>
        </p:nvSpPr>
        <p:spPr bwMode="auto">
          <a:xfrm>
            <a:off x="2038350" y="4699000"/>
            <a:ext cx="4667250" cy="132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1778000" algn="dec"/>
                <a:tab pos="3262313" algn="dec"/>
              </a:tabLst>
              <a:defRPr kumimoji="1" sz="2900">
                <a:solidFill>
                  <a:schemeClr val="tx1"/>
                </a:solidFill>
                <a:latin typeface="Arial" charset="0"/>
                <a:ea typeface="ＭＳ Ｐゴシック" charset="0"/>
                <a:cs typeface="ＭＳ Ｐゴシック" charset="0"/>
                <a:sym typeface="Symbol" charset="0"/>
              </a:defRPr>
            </a:lvl1pPr>
            <a:lvl2pPr marL="742950" indent="-285750">
              <a:tabLst>
                <a:tab pos="1778000" algn="dec"/>
                <a:tab pos="3262313" algn="dec"/>
              </a:tabLst>
              <a:defRPr kumimoji="1" sz="2900">
                <a:solidFill>
                  <a:schemeClr val="tx1"/>
                </a:solidFill>
                <a:latin typeface="Arial" charset="0"/>
                <a:ea typeface="ＭＳ Ｐゴシック" charset="0"/>
                <a:sym typeface="Symbol" charset="0"/>
              </a:defRPr>
            </a:lvl2pPr>
            <a:lvl3pPr marL="1143000" indent="-228600">
              <a:tabLst>
                <a:tab pos="1778000" algn="dec"/>
                <a:tab pos="3262313" algn="dec"/>
              </a:tabLst>
              <a:defRPr kumimoji="1" sz="2900">
                <a:solidFill>
                  <a:schemeClr val="tx1"/>
                </a:solidFill>
                <a:latin typeface="Arial" charset="0"/>
                <a:ea typeface="ＭＳ Ｐゴシック" charset="0"/>
                <a:sym typeface="Symbol" charset="0"/>
              </a:defRPr>
            </a:lvl3pPr>
            <a:lvl4pPr marL="1600200" indent="-228600">
              <a:tabLst>
                <a:tab pos="1778000" algn="dec"/>
                <a:tab pos="3262313" algn="dec"/>
              </a:tabLst>
              <a:defRPr kumimoji="1" sz="2900">
                <a:solidFill>
                  <a:schemeClr val="tx1"/>
                </a:solidFill>
                <a:latin typeface="Arial" charset="0"/>
                <a:ea typeface="ＭＳ Ｐゴシック" charset="0"/>
                <a:sym typeface="Symbol" charset="0"/>
              </a:defRPr>
            </a:lvl4pPr>
            <a:lvl5pPr marL="2057400" indent="-228600">
              <a:tabLst>
                <a:tab pos="1778000" algn="dec"/>
                <a:tab pos="3262313" algn="dec"/>
              </a:tabLst>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9pPr>
          </a:lstStyle>
          <a:p>
            <a:r>
              <a:rPr lang="en-US" sz="2000" b="1" u="sng">
                <a:solidFill>
                  <a:schemeClr val="tx2"/>
                </a:solidFill>
              </a:rPr>
              <a:t>Year</a:t>
            </a:r>
            <a:r>
              <a:rPr lang="en-US" sz="2000" b="1">
                <a:solidFill>
                  <a:schemeClr val="tx2"/>
                </a:solidFill>
              </a:rPr>
              <a:t>	</a:t>
            </a:r>
            <a:r>
              <a:rPr lang="en-US" sz="2000" b="1" u="sng">
                <a:solidFill>
                  <a:schemeClr val="tx2"/>
                </a:solidFill>
              </a:rPr>
              <a:t>% dark</a:t>
            </a:r>
            <a:r>
              <a:rPr lang="en-US" sz="1800" b="1" u="sng">
                <a:solidFill>
                  <a:schemeClr val="tx2"/>
                </a:solidFill>
              </a:rPr>
              <a:t>	</a:t>
            </a:r>
            <a:r>
              <a:rPr lang="en-US" sz="2000" b="1" u="sng">
                <a:solidFill>
                  <a:schemeClr val="tx2"/>
                </a:solidFill>
              </a:rPr>
              <a:t>% light</a:t>
            </a:r>
            <a:endParaRPr lang="en-US" sz="1800" b="1">
              <a:solidFill>
                <a:srgbClr val="0F116A"/>
              </a:solidFill>
            </a:endParaRPr>
          </a:p>
          <a:p>
            <a:r>
              <a:rPr lang="en-US" sz="2000" b="1">
                <a:solidFill>
                  <a:srgbClr val="0F116A"/>
                </a:solidFill>
              </a:rPr>
              <a:t>1848</a:t>
            </a:r>
            <a:r>
              <a:rPr lang="en-US" sz="1800" b="1">
                <a:solidFill>
                  <a:srgbClr val="0F116A"/>
                </a:solidFill>
              </a:rPr>
              <a:t>	   </a:t>
            </a:r>
            <a:r>
              <a:rPr lang="en-US" sz="2000" b="1">
                <a:solidFill>
                  <a:srgbClr val="0F116A"/>
                </a:solidFill>
              </a:rPr>
              <a:t>5</a:t>
            </a:r>
            <a:r>
              <a:rPr lang="en-US" sz="1800" b="1">
                <a:solidFill>
                  <a:srgbClr val="0F116A"/>
                </a:solidFill>
              </a:rPr>
              <a:t>		</a:t>
            </a:r>
            <a:r>
              <a:rPr lang="en-US" sz="2000" b="1">
                <a:solidFill>
                  <a:srgbClr val="0F116A"/>
                </a:solidFill>
              </a:rPr>
              <a:t>95</a:t>
            </a:r>
            <a:endParaRPr lang="en-US" sz="1800" b="1">
              <a:solidFill>
                <a:srgbClr val="0F116A"/>
              </a:solidFill>
            </a:endParaRPr>
          </a:p>
          <a:p>
            <a:r>
              <a:rPr lang="en-US" sz="2000" b="1">
                <a:solidFill>
                  <a:srgbClr val="0F116A"/>
                </a:solidFill>
              </a:rPr>
              <a:t>1895</a:t>
            </a:r>
            <a:r>
              <a:rPr lang="en-US" sz="1800" b="1">
                <a:solidFill>
                  <a:srgbClr val="0F116A"/>
                </a:solidFill>
              </a:rPr>
              <a:t>	   </a:t>
            </a:r>
            <a:r>
              <a:rPr lang="en-US" sz="2000" b="1">
                <a:solidFill>
                  <a:srgbClr val="0F116A"/>
                </a:solidFill>
              </a:rPr>
              <a:t>98</a:t>
            </a:r>
            <a:r>
              <a:rPr lang="en-US" sz="1800" b="1">
                <a:solidFill>
                  <a:srgbClr val="0F116A"/>
                </a:solidFill>
              </a:rPr>
              <a:t>		</a:t>
            </a:r>
            <a:r>
              <a:rPr lang="en-US" sz="2000" b="1">
                <a:solidFill>
                  <a:srgbClr val="0F116A"/>
                </a:solidFill>
              </a:rPr>
              <a:t>2</a:t>
            </a:r>
            <a:endParaRPr lang="en-US" sz="1800" b="1">
              <a:solidFill>
                <a:srgbClr val="0F116A"/>
              </a:solidFill>
            </a:endParaRPr>
          </a:p>
          <a:p>
            <a:r>
              <a:rPr lang="en-US" sz="2000" b="1">
                <a:solidFill>
                  <a:srgbClr val="0F116A"/>
                </a:solidFill>
              </a:rPr>
              <a:t>1995</a:t>
            </a:r>
            <a:r>
              <a:rPr lang="en-US" sz="1800" b="1">
                <a:solidFill>
                  <a:srgbClr val="0F116A"/>
                </a:solidFill>
              </a:rPr>
              <a:t>	   </a:t>
            </a:r>
            <a:r>
              <a:rPr lang="en-US" sz="2000" b="1">
                <a:solidFill>
                  <a:srgbClr val="0F116A"/>
                </a:solidFill>
              </a:rPr>
              <a:t>19</a:t>
            </a:r>
            <a:r>
              <a:rPr lang="en-US" sz="1800" b="1">
                <a:solidFill>
                  <a:srgbClr val="0F116A"/>
                </a:solidFill>
              </a:rPr>
              <a:t>	 	</a:t>
            </a:r>
            <a:r>
              <a:rPr lang="en-US" sz="2000" b="1">
                <a:solidFill>
                  <a:srgbClr val="0F116A"/>
                </a:solidFill>
              </a:rPr>
              <a:t>81</a:t>
            </a:r>
            <a:endParaRPr lang="en-US" sz="1800">
              <a:solidFill>
                <a:srgbClr val="000000"/>
              </a:solidFill>
              <a:latin typeface="Times New Roman" charset="0"/>
            </a:endParaRPr>
          </a:p>
        </p:txBody>
      </p:sp>
    </p:spTree>
    <p:extLst>
      <p:ext uri="{BB962C8B-B14F-4D97-AF65-F5344CB8AC3E}">
        <p14:creationId xmlns:p14="http://schemas.microsoft.com/office/powerpoint/2010/main" val="33330594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Peppered moth</a:t>
            </a:r>
          </a:p>
        </p:txBody>
      </p:sp>
      <p:sp>
        <p:nvSpPr>
          <p:cNvPr id="71682" name="Rectangle 3" descr="Rectangle: Click to edit Master text styles&#10;Second level&#10;Third level&#10;Fourth level&#10;Fifth level"/>
          <p:cNvSpPr>
            <a:spLocks noGrp="1" noChangeArrowheads="1"/>
          </p:cNvSpPr>
          <p:nvPr>
            <p:ph type="body" idx="1"/>
          </p:nvPr>
        </p:nvSpPr>
        <p:spPr>
          <a:xfrm>
            <a:off x="381000" y="609600"/>
            <a:ext cx="7924800" cy="6286500"/>
          </a:xfrm>
        </p:spPr>
        <p:txBody>
          <a:bodyPr/>
          <a:lstStyle/>
          <a:p>
            <a:r>
              <a:rPr lang="en-US" sz="2300">
                <a:latin typeface="Arial" charset="0"/>
                <a:ea typeface="ＭＳ Ｐゴシック" charset="0"/>
                <a:cs typeface="ＭＳ Ｐゴシック" charset="0"/>
              </a:rPr>
              <a:t>What was the selection factor?</a:t>
            </a:r>
          </a:p>
          <a:p>
            <a:pPr lvl="1"/>
            <a:r>
              <a:rPr lang="en-US" sz="2300" u="sng">
                <a:solidFill>
                  <a:schemeClr val="tx2"/>
                </a:solidFill>
                <a:latin typeface="Arial" charset="0"/>
                <a:ea typeface="ＭＳ Ｐゴシック" charset="0"/>
              </a:rPr>
              <a:t>early 1800s</a:t>
            </a:r>
            <a:r>
              <a:rPr lang="en-US" sz="2300">
                <a:latin typeface="Arial" charset="0"/>
                <a:ea typeface="ＭＳ Ｐゴシック" charset="0"/>
              </a:rPr>
              <a:t> = pre-industrial England</a:t>
            </a:r>
          </a:p>
          <a:p>
            <a:pPr lvl="2"/>
            <a:r>
              <a:rPr lang="en-US" sz="2300">
                <a:latin typeface="Arial" charset="0"/>
                <a:ea typeface="ＭＳ Ｐゴシック" charset="0"/>
              </a:rPr>
              <a:t>low pollution</a:t>
            </a:r>
          </a:p>
          <a:p>
            <a:pPr lvl="2"/>
            <a:r>
              <a:rPr lang="en-US" sz="2300">
                <a:latin typeface="Arial" charset="0"/>
                <a:ea typeface="ＭＳ Ｐゴシック" charset="0"/>
              </a:rPr>
              <a:t>lichen growing on trees = light colored bark</a:t>
            </a:r>
          </a:p>
          <a:p>
            <a:pPr lvl="1"/>
            <a:r>
              <a:rPr lang="en-US" sz="2300" u="sng">
                <a:solidFill>
                  <a:schemeClr val="tx2"/>
                </a:solidFill>
                <a:latin typeface="Arial" charset="0"/>
                <a:ea typeface="ＭＳ Ｐゴシック" charset="0"/>
              </a:rPr>
              <a:t>late 1800s</a:t>
            </a:r>
            <a:r>
              <a:rPr lang="en-US" sz="2300">
                <a:latin typeface="Arial" charset="0"/>
                <a:ea typeface="ＭＳ Ｐゴシック" charset="0"/>
              </a:rPr>
              <a:t> = industrial England</a:t>
            </a:r>
          </a:p>
          <a:p>
            <a:pPr lvl="2"/>
            <a:r>
              <a:rPr lang="en-US" sz="2300">
                <a:latin typeface="Arial" charset="0"/>
                <a:ea typeface="ＭＳ Ｐゴシック" charset="0"/>
              </a:rPr>
              <a:t>factories = soot coated trees</a:t>
            </a:r>
          </a:p>
          <a:p>
            <a:pPr lvl="2"/>
            <a:r>
              <a:rPr lang="en-US" sz="2300">
                <a:latin typeface="Arial" charset="0"/>
                <a:ea typeface="ＭＳ Ｐゴシック" charset="0"/>
              </a:rPr>
              <a:t>killed lichen = dark colored bark</a:t>
            </a:r>
          </a:p>
          <a:p>
            <a:pPr lvl="1"/>
            <a:r>
              <a:rPr lang="en-US" sz="2300" u="sng">
                <a:solidFill>
                  <a:schemeClr val="tx2"/>
                </a:solidFill>
                <a:latin typeface="Arial" charset="0"/>
                <a:ea typeface="ＭＳ Ｐゴシック" charset="0"/>
              </a:rPr>
              <a:t>mid 1900s</a:t>
            </a:r>
            <a:r>
              <a:rPr lang="en-US" sz="2300">
                <a:latin typeface="Arial" charset="0"/>
                <a:ea typeface="ＭＳ Ｐゴシック" charset="0"/>
              </a:rPr>
              <a:t> = pollution controls</a:t>
            </a:r>
          </a:p>
          <a:p>
            <a:pPr lvl="2"/>
            <a:r>
              <a:rPr lang="en-US" sz="2300">
                <a:latin typeface="Arial" charset="0"/>
                <a:ea typeface="ＭＳ Ｐゴシック" charset="0"/>
              </a:rPr>
              <a:t>clean air laws</a:t>
            </a:r>
          </a:p>
          <a:p>
            <a:pPr lvl="2"/>
            <a:r>
              <a:rPr lang="en-US" sz="2300">
                <a:latin typeface="Arial" charset="0"/>
                <a:ea typeface="ＭＳ Ｐゴシック" charset="0"/>
              </a:rPr>
              <a:t>return of lichen = light colored bark</a:t>
            </a:r>
          </a:p>
          <a:p>
            <a:pPr lvl="1"/>
            <a:r>
              <a:rPr lang="en-US" sz="2300" u="sng">
                <a:solidFill>
                  <a:srgbClr val="CC0000"/>
                </a:solidFill>
                <a:latin typeface="Arial" charset="0"/>
                <a:ea typeface="ＭＳ Ｐゴシック" charset="0"/>
              </a:rPr>
              <a:t>industrial melanism</a:t>
            </a:r>
            <a:endParaRPr lang="en-US" sz="2300">
              <a:latin typeface="Arial" charset="0"/>
              <a:ea typeface="ＭＳ Ｐゴシック" charset="0"/>
            </a:endParaRPr>
          </a:p>
        </p:txBody>
      </p:sp>
      <p:pic>
        <p:nvPicPr>
          <p:cNvPr id="419846" name="Picture 6"/>
          <p:cNvPicPr>
            <a:picLocks noChangeAspect="1" noChangeArrowheads="1"/>
          </p:cNvPicPr>
          <p:nvPr/>
        </p:nvPicPr>
        <p:blipFill>
          <a:blip r:embed="rId3"/>
          <a:srcRect/>
          <a:stretch>
            <a:fillRect/>
          </a:stretch>
        </p:blipFill>
        <p:spPr bwMode="auto">
          <a:xfrm>
            <a:off x="6800850" y="3451225"/>
            <a:ext cx="2279650" cy="2006600"/>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0620245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63513" y="76200"/>
            <a:ext cx="8534400" cy="503238"/>
          </a:xfrm>
        </p:spPr>
        <p:txBody>
          <a:bodyPr/>
          <a:lstStyle/>
          <a:p>
            <a:pPr eaLnBrk="1" hangingPunct="1"/>
            <a:r>
              <a:rPr lang="en-US">
                <a:latin typeface="Times New Roman" charset="0"/>
                <a:ea typeface="ＭＳ Ｐゴシック" charset="0"/>
                <a:cs typeface="ＭＳ Ｐゴシック" charset="0"/>
              </a:rPr>
              <a:t>What Is Theoretical About Darwin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View of Life?</a:t>
            </a:r>
            <a:endParaRPr lang="en-US">
              <a:latin typeface="Times New Roman" charset="0"/>
              <a:ea typeface="ＭＳ Ｐゴシック" charset="0"/>
              <a:cs typeface="ＭＳ Ｐゴシック" charset="0"/>
            </a:endParaRPr>
          </a:p>
        </p:txBody>
      </p:sp>
      <p:sp>
        <p:nvSpPr>
          <p:cNvPr id="73730" name="Rectangle 3"/>
          <p:cNvSpPr>
            <a:spLocks noGrp="1" noChangeArrowheads="1"/>
          </p:cNvSpPr>
          <p:nvPr>
            <p:ph type="body" idx="1"/>
          </p:nvPr>
        </p:nvSpPr>
        <p:spPr>
          <a:xfrm>
            <a:off x="204788" y="1166813"/>
            <a:ext cx="8534400" cy="4895850"/>
          </a:xfrm>
        </p:spPr>
        <p:txBody>
          <a:bodyPr/>
          <a:lstStyle/>
          <a:p>
            <a:pPr eaLnBrk="1" hangingPunct="1"/>
            <a:r>
              <a:rPr lang="en-US" sz="3000">
                <a:latin typeface="Arial" charset="0"/>
                <a:ea typeface="ＭＳ Ｐゴシック" charset="0"/>
                <a:cs typeface="ＭＳ Ｐゴシック" charset="0"/>
              </a:rPr>
              <a:t>In science, a theory accounts for many observations and data and attempts to explain and integrate a great variety of phenomena</a:t>
            </a:r>
          </a:p>
          <a:p>
            <a:pPr eaLnBrk="1" hangingPunct="1"/>
            <a:r>
              <a:rPr lang="en-US" sz="3000">
                <a:latin typeface="Arial" charset="0"/>
                <a:ea typeface="ＭＳ Ｐゴシック" charset="0"/>
                <a:cs typeface="ＭＳ Ｐゴシック" charset="0"/>
              </a:rPr>
              <a:t>Darwin</a:t>
            </a:r>
            <a:r>
              <a:rPr lang="ja-JP" altLang="en-US" sz="3000">
                <a:latin typeface="Arial" charset="0"/>
                <a:ea typeface="ＭＳ Ｐゴシック" charset="0"/>
                <a:cs typeface="ＭＳ Ｐゴシック" charset="0"/>
              </a:rPr>
              <a:t>’</a:t>
            </a:r>
            <a:r>
              <a:rPr lang="en-US" altLang="ja-JP" sz="3000">
                <a:latin typeface="Arial" charset="0"/>
                <a:ea typeface="ＭＳ Ｐゴシック" charset="0"/>
                <a:cs typeface="ＭＳ Ｐゴシック" charset="0"/>
              </a:rPr>
              <a:t>s theory of evolution by natural selection integrates diverse areas of biological study and stimulates many new research questions</a:t>
            </a:r>
          </a:p>
          <a:p>
            <a:pPr eaLnBrk="1" hangingPunct="1"/>
            <a:r>
              <a:rPr lang="en-US" sz="3000">
                <a:latin typeface="Arial" charset="0"/>
                <a:ea typeface="ＭＳ Ｐゴシック" charset="0"/>
                <a:cs typeface="ＭＳ Ｐゴシック" charset="0"/>
              </a:rPr>
              <a:t>Ongoing research adds to our understanding of evolution</a:t>
            </a:r>
          </a:p>
        </p:txBody>
      </p:sp>
      <p:sp>
        <p:nvSpPr>
          <p:cNvPr id="73731" name="Line 4"/>
          <p:cNvSpPr>
            <a:spLocks noChangeShapeType="1"/>
          </p:cNvSpPr>
          <p:nvPr/>
        </p:nvSpPr>
        <p:spPr bwMode="auto">
          <a:xfrm>
            <a:off x="304800" y="990600"/>
            <a:ext cx="8534400"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2" name="Line 5"/>
          <p:cNvSpPr>
            <a:spLocks noChangeShapeType="1"/>
          </p:cNvSpPr>
          <p:nvPr/>
        </p:nvSpPr>
        <p:spPr bwMode="auto">
          <a:xfrm>
            <a:off x="304800" y="6553200"/>
            <a:ext cx="85344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6"/>
          <p:cNvSpPr txBox="1">
            <a:spLocks noChangeArrowheads="1"/>
          </p:cNvSpPr>
          <p:nvPr/>
        </p:nvSpPr>
        <p:spPr bwMode="auto">
          <a:xfrm>
            <a:off x="215900"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100">
                <a:solidFill>
                  <a:srgbClr val="000000"/>
                </a:solidFill>
                <a:latin typeface="Times New Roman" charset="0"/>
              </a:rPr>
              <a:t>Copyright © 2008 Pearson Education, Inc., publishing as Pearson Benjamin Cummings</a:t>
            </a:r>
          </a:p>
        </p:txBody>
      </p:sp>
    </p:spTree>
    <p:extLst>
      <p:ext uri="{BB962C8B-B14F-4D97-AF65-F5344CB8AC3E}">
        <p14:creationId xmlns:p14="http://schemas.microsoft.com/office/powerpoint/2010/main" val="14651897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Evolution is not goal-oriented</a:t>
            </a:r>
          </a:p>
        </p:txBody>
      </p:sp>
      <p:pic>
        <p:nvPicPr>
          <p:cNvPr id="757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17750"/>
            <a:ext cx="5410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56" name="Rectangle 4"/>
          <p:cNvSpPr>
            <a:spLocks noGrp="1" noChangeArrowheads="1"/>
          </p:cNvSpPr>
          <p:nvPr>
            <p:ph type="body" idx="1"/>
          </p:nvPr>
        </p:nvSpPr>
        <p:spPr>
          <a:xfrm>
            <a:off x="381000" y="685800"/>
            <a:ext cx="8153400" cy="5257800"/>
          </a:xfrm>
        </p:spPr>
        <p:txBody>
          <a:bodyPr/>
          <a:lstStyle/>
          <a:p>
            <a:pPr marL="0" indent="0">
              <a:lnSpc>
                <a:spcPct val="90000"/>
              </a:lnSpc>
              <a:spcBef>
                <a:spcPct val="0"/>
              </a:spcBef>
              <a:buClrTx/>
              <a:buFontTx/>
              <a:buNone/>
            </a:pPr>
            <a:r>
              <a:rPr lang="en-US">
                <a:latin typeface="Arial" charset="0"/>
                <a:ea typeface="ＭＳ Ｐゴシック" charset="0"/>
                <a:cs typeface="ＭＳ Ｐゴシック" charset="0"/>
              </a:rPr>
              <a:t>An evolutionary </a:t>
            </a:r>
            <a:r>
              <a:rPr lang="en-US" u="sng">
                <a:solidFill>
                  <a:srgbClr val="CC0000"/>
                </a:solidFill>
                <a:latin typeface="Arial" charset="0"/>
                <a:ea typeface="ＭＳ Ｐゴシック" charset="0"/>
                <a:cs typeface="ＭＳ Ｐゴシック" charset="0"/>
              </a:rPr>
              <a:t>trend</a:t>
            </a:r>
            <a:r>
              <a:rPr lang="en-US">
                <a:latin typeface="Arial" charset="0"/>
                <a:ea typeface="ＭＳ Ｐゴシック" charset="0"/>
                <a:cs typeface="ＭＳ Ｐゴシック" charset="0"/>
              </a:rPr>
              <a:t> does </a:t>
            </a:r>
            <a:r>
              <a:rPr lang="en-US" u="sng">
                <a:solidFill>
                  <a:srgbClr val="CC0000"/>
                </a:solidFill>
                <a:latin typeface="Arial" charset="0"/>
                <a:ea typeface="ＭＳ Ｐゴシック" charset="0"/>
                <a:cs typeface="ＭＳ Ｐゴシック" charset="0"/>
              </a:rPr>
              <a:t>not</a:t>
            </a:r>
            <a:r>
              <a:rPr lang="en-US">
                <a:latin typeface="Arial" charset="0"/>
                <a:ea typeface="ＭＳ Ｐゴシック" charset="0"/>
                <a:cs typeface="ＭＳ Ｐゴシック" charset="0"/>
              </a:rPr>
              <a:t> mean that evolution is </a:t>
            </a:r>
            <a:r>
              <a:rPr lang="en-US" u="sng">
                <a:solidFill>
                  <a:srgbClr val="CC0000"/>
                </a:solidFill>
                <a:latin typeface="Arial" charset="0"/>
                <a:ea typeface="ＭＳ Ｐゴシック" charset="0"/>
                <a:cs typeface="ＭＳ Ｐゴシック" charset="0"/>
              </a:rPr>
              <a:t>goal-oriented</a:t>
            </a:r>
            <a:r>
              <a:rPr lang="en-US">
                <a:latin typeface="Arial" charset="0"/>
                <a:ea typeface="ＭＳ Ｐゴシック" charset="0"/>
                <a:cs typeface="ＭＳ Ｐゴシック" charset="0"/>
              </a:rPr>
              <a:t>. </a:t>
            </a:r>
          </a:p>
          <a:p>
            <a:pPr marL="0" indent="0">
              <a:lnSpc>
                <a:spcPct val="90000"/>
              </a:lnSpc>
              <a:spcBef>
                <a:spcPct val="0"/>
              </a:spcBef>
              <a:buClrTx/>
              <a:buFontTx/>
              <a:buNone/>
            </a:pPr>
            <a:endParaRPr lang="en-US" sz="3200">
              <a:latin typeface="Arial" charset="0"/>
              <a:ea typeface="ＭＳ Ｐゴシック" charset="0"/>
              <a:cs typeface="ＭＳ Ｐゴシック" charset="0"/>
            </a:endParaRPr>
          </a:p>
          <a:p>
            <a:pPr marL="0" indent="0">
              <a:lnSpc>
                <a:spcPct val="90000"/>
              </a:lnSpc>
              <a:spcBef>
                <a:spcPct val="0"/>
              </a:spcBef>
              <a:buClrTx/>
              <a:buFontTx/>
              <a:buNone/>
            </a:pPr>
            <a:r>
              <a:rPr lang="en-US">
                <a:latin typeface="Arial" charset="0"/>
                <a:ea typeface="ＭＳ Ｐゴシック" charset="0"/>
                <a:cs typeface="ＭＳ Ｐゴシック" charset="0"/>
              </a:rPr>
              <a:t>Surviving species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do not represent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the peak of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perfection. There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is compromise &amp;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random chance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involved as well</a:t>
            </a:r>
          </a:p>
          <a:p>
            <a:pPr marL="0" indent="0">
              <a:lnSpc>
                <a:spcPct val="90000"/>
              </a:lnSpc>
              <a:spcBef>
                <a:spcPct val="0"/>
              </a:spcBef>
              <a:buClrTx/>
              <a:buFontTx/>
              <a:buNone/>
            </a:pPr>
            <a:endParaRPr lang="en-US">
              <a:latin typeface="Arial" charset="0"/>
              <a:ea typeface="ＭＳ Ｐゴシック" charset="0"/>
              <a:cs typeface="ＭＳ Ｐゴシック" charset="0"/>
            </a:endParaRPr>
          </a:p>
          <a:p>
            <a:pPr marL="0" indent="0">
              <a:lnSpc>
                <a:spcPct val="90000"/>
              </a:lnSpc>
              <a:spcBef>
                <a:spcPct val="0"/>
              </a:spcBef>
              <a:buClrTx/>
              <a:buFontTx/>
              <a:buNone/>
            </a:pPr>
            <a:r>
              <a:rPr lang="en-US">
                <a:solidFill>
                  <a:srgbClr val="CC0000"/>
                </a:solidFill>
                <a:latin typeface="Arial" charset="0"/>
                <a:ea typeface="ＭＳ Ｐゴシック" charset="0"/>
                <a:cs typeface="ＭＳ Ｐゴシック" charset="0"/>
              </a:rPr>
              <a:t>Remember that for </a:t>
            </a:r>
            <a:br>
              <a:rPr lang="en-US">
                <a:solidFill>
                  <a:srgbClr val="CC0000"/>
                </a:solidFill>
                <a:latin typeface="Arial" charset="0"/>
                <a:ea typeface="ＭＳ Ｐゴシック" charset="0"/>
                <a:cs typeface="ＭＳ Ｐゴシック" charset="0"/>
              </a:rPr>
            </a:br>
            <a:r>
              <a:rPr lang="en-US">
                <a:solidFill>
                  <a:srgbClr val="CC0000"/>
                </a:solidFill>
                <a:latin typeface="Arial" charset="0"/>
                <a:ea typeface="ＭＳ Ｐゴシック" charset="0"/>
                <a:cs typeface="ＭＳ Ｐゴシック" charset="0"/>
              </a:rPr>
              <a:t>humans as well!</a:t>
            </a:r>
            <a:endParaRPr lang="en-US">
              <a:latin typeface="Arial" charset="0"/>
              <a:ea typeface="ＭＳ Ｐゴシック" charset="0"/>
              <a:cs typeface="ＭＳ Ｐゴシック" charset="0"/>
            </a:endParaRPr>
          </a:p>
        </p:txBody>
      </p:sp>
      <p:sp>
        <p:nvSpPr>
          <p:cNvPr id="433157" name="AutoShape 5"/>
          <p:cNvSpPr>
            <a:spLocks noChangeArrowheads="1"/>
          </p:cNvSpPr>
          <p:nvPr/>
        </p:nvSpPr>
        <p:spPr bwMode="auto">
          <a:xfrm>
            <a:off x="5126038" y="3665538"/>
            <a:ext cx="3613150" cy="2174875"/>
          </a:xfrm>
          <a:prstGeom prst="roundRect">
            <a:avLst>
              <a:gd name="adj" fmla="val 16667"/>
            </a:avLst>
          </a:prstGeom>
          <a:solidFill>
            <a:srgbClr val="FFEA18"/>
          </a:solidFill>
          <a:ln w="38100">
            <a:solidFill>
              <a:srgbClr val="CC0000"/>
            </a:solidFill>
            <a:round/>
            <a:headEnd/>
            <a:tailEnd/>
          </a:ln>
        </p:spPr>
        <p:txBody>
          <a:bodyPr lIns="45720" rIns="45720" anchor="ctr"/>
          <a:lstStyle/>
          <a:p>
            <a:r>
              <a:rPr lang="en-US" b="1">
                <a:solidFill>
                  <a:srgbClr val="090909"/>
                </a:solidFill>
              </a:rPr>
              <a:t>Evolution is not the survival of the fittest. Rather it is the survival of the just good enough.</a:t>
            </a:r>
          </a:p>
        </p:txBody>
      </p:sp>
    </p:spTree>
    <p:extLst>
      <p:ext uri="{BB962C8B-B14F-4D97-AF65-F5344CB8AC3E}">
        <p14:creationId xmlns:p14="http://schemas.microsoft.com/office/powerpoint/2010/main" val="2303039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Effect transition="in" filter="wipe(left)">
                                      <p:cBhvr>
                                        <p:cTn id="7" dur="500"/>
                                        <p:tgtEl>
                                          <p:spTgt spid="433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3156">
                                            <p:txEl>
                                              <p:pRg st="4" end="4"/>
                                            </p:txEl>
                                          </p:spTgt>
                                        </p:tgtEl>
                                        <p:attrNameLst>
                                          <p:attrName>style.visibility</p:attrName>
                                        </p:attrNameLst>
                                      </p:cBhvr>
                                      <p:to>
                                        <p:strVal val="visible"/>
                                      </p:to>
                                    </p:set>
                                    <p:anim calcmode="lin" valueType="num">
                                      <p:cBhvr additive="base">
                                        <p:cTn id="12" dur="500" fill="hold"/>
                                        <p:tgtEl>
                                          <p:spTgt spid="433156">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315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build="p" autoUpdateAnimBg="0"/>
      <p:bldP spid="43315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Artificial selection</a:t>
            </a:r>
          </a:p>
        </p:txBody>
      </p:sp>
      <p:sp>
        <p:nvSpPr>
          <p:cNvPr id="77826" name="Rectangle 3" descr="Rectangle: Click to edit Master text styles&#10;Second level&#10;Third level&#10;Fourth level&#10;Fifth level"/>
          <p:cNvSpPr>
            <a:spLocks noGrp="1" noChangeArrowheads="1"/>
          </p:cNvSpPr>
          <p:nvPr>
            <p:ph type="body" idx="1"/>
          </p:nvPr>
        </p:nvSpPr>
        <p:spPr>
          <a:xfrm>
            <a:off x="685800" y="914400"/>
            <a:ext cx="7772400" cy="1447800"/>
          </a:xfrm>
        </p:spPr>
        <p:txBody>
          <a:bodyPr/>
          <a:lstStyle/>
          <a:p>
            <a:r>
              <a:rPr lang="en-US">
                <a:latin typeface="Arial" charset="0"/>
                <a:ea typeface="ＭＳ Ｐゴシック" charset="0"/>
                <a:cs typeface="ＭＳ Ｐゴシック" charset="0"/>
              </a:rPr>
              <a:t>Artificial breeding can use variations in populations to create vastly different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breeds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&amp;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varieties</a:t>
            </a:r>
            <a:r>
              <a:rPr lang="ja-JP" altLang="en-US">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grpSp>
        <p:nvGrpSpPr>
          <p:cNvPr id="77827" name="Group 12"/>
          <p:cNvGrpSpPr>
            <a:grpSpLocks/>
          </p:cNvGrpSpPr>
          <p:nvPr/>
        </p:nvGrpSpPr>
        <p:grpSpPr bwMode="auto">
          <a:xfrm>
            <a:off x="152400" y="3124200"/>
            <a:ext cx="4997450" cy="3590925"/>
            <a:chOff x="96" y="1968"/>
            <a:chExt cx="3148" cy="2262"/>
          </a:xfrm>
        </p:grpSpPr>
        <p:pic>
          <p:nvPicPr>
            <p:cNvPr id="778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68"/>
              <a:ext cx="2764" cy="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5"/>
            <p:cNvPicPr>
              <a:picLocks noChangeAspect="1" noChangeArrowheads="1"/>
            </p:cNvPicPr>
            <p:nvPr/>
          </p:nvPicPr>
          <p:blipFill>
            <a:blip r:embed="rId4">
              <a:extLst>
                <a:ext uri="{28A0092B-C50C-407E-A947-70E740481C1C}">
                  <a14:useLocalDpi xmlns:a14="http://schemas.microsoft.com/office/drawing/2010/main" val="0"/>
                </a:ext>
              </a:extLst>
            </a:blip>
            <a:srcRect r="25000"/>
            <a:stretch>
              <a:fillRect/>
            </a:stretch>
          </p:blipFill>
          <p:spPr bwMode="auto">
            <a:xfrm>
              <a:off x="96" y="2817"/>
              <a:ext cx="1584"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28" name="Group 13"/>
          <p:cNvGrpSpPr>
            <a:grpSpLocks/>
          </p:cNvGrpSpPr>
          <p:nvPr/>
        </p:nvGrpSpPr>
        <p:grpSpPr bwMode="auto">
          <a:xfrm>
            <a:off x="3962400" y="2743200"/>
            <a:ext cx="5105400" cy="4060825"/>
            <a:chOff x="2496" y="1728"/>
            <a:chExt cx="3216" cy="2558"/>
          </a:xfrm>
        </p:grpSpPr>
        <p:pic>
          <p:nvPicPr>
            <p:cNvPr id="7783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3" y="2448"/>
              <a:ext cx="1449"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1728"/>
              <a:ext cx="2152"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29" name="Rectangle 4"/>
          <p:cNvSpPr>
            <a:spLocks noChangeArrowheads="1"/>
          </p:cNvSpPr>
          <p:nvPr/>
        </p:nvSpPr>
        <p:spPr bwMode="auto">
          <a:xfrm>
            <a:off x="2133600" y="6262688"/>
            <a:ext cx="4589463" cy="5191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2800" b="1">
                <a:solidFill>
                  <a:srgbClr val="0F116A"/>
                </a:solidFill>
              </a:rPr>
              <a:t>“</a:t>
            </a:r>
            <a:r>
              <a:rPr lang="en-US" altLang="ja-JP" sz="2800" b="1">
                <a:solidFill>
                  <a:srgbClr val="0F116A"/>
                </a:solidFill>
              </a:rPr>
              <a:t>descendants</a:t>
            </a:r>
            <a:r>
              <a:rPr lang="ja-JP" altLang="en-US" sz="2800" b="1">
                <a:solidFill>
                  <a:srgbClr val="0F116A"/>
                </a:solidFill>
              </a:rPr>
              <a:t>”</a:t>
            </a:r>
            <a:r>
              <a:rPr lang="en-US" altLang="ja-JP" sz="2800" b="1">
                <a:solidFill>
                  <a:srgbClr val="0F116A"/>
                </a:solidFill>
              </a:rPr>
              <a:t> of the wolf</a:t>
            </a:r>
            <a:endParaRPr lang="en-US" sz="2800" b="1">
              <a:solidFill>
                <a:srgbClr val="0F116A"/>
              </a:solidFill>
            </a:endParaRPr>
          </a:p>
        </p:txBody>
      </p:sp>
      <p:sp>
        <p:nvSpPr>
          <p:cNvPr id="77830" name="Rectangle 11"/>
          <p:cNvSpPr>
            <a:spLocks noChangeArrowheads="1"/>
          </p:cNvSpPr>
          <p:nvPr/>
        </p:nvSpPr>
        <p:spPr bwMode="auto">
          <a:xfrm>
            <a:off x="2789238" y="5653088"/>
            <a:ext cx="5440362" cy="5191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2800" b="1">
                <a:solidFill>
                  <a:srgbClr val="0F116A"/>
                </a:solidFill>
              </a:rPr>
              <a:t>“</a:t>
            </a:r>
            <a:r>
              <a:rPr lang="en-US" altLang="ja-JP" sz="2800" b="1">
                <a:solidFill>
                  <a:srgbClr val="0F116A"/>
                </a:solidFill>
              </a:rPr>
              <a:t>descendants</a:t>
            </a:r>
            <a:r>
              <a:rPr lang="ja-JP" altLang="en-US" sz="2800" b="1">
                <a:solidFill>
                  <a:srgbClr val="0F116A"/>
                </a:solidFill>
              </a:rPr>
              <a:t>”</a:t>
            </a:r>
            <a:r>
              <a:rPr lang="en-US" altLang="ja-JP" sz="2800" b="1">
                <a:solidFill>
                  <a:srgbClr val="0F116A"/>
                </a:solidFill>
              </a:rPr>
              <a:t> of wild mustard</a:t>
            </a:r>
            <a:endParaRPr lang="en-US" sz="2800" b="1">
              <a:solidFill>
                <a:srgbClr val="0F116A"/>
              </a:solidFill>
            </a:endParaRPr>
          </a:p>
        </p:txBody>
      </p:sp>
    </p:spTree>
    <p:extLst>
      <p:ext uri="{BB962C8B-B14F-4D97-AF65-F5344CB8AC3E}">
        <p14:creationId xmlns:p14="http://schemas.microsoft.com/office/powerpoint/2010/main" val="8404869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0"/>
            <a:ext cx="5956300" cy="1143000"/>
          </a:xfrm>
        </p:spPr>
        <p:txBody>
          <a:bodyPr/>
          <a:lstStyle/>
          <a:p>
            <a:pPr eaLnBrk="1" hangingPunct="1"/>
            <a:r>
              <a:rPr lang="en-US">
                <a:latin typeface="Times New Roman" charset="0"/>
                <a:ea typeface="ＭＳ Ｐゴシック" charset="0"/>
                <a:cs typeface="ＭＳ Ｐゴシック" charset="0"/>
              </a:rPr>
              <a:t>Jean-Baptiste LaMarck</a:t>
            </a:r>
          </a:p>
        </p:txBody>
      </p:sp>
      <p:pic>
        <p:nvPicPr>
          <p:cNvPr id="16386" name="Picture 4"/>
          <p:cNvPicPr>
            <a:picLocks noChangeArrowheads="1"/>
          </p:cNvPicPr>
          <p:nvPr/>
        </p:nvPicPr>
        <p:blipFill>
          <a:blip r:embed="rId3">
            <a:extLst>
              <a:ext uri="{28A0092B-C50C-407E-A947-70E740481C1C}">
                <a14:useLocalDpi xmlns:a14="http://schemas.microsoft.com/office/drawing/2010/main" val="0"/>
              </a:ext>
            </a:extLst>
          </a:blip>
          <a:srcRect t="3600" r="3777"/>
          <a:stretch>
            <a:fillRect/>
          </a:stretch>
        </p:blipFill>
        <p:spPr bwMode="auto">
          <a:xfrm>
            <a:off x="6124575" y="0"/>
            <a:ext cx="30194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1" name="Rectangle 3" descr="Rectangle: Click to edit Master text styles&#10;Second level&#10;Third level&#10;Fourth level&#10;Fifth level"/>
          <p:cNvSpPr>
            <a:spLocks noGrp="1" noChangeArrowheads="1"/>
          </p:cNvSpPr>
          <p:nvPr>
            <p:ph type="body" idx="1"/>
          </p:nvPr>
        </p:nvSpPr>
        <p:spPr>
          <a:xfrm>
            <a:off x="0" y="533400"/>
            <a:ext cx="6807200" cy="5873750"/>
          </a:xfrm>
        </p:spPr>
        <p:txBody>
          <a:bodyPr/>
          <a:lstStyle/>
          <a:p>
            <a:pPr eaLnBrk="1" hangingPunct="1">
              <a:lnSpc>
                <a:spcPct val="90000"/>
              </a:lnSpc>
              <a:defRPr/>
            </a:pPr>
            <a:r>
              <a:rPr lang="en-US">
                <a:latin typeface="Arial" charset="0"/>
                <a:ea typeface="ＭＳ Ｐゴシック" charset="0"/>
                <a:cs typeface="ＭＳ Ｐゴシック" charset="0"/>
              </a:rPr>
              <a:t>Organisms adapted to their                       environments by </a:t>
            </a:r>
            <a:r>
              <a:rPr lang="en-US" u="sng">
                <a:solidFill>
                  <a:srgbClr val="CC0000"/>
                </a:solidFill>
                <a:latin typeface="Arial" charset="0"/>
                <a:ea typeface="ＭＳ Ｐゴシック" charset="0"/>
                <a:cs typeface="ＭＳ Ｐゴシック" charset="0"/>
              </a:rPr>
              <a:t>acquiring</a:t>
            </a:r>
            <a:r>
              <a:rPr lang="en-US">
                <a:latin typeface="Arial" charset="0"/>
                <a:ea typeface="ＭＳ Ｐゴシック" charset="0"/>
                <a:cs typeface="ＭＳ Ｐゴシック" charset="0"/>
              </a:rPr>
              <a:t> traits</a:t>
            </a:r>
            <a:endParaRPr lang="en-US">
              <a:effectLst>
                <a:outerShdw blurRad="38100" dist="38100" dir="2700000" algn="tl">
                  <a:srgbClr val="DDDDDD"/>
                </a:outerShdw>
              </a:effectLst>
              <a:latin typeface="Arial" charset="0"/>
              <a:ea typeface="ＭＳ Ｐゴシック" charset="0"/>
              <a:cs typeface="Times" charset="0"/>
            </a:endParaRPr>
          </a:p>
          <a:p>
            <a:pPr lvl="2" eaLnBrk="1" hangingPunct="1">
              <a:lnSpc>
                <a:spcPct val="90000"/>
              </a:lnSpc>
              <a:defRPr/>
            </a:pPr>
            <a:r>
              <a:rPr lang="en-US">
                <a:solidFill>
                  <a:srgbClr val="CC0000"/>
                </a:solidFill>
                <a:effectLst>
                  <a:outerShdw blurRad="38100" dist="38100" dir="2700000" algn="tl">
                    <a:srgbClr val="DDDDDD"/>
                  </a:outerShdw>
                </a:effectLst>
                <a:latin typeface="Arial" charset="0"/>
                <a:ea typeface="ＭＳ Ｐゴシック" charset="0"/>
                <a:cs typeface="Arial" charset="0"/>
                <a:sym typeface="Arial" charset="0"/>
              </a:rPr>
              <a:t>Use &amp;Disuse</a:t>
            </a:r>
            <a:r>
              <a:rPr lang="en-US">
                <a:effectLst>
                  <a:outerShdw blurRad="38100" dist="38100" dir="2700000" algn="tl">
                    <a:srgbClr val="DDDDDD"/>
                  </a:outerShdw>
                </a:effectLst>
                <a:latin typeface="Arial" charset="0"/>
                <a:ea typeface="ＭＳ Ｐゴシック" charset="0"/>
                <a:cs typeface="Arial" charset="0"/>
                <a:sym typeface="Arial" charset="0"/>
              </a:rPr>
              <a:t/>
            </a:r>
            <a:br>
              <a:rPr lang="en-US">
                <a:effectLst>
                  <a:outerShdw blurRad="38100" dist="38100" dir="2700000" algn="tl">
                    <a:srgbClr val="DDDDDD"/>
                  </a:outerShdw>
                </a:effectLst>
                <a:latin typeface="Arial" charset="0"/>
                <a:ea typeface="ＭＳ Ｐゴシック" charset="0"/>
                <a:cs typeface="Arial" charset="0"/>
                <a:sym typeface="Arial" charset="0"/>
              </a:rPr>
            </a:br>
            <a:r>
              <a:rPr lang="en-US">
                <a:effectLst>
                  <a:outerShdw blurRad="38100" dist="38100" dir="2700000" algn="tl">
                    <a:srgbClr val="DDDDDD"/>
                  </a:outerShdw>
                </a:effectLst>
                <a:latin typeface="Arial" charset="0"/>
                <a:ea typeface="ＭＳ Ｐゴシック" charset="0"/>
                <a:cs typeface="Arial" charset="0"/>
                <a:sym typeface="Arial" charset="0"/>
              </a:rPr>
              <a:t>organisms lose parts because they don</a:t>
            </a:r>
            <a:r>
              <a:rPr lang="ja-JP" altLang="en-US">
                <a:effectLst>
                  <a:outerShdw blurRad="38100" dist="38100" dir="2700000" algn="tl">
                    <a:srgbClr val="DDDDDD"/>
                  </a:outerShdw>
                </a:effectLst>
                <a:latin typeface="Arial" charset="0"/>
                <a:ea typeface="ＭＳ Ｐゴシック" charset="0"/>
                <a:cs typeface="Arial" charset="0"/>
                <a:sym typeface="Arial" charset="0"/>
              </a:rPr>
              <a:t>’</a:t>
            </a:r>
            <a:r>
              <a:rPr lang="en-US">
                <a:effectLst>
                  <a:outerShdw blurRad="38100" dist="38100" dir="2700000" algn="tl">
                    <a:srgbClr val="DDDDDD"/>
                  </a:outerShdw>
                </a:effectLst>
                <a:latin typeface="Arial" charset="0"/>
                <a:ea typeface="ＭＳ Ｐゴシック" charset="0"/>
                <a:cs typeface="Arial" charset="0"/>
                <a:sym typeface="Arial" charset="0"/>
              </a:rPr>
              <a:t>t use them.</a:t>
            </a:r>
          </a:p>
          <a:p>
            <a:pPr lvl="2" eaLnBrk="1" hangingPunct="1">
              <a:lnSpc>
                <a:spcPct val="90000"/>
              </a:lnSpc>
              <a:defRPr/>
            </a:pPr>
            <a:r>
              <a:rPr lang="en-US">
                <a:solidFill>
                  <a:srgbClr val="CC0000"/>
                </a:solidFill>
                <a:effectLst>
                  <a:outerShdw blurRad="38100" dist="38100" dir="2700000" algn="tl">
                    <a:srgbClr val="DDDDDD"/>
                  </a:outerShdw>
                </a:effectLst>
                <a:latin typeface="Arial" charset="0"/>
                <a:ea typeface="ＭＳ Ｐゴシック" charset="0"/>
                <a:cs typeface="Arial" charset="0"/>
                <a:sym typeface="Arial" charset="0"/>
              </a:rPr>
              <a:t>Perfection with Use &amp; Need</a:t>
            </a:r>
            <a:r>
              <a:rPr lang="en-US">
                <a:effectLst>
                  <a:outerShdw blurRad="38100" dist="38100" dir="2700000" algn="tl">
                    <a:srgbClr val="DDDDDD"/>
                  </a:outerShdw>
                </a:effectLst>
                <a:latin typeface="Arial" charset="0"/>
                <a:ea typeface="ＭＳ Ｐゴシック" charset="0"/>
                <a:cs typeface="Arial" charset="0"/>
                <a:sym typeface="Arial" charset="0"/>
              </a:rPr>
              <a:t/>
            </a:r>
            <a:br>
              <a:rPr lang="en-US">
                <a:effectLst>
                  <a:outerShdw blurRad="38100" dist="38100" dir="2700000" algn="tl">
                    <a:srgbClr val="DDDDDD"/>
                  </a:outerShdw>
                </a:effectLst>
                <a:latin typeface="Arial" charset="0"/>
                <a:ea typeface="ＭＳ Ｐゴシック" charset="0"/>
                <a:cs typeface="Arial" charset="0"/>
                <a:sym typeface="Arial" charset="0"/>
              </a:rPr>
            </a:br>
            <a:r>
              <a:rPr lang="en-US">
                <a:effectLst>
                  <a:outerShdw blurRad="38100" dist="38100" dir="2700000" algn="tl">
                    <a:srgbClr val="DDDDDD"/>
                  </a:outerShdw>
                </a:effectLst>
                <a:latin typeface="Arial" charset="0"/>
                <a:ea typeface="ＭＳ Ｐゴシック" charset="0"/>
                <a:cs typeface="Arial" charset="0"/>
                <a:sym typeface="Arial" charset="0"/>
              </a:rPr>
              <a:t>the constant use of an organ leads that organ to increase in utility.</a:t>
            </a:r>
          </a:p>
          <a:p>
            <a:pPr lvl="2" eaLnBrk="1" hangingPunct="1">
              <a:lnSpc>
                <a:spcPct val="90000"/>
              </a:lnSpc>
              <a:buFont typeface="Times New Roman" charset="0"/>
              <a:buNone/>
              <a:defRPr/>
            </a:pPr>
            <a:endParaRPr lang="en-US">
              <a:effectLst>
                <a:outerShdw blurRad="38100" dist="38100" dir="2700000" algn="tl">
                  <a:srgbClr val="DDDDDD"/>
                </a:outerShdw>
              </a:effectLst>
              <a:latin typeface="Arial" charset="0"/>
              <a:ea typeface="ＭＳ Ｐゴシック" charset="0"/>
              <a:cs typeface="Arial" charset="0"/>
              <a:sym typeface="Arial" charset="0"/>
            </a:endParaRPr>
          </a:p>
          <a:p>
            <a:pPr lvl="1" eaLnBrk="1" hangingPunct="1">
              <a:lnSpc>
                <a:spcPct val="90000"/>
              </a:lnSpc>
              <a:defRPr/>
            </a:pPr>
            <a:r>
              <a:rPr lang="en-US">
                <a:latin typeface="Arial" charset="0"/>
                <a:ea typeface="ＭＳ Ｐゴシック" charset="0"/>
              </a:rPr>
              <a:t>transmit </a:t>
            </a:r>
            <a:r>
              <a:rPr lang="en-US" u="sng">
                <a:solidFill>
                  <a:srgbClr val="CC0000"/>
                </a:solidFill>
                <a:latin typeface="Arial" charset="0"/>
                <a:ea typeface="ＭＳ Ｐゴシック" charset="0"/>
              </a:rPr>
              <a:t>acquired characteristics</a:t>
            </a:r>
            <a:r>
              <a:rPr lang="en-US">
                <a:latin typeface="Arial" charset="0"/>
                <a:ea typeface="ＭＳ Ｐゴシック" charset="0"/>
              </a:rPr>
              <a:t> to offspring</a:t>
            </a:r>
          </a:p>
        </p:txBody>
      </p:sp>
    </p:spTree>
    <p:extLst>
      <p:ext uri="{BB962C8B-B14F-4D97-AF65-F5344CB8AC3E}">
        <p14:creationId xmlns:p14="http://schemas.microsoft.com/office/powerpoint/2010/main" val="29115820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22_09ArtificialSelec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36525"/>
            <a:ext cx="65722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3"/>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indent="63500" eaLnBrk="1" hangingPunct="1">
              <a:lnSpc>
                <a:spcPct val="90000"/>
              </a:lnSpc>
            </a:pPr>
            <a:r>
              <a:rPr kumimoji="0" lang="en-US" sz="1500" b="1">
                <a:solidFill>
                  <a:schemeClr val="bg1"/>
                </a:solidFill>
              </a:rPr>
              <a:t>Fig. 22-9</a:t>
            </a:r>
          </a:p>
        </p:txBody>
      </p:sp>
      <p:sp>
        <p:nvSpPr>
          <p:cNvPr id="79875" name="Text Box 4"/>
          <p:cNvSpPr txBox="1">
            <a:spLocks noChangeArrowheads="1"/>
          </p:cNvSpPr>
          <p:nvPr/>
        </p:nvSpPr>
        <p:spPr bwMode="auto">
          <a:xfrm>
            <a:off x="6164263" y="3779838"/>
            <a:ext cx="5286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Kale</a:t>
            </a:r>
          </a:p>
        </p:txBody>
      </p:sp>
      <p:sp>
        <p:nvSpPr>
          <p:cNvPr id="79876" name="Text Box 5"/>
          <p:cNvSpPr txBox="1">
            <a:spLocks noChangeArrowheads="1"/>
          </p:cNvSpPr>
          <p:nvPr/>
        </p:nvSpPr>
        <p:spPr bwMode="auto">
          <a:xfrm>
            <a:off x="6011863" y="6294438"/>
            <a:ext cx="10112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Kohlrabi</a:t>
            </a:r>
          </a:p>
        </p:txBody>
      </p:sp>
      <p:sp>
        <p:nvSpPr>
          <p:cNvPr id="79877" name="Text Box 6"/>
          <p:cNvSpPr txBox="1">
            <a:spLocks noChangeArrowheads="1"/>
          </p:cNvSpPr>
          <p:nvPr/>
        </p:nvSpPr>
        <p:spPr bwMode="auto">
          <a:xfrm>
            <a:off x="5795963" y="1706563"/>
            <a:ext cx="18875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Brussels sprouts</a:t>
            </a:r>
          </a:p>
        </p:txBody>
      </p:sp>
      <p:sp>
        <p:nvSpPr>
          <p:cNvPr id="79878" name="Text Box 7"/>
          <p:cNvSpPr txBox="1">
            <a:spLocks noChangeArrowheads="1"/>
          </p:cNvSpPr>
          <p:nvPr/>
        </p:nvSpPr>
        <p:spPr bwMode="auto">
          <a:xfrm>
            <a:off x="5399088" y="3030538"/>
            <a:ext cx="8207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Leaves</a:t>
            </a:r>
          </a:p>
        </p:txBody>
      </p:sp>
      <p:sp>
        <p:nvSpPr>
          <p:cNvPr id="79879" name="Text Box 8"/>
          <p:cNvSpPr txBox="1">
            <a:spLocks noChangeArrowheads="1"/>
          </p:cNvSpPr>
          <p:nvPr/>
        </p:nvSpPr>
        <p:spPr bwMode="auto">
          <a:xfrm>
            <a:off x="5414963" y="4567238"/>
            <a:ext cx="6048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Stem</a:t>
            </a:r>
          </a:p>
        </p:txBody>
      </p:sp>
      <p:sp>
        <p:nvSpPr>
          <p:cNvPr id="79880" name="Text Box 9"/>
          <p:cNvSpPr txBox="1">
            <a:spLocks noChangeArrowheads="1"/>
          </p:cNvSpPr>
          <p:nvPr/>
        </p:nvSpPr>
        <p:spPr bwMode="auto">
          <a:xfrm>
            <a:off x="3824288" y="5240338"/>
            <a:ext cx="14557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Wild mustard</a:t>
            </a:r>
          </a:p>
        </p:txBody>
      </p:sp>
      <p:sp>
        <p:nvSpPr>
          <p:cNvPr id="79881" name="Text Box 10"/>
          <p:cNvSpPr txBox="1">
            <a:spLocks noChangeArrowheads="1"/>
          </p:cNvSpPr>
          <p:nvPr/>
        </p:nvSpPr>
        <p:spPr bwMode="auto">
          <a:xfrm>
            <a:off x="3268663" y="5697538"/>
            <a:ext cx="1443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Flowers</a:t>
            </a:r>
          </a:p>
          <a:p>
            <a:r>
              <a:rPr kumimoji="0" lang="en-US" sz="1800" b="1"/>
              <a:t>and stems</a:t>
            </a:r>
          </a:p>
        </p:txBody>
      </p:sp>
      <p:sp>
        <p:nvSpPr>
          <p:cNvPr id="79882" name="Text Box 11"/>
          <p:cNvSpPr txBox="1">
            <a:spLocks noChangeArrowheads="1"/>
          </p:cNvSpPr>
          <p:nvPr/>
        </p:nvSpPr>
        <p:spPr bwMode="auto">
          <a:xfrm>
            <a:off x="1338263" y="6294438"/>
            <a:ext cx="10112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Broccoli</a:t>
            </a:r>
          </a:p>
        </p:txBody>
      </p:sp>
      <p:sp>
        <p:nvSpPr>
          <p:cNvPr id="79883" name="Text Box 12"/>
          <p:cNvSpPr txBox="1">
            <a:spLocks noChangeArrowheads="1"/>
          </p:cNvSpPr>
          <p:nvPr/>
        </p:nvSpPr>
        <p:spPr bwMode="auto">
          <a:xfrm>
            <a:off x="1325563" y="3944938"/>
            <a:ext cx="12779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Cauliflower</a:t>
            </a:r>
          </a:p>
        </p:txBody>
      </p:sp>
      <p:sp>
        <p:nvSpPr>
          <p:cNvPr id="79884" name="Text Box 13"/>
          <p:cNvSpPr txBox="1">
            <a:spLocks noChangeArrowheads="1"/>
          </p:cNvSpPr>
          <p:nvPr/>
        </p:nvSpPr>
        <p:spPr bwMode="auto">
          <a:xfrm>
            <a:off x="3233738" y="1928813"/>
            <a:ext cx="8874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Flower</a:t>
            </a:r>
          </a:p>
          <a:p>
            <a:r>
              <a:rPr kumimoji="0" lang="en-US" sz="1800" b="1"/>
              <a:t>clusters</a:t>
            </a:r>
          </a:p>
        </p:txBody>
      </p:sp>
      <p:sp>
        <p:nvSpPr>
          <p:cNvPr id="79885" name="Text Box 14"/>
          <p:cNvSpPr txBox="1">
            <a:spLocks noChangeArrowheads="1"/>
          </p:cNvSpPr>
          <p:nvPr/>
        </p:nvSpPr>
        <p:spPr bwMode="auto">
          <a:xfrm>
            <a:off x="1887538" y="1700213"/>
            <a:ext cx="9985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Cabbage</a:t>
            </a:r>
          </a:p>
        </p:txBody>
      </p:sp>
      <p:sp>
        <p:nvSpPr>
          <p:cNvPr id="79886" name="Text Box 15"/>
          <p:cNvSpPr txBox="1">
            <a:spLocks noChangeArrowheads="1"/>
          </p:cNvSpPr>
          <p:nvPr/>
        </p:nvSpPr>
        <p:spPr bwMode="auto">
          <a:xfrm>
            <a:off x="3862388" y="461963"/>
            <a:ext cx="12652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Terminal</a:t>
            </a:r>
          </a:p>
          <a:p>
            <a:r>
              <a:rPr kumimoji="0" lang="en-US" sz="1800" b="1"/>
              <a:t>bud</a:t>
            </a:r>
          </a:p>
        </p:txBody>
      </p:sp>
      <p:sp>
        <p:nvSpPr>
          <p:cNvPr id="79887" name="Text Box 16"/>
          <p:cNvSpPr txBox="1">
            <a:spLocks noChangeArrowheads="1"/>
          </p:cNvSpPr>
          <p:nvPr/>
        </p:nvSpPr>
        <p:spPr bwMode="auto">
          <a:xfrm>
            <a:off x="4957763" y="919163"/>
            <a:ext cx="8715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800" b="1"/>
              <a:t>Lateral</a:t>
            </a:r>
          </a:p>
          <a:p>
            <a:r>
              <a:rPr kumimoji="0" lang="en-US" sz="1800" b="1"/>
              <a:t>buds</a:t>
            </a:r>
          </a:p>
        </p:txBody>
      </p:sp>
    </p:spTree>
    <p:extLst>
      <p:ext uri="{BB962C8B-B14F-4D97-AF65-F5344CB8AC3E}">
        <p14:creationId xmlns:p14="http://schemas.microsoft.com/office/powerpoint/2010/main" val="30041117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type="body" idx="1"/>
          </p:nvPr>
        </p:nvSpPr>
        <p:spPr>
          <a:xfrm>
            <a:off x="304800" y="685800"/>
            <a:ext cx="8631238" cy="5434013"/>
          </a:xfrm>
        </p:spPr>
        <p:txBody>
          <a:bodyPr/>
          <a:lstStyle/>
          <a:p>
            <a:pPr marL="609600" indent="-609600" eaLnBrk="1" hangingPunct="1">
              <a:buFont typeface="Times" charset="0"/>
              <a:buNone/>
            </a:pPr>
            <a:r>
              <a:rPr lang="en-US">
                <a:latin typeface="Arial" charset="0"/>
                <a:ea typeface="ＭＳ Ｐゴシック" charset="0"/>
                <a:cs typeface="ＭＳ Ｐゴシック" charset="0"/>
              </a:rPr>
              <a:t>1.  Increased UV irradiation causes the skin of humans to become more darkly pigmented over a period of days.  The notion that the offspring of such tanned individuals should consequently inherit darkened skin from their parents is consistent with the ideas of </a:t>
            </a:r>
          </a:p>
          <a:p>
            <a:pPr marL="995363" lvl="1" indent="-533400" eaLnBrk="1" hangingPunct="1">
              <a:buFont typeface="Times New Roman" charset="0"/>
              <a:buAutoNum type="alphaUcPeriod"/>
            </a:pPr>
            <a:r>
              <a:rPr lang="fr-FR" sz="2600">
                <a:latin typeface="Arial" charset="0"/>
                <a:ea typeface="ＭＳ Ｐゴシック" charset="0"/>
              </a:rPr>
              <a:t>Charles Darwin.</a:t>
            </a:r>
          </a:p>
          <a:p>
            <a:pPr marL="995363" lvl="1" indent="-533400" eaLnBrk="1" hangingPunct="1">
              <a:buFont typeface="Times New Roman" charset="0"/>
              <a:buAutoNum type="alphaUcPeriod"/>
            </a:pPr>
            <a:r>
              <a:rPr lang="fr-FR" sz="2600">
                <a:latin typeface="Arial" charset="0"/>
                <a:ea typeface="ＭＳ Ｐゴシック" charset="0"/>
              </a:rPr>
              <a:t>Carolus Linnaeus.</a:t>
            </a:r>
            <a:endParaRPr lang="en-US" sz="2600">
              <a:latin typeface="Arial" charset="0"/>
              <a:ea typeface="ＭＳ Ｐゴシック" charset="0"/>
            </a:endParaRPr>
          </a:p>
          <a:p>
            <a:pPr marL="995363" lvl="1" indent="-533400" eaLnBrk="1" hangingPunct="1">
              <a:buFont typeface="Times New Roman" charset="0"/>
              <a:buAutoNum type="alphaUcPeriod"/>
            </a:pPr>
            <a:r>
              <a:rPr lang="fr-FR" sz="2600">
                <a:latin typeface="Arial" charset="0"/>
                <a:ea typeface="ＭＳ Ｐゴシック" charset="0"/>
              </a:rPr>
              <a:t>Alfred Wallace.</a:t>
            </a:r>
          </a:p>
          <a:p>
            <a:pPr marL="995363" lvl="1" indent="-533400" eaLnBrk="1" hangingPunct="1">
              <a:buFont typeface="Times New Roman" charset="0"/>
              <a:buAutoNum type="alphaUcPeriod"/>
            </a:pPr>
            <a:r>
              <a:rPr lang="fr-FR" sz="2600">
                <a:latin typeface="Arial" charset="0"/>
                <a:ea typeface="ＭＳ Ｐゴシック" charset="0"/>
              </a:rPr>
              <a:t>Jean Baptiste Lamarck.</a:t>
            </a:r>
          </a:p>
          <a:p>
            <a:pPr marL="995363" lvl="1" indent="-533400" eaLnBrk="1" hangingPunct="1">
              <a:buFont typeface="Times New Roman" charset="0"/>
              <a:buAutoNum type="alphaUcPeriod"/>
            </a:pPr>
            <a:r>
              <a:rPr lang="en-US" sz="2600">
                <a:latin typeface="Arial" charset="0"/>
                <a:ea typeface="ＭＳ Ｐゴシック" charset="0"/>
              </a:rPr>
              <a:t>Charles Lyell.</a:t>
            </a:r>
          </a:p>
        </p:txBody>
      </p:sp>
    </p:spTree>
    <p:extLst>
      <p:ext uri="{BB962C8B-B14F-4D97-AF65-F5344CB8AC3E}">
        <p14:creationId xmlns:p14="http://schemas.microsoft.com/office/powerpoint/2010/main" val="15426582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Box 3"/>
          <p:cNvSpPr txBox="1">
            <a:spLocks noChangeArrowheads="1"/>
          </p:cNvSpPr>
          <p:nvPr/>
        </p:nvSpPr>
        <p:spPr bwMode="auto">
          <a:xfrm>
            <a:off x="635000" y="4953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914400" indent="-45720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Tx/>
              <a:buAutoNum type="arabicPeriod" startAt="2"/>
            </a:pPr>
            <a:r>
              <a:rPr lang="en-US"/>
              <a:t>Acquired Characteristics</a:t>
            </a:r>
          </a:p>
          <a:p>
            <a:endParaRPr lang="en-US"/>
          </a:p>
          <a:p>
            <a:pPr lvl="1">
              <a:buFont typeface="Times New Roman" charset="0"/>
              <a:buAutoNum type="alphaUcPeriod"/>
            </a:pPr>
            <a:r>
              <a:rPr lang="en-US"/>
              <a:t>Are passed on to offspring, regardless of the parent who possesses them.</a:t>
            </a:r>
          </a:p>
          <a:p>
            <a:pPr lvl="1">
              <a:buFontTx/>
              <a:buAutoNum type="alphaUcPeriod"/>
            </a:pPr>
            <a:r>
              <a:rPr lang="en-US"/>
              <a:t>Are the basis for all variation in a population</a:t>
            </a:r>
          </a:p>
          <a:p>
            <a:pPr lvl="1">
              <a:buFontTx/>
              <a:buAutoNum type="alphaUcPeriod"/>
            </a:pPr>
            <a:r>
              <a:rPr lang="en-US"/>
              <a:t>Can not be inherited</a:t>
            </a:r>
          </a:p>
          <a:p>
            <a:pPr lvl="1">
              <a:buFontTx/>
              <a:buAutoNum type="alphaUcPeriod"/>
            </a:pPr>
            <a:r>
              <a:rPr lang="en-US"/>
              <a:t>Are the raw material for natural selection</a:t>
            </a:r>
          </a:p>
          <a:p>
            <a:pPr lvl="1">
              <a:buFontTx/>
              <a:buAutoNum type="alphaUcPeriod"/>
            </a:pPr>
            <a:r>
              <a:rPr lang="en-US"/>
              <a:t>Are passed on to offspring only if the mother acquires them</a:t>
            </a:r>
          </a:p>
        </p:txBody>
      </p:sp>
    </p:spTree>
    <p:extLst>
      <p:ext uri="{BB962C8B-B14F-4D97-AF65-F5344CB8AC3E}">
        <p14:creationId xmlns:p14="http://schemas.microsoft.com/office/powerpoint/2010/main" val="1011430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LaMarckian vs. Darwinian view</a:t>
            </a:r>
          </a:p>
        </p:txBody>
      </p:sp>
      <p:pic>
        <p:nvPicPr>
          <p:cNvPr id="1843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0" y="1270000"/>
            <a:ext cx="3810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descr="Rectangle: Click to edit Master text styles&#10;Second level&#10;Third level&#10;Fourth level&#10;Fifth level"/>
          <p:cNvSpPr>
            <a:spLocks noGrp="1" noChangeArrowheads="1"/>
          </p:cNvSpPr>
          <p:nvPr>
            <p:ph type="body" idx="1"/>
          </p:nvPr>
        </p:nvSpPr>
        <p:spPr>
          <a:xfrm>
            <a:off x="533400" y="914400"/>
            <a:ext cx="5334000" cy="5257800"/>
          </a:xfrm>
        </p:spPr>
        <p:txBody>
          <a:bodyPr/>
          <a:lstStyle/>
          <a:p>
            <a:pPr eaLnBrk="1" hangingPunct="1"/>
            <a:r>
              <a:rPr lang="en-US">
                <a:latin typeface="Arial" charset="0"/>
                <a:ea typeface="ＭＳ Ｐゴシック" charset="0"/>
                <a:cs typeface="ＭＳ Ｐゴシック" charset="0"/>
              </a:rPr>
              <a:t>LaMarck</a:t>
            </a:r>
          </a:p>
          <a:p>
            <a:pPr lvl="1" eaLnBrk="1" hangingPunct="1">
              <a:lnSpc>
                <a:spcPct val="90000"/>
              </a:lnSpc>
            </a:pPr>
            <a:r>
              <a:rPr lang="en-US">
                <a:latin typeface="Arial" charset="0"/>
                <a:ea typeface="ＭＳ Ｐゴシック" charset="0"/>
              </a:rPr>
              <a:t>in reaching higher </a:t>
            </a:r>
            <a:br>
              <a:rPr lang="en-US">
                <a:latin typeface="Arial" charset="0"/>
                <a:ea typeface="ＭＳ Ｐゴシック" charset="0"/>
              </a:rPr>
            </a:br>
            <a:r>
              <a:rPr lang="en-US">
                <a:latin typeface="Arial" charset="0"/>
                <a:ea typeface="ＭＳ Ｐゴシック" charset="0"/>
              </a:rPr>
              <a:t>vegetation giraffes </a:t>
            </a:r>
            <a:br>
              <a:rPr lang="en-US">
                <a:latin typeface="Arial" charset="0"/>
                <a:ea typeface="ＭＳ Ｐゴシック" charset="0"/>
              </a:rPr>
            </a:br>
            <a:r>
              <a:rPr lang="en-US">
                <a:latin typeface="Arial" charset="0"/>
                <a:ea typeface="ＭＳ Ｐゴシック" charset="0"/>
              </a:rPr>
              <a:t>stretch their necks &amp; transmits the </a:t>
            </a:r>
            <a:r>
              <a:rPr lang="en-US" u="sng">
                <a:solidFill>
                  <a:srgbClr val="CC0000"/>
                </a:solidFill>
                <a:latin typeface="Arial" charset="0"/>
                <a:ea typeface="ＭＳ Ｐゴシック" charset="0"/>
              </a:rPr>
              <a:t>acquired</a:t>
            </a:r>
            <a:r>
              <a:rPr lang="en-US">
                <a:latin typeface="Arial" charset="0"/>
                <a:ea typeface="ＭＳ Ｐゴシック" charset="0"/>
              </a:rPr>
              <a:t> longer neck to offspring</a:t>
            </a:r>
          </a:p>
          <a:p>
            <a:pPr eaLnBrk="1" hangingPunct="1"/>
            <a:r>
              <a:rPr lang="en-US">
                <a:latin typeface="Arial" charset="0"/>
                <a:ea typeface="ＭＳ Ｐゴシック" charset="0"/>
                <a:cs typeface="ＭＳ Ｐゴシック" charset="0"/>
              </a:rPr>
              <a:t>Darwin</a:t>
            </a:r>
          </a:p>
          <a:p>
            <a:pPr lvl="1" eaLnBrk="1" hangingPunct="1"/>
            <a:r>
              <a:rPr lang="en-US">
                <a:latin typeface="Arial" charset="0"/>
                <a:ea typeface="ＭＳ Ｐゴシック" charset="0"/>
              </a:rPr>
              <a:t>giraffes born with longer necks survive better &amp; leave more offspring who </a:t>
            </a:r>
            <a:r>
              <a:rPr lang="en-US" u="sng">
                <a:solidFill>
                  <a:srgbClr val="CC0000"/>
                </a:solidFill>
                <a:latin typeface="Arial" charset="0"/>
                <a:ea typeface="ＭＳ Ｐゴシック" charset="0"/>
              </a:rPr>
              <a:t>inherit</a:t>
            </a:r>
            <a:r>
              <a:rPr lang="en-US">
                <a:latin typeface="Arial" charset="0"/>
                <a:ea typeface="ＭＳ Ｐゴシック" charset="0"/>
              </a:rPr>
              <a:t> their long necks</a:t>
            </a:r>
            <a:endParaRPr lang="en-US" sz="3200">
              <a:latin typeface="Arial" charset="0"/>
              <a:ea typeface="ＭＳ Ｐゴシック" charset="0"/>
            </a:endParaRPr>
          </a:p>
        </p:txBody>
      </p:sp>
      <p:pic>
        <p:nvPicPr>
          <p:cNvPr id="490501" name="Picture 5"/>
          <p:cNvPicPr>
            <a:picLocks noChangeAspect="1" noChangeArrowheads="1"/>
          </p:cNvPicPr>
          <p:nvPr/>
        </p:nvPicPr>
        <p:blipFill>
          <a:blip r:embed="rId6"/>
          <a:srcRect/>
          <a:stretch>
            <a:fillRect/>
          </a:stretch>
        </p:blipFill>
        <p:spPr bwMode="auto">
          <a:xfrm>
            <a:off x="6324600" y="3124200"/>
            <a:ext cx="2743200" cy="3657600"/>
          </a:xfrm>
          <a:prstGeom prst="rect">
            <a:avLst/>
          </a:prstGeom>
          <a:noFill/>
          <a:ln w="9525">
            <a:solidFill>
              <a:srgbClr val="660000"/>
            </a:solidFill>
            <a:miter lim="800000"/>
            <a:headEnd/>
            <a:tailEnd/>
          </a:ln>
          <a:effectLst>
            <a:outerShdw blurRad="63500" dist="35921" dir="2700000" algn="ctr" rotWithShape="0">
              <a:srgbClr val="41552A"/>
            </a:outerShdw>
          </a:effectLst>
        </p:spPr>
      </p:pic>
      <p:grpSp>
        <p:nvGrpSpPr>
          <p:cNvPr id="2" name="Group 6"/>
          <p:cNvGrpSpPr>
            <a:grpSpLocks/>
          </p:cNvGrpSpPr>
          <p:nvPr/>
        </p:nvGrpSpPr>
        <p:grpSpPr bwMode="auto">
          <a:xfrm>
            <a:off x="1752600" y="1143000"/>
            <a:ext cx="2382838" cy="2382838"/>
            <a:chOff x="1145" y="518"/>
            <a:chExt cx="3718" cy="3718"/>
          </a:xfrm>
        </p:grpSpPr>
        <p:sp>
          <p:nvSpPr>
            <p:cNvPr id="18442" name="Oval 7"/>
            <p:cNvSpPr>
              <a:spLocks noChangeArrowheads="1"/>
            </p:cNvSpPr>
            <p:nvPr/>
          </p:nvSpPr>
          <p:spPr bwMode="auto">
            <a:xfrm>
              <a:off x="1145" y="518"/>
              <a:ext cx="3718" cy="3718"/>
            </a:xfrm>
            <a:prstGeom prst="ellipse">
              <a:avLst/>
            </a:prstGeom>
            <a:noFill/>
            <a:ln w="2286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3" name="Line 8"/>
            <p:cNvSpPr>
              <a:spLocks noChangeShapeType="1"/>
            </p:cNvSpPr>
            <p:nvPr/>
          </p:nvSpPr>
          <p:spPr bwMode="auto">
            <a:xfrm>
              <a:off x="1851" y="871"/>
              <a:ext cx="2212" cy="3027"/>
            </a:xfrm>
            <a:prstGeom prst="line">
              <a:avLst/>
            </a:prstGeom>
            <a:noFill/>
            <a:ln w="228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3"/>
          <p:cNvGrpSpPr>
            <a:grpSpLocks/>
          </p:cNvGrpSpPr>
          <p:nvPr/>
        </p:nvGrpSpPr>
        <p:grpSpPr bwMode="auto">
          <a:xfrm>
            <a:off x="1828800" y="4038600"/>
            <a:ext cx="2454275" cy="2670175"/>
            <a:chOff x="1294" y="2710"/>
            <a:chExt cx="1546" cy="1682"/>
          </a:xfrm>
        </p:grpSpPr>
        <p:sp>
          <p:nvSpPr>
            <p:cNvPr id="18440" name="Text Box 9"/>
            <p:cNvSpPr txBox="1">
              <a:spLocks noChangeArrowheads="1"/>
            </p:cNvSpPr>
            <p:nvPr/>
          </p:nvSpPr>
          <p:spPr bwMode="auto">
            <a:xfrm>
              <a:off x="1417" y="2736"/>
              <a:ext cx="1423"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0000"/>
                </a:lnSpc>
                <a:spcBef>
                  <a:spcPct val="50000"/>
                </a:spcBef>
              </a:pPr>
              <a:r>
                <a:rPr lang="en-US" sz="20800">
                  <a:solidFill>
                    <a:srgbClr val="006C01"/>
                  </a:solidFill>
                  <a:latin typeface="Wingdings" charset="0"/>
                  <a:sym typeface="Wingdings" charset="0"/>
                </a:rPr>
                <a:t></a:t>
              </a:r>
              <a:endParaRPr lang="en-US" sz="22900">
                <a:solidFill>
                  <a:srgbClr val="006C01"/>
                </a:solidFill>
                <a:latin typeface="Wingdings" charset="0"/>
                <a:sym typeface="Wingdings" charset="0"/>
              </a:endParaRPr>
            </a:p>
          </p:txBody>
        </p:sp>
        <p:sp>
          <p:nvSpPr>
            <p:cNvPr id="18441" name="Oval 11"/>
            <p:cNvSpPr>
              <a:spLocks noChangeArrowheads="1"/>
            </p:cNvSpPr>
            <p:nvPr/>
          </p:nvSpPr>
          <p:spPr bwMode="auto">
            <a:xfrm>
              <a:off x="1294" y="2710"/>
              <a:ext cx="1501" cy="1501"/>
            </a:xfrm>
            <a:prstGeom prst="ellipse">
              <a:avLst/>
            </a:prstGeom>
            <a:noFill/>
            <a:ln w="228600">
              <a:solidFill>
                <a:srgbClr val="006C0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39" name="Rectangle 14"/>
          <p:cNvSpPr>
            <a:spLocks noChangeArrowheads="1"/>
          </p:cNvSpPr>
          <p:nvPr/>
        </p:nvSpPr>
        <p:spPr bwMode="auto">
          <a:xfrm>
            <a:off x="5932488" y="6608763"/>
            <a:ext cx="212725"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167073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rowd Laugh"/>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lapp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274638"/>
            <a:ext cx="8229600" cy="600075"/>
          </a:xfrm>
        </p:spPr>
        <p:txBody>
          <a:bodyPr>
            <a:normAutofit fontScale="90000"/>
          </a:bodyPr>
          <a:lstStyle/>
          <a:p>
            <a:pPr eaLnBrk="1" hangingPunct="1"/>
            <a:r>
              <a:rPr lang="en-US" sz="3600">
                <a:solidFill>
                  <a:schemeClr val="bg2"/>
                </a:solidFill>
                <a:latin typeface="Times New Roman" charset="0"/>
                <a:ea typeface="ＭＳ Ｐゴシック" charset="0"/>
                <a:cs typeface="ＭＳ Ｐゴシック" charset="0"/>
              </a:rPr>
              <a:t>Acquired traits cannot be inherited</a:t>
            </a:r>
          </a:p>
        </p:txBody>
      </p:sp>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2325"/>
            <a:ext cx="71755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8" y="3897313"/>
            <a:ext cx="1973262"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7162800" y="3886200"/>
            <a:ext cx="2133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2500">
                <a:solidFill>
                  <a:srgbClr val="FFFFFF"/>
                </a:solidFill>
              </a:rPr>
              <a:t>A.Weismann</a:t>
            </a:r>
          </a:p>
        </p:txBody>
      </p:sp>
    </p:spTree>
    <p:extLst>
      <p:ext uri="{BB962C8B-B14F-4D97-AF65-F5344CB8AC3E}">
        <p14:creationId xmlns:p14="http://schemas.microsoft.com/office/powerpoint/2010/main" val="2081989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74638"/>
            <a:ext cx="4381500" cy="1143000"/>
          </a:xfrm>
        </p:spPr>
        <p:txBody>
          <a:bodyPr/>
          <a:lstStyle/>
          <a:p>
            <a:pPr eaLnBrk="1" hangingPunct="1"/>
            <a:r>
              <a:rPr lang="en-US">
                <a:latin typeface="Times New Roman" charset="0"/>
                <a:ea typeface="ＭＳ Ｐゴシック" charset="0"/>
                <a:cs typeface="ＭＳ Ｐゴシック" charset="0"/>
              </a:rPr>
              <a:t>Charles Darwin</a:t>
            </a:r>
          </a:p>
        </p:txBody>
      </p:sp>
      <p:pic>
        <p:nvPicPr>
          <p:cNvPr id="374787" name="Picture 3"/>
          <p:cNvPicPr>
            <a:picLocks noChangeAspect="1" noChangeArrowheads="1"/>
          </p:cNvPicPr>
          <p:nvPr/>
        </p:nvPicPr>
        <p:blipFill>
          <a:blip r:embed="rId3"/>
          <a:srcRect t="3654"/>
          <a:stretch>
            <a:fillRect/>
          </a:stretch>
        </p:blipFill>
        <p:spPr bwMode="auto">
          <a:xfrm>
            <a:off x="4822825" y="381000"/>
            <a:ext cx="4168775" cy="5105400"/>
          </a:xfrm>
          <a:prstGeom prst="rect">
            <a:avLst/>
          </a:prstGeom>
          <a:noFill/>
          <a:ln w="9525">
            <a:solidFill>
              <a:srgbClr val="121212"/>
            </a:solidFill>
            <a:miter lim="800000"/>
            <a:headEnd/>
            <a:tailEnd/>
          </a:ln>
          <a:effectLst>
            <a:outerShdw blurRad="63500" dist="38099" dir="2700000" algn="ctr" rotWithShape="0">
              <a:srgbClr val="000000">
                <a:alpha val="74998"/>
              </a:srgbClr>
            </a:outerShdw>
          </a:effectLst>
        </p:spPr>
      </p:pic>
      <p:sp>
        <p:nvSpPr>
          <p:cNvPr id="21507" name="Rectangle 4" descr="Rectangle: Click to edit Master text styles&#10;Second level&#10;Third level&#10;Fourth level&#10;Fifth level"/>
          <p:cNvSpPr>
            <a:spLocks noGrp="1" noChangeArrowheads="1"/>
          </p:cNvSpPr>
          <p:nvPr>
            <p:ph type="body" idx="1"/>
          </p:nvPr>
        </p:nvSpPr>
        <p:spPr>
          <a:xfrm>
            <a:off x="736600" y="1371600"/>
            <a:ext cx="3987800" cy="4724400"/>
          </a:xfrm>
        </p:spPr>
        <p:txBody>
          <a:bodyPr/>
          <a:lstStyle/>
          <a:p>
            <a:pPr eaLnBrk="1" hangingPunct="1">
              <a:buClrTx/>
            </a:pPr>
            <a:r>
              <a:rPr lang="en-US">
                <a:latin typeface="Arial" charset="0"/>
                <a:ea typeface="ＭＳ Ｐゴシック" charset="0"/>
                <a:cs typeface="ＭＳ Ｐゴシック" charset="0"/>
              </a:rPr>
              <a:t>1809-1882</a:t>
            </a:r>
          </a:p>
          <a:p>
            <a:pPr eaLnBrk="1" hangingPunct="1">
              <a:buClrTx/>
            </a:pPr>
            <a:r>
              <a:rPr lang="en-US">
                <a:latin typeface="Arial" charset="0"/>
                <a:ea typeface="ＭＳ Ｐゴシック" charset="0"/>
                <a:cs typeface="ＭＳ Ｐゴシック" charset="0"/>
              </a:rPr>
              <a:t>British naturalist</a:t>
            </a:r>
          </a:p>
          <a:p>
            <a:pPr eaLnBrk="1" hangingPunct="1">
              <a:buClrTx/>
            </a:pPr>
            <a:r>
              <a:rPr lang="en-US">
                <a:latin typeface="Arial" charset="0"/>
                <a:ea typeface="ＭＳ Ｐゴシック" charset="0"/>
                <a:cs typeface="ＭＳ Ｐゴシック" charset="0"/>
              </a:rPr>
              <a:t>Evolution by </a:t>
            </a:r>
            <a:r>
              <a:rPr lang="en-US" u="sng">
                <a:solidFill>
                  <a:srgbClr val="CC0000"/>
                </a:solidFill>
                <a:latin typeface="Arial" charset="0"/>
                <a:ea typeface="ＭＳ Ｐゴシック" charset="0"/>
                <a:cs typeface="ＭＳ Ｐゴシック" charset="0"/>
              </a:rPr>
              <a:t>natural selection</a:t>
            </a:r>
          </a:p>
          <a:p>
            <a:pPr eaLnBrk="1" hangingPunct="1">
              <a:buClrTx/>
            </a:pPr>
            <a:r>
              <a:rPr lang="en-US">
                <a:latin typeface="Arial" charset="0"/>
                <a:ea typeface="ＭＳ Ｐゴシック" charset="0"/>
                <a:cs typeface="ＭＳ Ｐゴシック" charset="0"/>
              </a:rPr>
              <a:t>Supported the theory with evidence.</a:t>
            </a:r>
          </a:p>
        </p:txBody>
      </p:sp>
      <p:pic>
        <p:nvPicPr>
          <p:cNvPr id="374789" name="Picture 5"/>
          <p:cNvPicPr>
            <a:picLocks noChangeArrowheads="1"/>
          </p:cNvPicPr>
          <p:nvPr/>
        </p:nvPicPr>
        <p:blipFill>
          <a:blip r:embed="rId4"/>
          <a:srcRect/>
          <a:stretch>
            <a:fillRect/>
          </a:stretch>
        </p:blipFill>
        <p:spPr bwMode="auto">
          <a:xfrm>
            <a:off x="4808538" y="3810000"/>
            <a:ext cx="2125662" cy="3048000"/>
          </a:xfrm>
          <a:prstGeom prst="rect">
            <a:avLst/>
          </a:prstGeom>
          <a:noFill/>
          <a:ln w="9525">
            <a:solidFill>
              <a:srgbClr val="660000"/>
            </a:solidFill>
            <a:miter lim="800000"/>
            <a:headEnd/>
            <a:tailEnd/>
          </a:ln>
          <a:effectLst>
            <a:outerShdw blurRad="63500" dist="38099" dir="2700000" algn="ctr" rotWithShape="0">
              <a:srgbClr val="121212">
                <a:alpha val="74998"/>
              </a:srgbClr>
            </a:outerShdw>
          </a:effectLst>
        </p:spPr>
      </p:pic>
    </p:spTree>
    <p:extLst>
      <p:ext uri="{BB962C8B-B14F-4D97-AF65-F5344CB8AC3E}">
        <p14:creationId xmlns:p14="http://schemas.microsoft.com/office/powerpoint/2010/main" val="2522122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p:cNvSpPr>
          <p:nvPr/>
        </p:nvSpPr>
        <p:spPr bwMode="auto">
          <a:xfrm>
            <a:off x="368300" y="4564063"/>
            <a:ext cx="1905000" cy="393700"/>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lIns="0" tIns="0" rIns="40639" bIns="0" anchor="ctr"/>
          <a:lstStyle/>
          <a:p>
            <a:pPr marL="39688" eaLnBrk="1" hangingPunct="1">
              <a:spcBef>
                <a:spcPts val="1150"/>
              </a:spcBef>
              <a:defRPr/>
            </a:pPr>
            <a:r>
              <a:rPr lang="en-US" sz="1800" b="1">
                <a:solidFill>
                  <a:srgbClr val="0F116A"/>
                </a:solidFill>
                <a:cs typeface="Times" charset="0"/>
              </a:rPr>
              <a:t>Robert Fitzroy</a:t>
            </a:r>
          </a:p>
        </p:txBody>
      </p:sp>
      <p:pic>
        <p:nvPicPr>
          <p:cNvPr id="588803" name="Picture 3"/>
          <p:cNvPicPr>
            <a:picLocks noChangeAspect="1" noChangeArrowheads="1"/>
          </p:cNvPicPr>
          <p:nvPr/>
        </p:nvPicPr>
        <p:blipFill>
          <a:blip r:embed="rId3"/>
          <a:srcRect l="2406" t="2142" r="3209" b="17143"/>
          <a:stretch>
            <a:fillRect/>
          </a:stretch>
        </p:blipFill>
        <p:spPr bwMode="auto">
          <a:xfrm>
            <a:off x="4267200" y="3679825"/>
            <a:ext cx="4779963" cy="30607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23555" name="Rectangle 4"/>
          <p:cNvSpPr>
            <a:spLocks noGrp="1" noChangeArrowheads="1"/>
          </p:cNvSpPr>
          <p:nvPr>
            <p:ph type="title"/>
          </p:nvPr>
        </p:nvSpPr>
        <p:spPr>
          <a:xfrm>
            <a:off x="469900" y="0"/>
            <a:ext cx="8229600" cy="1143000"/>
          </a:xfrm>
        </p:spPr>
        <p:txBody>
          <a:bodyPr/>
          <a:lstStyle/>
          <a:p>
            <a:pPr eaLnBrk="1" hangingPunct="1"/>
            <a:r>
              <a:rPr lang="en-US">
                <a:latin typeface="Times New Roman" charset="0"/>
                <a:ea typeface="ＭＳ Ｐゴシック" charset="0"/>
                <a:cs typeface="ＭＳ Ｐゴシック" charset="0"/>
              </a:rPr>
              <a:t>Voyage of the HMS Beagle</a:t>
            </a:r>
          </a:p>
        </p:txBody>
      </p:sp>
      <p:sp>
        <p:nvSpPr>
          <p:cNvPr id="23556" name="Rectangle 5" descr="Rectangle: Click to edit Master text styles&#10;Second level&#10;Third level&#10;Fourth level&#10;Fifth level"/>
          <p:cNvSpPr>
            <a:spLocks noGrp="1" noChangeArrowheads="1"/>
          </p:cNvSpPr>
          <p:nvPr>
            <p:ph type="body" idx="1"/>
          </p:nvPr>
        </p:nvSpPr>
        <p:spPr>
          <a:xfrm>
            <a:off x="393700" y="1104900"/>
            <a:ext cx="7543800" cy="2260600"/>
          </a:xfrm>
        </p:spPr>
        <p:txBody>
          <a:bodyPr/>
          <a:lstStyle/>
          <a:p>
            <a:pPr eaLnBrk="1" hangingPunct="1">
              <a:buClrTx/>
            </a:pPr>
            <a:r>
              <a:rPr lang="en-US">
                <a:latin typeface="Arial" charset="0"/>
                <a:ea typeface="ＭＳ Ｐゴシック" charset="0"/>
                <a:cs typeface="ＭＳ Ｐゴシック" charset="0"/>
              </a:rPr>
              <a:t>Traveled around the world</a:t>
            </a:r>
          </a:p>
          <a:p>
            <a:pPr lvl="1" eaLnBrk="1" hangingPunct="1">
              <a:buClrTx/>
            </a:pPr>
            <a:r>
              <a:rPr lang="en-US">
                <a:latin typeface="Arial" charset="0"/>
                <a:ea typeface="ＭＳ Ｐゴシック" charset="0"/>
              </a:rPr>
              <a:t>1831-1836  </a:t>
            </a:r>
            <a:r>
              <a:rPr lang="en-US">
                <a:solidFill>
                  <a:schemeClr val="tx2"/>
                </a:solidFill>
                <a:latin typeface="Arial" charset="0"/>
                <a:ea typeface="ＭＳ Ｐゴシック" charset="0"/>
              </a:rPr>
              <a:t>(22 years old!)</a:t>
            </a:r>
            <a:endParaRPr lang="en-US">
              <a:latin typeface="Arial" charset="0"/>
              <a:ea typeface="ＭＳ Ｐゴシック" charset="0"/>
            </a:endParaRPr>
          </a:p>
          <a:p>
            <a:pPr lvl="1" eaLnBrk="1" hangingPunct="1">
              <a:buClrTx/>
            </a:pPr>
            <a:r>
              <a:rPr lang="en-US">
                <a:latin typeface="Arial" charset="0"/>
                <a:ea typeface="ＭＳ Ｐゴシック" charset="0"/>
              </a:rPr>
              <a:t>makes many observations of nature</a:t>
            </a:r>
          </a:p>
        </p:txBody>
      </p:sp>
      <p:pic>
        <p:nvPicPr>
          <p:cNvPr id="588806" name="Picture 6"/>
          <p:cNvPicPr>
            <a:picLocks noChangeArrowheads="1"/>
          </p:cNvPicPr>
          <p:nvPr/>
        </p:nvPicPr>
        <p:blipFill>
          <a:blip r:embed="rId4"/>
          <a:srcRect/>
          <a:stretch>
            <a:fillRect/>
          </a:stretch>
        </p:blipFill>
        <p:spPr bwMode="auto">
          <a:xfrm flipH="1">
            <a:off x="2116138" y="4440238"/>
            <a:ext cx="1862137" cy="22860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144449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31"/>
          <p:cNvGrpSpPr>
            <a:grpSpLocks/>
          </p:cNvGrpSpPr>
          <p:nvPr/>
        </p:nvGrpSpPr>
        <p:grpSpPr bwMode="auto">
          <a:xfrm>
            <a:off x="0" y="2057400"/>
            <a:ext cx="8774113" cy="4800600"/>
            <a:chOff x="112" y="768"/>
            <a:chExt cx="5527" cy="3024"/>
          </a:xfrm>
        </p:grpSpPr>
        <p:pic>
          <p:nvPicPr>
            <p:cNvPr id="256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 y="768"/>
              <a:ext cx="5527"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Line 5"/>
            <p:cNvSpPr>
              <a:spLocks noChangeShapeType="1"/>
            </p:cNvSpPr>
            <p:nvPr/>
          </p:nvSpPr>
          <p:spPr bwMode="auto">
            <a:xfrm flipH="1">
              <a:off x="2390" y="1208"/>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08" name="Text Box 6"/>
            <p:cNvSpPr txBox="1">
              <a:spLocks noChangeArrowheads="1"/>
            </p:cNvSpPr>
            <p:nvPr/>
          </p:nvSpPr>
          <p:spPr bwMode="auto">
            <a:xfrm>
              <a:off x="2007" y="1132"/>
              <a:ext cx="4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000"/>
                <a:t>England</a:t>
              </a:r>
              <a:endParaRPr lang="en-US" sz="1000" b="1"/>
            </a:p>
          </p:txBody>
        </p:sp>
        <p:sp>
          <p:nvSpPr>
            <p:cNvPr id="25609" name="Text Box 7"/>
            <p:cNvSpPr txBox="1">
              <a:spLocks noChangeArrowheads="1"/>
            </p:cNvSpPr>
            <p:nvPr/>
          </p:nvSpPr>
          <p:spPr bwMode="auto">
            <a:xfrm>
              <a:off x="2691" y="1193"/>
              <a:ext cx="45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000"/>
                <a:t>EUROPE</a:t>
              </a:r>
            </a:p>
          </p:txBody>
        </p:sp>
        <p:sp>
          <p:nvSpPr>
            <p:cNvPr id="25610" name="Text Box 8"/>
            <p:cNvSpPr txBox="1">
              <a:spLocks noChangeArrowheads="1"/>
            </p:cNvSpPr>
            <p:nvPr/>
          </p:nvSpPr>
          <p:spPr bwMode="auto">
            <a:xfrm>
              <a:off x="714" y="1308"/>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NORTH</a:t>
              </a:r>
            </a:p>
            <a:p>
              <a:r>
                <a:rPr lang="en-US" sz="1000"/>
                <a:t>AMERICA</a:t>
              </a:r>
            </a:p>
          </p:txBody>
        </p:sp>
        <p:sp>
          <p:nvSpPr>
            <p:cNvPr id="25611" name="Text Box 9"/>
            <p:cNvSpPr txBox="1">
              <a:spLocks noChangeArrowheads="1"/>
            </p:cNvSpPr>
            <p:nvPr/>
          </p:nvSpPr>
          <p:spPr bwMode="auto">
            <a:xfrm>
              <a:off x="432" y="1976"/>
              <a:ext cx="5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Galápagos</a:t>
              </a:r>
            </a:p>
            <a:p>
              <a:r>
                <a:rPr lang="en-US" sz="1000"/>
                <a:t>Islands</a:t>
              </a:r>
            </a:p>
          </p:txBody>
        </p:sp>
        <p:sp>
          <p:nvSpPr>
            <p:cNvPr id="25612" name="Text Box 10"/>
            <p:cNvSpPr txBox="1">
              <a:spLocks noChangeArrowheads="1"/>
            </p:cNvSpPr>
            <p:nvPr/>
          </p:nvSpPr>
          <p:spPr bwMode="auto">
            <a:xfrm>
              <a:off x="389" y="2537"/>
              <a:ext cx="6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Darwin in 1840,</a:t>
              </a:r>
            </a:p>
            <a:p>
              <a:r>
                <a:rPr lang="en-US" sz="1000"/>
                <a:t>after his return</a:t>
              </a:r>
            </a:p>
          </p:txBody>
        </p:sp>
        <p:sp>
          <p:nvSpPr>
            <p:cNvPr id="25613" name="Text Box 11"/>
            <p:cNvSpPr txBox="1">
              <a:spLocks noChangeArrowheads="1"/>
            </p:cNvSpPr>
            <p:nvPr/>
          </p:nvSpPr>
          <p:spPr bwMode="auto">
            <a:xfrm>
              <a:off x="1273" y="2446"/>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SOUTH</a:t>
              </a:r>
            </a:p>
            <a:p>
              <a:r>
                <a:rPr lang="en-US" sz="1000"/>
                <a:t>AMERICA</a:t>
              </a:r>
            </a:p>
          </p:txBody>
        </p:sp>
        <p:sp>
          <p:nvSpPr>
            <p:cNvPr id="25614" name="Text Box 12"/>
            <p:cNvSpPr txBox="1">
              <a:spLocks noChangeArrowheads="1"/>
            </p:cNvSpPr>
            <p:nvPr/>
          </p:nvSpPr>
          <p:spPr bwMode="auto">
            <a:xfrm>
              <a:off x="2285" y="2946"/>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Cape of</a:t>
              </a:r>
            </a:p>
            <a:p>
              <a:r>
                <a:rPr lang="en-US" sz="1000"/>
                <a:t>Good Hope</a:t>
              </a:r>
            </a:p>
          </p:txBody>
        </p:sp>
        <p:sp>
          <p:nvSpPr>
            <p:cNvPr id="25615" name="Line 13"/>
            <p:cNvSpPr>
              <a:spLocks noChangeShapeType="1"/>
            </p:cNvSpPr>
            <p:nvPr/>
          </p:nvSpPr>
          <p:spPr bwMode="auto">
            <a:xfrm flipH="1">
              <a:off x="2688" y="3027"/>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16" name="Text Box 14"/>
            <p:cNvSpPr txBox="1">
              <a:spLocks noChangeArrowheads="1"/>
            </p:cNvSpPr>
            <p:nvPr/>
          </p:nvSpPr>
          <p:spPr bwMode="auto">
            <a:xfrm>
              <a:off x="1788" y="3391"/>
              <a:ext cx="5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Cape Horn</a:t>
              </a:r>
            </a:p>
          </p:txBody>
        </p:sp>
        <p:sp>
          <p:nvSpPr>
            <p:cNvPr id="25617" name="Line 15"/>
            <p:cNvSpPr>
              <a:spLocks noChangeShapeType="1"/>
            </p:cNvSpPr>
            <p:nvPr/>
          </p:nvSpPr>
          <p:spPr bwMode="auto">
            <a:xfrm flipH="1">
              <a:off x="1556" y="3469"/>
              <a:ext cx="2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18" name="Text Box 16"/>
            <p:cNvSpPr txBox="1">
              <a:spLocks noChangeArrowheads="1"/>
            </p:cNvSpPr>
            <p:nvPr/>
          </p:nvSpPr>
          <p:spPr bwMode="auto">
            <a:xfrm>
              <a:off x="1372" y="3638"/>
              <a:ext cx="7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Tierra del Fuego</a:t>
              </a:r>
            </a:p>
          </p:txBody>
        </p:sp>
        <p:sp>
          <p:nvSpPr>
            <p:cNvPr id="25619" name="Line 17"/>
            <p:cNvSpPr>
              <a:spLocks noChangeShapeType="1"/>
            </p:cNvSpPr>
            <p:nvPr/>
          </p:nvSpPr>
          <p:spPr bwMode="auto">
            <a:xfrm flipV="1">
              <a:off x="1459" y="3501"/>
              <a:ext cx="1" cy="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20" name="Text Box 18"/>
            <p:cNvSpPr txBox="1">
              <a:spLocks noChangeArrowheads="1"/>
            </p:cNvSpPr>
            <p:nvPr/>
          </p:nvSpPr>
          <p:spPr bwMode="auto">
            <a:xfrm>
              <a:off x="2865" y="2004"/>
              <a:ext cx="4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AFRICA</a:t>
              </a:r>
            </a:p>
          </p:txBody>
        </p:sp>
        <p:sp>
          <p:nvSpPr>
            <p:cNvPr id="25621" name="Text Box 19"/>
            <p:cNvSpPr txBox="1">
              <a:spLocks noChangeArrowheads="1"/>
            </p:cNvSpPr>
            <p:nvPr/>
          </p:nvSpPr>
          <p:spPr bwMode="auto">
            <a:xfrm>
              <a:off x="3845" y="1976"/>
              <a:ext cx="8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HMS </a:t>
              </a:r>
              <a:r>
                <a:rPr lang="en-US" sz="1000" i="1"/>
                <a:t>Beagle </a:t>
              </a:r>
              <a:r>
                <a:rPr lang="en-US" sz="1000"/>
                <a:t>in port</a:t>
              </a:r>
            </a:p>
          </p:txBody>
        </p:sp>
        <p:sp>
          <p:nvSpPr>
            <p:cNvPr id="25622" name="Text Box 20"/>
            <p:cNvSpPr txBox="1">
              <a:spLocks noChangeArrowheads="1"/>
            </p:cNvSpPr>
            <p:nvPr/>
          </p:nvSpPr>
          <p:spPr bwMode="auto">
            <a:xfrm>
              <a:off x="4613" y="2719"/>
              <a:ext cx="55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AUSTRALIA</a:t>
              </a:r>
            </a:p>
          </p:txBody>
        </p:sp>
        <p:sp>
          <p:nvSpPr>
            <p:cNvPr id="25623" name="Text Box 21"/>
            <p:cNvSpPr txBox="1">
              <a:spLocks noChangeArrowheads="1"/>
            </p:cNvSpPr>
            <p:nvPr/>
          </p:nvSpPr>
          <p:spPr bwMode="auto">
            <a:xfrm>
              <a:off x="4845" y="3292"/>
              <a:ext cx="46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Tasmania</a:t>
              </a:r>
            </a:p>
          </p:txBody>
        </p:sp>
        <p:sp>
          <p:nvSpPr>
            <p:cNvPr id="25624" name="Line 22"/>
            <p:cNvSpPr>
              <a:spLocks noChangeShapeType="1"/>
            </p:cNvSpPr>
            <p:nvPr/>
          </p:nvSpPr>
          <p:spPr bwMode="auto">
            <a:xfrm flipV="1">
              <a:off x="5046" y="3187"/>
              <a:ext cx="1" cy="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25" name="Text Box 23"/>
            <p:cNvSpPr txBox="1">
              <a:spLocks noChangeArrowheads="1"/>
            </p:cNvSpPr>
            <p:nvPr/>
          </p:nvSpPr>
          <p:spPr bwMode="auto">
            <a:xfrm>
              <a:off x="5204" y="3406"/>
              <a:ext cx="4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a:t>New</a:t>
              </a:r>
            </a:p>
            <a:p>
              <a:r>
                <a:rPr lang="en-US" sz="1000"/>
                <a:t>Zealand</a:t>
              </a:r>
            </a:p>
          </p:txBody>
        </p:sp>
        <p:sp>
          <p:nvSpPr>
            <p:cNvPr id="25626" name="Line 24"/>
            <p:cNvSpPr>
              <a:spLocks noChangeShapeType="1"/>
            </p:cNvSpPr>
            <p:nvPr/>
          </p:nvSpPr>
          <p:spPr bwMode="auto">
            <a:xfrm flipV="1">
              <a:off x="5428" y="3035"/>
              <a:ext cx="65" cy="40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5627" name="Text Box 27"/>
            <p:cNvSpPr txBox="1">
              <a:spLocks noChangeArrowheads="1"/>
            </p:cNvSpPr>
            <p:nvPr/>
          </p:nvSpPr>
          <p:spPr bwMode="auto">
            <a:xfrm>
              <a:off x="136" y="1582"/>
              <a:ext cx="4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i="1"/>
                <a:t>PACIFIC</a:t>
              </a:r>
            </a:p>
            <a:p>
              <a:r>
                <a:rPr lang="en-US" sz="1000" i="1"/>
                <a:t>OCEAN</a:t>
              </a:r>
            </a:p>
          </p:txBody>
        </p:sp>
        <p:sp>
          <p:nvSpPr>
            <p:cNvPr id="25628" name="Text Box 28"/>
            <p:cNvSpPr txBox="1">
              <a:spLocks noChangeArrowheads="1"/>
            </p:cNvSpPr>
            <p:nvPr/>
          </p:nvSpPr>
          <p:spPr bwMode="auto">
            <a:xfrm rot="-5400000">
              <a:off x="1213" y="3028"/>
              <a:ext cx="3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gn="ctr"/>
              <a:r>
                <a:rPr lang="en-US" sz="1000" b="1"/>
                <a:t>Andes</a:t>
              </a:r>
            </a:p>
          </p:txBody>
        </p:sp>
        <p:sp>
          <p:nvSpPr>
            <p:cNvPr id="25629" name="Text Box 30"/>
            <p:cNvSpPr txBox="1">
              <a:spLocks noChangeArrowheads="1"/>
            </p:cNvSpPr>
            <p:nvPr/>
          </p:nvSpPr>
          <p:spPr bwMode="auto">
            <a:xfrm>
              <a:off x="1488" y="1576"/>
              <a:ext cx="5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lang="en-US" sz="1000" i="1"/>
                <a:t>ATLANTIC</a:t>
              </a:r>
            </a:p>
            <a:p>
              <a:r>
                <a:rPr lang="en-US" sz="1000" i="1"/>
                <a:t>OCEAN</a:t>
              </a:r>
            </a:p>
          </p:txBody>
        </p:sp>
      </p:grpSp>
      <p:sp>
        <p:nvSpPr>
          <p:cNvPr id="25602" name="Rectangle 2"/>
          <p:cNvSpPr>
            <a:spLocks noGrp="1" noChangeArrowheads="1"/>
          </p:cNvSpPr>
          <p:nvPr>
            <p:ph type="title"/>
          </p:nvPr>
        </p:nvSpPr>
        <p:spPr>
          <a:xfrm>
            <a:off x="0" y="0"/>
            <a:ext cx="6413500" cy="804863"/>
          </a:xfrm>
        </p:spPr>
        <p:txBody>
          <a:bodyPr/>
          <a:lstStyle/>
          <a:p>
            <a:pPr eaLnBrk="1" hangingPunct="1"/>
            <a:r>
              <a:rPr lang="en-US">
                <a:latin typeface="Times New Roman" charset="0"/>
                <a:ea typeface="ＭＳ Ｐゴシック" charset="0"/>
                <a:cs typeface="ＭＳ Ｐゴシック" charset="0"/>
              </a:rPr>
              <a:t>Voyage of the HMS Beagle</a:t>
            </a:r>
          </a:p>
        </p:txBody>
      </p:sp>
      <p:sp>
        <p:nvSpPr>
          <p:cNvPr id="25603" name="Rectangle 3" descr="Rectangle: Click to edit Master text styles&#10;Second level&#10;Third level&#10;Fourth level&#10;Fifth level"/>
          <p:cNvSpPr>
            <a:spLocks noGrp="1" noChangeArrowheads="1"/>
          </p:cNvSpPr>
          <p:nvPr>
            <p:ph type="body" idx="1"/>
          </p:nvPr>
        </p:nvSpPr>
        <p:spPr>
          <a:xfrm>
            <a:off x="342900" y="812800"/>
            <a:ext cx="7543800" cy="1157288"/>
          </a:xfrm>
        </p:spPr>
        <p:txBody>
          <a:bodyPr/>
          <a:lstStyle/>
          <a:p>
            <a:pPr eaLnBrk="1" hangingPunct="1">
              <a:buClrTx/>
            </a:pPr>
            <a:r>
              <a:rPr lang="en-US">
                <a:latin typeface="Arial" charset="0"/>
                <a:ea typeface="ＭＳ Ｐゴシック" charset="0"/>
                <a:cs typeface="ＭＳ Ｐゴシック" charset="0"/>
              </a:rPr>
              <a:t>Stopped in </a:t>
            </a:r>
            <a:r>
              <a:rPr lang="en-US" u="sng">
                <a:solidFill>
                  <a:srgbClr val="CC0000"/>
                </a:solidFill>
                <a:latin typeface="Arial" charset="0"/>
                <a:ea typeface="ＭＳ Ｐゴシック" charset="0"/>
                <a:cs typeface="ＭＳ Ｐゴシック" charset="0"/>
              </a:rPr>
              <a:t>Galapagos Islands</a:t>
            </a:r>
            <a:endParaRPr lang="en-US">
              <a:latin typeface="Arial" charset="0"/>
              <a:ea typeface="ＭＳ Ｐゴシック" charset="0"/>
              <a:cs typeface="ＭＳ Ｐゴシック" charset="0"/>
            </a:endParaRPr>
          </a:p>
          <a:p>
            <a:pPr lvl="1" eaLnBrk="1" hangingPunct="1">
              <a:buClrTx/>
            </a:pPr>
            <a:r>
              <a:rPr lang="en-US" sz="2700">
                <a:latin typeface="Arial" charset="0"/>
                <a:ea typeface="ＭＳ Ｐゴシック" charset="0"/>
              </a:rPr>
              <a:t>500 miles off coast of Ecuador</a:t>
            </a:r>
          </a:p>
        </p:txBody>
      </p:sp>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2325" y="422275"/>
            <a:ext cx="19716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91" name="Oval 11"/>
          <p:cNvSpPr>
            <a:spLocks noChangeArrowheads="1"/>
          </p:cNvSpPr>
          <p:nvPr/>
        </p:nvSpPr>
        <p:spPr bwMode="auto">
          <a:xfrm>
            <a:off x="939800" y="4241800"/>
            <a:ext cx="533400" cy="501650"/>
          </a:xfrm>
          <a:prstGeom prst="ellipse">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04813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91"/>
                                        </p:tgtEl>
                                        <p:attrNameLst>
                                          <p:attrName>style.visibility</p:attrName>
                                        </p:attrNameLst>
                                      </p:cBhvr>
                                      <p:to>
                                        <p:strVal val="visible"/>
                                      </p:to>
                                    </p:set>
                                    <p:animEffect transition="in" filter="wipe(left)">
                                      <p:cBhvr>
                                        <p:cTn id="7" dur="500"/>
                                        <p:tgtEl>
                                          <p:spTgt spid="378891"/>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89225" y="1266825"/>
            <a:ext cx="6454775" cy="5589588"/>
            <a:chOff x="1694" y="798"/>
            <a:chExt cx="4066" cy="3521"/>
          </a:xfrm>
          <a:effectLst>
            <a:outerShdw blurRad="50800" dist="38100" dir="13500000" algn="tl">
              <a:srgbClr val="000000">
                <a:alpha val="43000"/>
              </a:srgbClr>
            </a:outerShdw>
          </a:effectLst>
        </p:grpSpPr>
        <p:pic>
          <p:nvPicPr>
            <p:cNvPr id="37899" name="Picture 3"/>
            <p:cNvPicPr>
              <a:picLocks noChangeArrowheads="1"/>
            </p:cNvPicPr>
            <p:nvPr/>
          </p:nvPicPr>
          <p:blipFill>
            <a:blip r:embed="rId2"/>
            <a:srcRect t="1199" r="14400"/>
            <a:stretch>
              <a:fillRect/>
            </a:stretch>
          </p:blipFill>
          <p:spPr bwMode="auto">
            <a:xfrm>
              <a:off x="1694" y="798"/>
              <a:ext cx="4066" cy="3521"/>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37900" name="Rectangle 4"/>
            <p:cNvSpPr>
              <a:spLocks/>
            </p:cNvSpPr>
            <p:nvPr/>
          </p:nvSpPr>
          <p:spPr bwMode="auto">
            <a:xfrm>
              <a:off x="2352" y="2207"/>
              <a:ext cx="1680" cy="2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40639" bIns="0"/>
            <a:lstStyle/>
            <a:p>
              <a:pPr marL="39688" eaLnBrk="1" hangingPunct="1">
                <a:spcBef>
                  <a:spcPts val="1150"/>
                </a:spcBef>
                <a:defRPr/>
              </a:pPr>
              <a:r>
                <a:rPr lang="en-US" sz="2000" b="1">
                  <a:solidFill>
                    <a:schemeClr val="bg1"/>
                  </a:solidFill>
                  <a:ea typeface="Arial" charset="0"/>
                  <a:cs typeface="Arial" charset="0"/>
                  <a:sym typeface="Arial" charset="0"/>
                </a:rPr>
                <a:t>Finch?</a:t>
              </a:r>
              <a:br>
                <a:rPr lang="en-US" sz="2000" b="1">
                  <a:solidFill>
                    <a:schemeClr val="bg1"/>
                  </a:solidFill>
                  <a:ea typeface="Arial" charset="0"/>
                  <a:cs typeface="Arial" charset="0"/>
                  <a:sym typeface="Arial" charset="0"/>
                </a:rPr>
              </a:br>
              <a:endParaRPr lang="en-US" sz="2000" b="1">
                <a:solidFill>
                  <a:schemeClr val="bg1"/>
                </a:solidFill>
                <a:ea typeface="Arial" charset="0"/>
                <a:cs typeface="Arial" charset="0"/>
                <a:sym typeface="Arial" charset="0"/>
              </a:endParaRPr>
            </a:p>
          </p:txBody>
        </p:sp>
        <p:sp>
          <p:nvSpPr>
            <p:cNvPr id="37901" name="Rectangle 5"/>
            <p:cNvSpPr>
              <a:spLocks/>
            </p:cNvSpPr>
            <p:nvPr/>
          </p:nvSpPr>
          <p:spPr bwMode="auto">
            <a:xfrm>
              <a:off x="4272" y="2207"/>
              <a:ext cx="1488" cy="24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40639" bIns="0"/>
            <a:lstStyle/>
            <a:p>
              <a:pPr marL="39688" eaLnBrk="1" hangingPunct="1">
                <a:spcBef>
                  <a:spcPts val="1150"/>
                </a:spcBef>
                <a:defRPr/>
              </a:pPr>
              <a:r>
                <a:rPr lang="en-US" sz="2000" b="1">
                  <a:solidFill>
                    <a:schemeClr val="bg1"/>
                  </a:solidFill>
                  <a:ea typeface="Arial" charset="0"/>
                  <a:cs typeface="Arial" charset="0"/>
                  <a:sym typeface="Arial" charset="0"/>
                </a:rPr>
                <a:t>Sparrow?</a:t>
              </a:r>
            </a:p>
          </p:txBody>
        </p:sp>
        <p:sp>
          <p:nvSpPr>
            <p:cNvPr id="37902" name="Rectangle 6"/>
            <p:cNvSpPr>
              <a:spLocks/>
            </p:cNvSpPr>
            <p:nvPr/>
          </p:nvSpPr>
          <p:spPr bwMode="auto">
            <a:xfrm>
              <a:off x="2616" y="4039"/>
              <a:ext cx="1296" cy="24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40639" bIns="0"/>
            <a:lstStyle/>
            <a:p>
              <a:pPr marL="39688" eaLnBrk="1" hangingPunct="1">
                <a:spcBef>
                  <a:spcPts val="1150"/>
                </a:spcBef>
                <a:defRPr/>
              </a:pPr>
              <a:r>
                <a:rPr lang="en-US" sz="2000" b="1">
                  <a:solidFill>
                    <a:schemeClr val="bg1"/>
                  </a:solidFill>
                  <a:ea typeface="Arial" charset="0"/>
                  <a:cs typeface="Arial" charset="0"/>
                  <a:sym typeface="Arial" charset="0"/>
                </a:rPr>
                <a:t>Woodpecker?</a:t>
              </a:r>
            </a:p>
          </p:txBody>
        </p:sp>
        <p:sp>
          <p:nvSpPr>
            <p:cNvPr id="37903" name="Rectangle 7"/>
            <p:cNvSpPr>
              <a:spLocks/>
            </p:cNvSpPr>
            <p:nvPr/>
          </p:nvSpPr>
          <p:spPr bwMode="auto">
            <a:xfrm>
              <a:off x="4224" y="4031"/>
              <a:ext cx="1536" cy="24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40639" bIns="0"/>
            <a:lstStyle/>
            <a:p>
              <a:pPr marL="39688" eaLnBrk="1" hangingPunct="1">
                <a:spcBef>
                  <a:spcPts val="1150"/>
                </a:spcBef>
                <a:defRPr/>
              </a:pPr>
              <a:r>
                <a:rPr lang="en-US" sz="2000" b="1">
                  <a:solidFill>
                    <a:schemeClr val="bg1"/>
                  </a:solidFill>
                  <a:ea typeface="Arial" charset="0"/>
                  <a:cs typeface="Arial" charset="0"/>
                  <a:sym typeface="Arial" charset="0"/>
                </a:rPr>
                <a:t>Warbler?</a:t>
              </a:r>
            </a:p>
          </p:txBody>
        </p:sp>
      </p:grpSp>
      <p:sp>
        <p:nvSpPr>
          <p:cNvPr id="27650" name="Rectangle 8"/>
          <p:cNvSpPr>
            <a:spLocks noGrp="1" noChangeArrowheads="1"/>
          </p:cNvSpPr>
          <p:nvPr>
            <p:ph type="title"/>
          </p:nvPr>
        </p:nvSpPr>
        <p:spPr>
          <a:xfrm>
            <a:off x="0" y="0"/>
            <a:ext cx="6616700" cy="1143000"/>
          </a:xfrm>
        </p:spPr>
        <p:txBody>
          <a:bodyPr/>
          <a:lstStyle/>
          <a:p>
            <a:pPr eaLnBrk="1" hangingPunct="1"/>
            <a:r>
              <a:rPr lang="en-US">
                <a:latin typeface="Times New Roman" charset="0"/>
                <a:ea typeface="ＭＳ Ｐゴシック" charset="0"/>
                <a:cs typeface="ＭＳ Ｐゴシック" charset="0"/>
              </a:rPr>
              <a:t>Darwin found… birds</a:t>
            </a:r>
          </a:p>
        </p:txBody>
      </p:sp>
      <p:sp>
        <p:nvSpPr>
          <p:cNvPr id="27651" name="Rectangle 9"/>
          <p:cNvSpPr>
            <a:spLocks/>
          </p:cNvSpPr>
          <p:nvPr/>
        </p:nvSpPr>
        <p:spPr bwMode="auto">
          <a:xfrm>
            <a:off x="3733800" y="3503613"/>
            <a:ext cx="2667000"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Finch?</a:t>
            </a:r>
            <a:br>
              <a:rPr lang="en-US" sz="2000" b="1">
                <a:solidFill>
                  <a:srgbClr val="121212"/>
                </a:solidFill>
                <a:cs typeface="Arial" charset="0"/>
                <a:sym typeface="Arial" charset="0"/>
              </a:rPr>
            </a:br>
            <a:endParaRPr lang="en-US" sz="2000" b="1">
              <a:solidFill>
                <a:srgbClr val="121212"/>
              </a:solidFill>
              <a:cs typeface="Arial" charset="0"/>
              <a:sym typeface="Arial" charset="0"/>
            </a:endParaRPr>
          </a:p>
        </p:txBody>
      </p:sp>
      <p:sp>
        <p:nvSpPr>
          <p:cNvPr id="27652" name="Rectangle 10"/>
          <p:cNvSpPr>
            <a:spLocks/>
          </p:cNvSpPr>
          <p:nvPr/>
        </p:nvSpPr>
        <p:spPr bwMode="auto">
          <a:xfrm>
            <a:off x="6781800" y="3503613"/>
            <a:ext cx="2362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Sparrow?</a:t>
            </a:r>
          </a:p>
        </p:txBody>
      </p:sp>
      <p:sp>
        <p:nvSpPr>
          <p:cNvPr id="27653" name="Rectangle 11"/>
          <p:cNvSpPr>
            <a:spLocks/>
          </p:cNvSpPr>
          <p:nvPr/>
        </p:nvSpPr>
        <p:spPr bwMode="auto">
          <a:xfrm>
            <a:off x="4152900" y="6411913"/>
            <a:ext cx="2057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Woodpecker?</a:t>
            </a:r>
          </a:p>
        </p:txBody>
      </p:sp>
      <p:sp>
        <p:nvSpPr>
          <p:cNvPr id="27654" name="Rectangle 12"/>
          <p:cNvSpPr>
            <a:spLocks/>
          </p:cNvSpPr>
          <p:nvPr/>
        </p:nvSpPr>
        <p:spPr bwMode="auto">
          <a:xfrm>
            <a:off x="6705600" y="6399213"/>
            <a:ext cx="2438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ts val="1150"/>
              </a:spcBef>
            </a:pPr>
            <a:r>
              <a:rPr lang="en-US" sz="2000" b="1">
                <a:solidFill>
                  <a:srgbClr val="121212"/>
                </a:solidFill>
                <a:cs typeface="Arial" charset="0"/>
                <a:sym typeface="Arial" charset="0"/>
              </a:rPr>
              <a:t>Warbler?</a:t>
            </a:r>
          </a:p>
        </p:txBody>
      </p:sp>
      <p:pic>
        <p:nvPicPr>
          <p:cNvPr id="590861" name="Picture 13"/>
          <p:cNvPicPr>
            <a:picLocks noChangeArrowheads="1"/>
          </p:cNvPicPr>
          <p:nvPr/>
        </p:nvPicPr>
        <p:blipFill>
          <a:blip r:embed="rId3"/>
          <a:srcRect l="17085" t="22910" r="7323" b="13091"/>
          <a:stretch>
            <a:fillRect/>
          </a:stretch>
        </p:blipFill>
        <p:spPr bwMode="auto">
          <a:xfrm flipH="1">
            <a:off x="311150" y="5018088"/>
            <a:ext cx="2616200" cy="165258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90862" name="Rectangle 14" descr="Rectangle: Click to edit Master text styles&#10;Second level&#10;Third level&#10;Fourth level&#10;Fifth level"/>
          <p:cNvSpPr>
            <a:spLocks noGrp="1" noChangeArrowheads="1"/>
          </p:cNvSpPr>
          <p:nvPr>
            <p:ph type="body" idx="1"/>
          </p:nvPr>
        </p:nvSpPr>
        <p:spPr>
          <a:xfrm>
            <a:off x="0" y="977900"/>
            <a:ext cx="2882900" cy="1979613"/>
          </a:xfrm>
        </p:spPr>
        <p:txBody>
          <a:bodyPr>
            <a:normAutofit fontScale="92500" lnSpcReduction="20000"/>
          </a:bodyPr>
          <a:lstStyle/>
          <a:p>
            <a:pPr marL="0" indent="0" eaLnBrk="1" hangingPunct="1">
              <a:buFont typeface="Wingdings" charset="0"/>
              <a:buNone/>
              <a:defRPr/>
            </a:pPr>
            <a:r>
              <a:rPr lang="en-US">
                <a:effectLst>
                  <a:outerShdw blurRad="38100" dist="38100" dir="2700000" algn="tl">
                    <a:srgbClr val="DDDDDD"/>
                  </a:outerShdw>
                </a:effectLst>
                <a:latin typeface="Arial" charset="0"/>
                <a:ea typeface="ＭＳ Ｐゴシック" charset="0"/>
                <a:cs typeface="Arial" charset="0"/>
                <a:sym typeface="Arial" charset="0"/>
              </a:rPr>
              <a:t>Collected many different birds on the Galapagos Islands. </a:t>
            </a:r>
          </a:p>
        </p:txBody>
      </p:sp>
      <p:sp>
        <p:nvSpPr>
          <p:cNvPr id="590863" name="Rectangle 15" descr="Rectangle: Click to edit Master text styles&#10;Second level&#10;Third level&#10;Fourth level&#10;Fifth level"/>
          <p:cNvSpPr>
            <a:spLocks noChangeArrowheads="1"/>
          </p:cNvSpPr>
          <p:nvPr/>
        </p:nvSpPr>
        <p:spPr bwMode="auto">
          <a:xfrm>
            <a:off x="0" y="3175000"/>
            <a:ext cx="2844800" cy="1233488"/>
          </a:xfrm>
          <a:prstGeom prst="rect">
            <a:avLst/>
          </a:prstGeom>
          <a:noFill/>
          <a:ln w="9525">
            <a:noFill/>
            <a:miter lim="800000"/>
            <a:headEnd/>
            <a:tailEnd/>
          </a:ln>
          <a:effectLst/>
        </p:spPr>
        <p:txBody>
          <a:bodyPr/>
          <a:lstStyle/>
          <a:p>
            <a:pPr eaLnBrk="1" hangingPunct="1">
              <a:spcBef>
                <a:spcPct val="20000"/>
              </a:spcBef>
              <a:buClr>
                <a:srgbClr val="0F116A"/>
              </a:buClr>
              <a:buSzPct val="120000"/>
              <a:buFont typeface="Wingdings" charset="0"/>
              <a:buNone/>
              <a:defRPr/>
            </a:pPr>
            <a:r>
              <a:rPr lang="en-US" sz="2800" b="1">
                <a:solidFill>
                  <a:srgbClr val="0F116A"/>
                </a:solidFill>
                <a:effectLst>
                  <a:outerShdw blurRad="38100" dist="38100" dir="2700000" algn="tl">
                    <a:srgbClr val="DDDDDD"/>
                  </a:outerShdw>
                </a:effectLst>
                <a:cs typeface="Arial" charset="0"/>
                <a:sym typeface="Arial" charset="0"/>
              </a:rPr>
              <a:t>Thought he found </a:t>
            </a:r>
            <a:br>
              <a:rPr lang="en-US" sz="2800" b="1">
                <a:solidFill>
                  <a:srgbClr val="0F116A"/>
                </a:solidFill>
                <a:effectLst>
                  <a:outerShdw blurRad="38100" dist="38100" dir="2700000" algn="tl">
                    <a:srgbClr val="DDDDDD"/>
                  </a:outerShdw>
                </a:effectLst>
                <a:cs typeface="Arial" charset="0"/>
                <a:sym typeface="Arial" charset="0"/>
              </a:rPr>
            </a:br>
            <a:r>
              <a:rPr lang="en-US" sz="2800" b="1">
                <a:solidFill>
                  <a:srgbClr val="0F116A"/>
                </a:solidFill>
                <a:effectLst>
                  <a:outerShdw blurRad="38100" dist="38100" dir="2700000" algn="tl">
                    <a:srgbClr val="DDDDDD"/>
                  </a:outerShdw>
                </a:effectLst>
                <a:cs typeface="Arial" charset="0"/>
                <a:sym typeface="Arial" charset="0"/>
              </a:rPr>
              <a:t>very different kinds…</a:t>
            </a:r>
            <a:endParaRPr lang="en-US" sz="2800" b="1">
              <a:solidFill>
                <a:srgbClr val="CC0000"/>
              </a:solidFill>
              <a:effectLst>
                <a:outerShdw blurRad="38100" dist="38100" dir="2700000" algn="tl">
                  <a:srgbClr val="DDDDDD"/>
                </a:outerShdw>
              </a:effectLst>
              <a:cs typeface="Arial" charset="0"/>
              <a:sym typeface="Arial" charset="0"/>
            </a:endParaRPr>
          </a:p>
        </p:txBody>
      </p:sp>
    </p:spTree>
    <p:extLst>
      <p:ext uri="{BB962C8B-B14F-4D97-AF65-F5344CB8AC3E}">
        <p14:creationId xmlns:p14="http://schemas.microsoft.com/office/powerpoint/2010/main" val="12722016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1943</Words>
  <Application>Microsoft Macintosh PowerPoint</Application>
  <PresentationFormat>On-screen Show (4:3)</PresentationFormat>
  <Paragraphs>335</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Darwin In historical context</vt:lpstr>
      <vt:lpstr>Jean-Baptiste LaMarck</vt:lpstr>
      <vt:lpstr>LaMarckian vs. Darwinian view</vt:lpstr>
      <vt:lpstr>Acquired traits cannot be inherited</vt:lpstr>
      <vt:lpstr>Charles Darwin</vt:lpstr>
      <vt:lpstr>Voyage of the HMS Beagle</vt:lpstr>
      <vt:lpstr>Voyage of the HMS Beagle</vt:lpstr>
      <vt:lpstr>Darwin found… birds</vt:lpstr>
      <vt:lpstr>But Darwin found… a lot of finches</vt:lpstr>
      <vt:lpstr>The Origin of Species</vt:lpstr>
      <vt:lpstr>“Tree Thinking”</vt:lpstr>
      <vt:lpstr>Correlation of species to food source</vt:lpstr>
      <vt:lpstr>Beak variation in Galápagos finches</vt:lpstr>
      <vt:lpstr>Darwin’s finches</vt:lpstr>
      <vt:lpstr>Darwin’s finches</vt:lpstr>
      <vt:lpstr>PowerPoint Presentation</vt:lpstr>
      <vt:lpstr>PowerPoint Presentation</vt:lpstr>
      <vt:lpstr>PowerPoint Presentation</vt:lpstr>
      <vt:lpstr>PowerPoint Presentation</vt:lpstr>
      <vt:lpstr>PowerPoint Presentation</vt:lpstr>
      <vt:lpstr>Essence of Darwin’s ideas</vt:lpstr>
      <vt:lpstr>Variation in body color = Camouflage as an example of evolutionary adaptation</vt:lpstr>
      <vt:lpstr>Natural selection in action  </vt:lpstr>
      <vt:lpstr>Peppered Moths</vt:lpstr>
      <vt:lpstr>Peppered moth</vt:lpstr>
      <vt:lpstr>What Is Theoretical About Darwin’s View of Life?</vt:lpstr>
      <vt:lpstr>Evolution is not goal-oriented</vt:lpstr>
      <vt:lpstr>Artificial selection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Plano High School</dc:creator>
  <cp:lastModifiedBy>Plano High School</cp:lastModifiedBy>
  <cp:revision>4</cp:revision>
  <dcterms:created xsi:type="dcterms:W3CDTF">2017-05-25T18:24:15Z</dcterms:created>
  <dcterms:modified xsi:type="dcterms:W3CDTF">2017-05-25T18:26:04Z</dcterms:modified>
</cp:coreProperties>
</file>