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bin" ContentType="audio/unknown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7791-3472-F04C-9EB1-5CD00CB8844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155C6-AD83-7D4A-AE3C-98D3B8DC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>
                <a:ea typeface="ＭＳ Ｐゴシック" charset="0"/>
                <a:cs typeface="ＭＳ Ｐゴシック" charset="0"/>
              </a:rPr>
              <a:t>Figure 22.3 Formation of sedimentary strata with fossils</a:t>
            </a:r>
          </a:p>
          <a:p>
            <a:pPr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kumimoji="0" lang="en-US">
                <a:ea typeface="ＭＳ Ｐゴシック" charset="0"/>
                <a:cs typeface="ＭＳ Ｐゴシック" charset="0"/>
              </a:rPr>
              <a:t>The study of </a:t>
            </a:r>
            <a:r>
              <a:rPr kumimoji="0" lang="en-US" b="1">
                <a:ea typeface="ＭＳ Ｐゴシック" charset="0"/>
                <a:cs typeface="ＭＳ Ｐゴシック" charset="0"/>
              </a:rPr>
              <a:t>fossils </a:t>
            </a:r>
            <a:r>
              <a:rPr kumimoji="0" lang="en-US">
                <a:ea typeface="ＭＳ Ｐゴシック" charset="0"/>
                <a:cs typeface="ＭＳ Ｐゴシック" charset="0"/>
              </a:rPr>
              <a:t>helped to lay the groundwork for Darwin</a:t>
            </a:r>
            <a:r>
              <a:rPr kumimoji="0"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>
                <a:ea typeface="ＭＳ Ｐゴシック" charset="0"/>
                <a:cs typeface="ＭＳ Ｐゴシック" charset="0"/>
              </a:rPr>
              <a:t>s ideas</a:t>
            </a:r>
          </a:p>
          <a:p>
            <a:pPr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kumimoji="0" lang="en-US">
                <a:ea typeface="ＭＳ Ｐゴシック" charset="0"/>
                <a:cs typeface="ＭＳ Ｐゴシック" charset="0"/>
              </a:rPr>
              <a:t>Fossils are remains or traces of organisms from the past, usually found in sedimentary rock, which appears in layers or </a:t>
            </a:r>
            <a:r>
              <a:rPr kumimoji="0" lang="en-US" b="1">
                <a:ea typeface="ＭＳ Ｐゴシック" charset="0"/>
                <a:cs typeface="ＭＳ Ｐゴシック" charset="0"/>
              </a:rPr>
              <a:t>strata</a:t>
            </a:r>
          </a:p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Paleontology</a:t>
            </a:r>
            <a:r>
              <a:rPr lang="en-US">
                <a:ea typeface="ＭＳ Ｐゴシック" charset="0"/>
                <a:cs typeface="ＭＳ Ｐゴシック" charset="0"/>
              </a:rPr>
              <a:t>, the study of fossils, was largely developed by French scientist Georges Cuvier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Cuvier advocated </a:t>
            </a:r>
            <a:r>
              <a:rPr lang="en-US" b="1">
                <a:ea typeface="ＭＳ Ｐゴシック" charset="0"/>
                <a:cs typeface="ＭＳ Ｐゴシック" charset="0"/>
              </a:rPr>
              <a:t>catastrophism</a:t>
            </a:r>
            <a:r>
              <a:rPr lang="en-US">
                <a:ea typeface="ＭＳ Ｐゴシック" charset="0"/>
                <a:cs typeface="ＭＳ Ｐゴシック" charset="0"/>
              </a:rPr>
              <a:t>, speculating that each boundary between strata represents a catastrophe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Geologists James Hutton and Charles Lyell perceived that changes in Earth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surface can result from slow continuous actions still operating today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Lyell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principle of </a:t>
            </a:r>
            <a:r>
              <a:rPr lang="en-US" altLang="ja-JP" b="1">
                <a:ea typeface="ＭＳ Ｐゴシック" charset="0"/>
                <a:cs typeface="ＭＳ Ｐゴシック" charset="0"/>
              </a:rPr>
              <a:t>uniformitarianism </a:t>
            </a:r>
            <a:r>
              <a:rPr lang="en-US" altLang="ja-JP">
                <a:ea typeface="ＭＳ Ｐゴシック" charset="0"/>
                <a:cs typeface="ＭＳ Ｐゴシック" charset="0"/>
              </a:rPr>
              <a:t>states that the mechanisms of change are constant over time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This view strongly influenced Darwin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thinking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fossil record provides evidence of the extinction of species, the origin of new groups, and changes within groups over time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B9CBE9C3-4BB2-224C-9D4D-5BDC54E65AB7}" type="slidenum">
              <a:rPr kumimoji="0" lang="en-US" sz="1200">
                <a:latin typeface="Times New Roman" charset="0"/>
              </a:rPr>
              <a:pPr/>
              <a:t>1</a:t>
            </a:fld>
            <a:endParaRPr kumimoji="0"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2E9398C4-37F8-F449-9E52-EF9C5377864B}" type="slidenum">
              <a:rPr kumimoji="0" lang="en-US" sz="1200">
                <a:latin typeface="Times New Roman" charset="0"/>
              </a:rPr>
              <a:pPr/>
              <a:t>10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Vestigial structures </a:t>
            </a:r>
            <a:r>
              <a:rPr lang="en-US">
                <a:ea typeface="ＭＳ Ｐゴシック" charset="0"/>
                <a:cs typeface="ＭＳ Ｐゴシック" charset="0"/>
              </a:rPr>
              <a:t>are remnants of features that served important functions in the organism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ancestors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Examples of homologies at the molecular level are genes shared among organisms inherited from a common ancestor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B7B18E8A-9CDF-1E48-A8CB-658626838EE3}" type="slidenum">
              <a:rPr kumimoji="0" lang="en-US" sz="1200">
                <a:latin typeface="Times New Roman" charset="0"/>
              </a:rPr>
              <a:pPr/>
              <a:t>11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4EE6C190-3D09-E748-B948-8CCB6C5FBCDF}" type="slidenum">
              <a:rPr kumimoji="0" lang="en-US" sz="1200">
                <a:latin typeface="Times New Roman" charset="0"/>
              </a:rPr>
              <a:pPr/>
              <a:t>12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079C5FB5-6065-CE44-A138-FA232A002D89}" type="slidenum">
              <a:rPr kumimoji="0" lang="en-US" sz="1200">
                <a:latin typeface="Times New Roman" charset="0"/>
              </a:rPr>
              <a:pPr/>
              <a:t>13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1BA99E8F-AB85-B74B-97F7-18592185C56F}" type="slidenum">
              <a:rPr kumimoji="0" lang="en-US" sz="1200">
                <a:latin typeface="Times New Roman" charset="0"/>
              </a:rPr>
              <a:pPr/>
              <a:t>2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kumimoji="0" lang="en-US">
                <a:ea typeface="ＭＳ Ｐゴシック" charset="0"/>
                <a:cs typeface="ＭＳ Ｐゴシック" charset="0"/>
              </a:rPr>
              <a:t>Figure 22.15 Fossil evidence of evolution in a group of trilobites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fossil record provides evidence of the extinction of species, the origin of new groups, and changes within groups over time</a:t>
            </a:r>
          </a:p>
          <a:p>
            <a:pPr eaLnBrk="1" hangingPunct="1"/>
            <a:endParaRPr kumimoji="0"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Darwinian view of life predicts that evolutionary transitions should leave signs in the fossil record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Paleontologists have discovered fossils of many such transitional forms</a:t>
            </a:r>
          </a:p>
          <a:p>
            <a:pPr eaLnBrk="1" hangingPunct="1"/>
            <a:endParaRPr kumimoji="0"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9FA0ACA1-D427-D947-A197-BEFA08BB3752}" type="slidenum">
              <a:rPr kumimoji="0" lang="en-US" sz="1200">
                <a:latin typeface="Times New Roman" charset="0"/>
              </a:rPr>
              <a:pPr/>
              <a:t>3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kumimoji="0" lang="en-US">
                <a:ea typeface="ＭＳ Ｐゴシック" charset="0"/>
                <a:cs typeface="ＭＳ Ｐゴシック" charset="0"/>
              </a:rPr>
              <a:t>Figure 22.16 The transition to life in the sea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F963F39A-236B-8D4A-8488-8FC89931311B}" type="slidenum">
              <a:rPr kumimoji="0" lang="en-US" sz="1200">
                <a:latin typeface="Times New Roman" charset="0"/>
              </a:rPr>
              <a:pPr/>
              <a:t>4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kumimoji="0" lang="en-US">
                <a:ea typeface="ＭＳ Ｐゴシック" charset="0"/>
                <a:cs typeface="ＭＳ Ｐゴシック" charset="0"/>
              </a:rPr>
              <a:t>Figure 22.17 Mammalian forelimbs: homologous structures</a:t>
            </a:r>
          </a:p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Homology </a:t>
            </a:r>
            <a:r>
              <a:rPr lang="en-US">
                <a:ea typeface="ＭＳ Ｐゴシック" charset="0"/>
                <a:cs typeface="ＭＳ Ｐゴシック" charset="0"/>
              </a:rPr>
              <a:t>is similarity resulting from common ancestry</a:t>
            </a:r>
          </a:p>
          <a:p>
            <a:pPr eaLnBrk="1" hangingPunct="1"/>
            <a:endParaRPr kumimoji="0"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238E5767-B6C9-B744-92ED-FC8296DBBDD4}" type="slidenum">
              <a:rPr kumimoji="0" lang="en-US" sz="1200">
                <a:latin typeface="Times New Roman" charset="0"/>
              </a:rPr>
              <a:pPr/>
              <a:t>5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A6EBDD65-C387-7B48-BB74-A7BAD04EA516}" type="slidenum">
              <a:rPr kumimoji="0" lang="en-US" sz="1200">
                <a:latin typeface="Times New Roman" charset="0"/>
              </a:rPr>
              <a:pPr/>
              <a:t>6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96B8938F-601A-6D45-8BBC-7510CFAAC6BD}" type="slidenum">
              <a:rPr kumimoji="0" lang="en-US" sz="1200">
                <a:latin typeface="Times New Roman" charset="0"/>
              </a:rPr>
              <a:pPr/>
              <a:t>7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kumimoji="0" lang="en-US">
                <a:ea typeface="ＭＳ Ｐゴシック" charset="0"/>
                <a:cs typeface="ＭＳ Ｐゴシック" charset="0"/>
              </a:rPr>
              <a:t>Figure 22.18 Anatomical similarities in vertebrate embryos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Comparative embryology reveals anatomical homologies not visible in adult organisms</a:t>
            </a:r>
          </a:p>
          <a:p>
            <a:pPr eaLnBrk="1" hangingPunct="1"/>
            <a:endParaRPr kumimoji="0"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B40C09EA-2C79-614B-8092-D04D219D5BE6}" type="slidenum">
              <a:rPr kumimoji="0" lang="en-US" sz="1200">
                <a:latin typeface="Times New Roman" charset="0"/>
              </a:rPr>
              <a:pPr/>
              <a:t>8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7DFC012E-5523-BB49-BA5E-8FF42B5AA741}" type="slidenum">
              <a:rPr kumimoji="0" lang="en-US" sz="1200">
                <a:latin typeface="Times New Roman" charset="0"/>
              </a:rPr>
              <a:pPr/>
              <a:t>9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kumimoji="0" lang="en-US">
                <a:ea typeface="ＭＳ Ｐゴシック" charset="0"/>
                <a:cs typeface="ＭＳ Ｐゴシック" charset="0"/>
              </a:rPr>
              <a:t>Figure 22.19 Tree thinking: information provided in an evolutionary tree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Darwinian concept of an </a:t>
            </a:r>
            <a:r>
              <a:rPr lang="en-US" b="1">
                <a:ea typeface="ＭＳ Ｐゴシック" charset="0"/>
                <a:cs typeface="ＭＳ Ｐゴシック" charset="0"/>
              </a:rPr>
              <a:t>evolutionary tree </a:t>
            </a:r>
            <a:r>
              <a:rPr lang="en-US">
                <a:ea typeface="ＭＳ Ｐゴシック" charset="0"/>
                <a:cs typeface="ＭＳ Ｐゴシック" charset="0"/>
              </a:rPr>
              <a:t>of life can explain homologies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Evolutionary trees are hypotheses about the relationships among different groups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Evolutionary trees can be made using different types of data, for example, anatomical and DNA sequence data</a:t>
            </a:r>
          </a:p>
          <a:p>
            <a:pPr eaLnBrk="1" hangingPunct="1"/>
            <a:endParaRPr kumimoji="0"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4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6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9B6E-C58A-1C4A-8D74-E6B15EB29DD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A48D-4C4B-4D4A-BB77-FB954D5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8.jpeg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  <a: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  <a:t>Formation of sedimentary strata containing fossils</a:t>
            </a:r>
          </a:p>
        </p:txBody>
      </p:sp>
      <p:grpSp>
        <p:nvGrpSpPr>
          <p:cNvPr id="88066" name="Group 29"/>
          <p:cNvGrpSpPr>
            <a:grpSpLocks/>
          </p:cNvGrpSpPr>
          <p:nvPr/>
        </p:nvGrpSpPr>
        <p:grpSpPr bwMode="auto">
          <a:xfrm>
            <a:off x="396875" y="1371600"/>
            <a:ext cx="8504238" cy="4429125"/>
            <a:chOff x="296" y="864"/>
            <a:chExt cx="5495" cy="2934"/>
          </a:xfrm>
        </p:grpSpPr>
        <p:pic>
          <p:nvPicPr>
            <p:cNvPr id="880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864"/>
              <a:ext cx="5136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68" name="Group 11"/>
            <p:cNvGrpSpPr>
              <a:grpSpLocks/>
            </p:cNvGrpSpPr>
            <p:nvPr/>
          </p:nvGrpSpPr>
          <p:grpSpPr bwMode="auto">
            <a:xfrm>
              <a:off x="1104" y="1040"/>
              <a:ext cx="1756" cy="626"/>
              <a:chOff x="504" y="1158"/>
              <a:chExt cx="1756" cy="626"/>
            </a:xfrm>
          </p:grpSpPr>
          <p:sp>
            <p:nvSpPr>
              <p:cNvPr id="88085" name="Oval 7"/>
              <p:cNvSpPr>
                <a:spLocks noChangeArrowheads="1"/>
              </p:cNvSpPr>
              <p:nvPr/>
            </p:nvSpPr>
            <p:spPr bwMode="auto">
              <a:xfrm>
                <a:off x="528" y="120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8086" name="Text Box 6"/>
              <p:cNvSpPr txBox="1">
                <a:spLocks noChangeArrowheads="1"/>
              </p:cNvSpPr>
              <p:nvPr/>
            </p:nvSpPr>
            <p:spPr bwMode="auto">
              <a:xfrm>
                <a:off x="504" y="1158"/>
                <a:ext cx="1756" cy="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indent="127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n-US" sz="1400" b="1">
                    <a:solidFill>
                      <a:schemeClr val="bg1"/>
                    </a:solidFill>
                  </a:rPr>
                  <a:t>1</a:t>
                </a:r>
                <a:r>
                  <a:rPr lang="en-US" sz="1400"/>
                  <a:t>   Rivers carry sediment to the </a:t>
                </a:r>
                <a:br>
                  <a:rPr lang="en-US" sz="1400"/>
                </a:br>
                <a:r>
                  <a:rPr lang="en-US" sz="1400"/>
                  <a:t>ocean. Sedimentary rock layers </a:t>
                </a:r>
                <a:br>
                  <a:rPr lang="en-US" sz="1400"/>
                </a:br>
                <a:r>
                  <a:rPr lang="en-US" sz="1400"/>
                  <a:t>containing fossils form on the </a:t>
                </a:r>
                <a:br>
                  <a:rPr lang="en-US" sz="1400"/>
                </a:br>
                <a:r>
                  <a:rPr lang="en-US" sz="1400"/>
                  <a:t>ocean floor.</a:t>
                </a:r>
              </a:p>
            </p:txBody>
          </p:sp>
        </p:grpSp>
        <p:grpSp>
          <p:nvGrpSpPr>
            <p:cNvPr id="88069" name="Group 15"/>
            <p:cNvGrpSpPr>
              <a:grpSpLocks/>
            </p:cNvGrpSpPr>
            <p:nvPr/>
          </p:nvGrpSpPr>
          <p:grpSpPr bwMode="auto">
            <a:xfrm>
              <a:off x="2613" y="1669"/>
              <a:ext cx="1604" cy="483"/>
              <a:chOff x="3024" y="1353"/>
              <a:chExt cx="1604" cy="483"/>
            </a:xfrm>
          </p:grpSpPr>
          <p:sp>
            <p:nvSpPr>
              <p:cNvPr id="88083" name="Oval 13"/>
              <p:cNvSpPr>
                <a:spLocks noChangeArrowheads="1"/>
              </p:cNvSpPr>
              <p:nvPr/>
            </p:nvSpPr>
            <p:spPr bwMode="auto">
              <a:xfrm>
                <a:off x="3048" y="13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8084" name="Text Box 14"/>
              <p:cNvSpPr txBox="1">
                <a:spLocks noChangeArrowheads="1"/>
              </p:cNvSpPr>
              <p:nvPr/>
            </p:nvSpPr>
            <p:spPr bwMode="auto">
              <a:xfrm>
                <a:off x="3024" y="1353"/>
                <a:ext cx="1604" cy="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indent="127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n-US" sz="1400" b="1">
                    <a:solidFill>
                      <a:schemeClr val="bg1"/>
                    </a:solidFill>
                  </a:rPr>
                  <a:t>2</a:t>
                </a:r>
                <a:r>
                  <a:rPr lang="en-US" sz="1400"/>
                  <a:t>   Over time, new strata are </a:t>
                </a:r>
                <a:br>
                  <a:rPr lang="en-US" sz="1400"/>
                </a:br>
                <a:r>
                  <a:rPr lang="en-US" sz="1400"/>
                  <a:t>deposited, containing fossils </a:t>
                </a:r>
                <a:br>
                  <a:rPr lang="en-US" sz="1400"/>
                </a:br>
                <a:r>
                  <a:rPr lang="en-US" sz="1400"/>
                  <a:t>from each time period.</a:t>
                </a:r>
              </a:p>
            </p:txBody>
          </p:sp>
        </p:grpSp>
        <p:grpSp>
          <p:nvGrpSpPr>
            <p:cNvPr id="88070" name="Group 16"/>
            <p:cNvGrpSpPr>
              <a:grpSpLocks/>
            </p:cNvGrpSpPr>
            <p:nvPr/>
          </p:nvGrpSpPr>
          <p:grpSpPr bwMode="auto">
            <a:xfrm>
              <a:off x="3463" y="2197"/>
              <a:ext cx="2328" cy="483"/>
              <a:chOff x="2983" y="1353"/>
              <a:chExt cx="2328" cy="483"/>
            </a:xfrm>
          </p:grpSpPr>
          <p:sp>
            <p:nvSpPr>
              <p:cNvPr id="88081" name="Oval 17"/>
              <p:cNvSpPr>
                <a:spLocks noChangeArrowheads="1"/>
              </p:cNvSpPr>
              <p:nvPr/>
            </p:nvSpPr>
            <p:spPr bwMode="auto">
              <a:xfrm>
                <a:off x="3048" y="13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8082" name="Text Box 18"/>
              <p:cNvSpPr txBox="1">
                <a:spLocks noChangeArrowheads="1"/>
              </p:cNvSpPr>
              <p:nvPr/>
            </p:nvSpPr>
            <p:spPr bwMode="auto">
              <a:xfrm>
                <a:off x="2983" y="1353"/>
                <a:ext cx="2328" cy="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indent="127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/>
                  <a:t>   As sea levels change and the seafloor </a:t>
                </a:r>
                <a:br>
                  <a:rPr lang="en-US" sz="1400"/>
                </a:br>
                <a:r>
                  <a:rPr lang="en-US" sz="1400"/>
                  <a:t>is pushed upward, sedimentary rocks are </a:t>
                </a:r>
                <a:br>
                  <a:rPr lang="en-US" sz="1400"/>
                </a:br>
                <a:r>
                  <a:rPr lang="en-US" sz="1400"/>
                  <a:t>exposed. Erosion reveals strata and fossils.</a:t>
                </a:r>
              </a:p>
            </p:txBody>
          </p:sp>
        </p:grpSp>
        <p:sp>
          <p:nvSpPr>
            <p:cNvPr id="88071" name="Line 19"/>
            <p:cNvSpPr>
              <a:spLocks noChangeShapeType="1"/>
            </p:cNvSpPr>
            <p:nvPr/>
          </p:nvSpPr>
          <p:spPr bwMode="auto">
            <a:xfrm>
              <a:off x="1152" y="1632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2" name="Line 20"/>
            <p:cNvSpPr>
              <a:spLocks noChangeShapeType="1"/>
            </p:cNvSpPr>
            <p:nvPr/>
          </p:nvSpPr>
          <p:spPr bwMode="auto">
            <a:xfrm>
              <a:off x="2656" y="2144"/>
              <a:ext cx="14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3" name="Line 21"/>
            <p:cNvSpPr>
              <a:spLocks noChangeShapeType="1"/>
            </p:cNvSpPr>
            <p:nvPr/>
          </p:nvSpPr>
          <p:spPr bwMode="auto">
            <a:xfrm>
              <a:off x="3584" y="2672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4" name="Line 22"/>
            <p:cNvSpPr>
              <a:spLocks noChangeShapeType="1"/>
            </p:cNvSpPr>
            <p:nvPr/>
          </p:nvSpPr>
          <p:spPr bwMode="auto">
            <a:xfrm flipH="1">
              <a:off x="1632" y="1624"/>
              <a:ext cx="336" cy="8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5" name="Line 23"/>
            <p:cNvSpPr>
              <a:spLocks noChangeShapeType="1"/>
            </p:cNvSpPr>
            <p:nvPr/>
          </p:nvSpPr>
          <p:spPr bwMode="auto">
            <a:xfrm flipH="1">
              <a:off x="3168" y="2140"/>
              <a:ext cx="288" cy="7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6" name="Line 24"/>
            <p:cNvSpPr>
              <a:spLocks noChangeShapeType="1"/>
            </p:cNvSpPr>
            <p:nvPr/>
          </p:nvSpPr>
          <p:spPr bwMode="auto">
            <a:xfrm flipH="1">
              <a:off x="4992" y="2668"/>
              <a:ext cx="24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7" name="Line 25"/>
            <p:cNvSpPr>
              <a:spLocks noChangeShapeType="1"/>
            </p:cNvSpPr>
            <p:nvPr/>
          </p:nvSpPr>
          <p:spPr bwMode="auto">
            <a:xfrm flipV="1">
              <a:off x="2678" y="2994"/>
              <a:ext cx="136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8" name="Line 26"/>
            <p:cNvSpPr>
              <a:spLocks noChangeShapeType="1"/>
            </p:cNvSpPr>
            <p:nvPr/>
          </p:nvSpPr>
          <p:spPr bwMode="auto">
            <a:xfrm flipV="1">
              <a:off x="2685" y="3216"/>
              <a:ext cx="139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8079" name="Text Box 27"/>
            <p:cNvSpPr txBox="1">
              <a:spLocks noChangeArrowheads="1"/>
            </p:cNvSpPr>
            <p:nvPr/>
          </p:nvSpPr>
          <p:spPr bwMode="auto">
            <a:xfrm>
              <a:off x="1344" y="2917"/>
              <a:ext cx="99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9pPr>
            </a:lstStyle>
            <a:p>
              <a:r>
                <a:rPr lang="en-US" sz="1400"/>
                <a:t>Younger stratum </a:t>
              </a:r>
              <a:br>
                <a:rPr lang="en-US" sz="1400"/>
              </a:br>
              <a:r>
                <a:rPr lang="en-US" sz="1400"/>
                <a:t>with more recent </a:t>
              </a:r>
              <a:br>
                <a:rPr lang="en-US" sz="1400"/>
              </a:br>
              <a:r>
                <a:rPr lang="en-US" sz="1400"/>
                <a:t>fossils</a:t>
              </a:r>
            </a:p>
          </p:txBody>
        </p:sp>
        <p:sp>
          <p:nvSpPr>
            <p:cNvPr id="88080" name="Text Box 28"/>
            <p:cNvSpPr txBox="1">
              <a:spLocks noChangeArrowheads="1"/>
            </p:cNvSpPr>
            <p:nvPr/>
          </p:nvSpPr>
          <p:spPr bwMode="auto">
            <a:xfrm>
              <a:off x="1344" y="3455"/>
              <a:ext cx="96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9pPr>
            </a:lstStyle>
            <a:p>
              <a:r>
                <a:rPr lang="en-US" sz="1400"/>
                <a:t>Older stratum </a:t>
              </a:r>
              <a:br>
                <a:rPr lang="en-US" sz="1400"/>
              </a:br>
              <a:r>
                <a:rPr lang="en-US" sz="1400"/>
                <a:t>with older fossils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85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8429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Vestigial organs</a:t>
            </a:r>
          </a:p>
        </p:txBody>
      </p:sp>
      <p:sp>
        <p:nvSpPr>
          <p:cNvPr id="1064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7924800" cy="41783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Structures that serve little or no function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remnants of structures that were functional in ancestral species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deleterious mutations accumulate in genes for non-critical structures </a:t>
            </a:r>
            <a:r>
              <a:rPr lang="en-US" i="1">
                <a:latin typeface="Arial" charset="0"/>
                <a:ea typeface="ＭＳ Ｐゴシック" charset="0"/>
              </a:rPr>
              <a:t>without</a:t>
            </a:r>
            <a:r>
              <a:rPr lang="en-US">
                <a:latin typeface="Arial" charset="0"/>
                <a:ea typeface="ＭＳ Ｐゴシック" charset="0"/>
              </a:rPr>
              <a:t> reducing fitness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snakes &amp; whales — remains of pelvis &amp; leg bones of walking ancestors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eyes on blind cave fish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human tail bone</a:t>
            </a:r>
          </a:p>
        </p:txBody>
      </p:sp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0550" y="4648200"/>
            <a:ext cx="3473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</p:pic>
      <p:sp>
        <p:nvSpPr>
          <p:cNvPr id="452614" name="Oval 6"/>
          <p:cNvSpPr>
            <a:spLocks noChangeArrowheads="1"/>
          </p:cNvSpPr>
          <p:nvPr/>
        </p:nvSpPr>
        <p:spPr bwMode="auto">
          <a:xfrm>
            <a:off x="7605713" y="5084763"/>
            <a:ext cx="600075" cy="36195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15" name="Oval 7"/>
          <p:cNvSpPr>
            <a:spLocks noChangeArrowheads="1"/>
          </p:cNvSpPr>
          <p:nvPr/>
        </p:nvSpPr>
        <p:spPr bwMode="auto">
          <a:xfrm>
            <a:off x="5932488" y="5014913"/>
            <a:ext cx="600075" cy="36195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 animBg="1"/>
      <p:bldP spid="4526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Vestigial organs</a:t>
            </a:r>
          </a:p>
        </p:txBody>
      </p:sp>
      <p:sp>
        <p:nvSpPr>
          <p:cNvPr id="1085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429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Hind leg bones on whale fossils</a:t>
            </a:r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55788"/>
            <a:ext cx="6075362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7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80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Molecular record</a:t>
            </a:r>
          </a:p>
        </p:txBody>
      </p:sp>
      <p:grpSp>
        <p:nvGrpSpPr>
          <p:cNvPr id="110594" name="Group 54"/>
          <p:cNvGrpSpPr>
            <a:grpSpLocks/>
          </p:cNvGrpSpPr>
          <p:nvPr/>
        </p:nvGrpSpPr>
        <p:grpSpPr bwMode="auto">
          <a:xfrm>
            <a:off x="5100638" y="3400425"/>
            <a:ext cx="4043362" cy="3457575"/>
            <a:chOff x="3349" y="2390"/>
            <a:chExt cx="2352" cy="1891"/>
          </a:xfrm>
        </p:grpSpPr>
        <p:pic>
          <p:nvPicPr>
            <p:cNvPr id="11059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" y="2390"/>
              <a:ext cx="2352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598" name="Rectangle 7"/>
            <p:cNvSpPr>
              <a:spLocks noChangeArrowheads="1"/>
            </p:cNvSpPr>
            <p:nvPr/>
          </p:nvSpPr>
          <p:spPr bwMode="auto">
            <a:xfrm>
              <a:off x="3667" y="4016"/>
              <a:ext cx="44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sz="1000" b="1"/>
            </a:p>
          </p:txBody>
        </p:sp>
        <p:sp>
          <p:nvSpPr>
            <p:cNvPr id="110599" name="Rectangle 8"/>
            <p:cNvSpPr>
              <a:spLocks noChangeArrowheads="1"/>
            </p:cNvSpPr>
            <p:nvPr/>
          </p:nvSpPr>
          <p:spPr bwMode="auto">
            <a:xfrm>
              <a:off x="3970" y="4016"/>
              <a:ext cx="8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25</a:t>
              </a:r>
              <a:endParaRPr lang="en-US" sz="1000" b="1"/>
            </a:p>
          </p:txBody>
        </p:sp>
        <p:sp>
          <p:nvSpPr>
            <p:cNvPr id="110600" name="Rectangle 9"/>
            <p:cNvSpPr>
              <a:spLocks noChangeArrowheads="1"/>
            </p:cNvSpPr>
            <p:nvPr/>
          </p:nvSpPr>
          <p:spPr bwMode="auto">
            <a:xfrm>
              <a:off x="4301" y="4016"/>
              <a:ext cx="8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50</a:t>
              </a:r>
              <a:endParaRPr lang="en-US" sz="1000" b="1"/>
            </a:p>
          </p:txBody>
        </p:sp>
        <p:sp>
          <p:nvSpPr>
            <p:cNvPr id="110601" name="Rectangle 10"/>
            <p:cNvSpPr>
              <a:spLocks noChangeArrowheads="1"/>
            </p:cNvSpPr>
            <p:nvPr/>
          </p:nvSpPr>
          <p:spPr bwMode="auto">
            <a:xfrm>
              <a:off x="4633" y="4016"/>
              <a:ext cx="8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75</a:t>
              </a:r>
              <a:endParaRPr lang="en-US" sz="1000" b="1"/>
            </a:p>
          </p:txBody>
        </p:sp>
        <p:sp>
          <p:nvSpPr>
            <p:cNvPr id="110602" name="Rectangle 11"/>
            <p:cNvSpPr>
              <a:spLocks noChangeArrowheads="1"/>
            </p:cNvSpPr>
            <p:nvPr/>
          </p:nvSpPr>
          <p:spPr bwMode="auto">
            <a:xfrm>
              <a:off x="4940" y="4016"/>
              <a:ext cx="133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100</a:t>
              </a:r>
              <a:endParaRPr lang="en-US" sz="1000" b="1"/>
            </a:p>
          </p:txBody>
        </p:sp>
        <p:sp>
          <p:nvSpPr>
            <p:cNvPr id="110603" name="Rectangle 12"/>
            <p:cNvSpPr>
              <a:spLocks noChangeArrowheads="1"/>
            </p:cNvSpPr>
            <p:nvPr/>
          </p:nvSpPr>
          <p:spPr bwMode="auto">
            <a:xfrm>
              <a:off x="5271" y="4016"/>
              <a:ext cx="133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125</a:t>
              </a:r>
              <a:endParaRPr lang="en-US" sz="1000" b="1"/>
            </a:p>
          </p:txBody>
        </p:sp>
        <p:sp>
          <p:nvSpPr>
            <p:cNvPr id="110604" name="Rectangle 13"/>
            <p:cNvSpPr>
              <a:spLocks noChangeArrowheads="1"/>
            </p:cNvSpPr>
            <p:nvPr/>
          </p:nvSpPr>
          <p:spPr bwMode="auto">
            <a:xfrm>
              <a:off x="3602" y="3943"/>
              <a:ext cx="44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0</a:t>
              </a:r>
              <a:endParaRPr lang="en-US" sz="1000" b="1"/>
            </a:p>
          </p:txBody>
        </p:sp>
        <p:sp>
          <p:nvSpPr>
            <p:cNvPr id="110605" name="Rectangle 14"/>
            <p:cNvSpPr>
              <a:spLocks noChangeArrowheads="1"/>
            </p:cNvSpPr>
            <p:nvPr/>
          </p:nvSpPr>
          <p:spPr bwMode="auto">
            <a:xfrm>
              <a:off x="3550" y="3624"/>
              <a:ext cx="8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25</a:t>
              </a:r>
              <a:endParaRPr lang="en-US" sz="1000" b="1"/>
            </a:p>
          </p:txBody>
        </p:sp>
        <p:sp>
          <p:nvSpPr>
            <p:cNvPr id="110606" name="Rectangle 15"/>
            <p:cNvSpPr>
              <a:spLocks noChangeArrowheads="1"/>
            </p:cNvSpPr>
            <p:nvPr/>
          </p:nvSpPr>
          <p:spPr bwMode="auto">
            <a:xfrm>
              <a:off x="3550" y="3291"/>
              <a:ext cx="8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50</a:t>
              </a:r>
              <a:endParaRPr lang="en-US" sz="1000" b="1"/>
            </a:p>
          </p:txBody>
        </p:sp>
        <p:sp>
          <p:nvSpPr>
            <p:cNvPr id="110607" name="Rectangle 16"/>
            <p:cNvSpPr>
              <a:spLocks noChangeArrowheads="1"/>
            </p:cNvSpPr>
            <p:nvPr/>
          </p:nvSpPr>
          <p:spPr bwMode="auto">
            <a:xfrm>
              <a:off x="3550" y="2956"/>
              <a:ext cx="8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75</a:t>
              </a:r>
              <a:endParaRPr lang="en-US" sz="1000" b="1"/>
            </a:p>
          </p:txBody>
        </p:sp>
        <p:sp>
          <p:nvSpPr>
            <p:cNvPr id="110608" name="Rectangle 17"/>
            <p:cNvSpPr>
              <a:spLocks noChangeArrowheads="1"/>
            </p:cNvSpPr>
            <p:nvPr/>
          </p:nvSpPr>
          <p:spPr bwMode="auto">
            <a:xfrm>
              <a:off x="3497" y="2624"/>
              <a:ext cx="133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100</a:t>
              </a:r>
              <a:endParaRPr lang="en-US" sz="1000" b="1"/>
            </a:p>
          </p:txBody>
        </p:sp>
        <p:sp>
          <p:nvSpPr>
            <p:cNvPr id="110609" name="Rectangle 18"/>
            <p:cNvSpPr>
              <a:spLocks noChangeArrowheads="1"/>
            </p:cNvSpPr>
            <p:nvPr/>
          </p:nvSpPr>
          <p:spPr bwMode="auto">
            <a:xfrm>
              <a:off x="4152" y="4133"/>
              <a:ext cx="791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Millions of years ago</a:t>
              </a:r>
              <a:endParaRPr lang="en-US" sz="1000" b="1"/>
            </a:p>
          </p:txBody>
        </p:sp>
        <p:sp>
          <p:nvSpPr>
            <p:cNvPr id="110610" name="Rectangle 19"/>
            <p:cNvSpPr>
              <a:spLocks noChangeArrowheads="1"/>
            </p:cNvSpPr>
            <p:nvPr/>
          </p:nvSpPr>
          <p:spPr bwMode="auto">
            <a:xfrm>
              <a:off x="3693" y="3307"/>
              <a:ext cx="2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Horse/</a:t>
              </a:r>
            </a:p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donkey</a:t>
              </a:r>
              <a:endParaRPr lang="en-US" sz="1000" b="1"/>
            </a:p>
          </p:txBody>
        </p:sp>
        <p:sp>
          <p:nvSpPr>
            <p:cNvPr id="110611" name="Rectangle 20"/>
            <p:cNvSpPr>
              <a:spLocks noChangeArrowheads="1"/>
            </p:cNvSpPr>
            <p:nvPr/>
          </p:nvSpPr>
          <p:spPr bwMode="auto">
            <a:xfrm>
              <a:off x="3754" y="3521"/>
              <a:ext cx="2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Sheep/</a:t>
              </a:r>
            </a:p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goat</a:t>
              </a:r>
              <a:endParaRPr lang="en-US" sz="1000" b="1"/>
            </a:p>
          </p:txBody>
        </p:sp>
        <p:sp>
          <p:nvSpPr>
            <p:cNvPr id="110612" name="Rectangle 21"/>
            <p:cNvSpPr>
              <a:spLocks noChangeArrowheads="1"/>
            </p:cNvSpPr>
            <p:nvPr/>
          </p:nvSpPr>
          <p:spPr bwMode="auto">
            <a:xfrm>
              <a:off x="3913" y="3828"/>
              <a:ext cx="3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Goat/cow</a:t>
              </a:r>
              <a:endParaRPr lang="en-US" sz="1000" b="1"/>
            </a:p>
          </p:txBody>
        </p:sp>
        <p:sp>
          <p:nvSpPr>
            <p:cNvPr id="110613" name="Rectangle 22"/>
            <p:cNvSpPr>
              <a:spLocks noChangeArrowheads="1"/>
            </p:cNvSpPr>
            <p:nvPr/>
          </p:nvSpPr>
          <p:spPr bwMode="auto">
            <a:xfrm>
              <a:off x="4060" y="3305"/>
              <a:ext cx="2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Llama/</a:t>
              </a:r>
            </a:p>
            <a:p>
              <a:pPr algn="r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cow</a:t>
              </a:r>
              <a:endParaRPr lang="en-US" sz="1000" b="1"/>
            </a:p>
          </p:txBody>
        </p:sp>
        <p:sp>
          <p:nvSpPr>
            <p:cNvPr id="110614" name="Rectangle 23"/>
            <p:cNvSpPr>
              <a:spLocks noChangeArrowheads="1"/>
            </p:cNvSpPr>
            <p:nvPr/>
          </p:nvSpPr>
          <p:spPr bwMode="auto">
            <a:xfrm>
              <a:off x="4346" y="3559"/>
              <a:ext cx="1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Pig/</a:t>
              </a:r>
            </a:p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cow</a:t>
              </a:r>
              <a:endParaRPr lang="en-US" sz="1000" b="1"/>
            </a:p>
          </p:txBody>
        </p:sp>
        <p:sp>
          <p:nvSpPr>
            <p:cNvPr id="110615" name="Rectangle 24"/>
            <p:cNvSpPr>
              <a:spLocks noChangeArrowheads="1"/>
            </p:cNvSpPr>
            <p:nvPr/>
          </p:nvSpPr>
          <p:spPr bwMode="auto">
            <a:xfrm>
              <a:off x="4284" y="3072"/>
              <a:ext cx="2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Rabbit/</a:t>
              </a:r>
            </a:p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rodent</a:t>
              </a:r>
              <a:endParaRPr lang="en-US" sz="1000" b="1"/>
            </a:p>
          </p:txBody>
        </p:sp>
        <p:sp>
          <p:nvSpPr>
            <p:cNvPr id="110616" name="Rectangle 25"/>
            <p:cNvSpPr>
              <a:spLocks noChangeArrowheads="1"/>
            </p:cNvSpPr>
            <p:nvPr/>
          </p:nvSpPr>
          <p:spPr bwMode="auto">
            <a:xfrm>
              <a:off x="4536" y="3434"/>
              <a:ext cx="40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Horse/cow</a:t>
              </a:r>
              <a:endParaRPr lang="en-US" sz="1000" b="1"/>
            </a:p>
          </p:txBody>
        </p:sp>
        <p:sp>
          <p:nvSpPr>
            <p:cNvPr id="110617" name="Rectangle 26"/>
            <p:cNvSpPr>
              <a:spLocks noChangeArrowheads="1"/>
            </p:cNvSpPr>
            <p:nvPr/>
          </p:nvSpPr>
          <p:spPr bwMode="auto">
            <a:xfrm>
              <a:off x="4750" y="3246"/>
              <a:ext cx="54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Human/rodent</a:t>
              </a:r>
              <a:endParaRPr lang="en-US" sz="1000" b="1"/>
            </a:p>
          </p:txBody>
        </p:sp>
        <p:sp>
          <p:nvSpPr>
            <p:cNvPr id="110618" name="Rectangle 27"/>
            <p:cNvSpPr>
              <a:spLocks noChangeArrowheads="1"/>
            </p:cNvSpPr>
            <p:nvPr/>
          </p:nvSpPr>
          <p:spPr bwMode="auto">
            <a:xfrm>
              <a:off x="4532" y="2838"/>
              <a:ext cx="1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Dog/</a:t>
              </a:r>
            </a:p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cow</a:t>
              </a:r>
              <a:endParaRPr lang="en-US" sz="1000" b="1"/>
            </a:p>
          </p:txBody>
        </p:sp>
        <p:sp>
          <p:nvSpPr>
            <p:cNvPr id="110619" name="Rectangle 28"/>
            <p:cNvSpPr>
              <a:spLocks noChangeArrowheads="1"/>
            </p:cNvSpPr>
            <p:nvPr/>
          </p:nvSpPr>
          <p:spPr bwMode="auto">
            <a:xfrm>
              <a:off x="4774" y="2684"/>
              <a:ext cx="29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Human/</a:t>
              </a:r>
            </a:p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cow</a:t>
              </a:r>
              <a:endParaRPr lang="en-US" sz="1000" b="1"/>
            </a:p>
          </p:txBody>
        </p:sp>
        <p:sp>
          <p:nvSpPr>
            <p:cNvPr id="110620" name="Rectangle 29"/>
            <p:cNvSpPr>
              <a:spLocks noChangeArrowheads="1"/>
            </p:cNvSpPr>
            <p:nvPr/>
          </p:nvSpPr>
          <p:spPr bwMode="auto">
            <a:xfrm>
              <a:off x="4883" y="2529"/>
              <a:ext cx="653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Human/kangaroo</a:t>
              </a:r>
              <a:endParaRPr lang="en-US" sz="1000" b="1"/>
            </a:p>
          </p:txBody>
        </p:sp>
        <p:sp>
          <p:nvSpPr>
            <p:cNvPr id="110621" name="Line 30"/>
            <p:cNvSpPr>
              <a:spLocks noChangeShapeType="1"/>
            </p:cNvSpPr>
            <p:nvPr/>
          </p:nvSpPr>
          <p:spPr bwMode="auto">
            <a:xfrm flipV="1">
              <a:off x="3814" y="3701"/>
              <a:ext cx="1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2" name="Line 31"/>
            <p:cNvSpPr>
              <a:spLocks noChangeShapeType="1"/>
            </p:cNvSpPr>
            <p:nvPr/>
          </p:nvSpPr>
          <p:spPr bwMode="auto">
            <a:xfrm flipV="1">
              <a:off x="3736" y="3462"/>
              <a:ext cx="0" cy="4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3" name="Line 32"/>
            <p:cNvSpPr>
              <a:spLocks noChangeShapeType="1"/>
            </p:cNvSpPr>
            <p:nvPr/>
          </p:nvSpPr>
          <p:spPr bwMode="auto">
            <a:xfrm>
              <a:off x="3940" y="3745"/>
              <a:ext cx="0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4" name="Line 33"/>
            <p:cNvSpPr>
              <a:spLocks noChangeShapeType="1"/>
            </p:cNvSpPr>
            <p:nvPr/>
          </p:nvSpPr>
          <p:spPr bwMode="auto">
            <a:xfrm flipV="1">
              <a:off x="4275" y="3470"/>
              <a:ext cx="0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5" name="Line 34"/>
            <p:cNvSpPr>
              <a:spLocks noChangeShapeType="1"/>
            </p:cNvSpPr>
            <p:nvPr/>
          </p:nvSpPr>
          <p:spPr bwMode="auto">
            <a:xfrm>
              <a:off x="4408" y="3446"/>
              <a:ext cx="1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6" name="Line 35"/>
            <p:cNvSpPr>
              <a:spLocks noChangeShapeType="1"/>
            </p:cNvSpPr>
            <p:nvPr/>
          </p:nvSpPr>
          <p:spPr bwMode="auto">
            <a:xfrm flipV="1">
              <a:off x="4513" y="3236"/>
              <a:ext cx="1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7" name="Line 36"/>
            <p:cNvSpPr>
              <a:spLocks noChangeShapeType="1"/>
            </p:cNvSpPr>
            <p:nvPr/>
          </p:nvSpPr>
          <p:spPr bwMode="auto">
            <a:xfrm flipV="1">
              <a:off x="4570" y="3309"/>
              <a:ext cx="0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8" name="Line 37"/>
            <p:cNvSpPr>
              <a:spLocks noChangeShapeType="1"/>
            </p:cNvSpPr>
            <p:nvPr/>
          </p:nvSpPr>
          <p:spPr bwMode="auto">
            <a:xfrm>
              <a:off x="4608" y="3026"/>
              <a:ext cx="0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38"/>
            <p:cNvSpPr>
              <a:spLocks noChangeShapeType="1"/>
            </p:cNvSpPr>
            <p:nvPr/>
          </p:nvSpPr>
          <p:spPr bwMode="auto">
            <a:xfrm flipH="1" flipV="1">
              <a:off x="4687" y="3240"/>
              <a:ext cx="49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0" name="Line 39"/>
            <p:cNvSpPr>
              <a:spLocks noChangeShapeType="1"/>
            </p:cNvSpPr>
            <p:nvPr/>
          </p:nvSpPr>
          <p:spPr bwMode="auto">
            <a:xfrm flipV="1">
              <a:off x="4845" y="2889"/>
              <a:ext cx="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Line 40"/>
            <p:cNvSpPr>
              <a:spLocks noChangeShapeType="1"/>
            </p:cNvSpPr>
            <p:nvPr/>
          </p:nvSpPr>
          <p:spPr bwMode="auto">
            <a:xfrm flipV="1">
              <a:off x="5244" y="2630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Freeform 41"/>
            <p:cNvSpPr>
              <a:spLocks/>
            </p:cNvSpPr>
            <p:nvPr/>
          </p:nvSpPr>
          <p:spPr bwMode="auto">
            <a:xfrm>
              <a:off x="4384" y="3414"/>
              <a:ext cx="45" cy="44"/>
            </a:xfrm>
            <a:custGeom>
              <a:avLst/>
              <a:gdLst>
                <a:gd name="T0" fmla="*/ 4 w 88"/>
                <a:gd name="T1" fmla="*/ 0 h 88"/>
                <a:gd name="T2" fmla="*/ 2 w 88"/>
                <a:gd name="T3" fmla="*/ 0 h 88"/>
                <a:gd name="T4" fmla="*/ 1 w 88"/>
                <a:gd name="T5" fmla="*/ 1 h 88"/>
                <a:gd name="T6" fmla="*/ 1 w 88"/>
                <a:gd name="T7" fmla="*/ 2 h 88"/>
                <a:gd name="T8" fmla="*/ 0 w 88"/>
                <a:gd name="T9" fmla="*/ 3 h 88"/>
                <a:gd name="T10" fmla="*/ 1 w 88"/>
                <a:gd name="T11" fmla="*/ 4 h 88"/>
                <a:gd name="T12" fmla="*/ 1 w 88"/>
                <a:gd name="T13" fmla="*/ 5 h 88"/>
                <a:gd name="T14" fmla="*/ 2 w 88"/>
                <a:gd name="T15" fmla="*/ 5 h 88"/>
                <a:gd name="T16" fmla="*/ 4 w 88"/>
                <a:gd name="T17" fmla="*/ 6 h 88"/>
                <a:gd name="T18" fmla="*/ 5 w 88"/>
                <a:gd name="T19" fmla="*/ 5 h 88"/>
                <a:gd name="T20" fmla="*/ 6 w 88"/>
                <a:gd name="T21" fmla="*/ 5 h 88"/>
                <a:gd name="T22" fmla="*/ 6 w 88"/>
                <a:gd name="T23" fmla="*/ 4 h 88"/>
                <a:gd name="T24" fmla="*/ 6 w 88"/>
                <a:gd name="T25" fmla="*/ 3 h 88"/>
                <a:gd name="T26" fmla="*/ 6 w 88"/>
                <a:gd name="T27" fmla="*/ 2 h 88"/>
                <a:gd name="T28" fmla="*/ 6 w 88"/>
                <a:gd name="T29" fmla="*/ 1 h 88"/>
                <a:gd name="T30" fmla="*/ 5 w 88"/>
                <a:gd name="T31" fmla="*/ 0 h 88"/>
                <a:gd name="T32" fmla="*/ 4 w 88"/>
                <a:gd name="T33" fmla="*/ 0 h 88"/>
                <a:gd name="T34" fmla="*/ 4 w 88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88"/>
                <a:gd name="T56" fmla="*/ 88 w 88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88">
                  <a:moveTo>
                    <a:pt x="48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72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3" name="Text Box 42"/>
            <p:cNvSpPr txBox="1">
              <a:spLocks noChangeArrowheads="1"/>
            </p:cNvSpPr>
            <p:nvPr/>
          </p:nvSpPr>
          <p:spPr bwMode="auto">
            <a:xfrm rot="-5400000">
              <a:off x="2951" y="3327"/>
              <a:ext cx="104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000" b="1"/>
                <a:t>Nucleotide substitutions</a:t>
              </a:r>
            </a:p>
          </p:txBody>
        </p:sp>
        <p:sp>
          <p:nvSpPr>
            <p:cNvPr id="110634" name="Oval 43"/>
            <p:cNvSpPr>
              <a:spLocks noChangeArrowheads="1"/>
            </p:cNvSpPr>
            <p:nvPr/>
          </p:nvSpPr>
          <p:spPr bwMode="auto">
            <a:xfrm>
              <a:off x="3715" y="3867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5" name="Oval 44"/>
            <p:cNvSpPr>
              <a:spLocks noChangeArrowheads="1"/>
            </p:cNvSpPr>
            <p:nvPr/>
          </p:nvSpPr>
          <p:spPr bwMode="auto">
            <a:xfrm>
              <a:off x="3919" y="3705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6" name="Oval 45"/>
            <p:cNvSpPr>
              <a:spLocks noChangeArrowheads="1"/>
            </p:cNvSpPr>
            <p:nvPr/>
          </p:nvSpPr>
          <p:spPr bwMode="auto">
            <a:xfrm>
              <a:off x="3793" y="3942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7" name="Oval 46"/>
            <p:cNvSpPr>
              <a:spLocks noChangeArrowheads="1"/>
            </p:cNvSpPr>
            <p:nvPr/>
          </p:nvSpPr>
          <p:spPr bwMode="auto">
            <a:xfrm>
              <a:off x="4256" y="3530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8" name="Oval 47"/>
            <p:cNvSpPr>
              <a:spLocks noChangeArrowheads="1"/>
            </p:cNvSpPr>
            <p:nvPr/>
          </p:nvSpPr>
          <p:spPr bwMode="auto">
            <a:xfrm>
              <a:off x="4386" y="3411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9" name="Oval 48"/>
            <p:cNvSpPr>
              <a:spLocks noChangeArrowheads="1"/>
            </p:cNvSpPr>
            <p:nvPr/>
          </p:nvSpPr>
          <p:spPr bwMode="auto">
            <a:xfrm>
              <a:off x="4550" y="3279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0" name="Oval 49"/>
            <p:cNvSpPr>
              <a:spLocks noChangeArrowheads="1"/>
            </p:cNvSpPr>
            <p:nvPr/>
          </p:nvSpPr>
          <p:spPr bwMode="auto">
            <a:xfrm>
              <a:off x="4658" y="3207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Oval 50"/>
            <p:cNvSpPr>
              <a:spLocks noChangeArrowheads="1"/>
            </p:cNvSpPr>
            <p:nvPr/>
          </p:nvSpPr>
          <p:spPr bwMode="auto">
            <a:xfrm>
              <a:off x="4590" y="3080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2" name="Oval 51"/>
            <p:cNvSpPr>
              <a:spLocks noChangeArrowheads="1"/>
            </p:cNvSpPr>
            <p:nvPr/>
          </p:nvSpPr>
          <p:spPr bwMode="auto">
            <a:xfrm>
              <a:off x="4825" y="2994"/>
              <a:ext cx="42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3" name="Oval 52"/>
            <p:cNvSpPr>
              <a:spLocks noChangeArrowheads="1"/>
            </p:cNvSpPr>
            <p:nvPr/>
          </p:nvSpPr>
          <p:spPr bwMode="auto">
            <a:xfrm>
              <a:off x="5229" y="2671"/>
              <a:ext cx="43" cy="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Freeform 53"/>
            <p:cNvSpPr>
              <a:spLocks/>
            </p:cNvSpPr>
            <p:nvPr/>
          </p:nvSpPr>
          <p:spPr bwMode="auto">
            <a:xfrm>
              <a:off x="4493" y="3352"/>
              <a:ext cx="44" cy="44"/>
            </a:xfrm>
            <a:custGeom>
              <a:avLst/>
              <a:gdLst>
                <a:gd name="T0" fmla="*/ 3 w 88"/>
                <a:gd name="T1" fmla="*/ 0 h 88"/>
                <a:gd name="T2" fmla="*/ 2 w 88"/>
                <a:gd name="T3" fmla="*/ 0 h 88"/>
                <a:gd name="T4" fmla="*/ 1 w 88"/>
                <a:gd name="T5" fmla="*/ 1 h 88"/>
                <a:gd name="T6" fmla="*/ 0 w 88"/>
                <a:gd name="T7" fmla="*/ 2 h 88"/>
                <a:gd name="T8" fmla="*/ 0 w 88"/>
                <a:gd name="T9" fmla="*/ 3 h 88"/>
                <a:gd name="T10" fmla="*/ 0 w 88"/>
                <a:gd name="T11" fmla="*/ 4 h 88"/>
                <a:gd name="T12" fmla="*/ 1 w 88"/>
                <a:gd name="T13" fmla="*/ 5 h 88"/>
                <a:gd name="T14" fmla="*/ 2 w 88"/>
                <a:gd name="T15" fmla="*/ 5 h 88"/>
                <a:gd name="T16" fmla="*/ 3 w 88"/>
                <a:gd name="T17" fmla="*/ 6 h 88"/>
                <a:gd name="T18" fmla="*/ 4 w 88"/>
                <a:gd name="T19" fmla="*/ 5 h 88"/>
                <a:gd name="T20" fmla="*/ 5 w 88"/>
                <a:gd name="T21" fmla="*/ 5 h 88"/>
                <a:gd name="T22" fmla="*/ 5 w 88"/>
                <a:gd name="T23" fmla="*/ 4 h 88"/>
                <a:gd name="T24" fmla="*/ 6 w 88"/>
                <a:gd name="T25" fmla="*/ 3 h 88"/>
                <a:gd name="T26" fmla="*/ 5 w 88"/>
                <a:gd name="T27" fmla="*/ 2 h 88"/>
                <a:gd name="T28" fmla="*/ 5 w 88"/>
                <a:gd name="T29" fmla="*/ 1 h 88"/>
                <a:gd name="T30" fmla="*/ 4 w 88"/>
                <a:gd name="T31" fmla="*/ 0 h 88"/>
                <a:gd name="T32" fmla="*/ 3 w 88"/>
                <a:gd name="T33" fmla="*/ 0 h 88"/>
                <a:gd name="T34" fmla="*/ 3 w 88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88"/>
                <a:gd name="T56" fmla="*/ 88 w 88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88">
                  <a:moveTo>
                    <a:pt x="40" y="0"/>
                  </a:move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24" y="80"/>
                  </a:lnTo>
                  <a:lnTo>
                    <a:pt x="40" y="88"/>
                  </a:lnTo>
                  <a:lnTo>
                    <a:pt x="56" y="80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7772400" cy="3376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Comparing DNA &amp; protein structure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latin typeface="Arial" charset="0"/>
                <a:ea typeface="ＭＳ Ｐゴシック" charset="0"/>
              </a:rPr>
              <a:t>universal</a:t>
            </a:r>
            <a:r>
              <a:rPr lang="en-US" sz="2400">
                <a:latin typeface="Arial" charset="0"/>
                <a:ea typeface="ＭＳ Ｐゴシック" charset="0"/>
              </a:rPr>
              <a:t> genetic code! </a:t>
            </a:r>
          </a:p>
          <a:p>
            <a:pPr lvl="2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DNA &amp; RNA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compare common genes</a:t>
            </a:r>
          </a:p>
          <a:p>
            <a:pPr lvl="2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cytochrome C (respiration)</a:t>
            </a:r>
          </a:p>
          <a:p>
            <a:pPr lvl="2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hemoglobin (gas exchange)</a:t>
            </a:r>
          </a:p>
        </p:txBody>
      </p:sp>
      <p:sp>
        <p:nvSpPr>
          <p:cNvPr id="460855" name="Rectangle 55"/>
          <p:cNvSpPr>
            <a:spLocks noChangeArrowheads="1"/>
          </p:cNvSpPr>
          <p:nvPr/>
        </p:nvSpPr>
        <p:spPr bwMode="auto">
          <a:xfrm>
            <a:off x="134938" y="4383088"/>
            <a:ext cx="5029200" cy="1876425"/>
          </a:xfrm>
          <a:prstGeom prst="rect">
            <a:avLst/>
          </a:prstGeom>
          <a:solidFill>
            <a:srgbClr val="FAFF97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999"/>
              </a:srgb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None/>
              <a:defRPr/>
            </a:pPr>
            <a:r>
              <a:rPr lang="en-US" b="1">
                <a:solidFill>
                  <a:srgbClr val="0F116A"/>
                </a:solidFill>
              </a:rPr>
              <a:t>Closely related species have sequences that are more similar than distantly related species</a:t>
            </a:r>
            <a:endParaRPr lang="en-US" b="1"/>
          </a:p>
          <a:p>
            <a:pPr marL="288925" lvl="1" indent="-174625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§"/>
              <a:defRPr/>
            </a:pPr>
            <a:r>
              <a:rPr lang="en-US" sz="2000" b="1"/>
              <a:t>A molecular record of evolutionary relationships</a:t>
            </a:r>
            <a:endParaRPr lang="en-US" sz="2000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/>
          <p:cNvSpPr>
            <a:spLocks noChangeArrowheads="1"/>
          </p:cNvSpPr>
          <p:nvPr/>
        </p:nvSpPr>
        <p:spPr bwMode="auto">
          <a:xfrm>
            <a:off x="304800" y="2667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3200" b="1">
                <a:solidFill>
                  <a:schemeClr val="tx2"/>
                </a:solidFill>
              </a:rPr>
              <a:t>Comparative hemoglobin structure</a:t>
            </a:r>
            <a:endParaRPr lang="en-US" sz="2800" b="1">
              <a:solidFill>
                <a:schemeClr val="tx2"/>
              </a:solidFill>
            </a:endParaRPr>
          </a:p>
        </p:txBody>
      </p:sp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"/>
          <a:stretch>
            <a:fillRect/>
          </a:stretch>
        </p:blipFill>
        <p:spPr bwMode="auto">
          <a:xfrm>
            <a:off x="1452563" y="1244600"/>
            <a:ext cx="7180262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1517650" y="6192838"/>
            <a:ext cx="7031038" cy="5588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45720" rIns="45720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  <a:sym typeface="Symbol" pitchFamily="-112" charset="2"/>
              </a:rPr>
              <a:t>Number of amino acid differences between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  <a:sym typeface="Symbol" pitchFamily="-112" charset="2"/>
              </a:rPr>
              <a:t>hemoglobin (146 aa) of vertebrate species and that of humans</a:t>
            </a:r>
          </a:p>
        </p:txBody>
      </p:sp>
      <p:sp>
        <p:nvSpPr>
          <p:cNvPr id="113668" name="Rectangle 6"/>
          <p:cNvSpPr>
            <a:spLocks noChangeArrowheads="1"/>
          </p:cNvSpPr>
          <p:nvPr/>
        </p:nvSpPr>
        <p:spPr bwMode="auto">
          <a:xfrm>
            <a:off x="3065463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10</a:t>
            </a:r>
            <a:endParaRPr lang="en-US" sz="1800" b="1"/>
          </a:p>
        </p:txBody>
      </p:sp>
      <p:sp>
        <p:nvSpPr>
          <p:cNvPr id="113669" name="Rectangle 7"/>
          <p:cNvSpPr>
            <a:spLocks noChangeArrowheads="1"/>
          </p:cNvSpPr>
          <p:nvPr/>
        </p:nvSpPr>
        <p:spPr bwMode="auto">
          <a:xfrm>
            <a:off x="2749550" y="58181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0</a:t>
            </a:r>
            <a:endParaRPr lang="en-US" sz="1800" b="1"/>
          </a:p>
        </p:txBody>
      </p:sp>
      <p:sp>
        <p:nvSpPr>
          <p:cNvPr id="113670" name="Rectangle 8"/>
          <p:cNvSpPr>
            <a:spLocks noChangeArrowheads="1"/>
          </p:cNvSpPr>
          <p:nvPr/>
        </p:nvSpPr>
        <p:spPr bwMode="auto">
          <a:xfrm>
            <a:off x="3455988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20</a:t>
            </a:r>
            <a:endParaRPr lang="en-US" sz="1800" b="1"/>
          </a:p>
        </p:txBody>
      </p:sp>
      <p:sp>
        <p:nvSpPr>
          <p:cNvPr id="113671" name="Rectangle 9"/>
          <p:cNvSpPr>
            <a:spLocks noChangeArrowheads="1"/>
          </p:cNvSpPr>
          <p:nvPr/>
        </p:nvSpPr>
        <p:spPr bwMode="auto">
          <a:xfrm>
            <a:off x="3790950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30</a:t>
            </a:r>
            <a:endParaRPr lang="en-US" sz="1800" b="1"/>
          </a:p>
        </p:txBody>
      </p:sp>
      <p:sp>
        <p:nvSpPr>
          <p:cNvPr id="113672" name="Rectangle 10"/>
          <p:cNvSpPr>
            <a:spLocks noChangeArrowheads="1"/>
          </p:cNvSpPr>
          <p:nvPr/>
        </p:nvSpPr>
        <p:spPr bwMode="auto">
          <a:xfrm>
            <a:off x="4137025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40</a:t>
            </a:r>
            <a:endParaRPr lang="en-US" sz="1800" b="1"/>
          </a:p>
        </p:txBody>
      </p:sp>
      <p:sp>
        <p:nvSpPr>
          <p:cNvPr id="113673" name="Rectangle 11"/>
          <p:cNvSpPr>
            <a:spLocks noChangeArrowheads="1"/>
          </p:cNvSpPr>
          <p:nvPr/>
        </p:nvSpPr>
        <p:spPr bwMode="auto">
          <a:xfrm>
            <a:off x="4495800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50</a:t>
            </a:r>
            <a:endParaRPr lang="en-US" sz="1800" b="1"/>
          </a:p>
        </p:txBody>
      </p:sp>
      <p:sp>
        <p:nvSpPr>
          <p:cNvPr id="113674" name="Rectangle 12"/>
          <p:cNvSpPr>
            <a:spLocks noChangeArrowheads="1"/>
          </p:cNvSpPr>
          <p:nvPr/>
        </p:nvSpPr>
        <p:spPr bwMode="auto">
          <a:xfrm>
            <a:off x="4819650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60</a:t>
            </a:r>
            <a:endParaRPr lang="en-US" sz="1800" b="1"/>
          </a:p>
        </p:txBody>
      </p:sp>
      <p:sp>
        <p:nvSpPr>
          <p:cNvPr id="113675" name="Rectangle 13"/>
          <p:cNvSpPr>
            <a:spLocks noChangeArrowheads="1"/>
          </p:cNvSpPr>
          <p:nvPr/>
        </p:nvSpPr>
        <p:spPr bwMode="auto">
          <a:xfrm>
            <a:off x="5130800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70</a:t>
            </a:r>
            <a:endParaRPr lang="en-US" sz="1800" b="1"/>
          </a:p>
        </p:txBody>
      </p:sp>
      <p:sp>
        <p:nvSpPr>
          <p:cNvPr id="113676" name="Rectangle 14"/>
          <p:cNvSpPr>
            <a:spLocks noChangeArrowheads="1"/>
          </p:cNvSpPr>
          <p:nvPr/>
        </p:nvSpPr>
        <p:spPr bwMode="auto">
          <a:xfrm>
            <a:off x="5487988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80</a:t>
            </a:r>
            <a:endParaRPr lang="en-US" sz="1800" b="1"/>
          </a:p>
        </p:txBody>
      </p:sp>
      <p:sp>
        <p:nvSpPr>
          <p:cNvPr id="113677" name="Rectangle 15"/>
          <p:cNvSpPr>
            <a:spLocks noChangeArrowheads="1"/>
          </p:cNvSpPr>
          <p:nvPr/>
        </p:nvSpPr>
        <p:spPr bwMode="auto">
          <a:xfrm>
            <a:off x="5835650" y="5818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90</a:t>
            </a:r>
            <a:endParaRPr lang="en-US" sz="1800" b="1"/>
          </a:p>
        </p:txBody>
      </p:sp>
      <p:sp>
        <p:nvSpPr>
          <p:cNvPr id="113678" name="Rectangle 16"/>
          <p:cNvSpPr>
            <a:spLocks noChangeArrowheads="1"/>
          </p:cNvSpPr>
          <p:nvPr/>
        </p:nvSpPr>
        <p:spPr bwMode="auto">
          <a:xfrm>
            <a:off x="6137275" y="581818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100</a:t>
            </a:r>
            <a:endParaRPr lang="en-US" sz="1800" b="1"/>
          </a:p>
        </p:txBody>
      </p:sp>
      <p:sp>
        <p:nvSpPr>
          <p:cNvPr id="113679" name="Rectangle 17"/>
          <p:cNvSpPr>
            <a:spLocks noChangeArrowheads="1"/>
          </p:cNvSpPr>
          <p:nvPr/>
        </p:nvSpPr>
        <p:spPr bwMode="auto">
          <a:xfrm>
            <a:off x="6572250" y="581818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110</a:t>
            </a:r>
            <a:endParaRPr lang="en-US" sz="1800" b="1"/>
          </a:p>
        </p:txBody>
      </p:sp>
      <p:sp>
        <p:nvSpPr>
          <p:cNvPr id="113680" name="Rectangle 18"/>
          <p:cNvSpPr>
            <a:spLocks noChangeArrowheads="1"/>
          </p:cNvSpPr>
          <p:nvPr/>
        </p:nvSpPr>
        <p:spPr bwMode="auto">
          <a:xfrm>
            <a:off x="6985000" y="581818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120</a:t>
            </a:r>
            <a:endParaRPr lang="en-US" sz="1800" b="1"/>
          </a:p>
        </p:txBody>
      </p:sp>
      <p:sp>
        <p:nvSpPr>
          <p:cNvPr id="113681" name="Rectangle 19"/>
          <p:cNvSpPr>
            <a:spLocks noChangeArrowheads="1"/>
          </p:cNvSpPr>
          <p:nvPr/>
        </p:nvSpPr>
        <p:spPr bwMode="auto">
          <a:xfrm>
            <a:off x="6784975" y="2252663"/>
            <a:ext cx="847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Lamprey</a:t>
            </a:r>
            <a:endParaRPr lang="en-US" sz="1600" b="1"/>
          </a:p>
        </p:txBody>
      </p:sp>
      <p:sp>
        <p:nvSpPr>
          <p:cNvPr id="113682" name="Rectangle 20"/>
          <p:cNvSpPr>
            <a:spLocks noChangeArrowheads="1"/>
          </p:cNvSpPr>
          <p:nvPr/>
        </p:nvSpPr>
        <p:spPr bwMode="auto">
          <a:xfrm>
            <a:off x="4938713" y="22526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Frog</a:t>
            </a:r>
            <a:endParaRPr lang="en-US" sz="1600" b="1"/>
          </a:p>
        </p:txBody>
      </p:sp>
      <p:sp>
        <p:nvSpPr>
          <p:cNvPr id="113683" name="Rectangle 21"/>
          <p:cNvSpPr>
            <a:spLocks noChangeArrowheads="1"/>
          </p:cNvSpPr>
          <p:nvPr/>
        </p:nvSpPr>
        <p:spPr bwMode="auto">
          <a:xfrm>
            <a:off x="4240213" y="225266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Bird</a:t>
            </a:r>
            <a:endParaRPr lang="en-US" sz="1600" b="1"/>
          </a:p>
        </p:txBody>
      </p:sp>
      <p:sp>
        <p:nvSpPr>
          <p:cNvPr id="113684" name="Rectangle 22"/>
          <p:cNvSpPr>
            <a:spLocks noChangeArrowheads="1"/>
          </p:cNvSpPr>
          <p:nvPr/>
        </p:nvSpPr>
        <p:spPr bwMode="auto">
          <a:xfrm>
            <a:off x="3776663" y="224155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Dog</a:t>
            </a:r>
            <a:endParaRPr lang="en-US" sz="1600" b="1"/>
          </a:p>
        </p:txBody>
      </p:sp>
      <p:sp>
        <p:nvSpPr>
          <p:cNvPr id="113685" name="Rectangle 23"/>
          <p:cNvSpPr>
            <a:spLocks noChangeArrowheads="1"/>
          </p:cNvSpPr>
          <p:nvPr/>
        </p:nvSpPr>
        <p:spPr bwMode="auto">
          <a:xfrm>
            <a:off x="2679700" y="22526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Macaque</a:t>
            </a:r>
            <a:endParaRPr lang="en-US" sz="1600" b="1"/>
          </a:p>
        </p:txBody>
      </p:sp>
      <p:sp>
        <p:nvSpPr>
          <p:cNvPr id="113686" name="Rectangle 24"/>
          <p:cNvSpPr>
            <a:spLocks noChangeArrowheads="1"/>
          </p:cNvSpPr>
          <p:nvPr/>
        </p:nvSpPr>
        <p:spPr bwMode="auto">
          <a:xfrm>
            <a:off x="1846263" y="2252663"/>
            <a:ext cx="688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Human</a:t>
            </a:r>
            <a:endParaRPr lang="en-US" sz="1600" b="1"/>
          </a:p>
        </p:txBody>
      </p:sp>
      <p:sp>
        <p:nvSpPr>
          <p:cNvPr id="113687" name="Rectangle 25"/>
          <p:cNvSpPr>
            <a:spLocks noChangeArrowheads="1"/>
          </p:cNvSpPr>
          <p:nvPr/>
        </p:nvSpPr>
        <p:spPr bwMode="auto">
          <a:xfrm>
            <a:off x="3835400" y="46434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32</a:t>
            </a:r>
            <a:endParaRPr lang="en-US" sz="2000" b="1"/>
          </a:p>
        </p:txBody>
      </p:sp>
      <p:sp>
        <p:nvSpPr>
          <p:cNvPr id="113688" name="Rectangle 26"/>
          <p:cNvSpPr>
            <a:spLocks noChangeArrowheads="1"/>
          </p:cNvSpPr>
          <p:nvPr/>
        </p:nvSpPr>
        <p:spPr bwMode="auto">
          <a:xfrm>
            <a:off x="3068638" y="46434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8</a:t>
            </a:r>
            <a:endParaRPr lang="en-US" sz="2000" b="1"/>
          </a:p>
        </p:txBody>
      </p:sp>
      <p:sp>
        <p:nvSpPr>
          <p:cNvPr id="113689" name="Rectangle 27"/>
          <p:cNvSpPr>
            <a:spLocks noChangeArrowheads="1"/>
          </p:cNvSpPr>
          <p:nvPr/>
        </p:nvSpPr>
        <p:spPr bwMode="auto">
          <a:xfrm>
            <a:off x="4316413" y="46434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45</a:t>
            </a:r>
            <a:endParaRPr lang="en-US" sz="2000" b="1"/>
          </a:p>
        </p:txBody>
      </p:sp>
      <p:sp>
        <p:nvSpPr>
          <p:cNvPr id="113690" name="Rectangle 28"/>
          <p:cNvSpPr>
            <a:spLocks noChangeArrowheads="1"/>
          </p:cNvSpPr>
          <p:nvPr/>
        </p:nvSpPr>
        <p:spPr bwMode="auto">
          <a:xfrm>
            <a:off x="5064125" y="46529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67</a:t>
            </a:r>
            <a:endParaRPr lang="en-US" sz="2000" b="1"/>
          </a:p>
        </p:txBody>
      </p:sp>
      <p:sp>
        <p:nvSpPr>
          <p:cNvPr id="113691" name="Rectangle 29"/>
          <p:cNvSpPr>
            <a:spLocks noChangeArrowheads="1"/>
          </p:cNvSpPr>
          <p:nvPr/>
        </p:nvSpPr>
        <p:spPr bwMode="auto">
          <a:xfrm>
            <a:off x="7000875" y="4643438"/>
            <a:ext cx="423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125</a:t>
            </a:r>
            <a:endParaRPr lang="en-US" sz="2000" b="1"/>
          </a:p>
        </p:txBody>
      </p:sp>
      <p:pic>
        <p:nvPicPr>
          <p:cNvPr id="462879" name="Picture 31" descr="pengui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80" name="AutoShape 32"/>
          <p:cNvSpPr>
            <a:spLocks noChangeArrowheads="1"/>
          </p:cNvSpPr>
          <p:nvPr/>
        </p:nvSpPr>
        <p:spPr bwMode="auto">
          <a:xfrm flipH="1">
            <a:off x="101600" y="2940050"/>
            <a:ext cx="2914650" cy="1693863"/>
          </a:xfrm>
          <a:prstGeom prst="wedgeEllipseCallout">
            <a:avLst>
              <a:gd name="adj1" fmla="val 17917"/>
              <a:gd name="adj2" fmla="val 11447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Why does comparing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amino acid sequence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measure evolutionary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1170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2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8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22_15-TrilobiteFossilSeq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36525"/>
            <a:ext cx="49752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3500" eaLnBrk="1" hangingPunct="1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</a:rPr>
              <a:t>Fig. 22-15</a:t>
            </a: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5240338" y="1582738"/>
            <a:ext cx="1611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 i="1"/>
              <a:t>Bristolia insolens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5237163" y="1954213"/>
            <a:ext cx="17541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 i="1"/>
              <a:t>Bristolia bristolensis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37163" y="2868613"/>
            <a:ext cx="17541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 i="1"/>
              <a:t>Bristolia harringtoni</a:t>
            </a:r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5237163" y="3744913"/>
            <a:ext cx="17795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 i="1"/>
              <a:t>Bristolia mohavensis</a:t>
            </a:r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4071938" y="6180138"/>
            <a:ext cx="28209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Latham Shale dig site, San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Bernardino County, California</a:t>
            </a:r>
            <a:endParaRPr kumimoji="0" lang="en-US" sz="1400" b="1" i="1"/>
          </a:p>
        </p:txBody>
      </p:sp>
      <p:sp>
        <p:nvSpPr>
          <p:cNvPr id="90120" name="Text Box 9"/>
          <p:cNvSpPr txBox="1">
            <a:spLocks noChangeArrowheads="1"/>
          </p:cNvSpPr>
          <p:nvPr/>
        </p:nvSpPr>
        <p:spPr bwMode="auto">
          <a:xfrm rot="-5357628">
            <a:off x="3567112" y="2747963"/>
            <a:ext cx="1293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Depth (meters)</a:t>
            </a:r>
            <a:endParaRPr kumimoji="0" lang="en-US" sz="1400" b="1" i="1"/>
          </a:p>
        </p:txBody>
      </p:sp>
      <p:sp>
        <p:nvSpPr>
          <p:cNvPr id="90121" name="Text Box 10"/>
          <p:cNvSpPr txBox="1">
            <a:spLocks noChangeArrowheads="1"/>
          </p:cNvSpPr>
          <p:nvPr/>
        </p:nvSpPr>
        <p:spPr bwMode="auto">
          <a:xfrm>
            <a:off x="4691063" y="515938"/>
            <a:ext cx="1254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0</a:t>
            </a: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4687888" y="868363"/>
            <a:ext cx="1254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2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4691063" y="1220788"/>
            <a:ext cx="1254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4</a:t>
            </a:r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4691063" y="1585913"/>
            <a:ext cx="1254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6</a:t>
            </a:r>
          </a:p>
        </p:txBody>
      </p:sp>
      <p:sp>
        <p:nvSpPr>
          <p:cNvPr id="90125" name="Text Box 14"/>
          <p:cNvSpPr txBox="1">
            <a:spLocks noChangeArrowheads="1"/>
          </p:cNvSpPr>
          <p:nvPr/>
        </p:nvSpPr>
        <p:spPr bwMode="auto">
          <a:xfrm>
            <a:off x="4691063" y="1947863"/>
            <a:ext cx="1254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8</a:t>
            </a:r>
          </a:p>
        </p:txBody>
      </p:sp>
      <p:sp>
        <p:nvSpPr>
          <p:cNvPr id="90126" name="Text Box 15"/>
          <p:cNvSpPr txBox="1">
            <a:spLocks noChangeArrowheads="1"/>
          </p:cNvSpPr>
          <p:nvPr/>
        </p:nvSpPr>
        <p:spPr bwMode="auto">
          <a:xfrm>
            <a:off x="4691063" y="2312988"/>
            <a:ext cx="1952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10</a:t>
            </a:r>
          </a:p>
        </p:txBody>
      </p:sp>
      <p:sp>
        <p:nvSpPr>
          <p:cNvPr id="90127" name="Text Box 16"/>
          <p:cNvSpPr txBox="1">
            <a:spLocks noChangeArrowheads="1"/>
          </p:cNvSpPr>
          <p:nvPr/>
        </p:nvSpPr>
        <p:spPr bwMode="auto">
          <a:xfrm>
            <a:off x="4691063" y="2674938"/>
            <a:ext cx="1952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12</a:t>
            </a:r>
          </a:p>
        </p:txBody>
      </p:sp>
      <p:sp>
        <p:nvSpPr>
          <p:cNvPr id="90128" name="Text Box 17"/>
          <p:cNvSpPr txBox="1">
            <a:spLocks noChangeArrowheads="1"/>
          </p:cNvSpPr>
          <p:nvPr/>
        </p:nvSpPr>
        <p:spPr bwMode="auto">
          <a:xfrm>
            <a:off x="4691063" y="3040063"/>
            <a:ext cx="1952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14</a:t>
            </a:r>
          </a:p>
        </p:txBody>
      </p:sp>
      <p:sp>
        <p:nvSpPr>
          <p:cNvPr id="90129" name="Text Box 18"/>
          <p:cNvSpPr txBox="1">
            <a:spLocks noChangeArrowheads="1"/>
          </p:cNvSpPr>
          <p:nvPr/>
        </p:nvSpPr>
        <p:spPr bwMode="auto">
          <a:xfrm>
            <a:off x="4687888" y="3405188"/>
            <a:ext cx="1952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16</a:t>
            </a:r>
          </a:p>
        </p:txBody>
      </p:sp>
      <p:sp>
        <p:nvSpPr>
          <p:cNvPr id="90130" name="Text Box 19"/>
          <p:cNvSpPr txBox="1">
            <a:spLocks noChangeArrowheads="1"/>
          </p:cNvSpPr>
          <p:nvPr/>
        </p:nvSpPr>
        <p:spPr bwMode="auto">
          <a:xfrm>
            <a:off x="4687888" y="3770313"/>
            <a:ext cx="1952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18</a:t>
            </a:r>
          </a:p>
        </p:txBody>
      </p:sp>
      <p:sp>
        <p:nvSpPr>
          <p:cNvPr id="90131" name="Line 20"/>
          <p:cNvSpPr>
            <a:spLocks noChangeShapeType="1"/>
          </p:cNvSpPr>
          <p:nvPr/>
        </p:nvSpPr>
        <p:spPr bwMode="auto">
          <a:xfrm>
            <a:off x="3648075" y="949325"/>
            <a:ext cx="692150" cy="7270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1"/>
          <p:cNvSpPr>
            <a:spLocks noChangeShapeType="1"/>
          </p:cNvSpPr>
          <p:nvPr/>
        </p:nvSpPr>
        <p:spPr bwMode="auto">
          <a:xfrm flipV="1">
            <a:off x="3495675" y="2073275"/>
            <a:ext cx="850900" cy="2508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22"/>
          <p:cNvSpPr>
            <a:spLocks noChangeShapeType="1"/>
          </p:cNvSpPr>
          <p:nvPr/>
        </p:nvSpPr>
        <p:spPr bwMode="auto">
          <a:xfrm flipV="1">
            <a:off x="3502025" y="3111500"/>
            <a:ext cx="622300" cy="3397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23"/>
          <p:cNvSpPr>
            <a:spLocks noChangeShapeType="1"/>
          </p:cNvSpPr>
          <p:nvPr/>
        </p:nvSpPr>
        <p:spPr bwMode="auto">
          <a:xfrm flipV="1">
            <a:off x="4283075" y="2968625"/>
            <a:ext cx="95250" cy="5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24"/>
          <p:cNvSpPr>
            <a:spLocks noChangeShapeType="1"/>
          </p:cNvSpPr>
          <p:nvPr/>
        </p:nvSpPr>
        <p:spPr bwMode="auto">
          <a:xfrm flipV="1">
            <a:off x="3505200" y="3111500"/>
            <a:ext cx="622300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Line 25"/>
          <p:cNvSpPr>
            <a:spLocks noChangeShapeType="1"/>
          </p:cNvSpPr>
          <p:nvPr/>
        </p:nvSpPr>
        <p:spPr bwMode="auto">
          <a:xfrm flipV="1">
            <a:off x="3530600" y="3952875"/>
            <a:ext cx="793750" cy="1358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Line 26"/>
          <p:cNvSpPr>
            <a:spLocks noChangeShapeType="1"/>
          </p:cNvSpPr>
          <p:nvPr/>
        </p:nvSpPr>
        <p:spPr bwMode="auto">
          <a:xfrm flipV="1">
            <a:off x="3527425" y="3883025"/>
            <a:ext cx="847725" cy="143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Line 27"/>
          <p:cNvSpPr>
            <a:spLocks noChangeShapeType="1"/>
          </p:cNvSpPr>
          <p:nvPr/>
        </p:nvSpPr>
        <p:spPr bwMode="auto">
          <a:xfrm>
            <a:off x="3648075" y="946150"/>
            <a:ext cx="727075" cy="755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Line 28"/>
          <p:cNvSpPr>
            <a:spLocks noChangeShapeType="1"/>
          </p:cNvSpPr>
          <p:nvPr/>
        </p:nvSpPr>
        <p:spPr bwMode="auto">
          <a:xfrm flipV="1">
            <a:off x="3498850" y="2060575"/>
            <a:ext cx="88265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Oval 29"/>
          <p:cNvSpPr>
            <a:spLocks noChangeArrowheads="1"/>
          </p:cNvSpPr>
          <p:nvPr/>
        </p:nvSpPr>
        <p:spPr bwMode="auto">
          <a:xfrm>
            <a:off x="2330450" y="6188075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Text Box 30"/>
          <p:cNvSpPr txBox="1">
            <a:spLocks noChangeArrowheads="1"/>
          </p:cNvSpPr>
          <p:nvPr/>
        </p:nvSpPr>
        <p:spPr bwMode="auto">
          <a:xfrm>
            <a:off x="2379663" y="6211888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1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42" name="Oval 31"/>
          <p:cNvSpPr>
            <a:spLocks noChangeArrowheads="1"/>
          </p:cNvSpPr>
          <p:nvPr/>
        </p:nvSpPr>
        <p:spPr bwMode="auto">
          <a:xfrm>
            <a:off x="3508375" y="4533900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Text Box 32"/>
          <p:cNvSpPr txBox="1">
            <a:spLocks noChangeArrowheads="1"/>
          </p:cNvSpPr>
          <p:nvPr/>
        </p:nvSpPr>
        <p:spPr bwMode="auto">
          <a:xfrm>
            <a:off x="3557588" y="4551363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2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44" name="Oval 33"/>
          <p:cNvSpPr>
            <a:spLocks noChangeArrowheads="1"/>
          </p:cNvSpPr>
          <p:nvPr/>
        </p:nvSpPr>
        <p:spPr bwMode="auto">
          <a:xfrm>
            <a:off x="2232025" y="2752725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Text Box 34"/>
          <p:cNvSpPr txBox="1">
            <a:spLocks noChangeArrowheads="1"/>
          </p:cNvSpPr>
          <p:nvPr/>
        </p:nvSpPr>
        <p:spPr bwMode="auto">
          <a:xfrm>
            <a:off x="2271713" y="2773363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3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46" name="Rectangle 35"/>
          <p:cNvSpPr>
            <a:spLocks noChangeArrowheads="1"/>
          </p:cNvSpPr>
          <p:nvPr/>
        </p:nvSpPr>
        <p:spPr bwMode="auto">
          <a:xfrm>
            <a:off x="2765425" y="40147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0147" name="Text Box 36"/>
          <p:cNvSpPr txBox="1">
            <a:spLocks noChangeArrowheads="1"/>
          </p:cNvSpPr>
          <p:nvPr/>
        </p:nvSpPr>
        <p:spPr bwMode="auto">
          <a:xfrm>
            <a:off x="2319338" y="2535238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48" name="Oval 37"/>
          <p:cNvSpPr>
            <a:spLocks noChangeArrowheads="1"/>
          </p:cNvSpPr>
          <p:nvPr/>
        </p:nvSpPr>
        <p:spPr bwMode="auto">
          <a:xfrm>
            <a:off x="3648075" y="1527175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Oval 38"/>
          <p:cNvSpPr>
            <a:spLocks noChangeArrowheads="1"/>
          </p:cNvSpPr>
          <p:nvPr/>
        </p:nvSpPr>
        <p:spPr bwMode="auto">
          <a:xfrm>
            <a:off x="4956175" y="1628775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Oval 39"/>
          <p:cNvSpPr>
            <a:spLocks noChangeArrowheads="1"/>
          </p:cNvSpPr>
          <p:nvPr/>
        </p:nvSpPr>
        <p:spPr bwMode="auto">
          <a:xfrm>
            <a:off x="4962525" y="1984375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Oval 40"/>
          <p:cNvSpPr>
            <a:spLocks noChangeArrowheads="1"/>
          </p:cNvSpPr>
          <p:nvPr/>
        </p:nvSpPr>
        <p:spPr bwMode="auto">
          <a:xfrm>
            <a:off x="4956175" y="2905125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Oval 41"/>
          <p:cNvSpPr>
            <a:spLocks noChangeArrowheads="1"/>
          </p:cNvSpPr>
          <p:nvPr/>
        </p:nvSpPr>
        <p:spPr bwMode="auto">
          <a:xfrm>
            <a:off x="4956175" y="3787775"/>
            <a:ext cx="184150" cy="180975"/>
          </a:xfrm>
          <a:prstGeom prst="ellipse">
            <a:avLst/>
          </a:prstGeom>
          <a:solidFill>
            <a:srgbClr val="38A5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Text Box 42"/>
          <p:cNvSpPr txBox="1">
            <a:spLocks noChangeArrowheads="1"/>
          </p:cNvSpPr>
          <p:nvPr/>
        </p:nvSpPr>
        <p:spPr bwMode="auto">
          <a:xfrm>
            <a:off x="5002213" y="2011363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3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54" name="Text Box 43"/>
          <p:cNvSpPr txBox="1">
            <a:spLocks noChangeArrowheads="1"/>
          </p:cNvSpPr>
          <p:nvPr/>
        </p:nvSpPr>
        <p:spPr bwMode="auto">
          <a:xfrm>
            <a:off x="4995863" y="3798888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1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55" name="Text Box 44"/>
          <p:cNvSpPr txBox="1">
            <a:spLocks noChangeArrowheads="1"/>
          </p:cNvSpPr>
          <p:nvPr/>
        </p:nvSpPr>
        <p:spPr bwMode="auto">
          <a:xfrm>
            <a:off x="4999038" y="2913063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2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56" name="Text Box 45"/>
          <p:cNvSpPr txBox="1">
            <a:spLocks noChangeArrowheads="1"/>
          </p:cNvSpPr>
          <p:nvPr/>
        </p:nvSpPr>
        <p:spPr bwMode="auto">
          <a:xfrm>
            <a:off x="4989513" y="1643063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4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  <p:sp>
        <p:nvSpPr>
          <p:cNvPr id="90157" name="Text Box 46"/>
          <p:cNvSpPr txBox="1">
            <a:spLocks noChangeArrowheads="1"/>
          </p:cNvSpPr>
          <p:nvPr/>
        </p:nvSpPr>
        <p:spPr bwMode="auto">
          <a:xfrm>
            <a:off x="3681413" y="1547813"/>
            <a:ext cx="968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>
                <a:solidFill>
                  <a:schemeClr val="bg1"/>
                </a:solidFill>
              </a:rPr>
              <a:t>4</a:t>
            </a:r>
            <a:endParaRPr kumimoji="0" lang="en-US" sz="14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5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22_16-WhaleEvolu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36525"/>
            <a:ext cx="46513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3500" eaLnBrk="1" hangingPunct="1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</a:rPr>
              <a:t>Fig. 22-16</a:t>
            </a: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2284413" y="1949450"/>
            <a:ext cx="208121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(a)</a:t>
            </a:r>
            <a:r>
              <a:rPr kumimoji="0" lang="en-US" sz="1400" b="1" i="1"/>
              <a:t> Pakicetus </a:t>
            </a:r>
            <a:r>
              <a:rPr kumimoji="0" lang="en-US" sz="1400" b="1"/>
              <a:t>(terrestrial)</a:t>
            </a:r>
            <a:endParaRPr kumimoji="0" lang="en-US" sz="1400" b="1" i="1"/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2284413" y="3582988"/>
            <a:ext cx="31257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(b)</a:t>
            </a:r>
            <a:r>
              <a:rPr kumimoji="0" lang="en-US" sz="1400" b="1" i="1"/>
              <a:t> Rhodocetus </a:t>
            </a:r>
            <a:r>
              <a:rPr kumimoji="0" lang="en-US" sz="1400" b="1"/>
              <a:t>(predominantly aquatic)</a:t>
            </a:r>
            <a:endParaRPr kumimoji="0" lang="en-US" sz="1400" b="1" i="1"/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2292350" y="4864100"/>
            <a:ext cx="2246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400" b="1"/>
              <a:t>(c)</a:t>
            </a:r>
            <a:r>
              <a:rPr kumimoji="0" lang="en-US" sz="1400" b="1" i="1"/>
              <a:t> Dorudon </a:t>
            </a:r>
            <a:r>
              <a:rPr kumimoji="0" lang="en-US" sz="1400" b="1"/>
              <a:t>(fully aquatic)</a:t>
            </a:r>
            <a:endParaRPr kumimoji="0" lang="en-US" sz="1400" b="1" i="1"/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4011613" y="4460875"/>
            <a:ext cx="8826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Pelvis and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hind limb</a:t>
            </a:r>
            <a:endParaRPr kumimoji="0" lang="en-US" sz="1400" b="1" i="1"/>
          </a:p>
        </p:txBody>
      </p:sp>
      <p:sp>
        <p:nvSpPr>
          <p:cNvPr id="92167" name="Line 8"/>
          <p:cNvSpPr>
            <a:spLocks noChangeShapeType="1"/>
          </p:cNvSpPr>
          <p:nvPr/>
        </p:nvSpPr>
        <p:spPr bwMode="auto">
          <a:xfrm>
            <a:off x="3665538" y="4554538"/>
            <a:ext cx="3302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Text Box 9"/>
          <p:cNvSpPr txBox="1">
            <a:spLocks noChangeArrowheads="1"/>
          </p:cNvSpPr>
          <p:nvPr/>
        </p:nvSpPr>
        <p:spPr bwMode="auto">
          <a:xfrm>
            <a:off x="3255963" y="5842000"/>
            <a:ext cx="8826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Pelvis and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hind limb</a:t>
            </a:r>
            <a:endParaRPr kumimoji="0" lang="en-US" sz="1400" b="1" i="1"/>
          </a:p>
        </p:txBody>
      </p:sp>
      <p:sp>
        <p:nvSpPr>
          <p:cNvPr id="92169" name="Line 10"/>
          <p:cNvSpPr>
            <a:spLocks noChangeShapeType="1"/>
          </p:cNvSpPr>
          <p:nvPr/>
        </p:nvSpPr>
        <p:spPr bwMode="auto">
          <a:xfrm flipV="1">
            <a:off x="3322638" y="5778500"/>
            <a:ext cx="88900" cy="58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Text Box 11"/>
          <p:cNvSpPr txBox="1">
            <a:spLocks noChangeArrowheads="1"/>
          </p:cNvSpPr>
          <p:nvPr/>
        </p:nvSpPr>
        <p:spPr bwMode="auto">
          <a:xfrm>
            <a:off x="2279650" y="6194425"/>
            <a:ext cx="22748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(d)</a:t>
            </a:r>
            <a:r>
              <a:rPr kumimoji="0" lang="en-US" sz="1400" b="1" i="1"/>
              <a:t> Balaena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400" b="1"/>
              <a:t>     (recent whale ancestor)</a:t>
            </a:r>
            <a:endParaRPr kumimoji="0" lang="en-US" sz="1400" b="1" i="1"/>
          </a:p>
        </p:txBody>
      </p:sp>
    </p:spTree>
    <p:extLst>
      <p:ext uri="{BB962C8B-B14F-4D97-AF65-F5344CB8AC3E}">
        <p14:creationId xmlns:p14="http://schemas.microsoft.com/office/powerpoint/2010/main" val="267399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22_17HomologousForelimb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49363"/>
            <a:ext cx="85486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3500" eaLnBrk="1" hangingPunct="1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</a:rPr>
              <a:t>Fig. 22-17</a:t>
            </a:r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327025" y="2101850"/>
            <a:ext cx="1150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Humerus</a:t>
            </a:r>
            <a:endParaRPr kumimoji="0" lang="en-US" sz="1900" b="1" i="1"/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330200" y="2590800"/>
            <a:ext cx="8397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Radius</a:t>
            </a:r>
            <a:endParaRPr kumimoji="0" lang="en-US" sz="1900" b="1" i="1"/>
          </a:p>
        </p:txBody>
      </p:sp>
      <p:sp>
        <p:nvSpPr>
          <p:cNvPr id="94213" name="Line 6"/>
          <p:cNvSpPr>
            <a:spLocks noChangeShapeType="1"/>
          </p:cNvSpPr>
          <p:nvPr/>
        </p:nvSpPr>
        <p:spPr bwMode="auto">
          <a:xfrm>
            <a:off x="1409700" y="2273300"/>
            <a:ext cx="987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7"/>
          <p:cNvSpPr>
            <a:spLocks noChangeShapeType="1"/>
          </p:cNvSpPr>
          <p:nvPr/>
        </p:nvSpPr>
        <p:spPr bwMode="auto">
          <a:xfrm>
            <a:off x="1171575" y="2749550"/>
            <a:ext cx="1323975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8"/>
          <p:cNvSpPr>
            <a:spLocks noChangeShapeType="1"/>
          </p:cNvSpPr>
          <p:nvPr/>
        </p:nvSpPr>
        <p:spPr bwMode="auto">
          <a:xfrm>
            <a:off x="885825" y="3375025"/>
            <a:ext cx="1647825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Text Box 9"/>
          <p:cNvSpPr txBox="1">
            <a:spLocks noChangeArrowheads="1"/>
          </p:cNvSpPr>
          <p:nvPr/>
        </p:nvSpPr>
        <p:spPr bwMode="auto">
          <a:xfrm>
            <a:off x="327025" y="3206750"/>
            <a:ext cx="5381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Ulna</a:t>
            </a:r>
            <a:endParaRPr kumimoji="0" lang="en-US" sz="1900" b="1" i="1"/>
          </a:p>
        </p:txBody>
      </p:sp>
      <p:sp>
        <p:nvSpPr>
          <p:cNvPr id="94217" name="Text Box 10"/>
          <p:cNvSpPr txBox="1">
            <a:spLocks noChangeArrowheads="1"/>
          </p:cNvSpPr>
          <p:nvPr/>
        </p:nvSpPr>
        <p:spPr bwMode="auto">
          <a:xfrm>
            <a:off x="327025" y="3711575"/>
            <a:ext cx="8969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Carpals</a:t>
            </a:r>
            <a:endParaRPr kumimoji="0" lang="en-US" sz="1900" b="1" i="1"/>
          </a:p>
        </p:txBody>
      </p:sp>
      <p:sp>
        <p:nvSpPr>
          <p:cNvPr id="94218" name="Text Box 11"/>
          <p:cNvSpPr txBox="1">
            <a:spLocks noChangeArrowheads="1"/>
          </p:cNvSpPr>
          <p:nvPr/>
        </p:nvSpPr>
        <p:spPr bwMode="auto">
          <a:xfrm>
            <a:off x="327025" y="4235450"/>
            <a:ext cx="14112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Metacarpals</a:t>
            </a:r>
            <a:endParaRPr kumimoji="0" lang="en-US" sz="1900" b="1" i="1"/>
          </a:p>
        </p:txBody>
      </p:sp>
      <p:sp>
        <p:nvSpPr>
          <p:cNvPr id="94219" name="Text Box 12"/>
          <p:cNvSpPr txBox="1">
            <a:spLocks noChangeArrowheads="1"/>
          </p:cNvSpPr>
          <p:nvPr/>
        </p:nvSpPr>
        <p:spPr bwMode="auto">
          <a:xfrm>
            <a:off x="330200" y="4794250"/>
            <a:ext cx="1198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Phalanges</a:t>
            </a:r>
            <a:endParaRPr kumimoji="0" lang="en-US" sz="1900" b="1" i="1"/>
          </a:p>
        </p:txBody>
      </p:sp>
      <p:sp>
        <p:nvSpPr>
          <p:cNvPr id="94220" name="Line 13"/>
          <p:cNvSpPr>
            <a:spLocks noChangeShapeType="1"/>
          </p:cNvSpPr>
          <p:nvPr/>
        </p:nvSpPr>
        <p:spPr bwMode="auto">
          <a:xfrm flipH="1" flipV="1">
            <a:off x="1250950" y="3870325"/>
            <a:ext cx="993775" cy="422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Line 14"/>
          <p:cNvSpPr>
            <a:spLocks noChangeShapeType="1"/>
          </p:cNvSpPr>
          <p:nvPr/>
        </p:nvSpPr>
        <p:spPr bwMode="auto">
          <a:xfrm flipH="1" flipV="1">
            <a:off x="1250950" y="3867150"/>
            <a:ext cx="9652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Line 15"/>
          <p:cNvSpPr>
            <a:spLocks noChangeShapeType="1"/>
          </p:cNvSpPr>
          <p:nvPr/>
        </p:nvSpPr>
        <p:spPr bwMode="auto">
          <a:xfrm flipV="1">
            <a:off x="1752600" y="4394200"/>
            <a:ext cx="3175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Line 16"/>
          <p:cNvSpPr>
            <a:spLocks noChangeShapeType="1"/>
          </p:cNvSpPr>
          <p:nvPr/>
        </p:nvSpPr>
        <p:spPr bwMode="auto">
          <a:xfrm flipH="1" flipV="1">
            <a:off x="1749425" y="4400550"/>
            <a:ext cx="428625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Line 17"/>
          <p:cNvSpPr>
            <a:spLocks noChangeShapeType="1"/>
          </p:cNvSpPr>
          <p:nvPr/>
        </p:nvSpPr>
        <p:spPr bwMode="auto">
          <a:xfrm flipV="1">
            <a:off x="1581150" y="4787900"/>
            <a:ext cx="606425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Line 18"/>
          <p:cNvSpPr>
            <a:spLocks noChangeShapeType="1"/>
          </p:cNvSpPr>
          <p:nvPr/>
        </p:nvSpPr>
        <p:spPr bwMode="auto">
          <a:xfrm flipH="1">
            <a:off x="1577975" y="4962525"/>
            <a:ext cx="6413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Text Box 19"/>
          <p:cNvSpPr txBox="1">
            <a:spLocks noChangeArrowheads="1"/>
          </p:cNvSpPr>
          <p:nvPr/>
        </p:nvSpPr>
        <p:spPr bwMode="auto">
          <a:xfrm>
            <a:off x="2082800" y="5181600"/>
            <a:ext cx="8397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Human</a:t>
            </a:r>
            <a:endParaRPr kumimoji="0" lang="en-US" sz="1900" b="1" i="1"/>
          </a:p>
        </p:txBody>
      </p:sp>
      <p:sp>
        <p:nvSpPr>
          <p:cNvPr id="94227" name="Text Box 20"/>
          <p:cNvSpPr txBox="1">
            <a:spLocks noChangeArrowheads="1"/>
          </p:cNvSpPr>
          <p:nvPr/>
        </p:nvSpPr>
        <p:spPr bwMode="auto">
          <a:xfrm>
            <a:off x="5651500" y="5181600"/>
            <a:ext cx="8397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Whale</a:t>
            </a:r>
            <a:endParaRPr kumimoji="0" lang="en-US" sz="1900" b="1" i="1"/>
          </a:p>
        </p:txBody>
      </p:sp>
      <p:sp>
        <p:nvSpPr>
          <p:cNvPr id="94228" name="Text Box 21"/>
          <p:cNvSpPr txBox="1">
            <a:spLocks noChangeArrowheads="1"/>
          </p:cNvSpPr>
          <p:nvPr/>
        </p:nvSpPr>
        <p:spPr bwMode="auto">
          <a:xfrm>
            <a:off x="3578225" y="5184775"/>
            <a:ext cx="4714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Cat</a:t>
            </a:r>
            <a:endParaRPr kumimoji="0" lang="en-US" sz="1900" b="1" i="1"/>
          </a:p>
        </p:txBody>
      </p:sp>
      <p:sp>
        <p:nvSpPr>
          <p:cNvPr id="94229" name="Text Box 22"/>
          <p:cNvSpPr txBox="1">
            <a:spLocks noChangeArrowheads="1"/>
          </p:cNvSpPr>
          <p:nvPr/>
        </p:nvSpPr>
        <p:spPr bwMode="auto">
          <a:xfrm>
            <a:off x="8064500" y="5181600"/>
            <a:ext cx="4714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1900" b="1"/>
              <a:t>Bat</a:t>
            </a:r>
            <a:endParaRPr kumimoji="0" lang="en-US" sz="1900" b="1" i="1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52400" y="228600"/>
            <a:ext cx="853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  <a:defRPr/>
            </a:pPr>
            <a:r>
              <a:rPr kumimoji="0" lang="en-US" sz="3000" b="1" kern="0">
                <a:latin typeface="+mn-lt"/>
                <a:ea typeface="+mn-ea"/>
                <a:cs typeface="+mn-cs"/>
                <a:sym typeface="Symbol" charset="2"/>
              </a:rPr>
              <a:t>Homologous structures </a:t>
            </a:r>
            <a:r>
              <a:rPr kumimoji="0" lang="en-US" sz="3000" kern="0">
                <a:latin typeface="+mn-lt"/>
                <a:ea typeface="+mn-ea"/>
                <a:cs typeface="+mn-cs"/>
                <a:sym typeface="Symbol" charset="2"/>
              </a:rPr>
              <a:t>are anatomical resemblances that represent variations on a structural theme present in a common ancestor</a:t>
            </a:r>
            <a:endParaRPr kumimoji="0" lang="en-US" sz="3000" kern="0" dirty="0">
              <a:latin typeface="+mn-lt"/>
              <a:ea typeface="+mn-ea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701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7625" y="-250825"/>
            <a:ext cx="21351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341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Homologous structures</a:t>
            </a:r>
          </a:p>
        </p:txBody>
      </p:sp>
      <p:sp>
        <p:nvSpPr>
          <p:cNvPr id="96259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68288" y="1212850"/>
            <a:ext cx="5027612" cy="3352800"/>
          </a:xfrm>
        </p:spPr>
        <p:txBody>
          <a:bodyPr/>
          <a:lstStyle/>
          <a:p>
            <a:pPr>
              <a:buClrTx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Similar structure</a:t>
            </a:r>
          </a:p>
          <a:p>
            <a:pPr>
              <a:buClrTx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Similar development</a:t>
            </a:r>
          </a:p>
          <a:p>
            <a:pPr>
              <a:buClrTx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Different functions </a:t>
            </a:r>
          </a:p>
          <a:p>
            <a:pPr>
              <a:buClrTx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of close evolutionary relationship</a:t>
            </a:r>
          </a:p>
          <a:p>
            <a:pPr lvl="1">
              <a:buClrTx/>
            </a:pPr>
            <a:r>
              <a:rPr lang="en-US">
                <a:latin typeface="Arial" charset="0"/>
                <a:ea typeface="ＭＳ Ｐゴシック" charset="0"/>
              </a:rPr>
              <a:t> </a:t>
            </a:r>
            <a:r>
              <a:rPr lang="en-US" u="sng">
                <a:latin typeface="Arial" charset="0"/>
                <a:ea typeface="ＭＳ Ｐゴシック" charset="0"/>
              </a:rPr>
              <a:t>recent</a:t>
            </a:r>
            <a:r>
              <a:rPr lang="en-US">
                <a:latin typeface="Arial" charset="0"/>
                <a:ea typeface="ＭＳ Ｐゴシック" charset="0"/>
              </a:rPr>
              <a:t> common ancestor</a:t>
            </a:r>
          </a:p>
        </p:txBody>
      </p:sp>
      <p:pic>
        <p:nvPicPr>
          <p:cNvPr id="962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45974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4800600"/>
            <a:ext cx="27511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54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02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850" y="1270000"/>
            <a:ext cx="3733800" cy="49784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91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336800"/>
            <a:ext cx="240823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9394" y="3285332"/>
            <a:ext cx="33655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5238"/>
            <a:ext cx="263683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0" b="8640"/>
          <a:stretch>
            <a:fillRect/>
          </a:stretch>
        </p:blipFill>
        <p:spPr bwMode="auto">
          <a:xfrm>
            <a:off x="5165725" y="334963"/>
            <a:ext cx="19415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6"/>
          <p:cNvSpPr>
            <a:spLocks noChangeArrowheads="1"/>
          </p:cNvSpPr>
          <p:nvPr/>
        </p:nvSpPr>
        <p:spPr bwMode="auto">
          <a:xfrm>
            <a:off x="8013700" y="842963"/>
            <a:ext cx="1138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 anchor="ctr">
            <a:spAutoFit/>
          </a:bodyPr>
          <a:lstStyle/>
          <a:p>
            <a:pPr algn="r"/>
            <a:r>
              <a:rPr lang="en-US" sz="2600" b="1">
                <a:solidFill>
                  <a:srgbClr val="0F116A"/>
                </a:solidFill>
              </a:rPr>
              <a:t>spines</a:t>
            </a:r>
          </a:p>
        </p:txBody>
      </p:sp>
      <p:pic>
        <p:nvPicPr>
          <p:cNvPr id="983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50950"/>
            <a:ext cx="29083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10811" b="15135"/>
          <a:stretch>
            <a:fillRect/>
          </a:stretch>
        </p:blipFill>
        <p:spPr bwMode="auto">
          <a:xfrm>
            <a:off x="2528888" y="1376363"/>
            <a:ext cx="16986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9" b="7439"/>
          <a:stretch>
            <a:fillRect/>
          </a:stretch>
        </p:blipFill>
        <p:spPr bwMode="auto">
          <a:xfrm>
            <a:off x="5899150" y="4168775"/>
            <a:ext cx="31813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989513"/>
            <a:ext cx="20875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4" name="Rectangle 5"/>
          <p:cNvSpPr>
            <a:spLocks noChangeArrowheads="1"/>
          </p:cNvSpPr>
          <p:nvPr/>
        </p:nvSpPr>
        <p:spPr bwMode="auto">
          <a:xfrm>
            <a:off x="7767638" y="4119563"/>
            <a:ext cx="1376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600" b="1">
                <a:solidFill>
                  <a:schemeClr val="bg1"/>
                </a:solidFill>
              </a:rPr>
              <a:t>tendrils</a:t>
            </a:r>
          </a:p>
        </p:txBody>
      </p:sp>
      <p:sp>
        <p:nvSpPr>
          <p:cNvPr id="98315" name="Rectangle 2"/>
          <p:cNvSpPr>
            <a:spLocks noChangeArrowheads="1"/>
          </p:cNvSpPr>
          <p:nvPr/>
        </p:nvSpPr>
        <p:spPr bwMode="auto">
          <a:xfrm>
            <a:off x="63500" y="3662363"/>
            <a:ext cx="2827338" cy="4889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succulent leaves</a:t>
            </a:r>
          </a:p>
        </p:txBody>
      </p:sp>
      <p:pic>
        <p:nvPicPr>
          <p:cNvPr id="9831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086225"/>
            <a:ext cx="3146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7" name="Rectangle 18"/>
          <p:cNvSpPr>
            <a:spLocks noChangeArrowheads="1"/>
          </p:cNvSpPr>
          <p:nvPr/>
        </p:nvSpPr>
        <p:spPr bwMode="auto">
          <a:xfrm>
            <a:off x="57150" y="6470650"/>
            <a:ext cx="24780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colored leaves</a:t>
            </a:r>
          </a:p>
        </p:txBody>
      </p:sp>
      <p:sp>
        <p:nvSpPr>
          <p:cNvPr id="98318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Homologous structures</a:t>
            </a:r>
          </a:p>
        </p:txBody>
      </p:sp>
      <p:sp>
        <p:nvSpPr>
          <p:cNvPr id="98319" name="Rectangle 22"/>
          <p:cNvSpPr>
            <a:spLocks noChangeArrowheads="1"/>
          </p:cNvSpPr>
          <p:nvPr/>
        </p:nvSpPr>
        <p:spPr bwMode="auto">
          <a:xfrm>
            <a:off x="4222750" y="2220913"/>
            <a:ext cx="1101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 anchor="ctr">
            <a:spAutoFit/>
          </a:bodyPr>
          <a:lstStyle/>
          <a:p>
            <a:pPr algn="r"/>
            <a:r>
              <a:rPr lang="en-US" sz="2600" b="1">
                <a:solidFill>
                  <a:srgbClr val="0F116A"/>
                </a:solidFill>
              </a:rPr>
              <a:t>leaves</a:t>
            </a:r>
          </a:p>
        </p:txBody>
      </p:sp>
      <p:pic>
        <p:nvPicPr>
          <p:cNvPr id="9832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1" b="4260"/>
          <a:stretch>
            <a:fillRect/>
          </a:stretch>
        </p:blipFill>
        <p:spPr bwMode="auto">
          <a:xfrm>
            <a:off x="2719388" y="4849813"/>
            <a:ext cx="195262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1" name="Rectangle 24"/>
          <p:cNvSpPr>
            <a:spLocks noChangeArrowheads="1"/>
          </p:cNvSpPr>
          <p:nvPr/>
        </p:nvSpPr>
        <p:spPr bwMode="auto">
          <a:xfrm>
            <a:off x="4243388" y="4387850"/>
            <a:ext cx="13223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 anchor="ctr">
            <a:spAutoFit/>
          </a:bodyPr>
          <a:lstStyle/>
          <a:p>
            <a:pPr algn="r"/>
            <a:r>
              <a:rPr lang="en-US" sz="2600" b="1">
                <a:solidFill>
                  <a:srgbClr val="0F116A"/>
                </a:solidFill>
              </a:rPr>
              <a:t>needles</a:t>
            </a:r>
          </a:p>
        </p:txBody>
      </p:sp>
    </p:spTree>
    <p:extLst>
      <p:ext uri="{BB962C8B-B14F-4D97-AF65-F5344CB8AC3E}">
        <p14:creationId xmlns:p14="http://schemas.microsoft.com/office/powerpoint/2010/main" val="349217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22_18-HomologousEmbryo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19163"/>
            <a:ext cx="85486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3500" eaLnBrk="1" hangingPunct="1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</a:rPr>
              <a:t>Fig. 22-18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5254625" y="5429250"/>
            <a:ext cx="2078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2200" b="1"/>
              <a:t>Human embryo</a:t>
            </a:r>
            <a:endParaRPr kumimoji="0" lang="en-US" sz="2200" b="1" i="1"/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314325" y="5429250"/>
            <a:ext cx="26495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sz="2200" b="1"/>
              <a:t>Chick embryo (LM)</a:t>
            </a:r>
            <a:endParaRPr kumimoji="0" lang="en-US" sz="2200" b="1" i="1"/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3248025" y="2170113"/>
            <a:ext cx="15446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2200" b="1"/>
              <a:t>Pharyngeal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2200" b="1"/>
              <a:t>pouches</a:t>
            </a:r>
            <a:endParaRPr kumimoji="0" lang="en-US" sz="2200" b="1" i="1"/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3268663" y="4070350"/>
            <a:ext cx="13033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2200" b="1"/>
              <a:t>Post-anal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2200" b="1"/>
              <a:t>tail</a:t>
            </a:r>
            <a:endParaRPr kumimoji="0" lang="en-US" sz="2200" b="1" i="1"/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1397000" y="1866900"/>
            <a:ext cx="1811338" cy="427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Line 9"/>
          <p:cNvSpPr>
            <a:spLocks noChangeShapeType="1"/>
          </p:cNvSpPr>
          <p:nvPr/>
        </p:nvSpPr>
        <p:spPr bwMode="auto">
          <a:xfrm>
            <a:off x="1646238" y="1689100"/>
            <a:ext cx="1566862" cy="604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Line 10"/>
          <p:cNvSpPr>
            <a:spLocks noChangeShapeType="1"/>
          </p:cNvSpPr>
          <p:nvPr/>
        </p:nvSpPr>
        <p:spPr bwMode="auto">
          <a:xfrm flipV="1">
            <a:off x="4787900" y="2087563"/>
            <a:ext cx="2205038" cy="2063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4783138" y="2290763"/>
            <a:ext cx="2451100" cy="79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 flipV="1">
            <a:off x="4783138" y="2085975"/>
            <a:ext cx="2205037" cy="20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Line 13"/>
          <p:cNvSpPr>
            <a:spLocks noChangeShapeType="1"/>
          </p:cNvSpPr>
          <p:nvPr/>
        </p:nvSpPr>
        <p:spPr bwMode="auto">
          <a:xfrm>
            <a:off x="4778375" y="2289175"/>
            <a:ext cx="24511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Line 14"/>
          <p:cNvSpPr>
            <a:spLocks noChangeShapeType="1"/>
          </p:cNvSpPr>
          <p:nvPr/>
        </p:nvSpPr>
        <p:spPr bwMode="auto">
          <a:xfrm flipV="1">
            <a:off x="4572000" y="2916238"/>
            <a:ext cx="2789238" cy="128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Line 15"/>
          <p:cNvSpPr>
            <a:spLocks noChangeShapeType="1"/>
          </p:cNvSpPr>
          <p:nvPr/>
        </p:nvSpPr>
        <p:spPr bwMode="auto">
          <a:xfrm flipV="1">
            <a:off x="4575175" y="2914650"/>
            <a:ext cx="2789238" cy="128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Line 16"/>
          <p:cNvSpPr>
            <a:spLocks noChangeShapeType="1"/>
          </p:cNvSpPr>
          <p:nvPr/>
        </p:nvSpPr>
        <p:spPr bwMode="auto">
          <a:xfrm flipV="1">
            <a:off x="1557338" y="4198938"/>
            <a:ext cx="1660525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08163"/>
            <a:ext cx="73723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904" name="AutoShape 8"/>
          <p:cNvSpPr>
            <a:spLocks noChangeArrowheads="1"/>
          </p:cNvSpPr>
          <p:nvPr/>
        </p:nvSpPr>
        <p:spPr bwMode="auto">
          <a:xfrm flipH="1">
            <a:off x="1624013" y="3008313"/>
            <a:ext cx="3381375" cy="3684587"/>
          </a:xfrm>
          <a:prstGeom prst="wedgeEllipseCallout">
            <a:avLst>
              <a:gd name="adj1" fmla="val 61407"/>
              <a:gd name="adj2" fmla="val 20917"/>
            </a:avLst>
          </a:prstGeom>
          <a:solidFill>
            <a:schemeClr val="accent1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1" hangingPunct="1">
              <a:spcBef>
                <a:spcPts val="1400"/>
              </a:spcBef>
            </a:pPr>
            <a:endParaRPr lang="en-US" sz="1800" b="1">
              <a:solidFill>
                <a:srgbClr val="0F116A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229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Building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family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trees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" y="939800"/>
            <a:ext cx="7835900" cy="12954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Closely related species (branches) share same line of descent until their divergence from a common ancestor</a:t>
            </a:r>
            <a:endParaRPr lang="en-US" sz="24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4902" name="Picture 6"/>
          <p:cNvPicPr>
            <a:picLocks noChangeAspect="1" noChangeArrowheads="1"/>
          </p:cNvPicPr>
          <p:nvPr/>
        </p:nvPicPr>
        <p:blipFill>
          <a:blip r:embed="rId5"/>
          <a:srcRect r="4962" b="21898"/>
          <a:stretch>
            <a:fillRect/>
          </a:stretch>
        </p:blipFill>
        <p:spPr bwMode="auto">
          <a:xfrm>
            <a:off x="2157413" y="3556000"/>
            <a:ext cx="2325687" cy="2598738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64903" name="Picture 7" descr="darwin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7763"/>
            <a:ext cx="14065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9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22_19TreeThinkingInfo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96900"/>
            <a:ext cx="854868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3500" eaLnBrk="1" hangingPunct="1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</a:rPr>
              <a:t>Fig. 22-19</a:t>
            </a: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5511800" y="5673725"/>
            <a:ext cx="11080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Hawks and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other birds</a:t>
            </a:r>
            <a:endParaRPr kumimoji="0" lang="en-US" sz="1600" b="1" i="1"/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5505450" y="4899025"/>
            <a:ext cx="968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Ostriches</a:t>
            </a:r>
            <a:endParaRPr kumimoji="0" lang="en-US" sz="1600" b="1" i="1"/>
          </a:p>
        </p:txBody>
      </p:sp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5510213" y="4144963"/>
            <a:ext cx="10477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Crocodiles</a:t>
            </a:r>
            <a:endParaRPr kumimoji="0" lang="en-US" sz="1600" b="1" i="1"/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5513388" y="3376613"/>
            <a:ext cx="11699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Lizards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and snakes</a:t>
            </a:r>
            <a:endParaRPr kumimoji="0" lang="en-US" sz="1600" b="1" i="1"/>
          </a:p>
        </p:txBody>
      </p:sp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5524500" y="1858963"/>
            <a:ext cx="11572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Amphibians</a:t>
            </a:r>
            <a:endParaRPr kumimoji="0" lang="en-US" sz="1600" b="1" i="1"/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>
            <a:off x="5513388" y="2619375"/>
            <a:ext cx="104775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Mammals</a:t>
            </a:r>
            <a:endParaRPr kumimoji="0" lang="en-US" sz="1600" b="1" i="1"/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5511800" y="1101725"/>
            <a:ext cx="11572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600" b="1"/>
              <a:t>Lungfishes</a:t>
            </a:r>
            <a:endParaRPr kumimoji="0" lang="en-US" sz="1600" b="1" i="1"/>
          </a:p>
        </p:txBody>
      </p:sp>
      <p:sp>
        <p:nvSpPr>
          <p:cNvPr id="104458" name="Text Box 11"/>
          <p:cNvSpPr txBox="1">
            <a:spLocks noChangeArrowheads="1"/>
          </p:cNvSpPr>
          <p:nvPr/>
        </p:nvSpPr>
        <p:spPr bwMode="auto">
          <a:xfrm>
            <a:off x="314325" y="2889250"/>
            <a:ext cx="1525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Tetrapod limbs</a:t>
            </a:r>
            <a:endParaRPr kumimoji="0" lang="en-US" sz="1700" b="1" i="1"/>
          </a:p>
        </p:txBody>
      </p:sp>
      <p:sp>
        <p:nvSpPr>
          <p:cNvPr id="104459" name="Text Box 12"/>
          <p:cNvSpPr txBox="1">
            <a:spLocks noChangeArrowheads="1"/>
          </p:cNvSpPr>
          <p:nvPr/>
        </p:nvSpPr>
        <p:spPr bwMode="auto">
          <a:xfrm>
            <a:off x="1570038" y="3573463"/>
            <a:ext cx="788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Amnion</a:t>
            </a:r>
            <a:endParaRPr kumimoji="0" lang="en-US" sz="1700" b="1" i="1"/>
          </a:p>
        </p:txBody>
      </p:sp>
      <p:sp>
        <p:nvSpPr>
          <p:cNvPr id="104460" name="Text Box 13"/>
          <p:cNvSpPr txBox="1">
            <a:spLocks noChangeArrowheads="1"/>
          </p:cNvSpPr>
          <p:nvPr/>
        </p:nvSpPr>
        <p:spPr bwMode="auto">
          <a:xfrm>
            <a:off x="3692525" y="5553075"/>
            <a:ext cx="8651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Feathers</a:t>
            </a:r>
            <a:endParaRPr kumimoji="0" lang="en-US" sz="1700" b="1" i="1"/>
          </a:p>
        </p:txBody>
      </p:sp>
      <p:sp>
        <p:nvSpPr>
          <p:cNvPr id="104461" name="Text Box 14"/>
          <p:cNvSpPr txBox="1">
            <a:spLocks noChangeArrowheads="1"/>
          </p:cNvSpPr>
          <p:nvPr/>
        </p:nvSpPr>
        <p:spPr bwMode="auto">
          <a:xfrm>
            <a:off x="1727200" y="4451350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Homologous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characteristic</a:t>
            </a:r>
            <a:endParaRPr kumimoji="0" lang="en-US" sz="1700" b="1" i="1"/>
          </a:p>
        </p:txBody>
      </p:sp>
      <p:sp>
        <p:nvSpPr>
          <p:cNvPr id="104462" name="Text Box 15"/>
          <p:cNvSpPr txBox="1">
            <a:spLocks noChangeArrowheads="1"/>
          </p:cNvSpPr>
          <p:nvPr/>
        </p:nvSpPr>
        <p:spPr bwMode="auto">
          <a:xfrm>
            <a:off x="511175" y="628650"/>
            <a:ext cx="1970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700" b="1"/>
              <a:t>Branch point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sz="1700" b="1"/>
              <a:t>(common ancestor)</a:t>
            </a:r>
            <a:endParaRPr kumimoji="0" lang="en-US" sz="1700" b="1" i="1"/>
          </a:p>
        </p:txBody>
      </p:sp>
      <p:sp>
        <p:nvSpPr>
          <p:cNvPr id="104463" name="Line 16"/>
          <p:cNvSpPr>
            <a:spLocks noChangeShapeType="1"/>
          </p:cNvSpPr>
          <p:nvPr/>
        </p:nvSpPr>
        <p:spPr bwMode="auto">
          <a:xfrm>
            <a:off x="1155700" y="1049338"/>
            <a:ext cx="20320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Line 17"/>
          <p:cNvSpPr>
            <a:spLocks noChangeShapeType="1"/>
          </p:cNvSpPr>
          <p:nvPr/>
        </p:nvSpPr>
        <p:spPr bwMode="auto">
          <a:xfrm>
            <a:off x="2420938" y="3652838"/>
            <a:ext cx="0" cy="774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Text Box 18"/>
          <p:cNvSpPr txBox="1">
            <a:spLocks noChangeArrowheads="1"/>
          </p:cNvSpPr>
          <p:nvPr/>
        </p:nvSpPr>
        <p:spPr bwMode="auto">
          <a:xfrm rot="5390999">
            <a:off x="8093869" y="2367757"/>
            <a:ext cx="1169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Tetrapods</a:t>
            </a:r>
            <a:endParaRPr kumimoji="0" lang="en-US" sz="1700" b="1" i="1"/>
          </a:p>
        </p:txBody>
      </p:sp>
      <p:sp>
        <p:nvSpPr>
          <p:cNvPr id="104466" name="Text Box 19"/>
          <p:cNvSpPr txBox="1">
            <a:spLocks noChangeArrowheads="1"/>
          </p:cNvSpPr>
          <p:nvPr/>
        </p:nvSpPr>
        <p:spPr bwMode="auto">
          <a:xfrm rot="5354213">
            <a:off x="7820819" y="3015457"/>
            <a:ext cx="10048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Amniotes</a:t>
            </a:r>
            <a:endParaRPr kumimoji="0" lang="en-US" sz="1700" b="1" i="1"/>
          </a:p>
        </p:txBody>
      </p:sp>
      <p:sp>
        <p:nvSpPr>
          <p:cNvPr id="104467" name="Text Box 20"/>
          <p:cNvSpPr txBox="1">
            <a:spLocks noChangeArrowheads="1"/>
          </p:cNvSpPr>
          <p:nvPr/>
        </p:nvSpPr>
        <p:spPr bwMode="auto">
          <a:xfrm rot="5400000">
            <a:off x="7658894" y="5110957"/>
            <a:ext cx="5984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/>
              <a:t>Birds</a:t>
            </a:r>
            <a:endParaRPr kumimoji="0" lang="en-US" sz="1700" b="1" i="1"/>
          </a:p>
        </p:txBody>
      </p:sp>
      <p:sp>
        <p:nvSpPr>
          <p:cNvPr id="104468" name="Oval 21"/>
          <p:cNvSpPr>
            <a:spLocks noChangeArrowheads="1"/>
          </p:cNvSpPr>
          <p:nvPr/>
        </p:nvSpPr>
        <p:spPr bwMode="auto">
          <a:xfrm>
            <a:off x="1276350" y="1898650"/>
            <a:ext cx="225425" cy="2190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Oval 22"/>
          <p:cNvSpPr>
            <a:spLocks noChangeArrowheads="1"/>
          </p:cNvSpPr>
          <p:nvPr/>
        </p:nvSpPr>
        <p:spPr bwMode="auto">
          <a:xfrm>
            <a:off x="1955800" y="2651125"/>
            <a:ext cx="225425" cy="2190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Oval 23"/>
          <p:cNvSpPr>
            <a:spLocks noChangeArrowheads="1"/>
          </p:cNvSpPr>
          <p:nvPr/>
        </p:nvSpPr>
        <p:spPr bwMode="auto">
          <a:xfrm>
            <a:off x="2625725" y="3416300"/>
            <a:ext cx="225425" cy="2190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Oval 24"/>
          <p:cNvSpPr>
            <a:spLocks noChangeArrowheads="1"/>
          </p:cNvSpPr>
          <p:nvPr/>
        </p:nvSpPr>
        <p:spPr bwMode="auto">
          <a:xfrm>
            <a:off x="3302000" y="4086225"/>
            <a:ext cx="225425" cy="2190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Oval 25"/>
          <p:cNvSpPr>
            <a:spLocks noChangeArrowheads="1"/>
          </p:cNvSpPr>
          <p:nvPr/>
        </p:nvSpPr>
        <p:spPr bwMode="auto">
          <a:xfrm>
            <a:off x="3971925" y="4768850"/>
            <a:ext cx="225425" cy="2190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Oval 26"/>
          <p:cNvSpPr>
            <a:spLocks noChangeArrowheads="1"/>
          </p:cNvSpPr>
          <p:nvPr/>
        </p:nvSpPr>
        <p:spPr bwMode="auto">
          <a:xfrm>
            <a:off x="4648200" y="5321300"/>
            <a:ext cx="225425" cy="2190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4699000" y="5311775"/>
            <a:ext cx="128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>
                <a:solidFill>
                  <a:schemeClr val="bg1"/>
                </a:solidFill>
              </a:rPr>
              <a:t>6</a:t>
            </a:r>
            <a:endParaRPr kumimoji="0" lang="en-US" sz="1700" b="1" i="1">
              <a:solidFill>
                <a:schemeClr val="bg1"/>
              </a:solidFill>
            </a:endParaRPr>
          </a:p>
        </p:txBody>
      </p:sp>
      <p:sp>
        <p:nvSpPr>
          <p:cNvPr id="104475" name="Text Box 28"/>
          <p:cNvSpPr txBox="1">
            <a:spLocks noChangeArrowheads="1"/>
          </p:cNvSpPr>
          <p:nvPr/>
        </p:nvSpPr>
        <p:spPr bwMode="auto">
          <a:xfrm>
            <a:off x="4029075" y="4762500"/>
            <a:ext cx="128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>
                <a:solidFill>
                  <a:schemeClr val="bg1"/>
                </a:solidFill>
              </a:rPr>
              <a:t>5</a:t>
            </a:r>
            <a:endParaRPr kumimoji="0" lang="en-US" sz="1700" b="1" i="1">
              <a:solidFill>
                <a:schemeClr val="bg1"/>
              </a:solidFill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3346450" y="4086225"/>
            <a:ext cx="128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>
                <a:solidFill>
                  <a:schemeClr val="bg1"/>
                </a:solidFill>
              </a:rPr>
              <a:t>4</a:t>
            </a:r>
            <a:endParaRPr kumimoji="0" lang="en-US" sz="1700" b="1" i="1">
              <a:solidFill>
                <a:schemeClr val="bg1"/>
              </a:solidFill>
            </a:endParaRPr>
          </a:p>
        </p:txBody>
      </p:sp>
      <p:sp>
        <p:nvSpPr>
          <p:cNvPr id="104477" name="Text Box 30"/>
          <p:cNvSpPr txBox="1">
            <a:spLocks noChangeArrowheads="1"/>
          </p:cNvSpPr>
          <p:nvPr/>
        </p:nvSpPr>
        <p:spPr bwMode="auto">
          <a:xfrm>
            <a:off x="2676525" y="3409950"/>
            <a:ext cx="128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>
                <a:solidFill>
                  <a:schemeClr val="bg1"/>
                </a:solidFill>
              </a:rPr>
              <a:t>3</a:t>
            </a:r>
            <a:endParaRPr kumimoji="0" lang="en-US" sz="1700" b="1" i="1">
              <a:solidFill>
                <a:schemeClr val="bg1"/>
              </a:solidFill>
            </a:endParaRPr>
          </a:p>
        </p:txBody>
      </p:sp>
      <p:sp>
        <p:nvSpPr>
          <p:cNvPr id="104478" name="Text Box 31"/>
          <p:cNvSpPr txBox="1">
            <a:spLocks noChangeArrowheads="1"/>
          </p:cNvSpPr>
          <p:nvPr/>
        </p:nvSpPr>
        <p:spPr bwMode="auto">
          <a:xfrm>
            <a:off x="2006600" y="2651125"/>
            <a:ext cx="128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>
                <a:solidFill>
                  <a:schemeClr val="bg1"/>
                </a:solidFill>
              </a:rPr>
              <a:t>2</a:t>
            </a:r>
            <a:endParaRPr kumimoji="0" lang="en-US" sz="1700" b="1" i="1">
              <a:solidFill>
                <a:schemeClr val="bg1"/>
              </a:solidFill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1336675" y="1901825"/>
            <a:ext cx="128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en-US" sz="1700" b="1">
                <a:solidFill>
                  <a:schemeClr val="bg1"/>
                </a:solidFill>
              </a:rPr>
              <a:t>1</a:t>
            </a:r>
            <a:endParaRPr kumimoji="0" lang="en-US" sz="17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Macintosh PowerPoint</Application>
  <PresentationFormat>On-screen Show (4:3)</PresentationFormat>
  <Paragraphs>220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 Formation of sedimentary strata containing fossils</vt:lpstr>
      <vt:lpstr>PowerPoint Presentation</vt:lpstr>
      <vt:lpstr>PowerPoint Presentation</vt:lpstr>
      <vt:lpstr>PowerPoint Presentation</vt:lpstr>
      <vt:lpstr>Homologous structures</vt:lpstr>
      <vt:lpstr>Homologous structures</vt:lpstr>
      <vt:lpstr>PowerPoint Presentation</vt:lpstr>
      <vt:lpstr>Building “family” trees</vt:lpstr>
      <vt:lpstr>PowerPoint Presentation</vt:lpstr>
      <vt:lpstr>Vestigial organs</vt:lpstr>
      <vt:lpstr>Vestigial organs</vt:lpstr>
      <vt:lpstr>Molecular record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Formation of sedimentary strata containing fossils</dc:title>
  <dc:creator>Plano High School</dc:creator>
  <cp:lastModifiedBy>Plano High School</cp:lastModifiedBy>
  <cp:revision>1</cp:revision>
  <dcterms:created xsi:type="dcterms:W3CDTF">2017-05-25T18:26:42Z</dcterms:created>
  <dcterms:modified xsi:type="dcterms:W3CDTF">2017-05-25T18:27:03Z</dcterms:modified>
</cp:coreProperties>
</file>