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audio1.bin" ContentType="audio/unknown"/>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4"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F5D47-2802-0848-BFE5-17B53F0FFCB5}"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2AF6E-BB31-FB41-BF3D-E02C397CFD84}" type="slidenum">
              <a:rPr lang="en-US" smtClean="0"/>
              <a:t>‹#›</a:t>
            </a:fld>
            <a:endParaRPr lang="en-US"/>
          </a:p>
        </p:txBody>
      </p:sp>
    </p:spTree>
    <p:extLst>
      <p:ext uri="{BB962C8B-B14F-4D97-AF65-F5344CB8AC3E}">
        <p14:creationId xmlns:p14="http://schemas.microsoft.com/office/powerpoint/2010/main" val="2354893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85C37F9E-E7C4-9545-B291-7F63DA5E0428}" type="slidenum">
              <a:rPr kumimoji="0" lang="en-US" sz="1200">
                <a:latin typeface="Times New Roman" charset="0"/>
              </a:rPr>
              <a:pPr/>
              <a:t>1</a:t>
            </a:fld>
            <a:endParaRPr kumimoji="0" lang="en-US" sz="120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8192832F-342A-9C42-8095-E57794623352}" type="slidenum">
              <a:rPr kumimoji="0" lang="en-US" sz="1200">
                <a:latin typeface="Times New Roman" charset="0"/>
              </a:rPr>
              <a:pPr/>
              <a:t>12</a:t>
            </a:fld>
            <a:endParaRPr kumimoji="0" lang="en-US" sz="1200">
              <a:latin typeface="Times New Roman" charset="0"/>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548F26E-DE49-BF44-99BE-B5AFD4EC01DA}" type="slidenum">
              <a:rPr kumimoji="0" lang="en-US" sz="1200">
                <a:latin typeface="Times New Roman" charset="0"/>
              </a:rPr>
              <a:pPr/>
              <a:t>13</a:t>
            </a:fld>
            <a:endParaRPr kumimoji="0" lang="en-US" sz="1200">
              <a:latin typeface="Times New Roman" charset="0"/>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en-US" sz="800">
                <a:ea typeface="ＭＳ Ｐゴシック" charset="0"/>
                <a:cs typeface="ＭＳ Ｐゴシック" charset="0"/>
              </a:rPr>
              <a:t>G.H. Hardy (the English mathematician) and W. Weinberg (the German physician) independently worked out the mathematical basis of population genetics in 1908. Their formula predicts the expected genotype frequencies using the allele frequencies in a diploid Mendelian population. They were concerned with questions like "what happens to the frequencies of alleles in a population over time?" and "would you expect to see alleles disappear or become more frequent over time?</a:t>
            </a:r>
            <a:r>
              <a:rPr lang="ja-JP" altLang="en-US" sz="800">
                <a:ea typeface="ＭＳ Ｐゴシック" charset="0"/>
                <a:cs typeface="ＭＳ Ｐゴシック" charset="0"/>
              </a:rPr>
              <a:t>”</a:t>
            </a:r>
            <a:endParaRPr lang="en-US" sz="800">
              <a:ea typeface="ＭＳ Ｐゴシック" charset="0"/>
              <a:cs typeface="ＭＳ Ｐゴシック" charset="0"/>
            </a:endParaRPr>
          </a:p>
          <a:p>
            <a:pPr eaLnBrk="1" hangingPunct="1"/>
            <a:r>
              <a:rPr lang="en-US" sz="800">
                <a:ea typeface="ＭＳ Ｐゴシック" charset="0"/>
                <a:cs typeface="ＭＳ Ｐゴシック" charset="0"/>
              </a:rPr>
              <a:t>The </a:t>
            </a:r>
            <a:r>
              <a:rPr lang="en-US" sz="800" b="1">
                <a:ea typeface="ＭＳ Ｐゴシック" charset="0"/>
                <a:cs typeface="ＭＳ Ｐゴシック" charset="0"/>
              </a:rPr>
              <a:t>Hardy-Weinberg principle </a:t>
            </a:r>
            <a:r>
              <a:rPr lang="en-US" sz="800">
                <a:ea typeface="ＭＳ Ｐゴシック" charset="0"/>
                <a:cs typeface="ＭＳ Ｐゴシック" charset="0"/>
              </a:rPr>
              <a:t>states that frequencies of alleles and genotypes in a population remain constant from generation to generation</a:t>
            </a:r>
          </a:p>
          <a:p>
            <a:pPr eaLnBrk="1" hangingPunct="1"/>
            <a:r>
              <a:rPr lang="en-US" sz="800">
                <a:ea typeface="ＭＳ Ｐゴシック" charset="0"/>
                <a:cs typeface="ＭＳ Ｐゴシック" charset="0"/>
              </a:rPr>
              <a:t>In a given population where gametes contribute to the next generation randomly, allele frequencies will not change</a:t>
            </a:r>
          </a:p>
          <a:p>
            <a:pPr eaLnBrk="1" hangingPunct="1"/>
            <a:r>
              <a:rPr lang="en-US" sz="800">
                <a:ea typeface="ＭＳ Ｐゴシック" charset="0"/>
                <a:cs typeface="ＭＳ Ｐゴシック" charset="0"/>
              </a:rPr>
              <a:t>Mendelian inheritance preserves genetic variation in a population</a:t>
            </a:r>
          </a:p>
          <a:p>
            <a:endParaRPr lang="en-US" sz="800">
              <a:ea typeface="ＭＳ Ｐゴシック" charset="0"/>
              <a:cs typeface="ＭＳ Ｐゴシック" charset="0"/>
            </a:endParaRPr>
          </a:p>
          <a:p>
            <a:pPr eaLnBrk="1" hangingPunct="1"/>
            <a:r>
              <a:rPr lang="en-US" sz="800">
                <a:ea typeface="ＭＳ Ｐゴシック" charset="0"/>
                <a:cs typeface="ＭＳ Ｐゴシック" charset="0"/>
              </a:rPr>
              <a:t>The Hardy-Weinberg principle describes a population that is not evolving</a:t>
            </a:r>
          </a:p>
          <a:p>
            <a:pPr eaLnBrk="1" hangingPunct="1"/>
            <a:r>
              <a:rPr lang="en-US" sz="800">
                <a:ea typeface="ＭＳ Ｐゴシック" charset="0"/>
                <a:cs typeface="ＭＳ Ｐゴシック" charset="0"/>
              </a:rPr>
              <a:t>If a population does not meet the criteria of the Hardy-Weinberg principle, it can be concluded that the population is evolving</a:t>
            </a:r>
          </a:p>
          <a:p>
            <a:endParaRPr lang="en-US" sz="80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6C7AAA1-C1A8-D746-B1F2-BCA0A3BB57CF}" type="slidenum">
              <a:rPr kumimoji="0" lang="en-US" sz="1200">
                <a:latin typeface="Times New Roman" charset="0"/>
              </a:rPr>
              <a:pPr/>
              <a:t>14</a:t>
            </a:fld>
            <a:endParaRPr kumimoji="0" lang="en-US" sz="1200">
              <a:latin typeface="Times New Roman" charset="0"/>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3000">
                <a:ea typeface="ＭＳ Ｐゴシック" charset="0"/>
                <a:cs typeface="ＭＳ Ｐゴシック" charset="0"/>
              </a:rPr>
              <a:t>The frequency of an allele in a population can   be calculated</a:t>
            </a:r>
            <a:endParaRPr lang="en-US" sz="2900">
              <a:ea typeface="ＭＳ Ｐゴシック" charset="0"/>
              <a:cs typeface="ＭＳ Ｐゴシック" charset="0"/>
            </a:endParaRPr>
          </a:p>
          <a:p>
            <a:pPr eaLnBrk="1" hangingPunct="1"/>
            <a:r>
              <a:rPr lang="en-US" sz="3000">
                <a:ea typeface="ＭＳ Ｐゴシック" charset="0"/>
                <a:cs typeface="ＭＳ Ｐゴシック" charset="0"/>
              </a:rPr>
              <a:t>By convention, if there are 2 alleles at a locus, </a:t>
            </a:r>
            <a:r>
              <a:rPr lang="en-US" sz="3000" i="1">
                <a:ea typeface="ＭＳ Ｐゴシック" charset="0"/>
                <a:cs typeface="ＭＳ Ｐゴシック" charset="0"/>
              </a:rPr>
              <a:t>p</a:t>
            </a:r>
            <a:r>
              <a:rPr lang="en-US" sz="3000">
                <a:ea typeface="ＭＳ Ｐゴシック" charset="0"/>
                <a:cs typeface="ＭＳ Ｐゴシック" charset="0"/>
              </a:rPr>
              <a:t> and </a:t>
            </a:r>
            <a:r>
              <a:rPr lang="en-US" sz="3000" i="1">
                <a:ea typeface="ＭＳ Ｐゴシック" charset="0"/>
                <a:cs typeface="ＭＳ Ｐゴシック" charset="0"/>
              </a:rPr>
              <a:t>q</a:t>
            </a:r>
            <a:r>
              <a:rPr lang="en-US" sz="3000">
                <a:ea typeface="ＭＳ Ｐゴシック" charset="0"/>
                <a:cs typeface="ＭＳ Ｐゴシック" charset="0"/>
              </a:rPr>
              <a:t> are used to represent their frequencies</a:t>
            </a:r>
          </a:p>
          <a:p>
            <a:pPr eaLnBrk="1" hangingPunct="1"/>
            <a:r>
              <a:rPr lang="en-US" sz="3000">
                <a:ea typeface="ＭＳ Ｐゴシック" charset="0"/>
                <a:cs typeface="ＭＳ Ｐゴシック" charset="0"/>
              </a:rPr>
              <a:t>The frequency of all alleles in a population will add up to 1</a:t>
            </a:r>
          </a:p>
          <a:p>
            <a:pPr lvl="1" eaLnBrk="1" hangingPunct="1"/>
            <a:r>
              <a:rPr lang="en-US">
                <a:ea typeface="ＭＳ Ｐゴシック" charset="0"/>
              </a:rPr>
              <a:t>For example, </a:t>
            </a:r>
            <a:r>
              <a:rPr lang="en-US" i="1">
                <a:ea typeface="ＭＳ Ｐゴシック" charset="0"/>
              </a:rPr>
              <a:t>p</a:t>
            </a:r>
            <a:r>
              <a:rPr lang="en-US">
                <a:ea typeface="ＭＳ Ｐゴシック" charset="0"/>
              </a:rPr>
              <a:t> + </a:t>
            </a:r>
            <a:r>
              <a:rPr lang="en-US" i="1">
                <a:ea typeface="ＭＳ Ｐゴシック" charset="0"/>
              </a:rPr>
              <a:t>q</a:t>
            </a:r>
            <a:r>
              <a:rPr lang="en-US">
                <a:ea typeface="ＭＳ Ｐゴシック" charset="0"/>
              </a:rPr>
              <a:t> = 1</a:t>
            </a:r>
          </a:p>
          <a:p>
            <a:endParaRPr lang="en-US">
              <a:ea typeface="ＭＳ Ｐゴシック" charset="0"/>
              <a:cs typeface="ＭＳ Ｐゴシック" charset="0"/>
            </a:endParaRPr>
          </a:p>
          <a:p>
            <a:pPr eaLnBrk="1" hangingPunct="1"/>
            <a:r>
              <a:rPr lang="en-US" sz="3000">
                <a:ea typeface="ＭＳ Ｐゴシック" charset="0"/>
                <a:cs typeface="ＭＳ Ｐゴシック" charset="0"/>
              </a:rPr>
              <a:t>The frequency of an allele in a population can   be calculated</a:t>
            </a:r>
            <a:endParaRPr lang="en-US" sz="2900">
              <a:ea typeface="ＭＳ Ｐゴシック" charset="0"/>
              <a:cs typeface="ＭＳ Ｐゴシック" charset="0"/>
            </a:endParaRPr>
          </a:p>
          <a:p>
            <a:pPr lvl="1" eaLnBrk="1" hangingPunct="1"/>
            <a:r>
              <a:rPr lang="en-US">
                <a:ea typeface="ＭＳ Ｐゴシック" charset="0"/>
              </a:rPr>
              <a:t>For diploid organisms, the total number of   alleles at a locus is the total number of  individuals x 2 </a:t>
            </a:r>
          </a:p>
          <a:p>
            <a:pPr lvl="1" eaLnBrk="1" hangingPunct="1"/>
            <a:r>
              <a:rPr lang="en-US">
                <a:ea typeface="ＭＳ Ｐゴシック" charset="0"/>
              </a:rPr>
              <a:t>The total number of dominant alleles at a locus   is 2 alleles for each homozygous dominant individual plus 1 allele for each heterozygous individual; the same logic applies for recessive alleles</a:t>
            </a:r>
          </a:p>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A6B06B4-750E-1648-84C6-353505FC7B36}" type="slidenum">
              <a:rPr kumimoji="0" lang="en-US" sz="1200">
                <a:latin typeface="Times New Roman" charset="0"/>
              </a:rPr>
              <a:pPr/>
              <a:t>15</a:t>
            </a:fld>
            <a:endParaRPr kumimoji="0" lang="en-US" sz="1200">
              <a:latin typeface="Times New Roman" charset="0"/>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sz="3000" b="1">
                <a:ea typeface="ＭＳ Ｐゴシック" charset="0"/>
                <a:cs typeface="ＭＳ Ｐゴシック" charset="0"/>
              </a:rPr>
              <a:t>Hardy-Weinberg equilibrium </a:t>
            </a:r>
            <a:r>
              <a:rPr lang="en-US" sz="3000">
                <a:ea typeface="ＭＳ Ｐゴシック" charset="0"/>
                <a:cs typeface="ＭＳ Ｐゴシック" charset="0"/>
              </a:rPr>
              <a:t>describes the constant frequency of alleles in such a gene pool</a:t>
            </a:r>
          </a:p>
          <a:p>
            <a:pPr eaLnBrk="1" hangingPunct="1">
              <a:lnSpc>
                <a:spcPct val="90000"/>
              </a:lnSpc>
            </a:pPr>
            <a:r>
              <a:rPr lang="en-US" sz="3000">
                <a:ea typeface="ＭＳ Ｐゴシック" charset="0"/>
                <a:cs typeface="ＭＳ Ｐゴシック" charset="0"/>
              </a:rPr>
              <a:t>If </a:t>
            </a:r>
            <a:r>
              <a:rPr lang="en-US" sz="3000" i="1">
                <a:ea typeface="ＭＳ Ｐゴシック" charset="0"/>
                <a:cs typeface="ＭＳ Ｐゴシック" charset="0"/>
              </a:rPr>
              <a:t>p</a:t>
            </a:r>
            <a:r>
              <a:rPr lang="en-US" sz="3000">
                <a:ea typeface="ＭＳ Ｐゴシック" charset="0"/>
                <a:cs typeface="ＭＳ Ｐゴシック" charset="0"/>
              </a:rPr>
              <a:t> and </a:t>
            </a:r>
            <a:r>
              <a:rPr lang="en-US" sz="3000" i="1">
                <a:ea typeface="ＭＳ Ｐゴシック" charset="0"/>
                <a:cs typeface="ＭＳ Ｐゴシック" charset="0"/>
              </a:rPr>
              <a:t>q</a:t>
            </a:r>
            <a:r>
              <a:rPr lang="en-US" sz="3000">
                <a:ea typeface="ＭＳ Ｐゴシック" charset="0"/>
                <a:cs typeface="ＭＳ Ｐゴシック" charset="0"/>
              </a:rPr>
              <a:t> represent the relative frequencies of the only two possible alleles in a population at a particular locus, then</a:t>
            </a:r>
          </a:p>
          <a:p>
            <a:pPr lvl="1" eaLnBrk="1" hangingPunct="1">
              <a:lnSpc>
                <a:spcPct val="90000"/>
              </a:lnSpc>
            </a:pPr>
            <a:r>
              <a:rPr lang="en-US" i="1">
                <a:ea typeface="ＭＳ Ｐゴシック" charset="0"/>
              </a:rPr>
              <a:t>p</a:t>
            </a:r>
            <a:r>
              <a:rPr lang="en-US" baseline="30000">
                <a:ea typeface="ＭＳ Ｐゴシック" charset="0"/>
              </a:rPr>
              <a:t>2</a:t>
            </a:r>
            <a:r>
              <a:rPr lang="en-US">
                <a:ea typeface="ＭＳ Ｐゴシック" charset="0"/>
              </a:rPr>
              <a:t> + 2</a:t>
            </a:r>
            <a:r>
              <a:rPr lang="en-US" i="1">
                <a:ea typeface="ＭＳ Ｐゴシック" charset="0"/>
              </a:rPr>
              <a:t>pq</a:t>
            </a:r>
            <a:r>
              <a:rPr lang="en-US">
                <a:ea typeface="ＭＳ Ｐゴシック" charset="0"/>
              </a:rPr>
              <a:t> + </a:t>
            </a:r>
            <a:r>
              <a:rPr lang="en-US" i="1">
                <a:ea typeface="ＭＳ Ｐゴシック" charset="0"/>
              </a:rPr>
              <a:t>q</a:t>
            </a:r>
            <a:r>
              <a:rPr lang="en-US" baseline="30000">
                <a:ea typeface="ＭＳ Ｐゴシック" charset="0"/>
              </a:rPr>
              <a:t>2</a:t>
            </a:r>
            <a:r>
              <a:rPr lang="en-US">
                <a:ea typeface="ＭＳ Ｐゴシック" charset="0"/>
              </a:rPr>
              <a:t> = 1</a:t>
            </a:r>
          </a:p>
          <a:p>
            <a:pPr lvl="1" eaLnBrk="1" hangingPunct="1">
              <a:lnSpc>
                <a:spcPct val="90000"/>
              </a:lnSpc>
            </a:pPr>
            <a:r>
              <a:rPr lang="en-US">
                <a:ea typeface="ＭＳ Ｐゴシック" charset="0"/>
              </a:rPr>
              <a:t>where </a:t>
            </a:r>
            <a:r>
              <a:rPr lang="en-US" i="1">
                <a:ea typeface="ＭＳ Ｐゴシック" charset="0"/>
              </a:rPr>
              <a:t>p</a:t>
            </a:r>
            <a:r>
              <a:rPr lang="en-US" baseline="30000">
                <a:ea typeface="ＭＳ Ｐゴシック" charset="0"/>
              </a:rPr>
              <a:t>2</a:t>
            </a:r>
            <a:r>
              <a:rPr lang="en-US">
                <a:ea typeface="ＭＳ Ｐゴシック" charset="0"/>
              </a:rPr>
              <a:t> and </a:t>
            </a:r>
            <a:r>
              <a:rPr lang="en-US" i="1">
                <a:ea typeface="ＭＳ Ｐゴシック" charset="0"/>
              </a:rPr>
              <a:t>q</a:t>
            </a:r>
            <a:r>
              <a:rPr lang="en-US" baseline="30000">
                <a:ea typeface="ＭＳ Ｐゴシック" charset="0"/>
              </a:rPr>
              <a:t>2</a:t>
            </a:r>
            <a:r>
              <a:rPr lang="en-US">
                <a:ea typeface="ＭＳ Ｐゴシック" charset="0"/>
              </a:rPr>
              <a:t> represent the frequencies of the homozygous genotypes and 2</a:t>
            </a:r>
            <a:r>
              <a:rPr lang="en-US" i="1">
                <a:ea typeface="ＭＳ Ｐゴシック" charset="0"/>
              </a:rPr>
              <a:t>pq</a:t>
            </a:r>
            <a:r>
              <a:rPr lang="en-US">
                <a:ea typeface="ＭＳ Ｐゴシック" charset="0"/>
              </a:rPr>
              <a:t> represents the frequency of the heterozygous genotype</a:t>
            </a:r>
          </a:p>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88FF133-2843-B64C-A4DC-CC532A8589CD}" type="slidenum">
              <a:rPr kumimoji="0" lang="en-US" sz="1200">
                <a:latin typeface="Times New Roman" charset="0"/>
              </a:rPr>
              <a:pPr/>
              <a:t>17</a:t>
            </a:fld>
            <a:endParaRPr kumimoji="0" lang="en-US" sz="120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50153AA-6DE7-7F4A-B52C-EF90EF7D488A}" type="slidenum">
              <a:rPr kumimoji="0" lang="en-US" sz="1200">
                <a:latin typeface="Times New Roman" charset="0"/>
              </a:rPr>
              <a:pPr/>
              <a:t>18</a:t>
            </a:fld>
            <a:endParaRPr kumimoji="0" lang="en-US" sz="1200">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173038" indent="-173038"/>
            <a:r>
              <a:rPr lang="en-US">
                <a:ea typeface="ＭＳ Ｐゴシック" charset="0"/>
                <a:cs typeface="ＭＳ Ｐゴシック" charset="0"/>
              </a:rPr>
              <a:t>Sampled data 1:</a:t>
            </a:r>
          </a:p>
          <a:p>
            <a:pPr marL="173038" indent="-173038">
              <a:buFontTx/>
              <a:buAutoNum type="arabicPeriod"/>
            </a:pPr>
            <a:r>
              <a:rPr lang="en-US">
                <a:ea typeface="ＭＳ Ｐゴシック" charset="0"/>
                <a:cs typeface="ＭＳ Ｐゴシック" charset="0"/>
              </a:rPr>
              <a:t>Heterozygote advantage.</a:t>
            </a:r>
          </a:p>
          <a:p>
            <a:pPr marL="173038" indent="-173038"/>
            <a:endParaRPr lang="en-US">
              <a:ea typeface="ＭＳ Ｐゴシック" charset="0"/>
              <a:cs typeface="ＭＳ Ｐゴシック" charset="0"/>
            </a:endParaRPr>
          </a:p>
          <a:p>
            <a:pPr marL="173038" indent="-173038"/>
            <a:r>
              <a:rPr lang="en-US">
                <a:ea typeface="ＭＳ Ｐゴシック" charset="0"/>
                <a:cs typeface="ＭＳ Ｐゴシック" charset="0"/>
              </a:rPr>
              <a:t>What</a:t>
            </a:r>
            <a:r>
              <a:rPr lang="ja-JP" altLang="en-US">
                <a:ea typeface="ＭＳ Ｐゴシック" charset="0"/>
                <a:cs typeface="ＭＳ Ｐゴシック" charset="0"/>
              </a:rPr>
              <a:t>’</a:t>
            </a:r>
            <a:r>
              <a:rPr lang="en-US">
                <a:ea typeface="ＭＳ Ｐゴシック" charset="0"/>
                <a:cs typeface="ＭＳ Ｐゴシック" charset="0"/>
              </a:rPr>
              <a:t>s preventing this population from being in equilibrium.</a:t>
            </a:r>
          </a:p>
          <a:p>
            <a:pPr marL="173038" indent="-173038"/>
            <a:endParaRPr lang="en-US">
              <a:ea typeface="ＭＳ Ｐゴシック" charset="0"/>
              <a:cs typeface="ＭＳ Ｐゴシック" charset="0"/>
            </a:endParaRPr>
          </a:p>
          <a:p>
            <a:pPr marL="173038" indent="-173038"/>
            <a:endParaRPr lang="en-US">
              <a:ea typeface="ＭＳ Ｐゴシック" charset="0"/>
              <a:cs typeface="ＭＳ Ｐゴシック" charset="0"/>
            </a:endParaRPr>
          </a:p>
          <a:p>
            <a:pPr marL="173038" indent="-173038"/>
            <a:r>
              <a:rPr lang="en-US">
                <a:ea typeface="ＭＳ Ｐゴシック" charset="0"/>
                <a:cs typeface="ＭＳ Ｐゴシック" charset="0"/>
              </a:rPr>
              <a:t>Sampled data 1:</a:t>
            </a:r>
          </a:p>
          <a:p>
            <a:pPr marL="173038" indent="-173038">
              <a:buFontTx/>
              <a:buAutoNum type="arabicPeriod"/>
            </a:pPr>
            <a:r>
              <a:rPr lang="en-US">
                <a:ea typeface="ＭＳ Ｐゴシック" charset="0"/>
                <a:cs typeface="ＭＳ Ｐゴシック" charset="0"/>
              </a:rPr>
              <a:t>Hybrids are in some way weaker.</a:t>
            </a:r>
          </a:p>
          <a:p>
            <a:pPr marL="173038" indent="-173038">
              <a:buFontTx/>
              <a:buAutoNum type="arabicPeriod"/>
            </a:pPr>
            <a:r>
              <a:rPr lang="en-US">
                <a:ea typeface="ＭＳ Ｐゴシック" charset="0"/>
                <a:cs typeface="ＭＳ Ｐゴシック" charset="0"/>
              </a:rPr>
              <a:t>Immigration in from an external population that is predomiantly homozygous B</a:t>
            </a:r>
          </a:p>
          <a:p>
            <a:pPr marL="173038" indent="-173038">
              <a:buFontTx/>
              <a:buAutoNum type="arabicPeriod"/>
            </a:pPr>
            <a:r>
              <a:rPr lang="en-US">
                <a:ea typeface="ＭＳ Ｐゴシック" charset="0"/>
                <a:cs typeface="ＭＳ Ｐゴシック" charset="0"/>
              </a:rPr>
              <a:t>Non-random mating... white cats tend to mate with white cats and black cats tend to mate with black cats.</a:t>
            </a:r>
          </a:p>
          <a:p>
            <a:pPr marL="173038" indent="-173038">
              <a:buFontTx/>
              <a:buAutoNum type="arabicPeriod"/>
            </a:pPr>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EE93B5A-CEC3-FB42-99D5-61AEBD078776}" type="slidenum">
              <a:rPr kumimoji="0" lang="en-US" sz="1200">
                <a:latin typeface="Times New Roman" charset="0"/>
              </a:rPr>
              <a:pPr/>
              <a:t>19</a:t>
            </a:fld>
            <a:endParaRPr kumimoji="0" lang="en-US" sz="1200">
              <a:latin typeface="Times New Roman" charset="0"/>
            </a:endParaRPr>
          </a:p>
        </p:txBody>
      </p:sp>
      <p:sp>
        <p:nvSpPr>
          <p:cNvPr id="62467" name="Rectangle 2"/>
          <p:cNvSpPr>
            <a:spLocks noChangeArrowheads="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Natural populations can evolve at some loci, while being in Hardy-Weinberg equilibrium at other loci</a:t>
            </a:r>
          </a:p>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5E3BA26-28DE-5443-8C6C-0C5DFB4590BE}" type="slidenum">
              <a:rPr kumimoji="0" lang="en-US" sz="1200">
                <a:latin typeface="Times New Roman" charset="0"/>
              </a:rPr>
              <a:pPr/>
              <a:t>20</a:t>
            </a:fld>
            <a:endParaRPr kumimoji="0" lang="en-US" sz="1200">
              <a:latin typeface="Times New Roman" charset="0"/>
            </a:endParaRPr>
          </a:p>
        </p:txBody>
      </p:sp>
      <p:sp>
        <p:nvSpPr>
          <p:cNvPr id="64515" name="Rectangle 2"/>
          <p:cNvSpPr>
            <a:spLocks noChangeArrowheads="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lvl="1" eaLnBrk="1" hangingPunct="1">
              <a:lnSpc>
                <a:spcPct val="90000"/>
              </a:lnSpc>
              <a:spcBef>
                <a:spcPct val="35000"/>
              </a:spcBef>
              <a:spcAft>
                <a:spcPct val="10000"/>
              </a:spcAft>
            </a:pPr>
            <a:r>
              <a:rPr lang="en-US">
                <a:ea typeface="ＭＳ Ｐゴシック" charset="0"/>
              </a:rPr>
              <a:t>Natural selection can only act on rare homozygous individuals who do not follow dietary restrictions </a:t>
            </a:r>
          </a:p>
          <a:p>
            <a:pPr lvl="1" eaLnBrk="1" hangingPunct="1">
              <a:lnSpc>
                <a:spcPct val="90000"/>
              </a:lnSpc>
              <a:spcBef>
                <a:spcPct val="35000"/>
              </a:spcBef>
              <a:spcAft>
                <a:spcPct val="10000"/>
              </a:spcAft>
            </a:pPr>
            <a:r>
              <a:rPr lang="en-US">
                <a:ea typeface="ＭＳ Ｐゴシック" charset="0"/>
              </a:rPr>
              <a:t>The population is large</a:t>
            </a:r>
          </a:p>
          <a:p>
            <a:pPr lvl="1" eaLnBrk="1" hangingPunct="1">
              <a:lnSpc>
                <a:spcPct val="90000"/>
              </a:lnSpc>
              <a:spcBef>
                <a:spcPct val="35000"/>
              </a:spcBef>
              <a:spcAft>
                <a:spcPct val="10000"/>
              </a:spcAft>
            </a:pPr>
            <a:r>
              <a:rPr lang="en-US">
                <a:ea typeface="ＭＳ Ｐゴシック" charset="0"/>
              </a:rPr>
              <a:t>Migration has no effect as many other populations have similar allele frequencies</a:t>
            </a:r>
          </a:p>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4A33925-F56F-4346-B650-3B0445A71CB0}" type="slidenum">
              <a:rPr kumimoji="0" lang="en-US" sz="1200">
                <a:latin typeface="Times New Roman" charset="0"/>
              </a:rPr>
              <a:pPr/>
              <a:t>21</a:t>
            </a:fld>
            <a:endParaRPr kumimoji="0" lang="en-US" sz="1200">
              <a:latin typeface="Times New Roman" charset="0"/>
            </a:endParaRPr>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715D78F-D7CD-784A-A376-CAEA022B23AF}" type="slidenum">
              <a:rPr kumimoji="0" lang="en-US" sz="1200">
                <a:latin typeface="Times New Roman" charset="0"/>
              </a:rPr>
              <a:pPr/>
              <a:t>22</a:t>
            </a:fld>
            <a:endParaRPr kumimoji="0" lang="en-US" sz="1200">
              <a:latin typeface="Times New Roman" charset="0"/>
            </a:endParaRPr>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Every individual has hundreds of mutations</a:t>
            </a:r>
          </a:p>
          <a:p>
            <a:endParaRPr lang="en-US">
              <a:ea typeface="ＭＳ Ｐゴシック" charset="0"/>
              <a:cs typeface="ＭＳ Ｐゴシック" charset="0"/>
            </a:endParaRPr>
          </a:p>
          <a:p>
            <a:r>
              <a:rPr lang="en-US">
                <a:ea typeface="ＭＳ Ｐゴシック" charset="0"/>
                <a:cs typeface="ＭＳ Ｐゴシック" charset="0"/>
              </a:rPr>
              <a:t>1 in 100,000 bases copied</a:t>
            </a:r>
          </a:p>
          <a:p>
            <a:r>
              <a:rPr lang="en-US">
                <a:ea typeface="ＭＳ Ｐゴシック" charset="0"/>
                <a:cs typeface="ＭＳ Ｐゴシック" charset="0"/>
              </a:rPr>
              <a:t>3 billion bases in human genome</a:t>
            </a:r>
          </a:p>
          <a:p>
            <a:r>
              <a:rPr lang="en-US">
                <a:ea typeface="ＭＳ Ｐゴシック" charset="0"/>
                <a:cs typeface="ＭＳ Ｐゴシック" charset="0"/>
              </a:rPr>
              <a:t>But most happen in introns, spacers, junk of various kind</a:t>
            </a:r>
          </a:p>
          <a:p>
            <a:pPr algn="ctr"/>
            <a:r>
              <a:rPr lang="en-US">
                <a:ea typeface="ＭＳ Ｐゴシック" charset="0"/>
                <a:cs typeface="ＭＳ Ｐゴシック" charset="0"/>
              </a:rPr>
              <a:t>Not every mutation has a visible effect.</a:t>
            </a:r>
          </a:p>
          <a:p>
            <a:endParaRPr lang="en-US">
              <a:ea typeface="ＭＳ Ｐゴシック" charset="0"/>
              <a:cs typeface="ＭＳ Ｐゴシック" charset="0"/>
            </a:endParaRPr>
          </a:p>
          <a:p>
            <a:r>
              <a:rPr lang="en-US">
                <a:ea typeface="ＭＳ Ｐゴシック" charset="0"/>
                <a:cs typeface="ＭＳ Ｐゴシック" charset="0"/>
              </a:rPr>
              <a:t>Some effects on subtle.</a:t>
            </a:r>
          </a:p>
          <a:p>
            <a:r>
              <a:rPr lang="en-US">
                <a:ea typeface="ＭＳ Ｐゴシック" charset="0"/>
                <a:cs typeface="ＭＳ Ｐゴシック" charset="0"/>
              </a:rPr>
              <a:t>May just affect rate of expression of a gene.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6B6E95DE-E3E5-DF44-B3C6-081F7069BEF4}" type="slidenum">
              <a:rPr kumimoji="0" lang="en-US" sz="1200">
                <a:latin typeface="Times New Roman" charset="0"/>
              </a:rPr>
              <a:pPr/>
              <a:t>2</a:t>
            </a:fld>
            <a:endParaRPr kumimoji="0" lang="en-US" sz="1200">
              <a:latin typeface="Times New Roman" charset="0"/>
            </a:endParaRPr>
          </a:p>
        </p:txBody>
      </p:sp>
      <p:sp>
        <p:nvSpPr>
          <p:cNvPr id="30723" name="Rectangle 2"/>
          <p:cNvSpPr>
            <a:spLocks noChangeArrowheads="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1B9A564-AC60-5A48-8CF7-A4979BA1F785}" type="slidenum">
              <a:rPr kumimoji="0" lang="en-US" sz="1200">
                <a:latin typeface="Times New Roman" charset="0"/>
              </a:rPr>
              <a:pPr/>
              <a:t>23</a:t>
            </a:fld>
            <a:endParaRPr kumimoji="0" lang="en-US" sz="1200">
              <a:latin typeface="Times New Roman"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b="1">
                <a:ea typeface="ＭＳ Ｐゴシック" charset="0"/>
                <a:cs typeface="ＭＳ Ｐゴシック" charset="0"/>
              </a:rPr>
              <a:t>Gene flow </a:t>
            </a:r>
            <a:r>
              <a:rPr lang="en-US">
                <a:ea typeface="ＭＳ Ｐゴシック" charset="0"/>
                <a:cs typeface="ＭＳ Ｐゴシック" charset="0"/>
              </a:rPr>
              <a:t>consists of the movement of alleles among populations</a:t>
            </a:r>
          </a:p>
          <a:p>
            <a:pPr eaLnBrk="1" hangingPunct="1"/>
            <a:r>
              <a:rPr lang="en-US">
                <a:ea typeface="ＭＳ Ｐゴシック" charset="0"/>
                <a:cs typeface="ＭＳ Ｐゴシック" charset="0"/>
              </a:rPr>
              <a:t>Alleles can be transferred through the  movement of fertile individuals or gametes (for example, pollen)</a:t>
            </a:r>
          </a:p>
          <a:p>
            <a:pPr eaLnBrk="1" hangingPunct="1"/>
            <a:r>
              <a:rPr lang="en-US">
                <a:ea typeface="ＭＳ Ｐゴシック" charset="0"/>
                <a:cs typeface="ＭＳ Ｐゴシック" charset="0"/>
              </a:rPr>
              <a:t>Gene flow tends to reduce differences between populations over time</a:t>
            </a:r>
          </a:p>
          <a:p>
            <a:pPr eaLnBrk="1" hangingPunct="1"/>
            <a:r>
              <a:rPr lang="en-US">
                <a:ea typeface="ＭＳ Ｐゴシック" charset="0"/>
                <a:cs typeface="ＭＳ Ｐゴシック" charset="0"/>
              </a:rPr>
              <a:t>Gene flow is more likely than mutation to alter allele frequencies directly</a:t>
            </a:r>
          </a:p>
          <a:p>
            <a:endParaRPr lang="en-US">
              <a:ea typeface="ＭＳ Ｐゴシック" charset="0"/>
              <a:cs typeface="ＭＳ Ｐゴシック" charset="0"/>
            </a:endParaRPr>
          </a:p>
          <a:p>
            <a:pPr eaLnBrk="1" hangingPunct="1">
              <a:lnSpc>
                <a:spcPct val="90000"/>
              </a:lnSpc>
            </a:pPr>
            <a:r>
              <a:rPr lang="en-US">
                <a:ea typeface="ＭＳ Ｐゴシック" charset="0"/>
                <a:cs typeface="ＭＳ Ｐゴシック" charset="0"/>
              </a:rPr>
              <a:t>Gene flow can decrease the fitness of a population</a:t>
            </a:r>
          </a:p>
          <a:p>
            <a:pPr eaLnBrk="1" hangingPunct="1">
              <a:lnSpc>
                <a:spcPct val="90000"/>
              </a:lnSpc>
            </a:pPr>
            <a:r>
              <a:rPr lang="en-US">
                <a:ea typeface="ＭＳ Ｐゴシック" charset="0"/>
                <a:cs typeface="ＭＳ Ｐゴシック" charset="0"/>
              </a:rPr>
              <a:t>In bent grass, alleles for copper tolerance are beneficial in populations near copper mines, but harmful to populations in other soils</a:t>
            </a:r>
          </a:p>
          <a:p>
            <a:pPr eaLnBrk="1" hangingPunct="1">
              <a:lnSpc>
                <a:spcPct val="90000"/>
              </a:lnSpc>
            </a:pPr>
            <a:r>
              <a:rPr lang="en-US">
                <a:ea typeface="ＭＳ Ｐゴシック" charset="0"/>
                <a:cs typeface="ＭＳ Ｐゴシック" charset="0"/>
              </a:rPr>
              <a:t>Windblown pollen moves these alleles between populations</a:t>
            </a:r>
          </a:p>
          <a:p>
            <a:pPr eaLnBrk="1" hangingPunct="1">
              <a:lnSpc>
                <a:spcPct val="90000"/>
              </a:lnSpc>
            </a:pPr>
            <a:r>
              <a:rPr lang="en-US">
                <a:ea typeface="ＭＳ Ｐゴシック" charset="0"/>
                <a:cs typeface="ＭＳ Ｐゴシック" charset="0"/>
              </a:rPr>
              <a:t>The movement of unfavorable alleles into a population results in a decrease in fit between organism and environment</a:t>
            </a:r>
          </a:p>
          <a:p>
            <a:pPr eaLnBrk="1" hangingPunct="1"/>
            <a:endParaRPr lang="en-US">
              <a:ea typeface="ＭＳ Ｐゴシック" charset="0"/>
              <a:cs typeface="ＭＳ Ｐゴシック" charset="0"/>
            </a:endParaRPr>
          </a:p>
          <a:p>
            <a:pPr eaLnBrk="1" hangingPunct="1">
              <a:lnSpc>
                <a:spcPct val="90000"/>
              </a:lnSpc>
            </a:pPr>
            <a:r>
              <a:rPr lang="en-US">
                <a:ea typeface="ＭＳ Ｐゴシック" charset="0"/>
                <a:cs typeface="ＭＳ Ｐゴシック" charset="0"/>
              </a:rPr>
              <a:t>Gene flow can increase the fitness of a population</a:t>
            </a:r>
          </a:p>
          <a:p>
            <a:pPr eaLnBrk="1" hangingPunct="1">
              <a:lnSpc>
                <a:spcPct val="90000"/>
              </a:lnSpc>
            </a:pPr>
            <a:r>
              <a:rPr lang="en-US">
                <a:ea typeface="ＭＳ Ｐゴシック" charset="0"/>
                <a:cs typeface="ＭＳ Ｐゴシック" charset="0"/>
              </a:rPr>
              <a:t>Insecticides have been used to target mosquitoes that carry West Nile virus and malaria</a:t>
            </a:r>
          </a:p>
          <a:p>
            <a:pPr eaLnBrk="1" hangingPunct="1">
              <a:lnSpc>
                <a:spcPct val="90000"/>
              </a:lnSpc>
            </a:pPr>
            <a:r>
              <a:rPr lang="en-US">
                <a:ea typeface="ＭＳ Ｐゴシック" charset="0"/>
                <a:cs typeface="ＭＳ Ｐゴシック" charset="0"/>
              </a:rPr>
              <a:t>Alleles have evolved in some populations that confer insecticide resistance to these mosquitoes</a:t>
            </a:r>
          </a:p>
          <a:p>
            <a:pPr eaLnBrk="1" hangingPunct="1">
              <a:lnSpc>
                <a:spcPct val="90000"/>
              </a:lnSpc>
            </a:pPr>
            <a:r>
              <a:rPr lang="en-US">
                <a:ea typeface="ＭＳ Ｐゴシック" charset="0"/>
                <a:cs typeface="ＭＳ Ｐゴシック" charset="0"/>
              </a:rPr>
              <a:t>The flow of insecticide resistance alleles into a population can cause an increase in fitness</a:t>
            </a:r>
          </a:p>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CE6B195D-B511-0844-983E-C9E2A65EFB39}" type="slidenum">
              <a:rPr kumimoji="0" lang="en-US" sz="1200">
                <a:latin typeface="Times New Roman" charset="0"/>
              </a:rPr>
              <a:pPr/>
              <a:t>24</a:t>
            </a:fld>
            <a:endParaRPr kumimoji="0" lang="en-US" sz="1200">
              <a:latin typeface="Times New Roman" charset="0"/>
            </a:endParaRPr>
          </a:p>
        </p:txBody>
      </p:sp>
      <p:sp>
        <p:nvSpPr>
          <p:cNvPr id="72707" name="Rectangle 1026"/>
          <p:cNvSpPr>
            <a:spLocks noGrp="1" noRot="1" noChangeAspect="1" noChangeArrowheads="1"/>
          </p:cNvSpPr>
          <p:nvPr>
            <p:ph type="sldImg"/>
          </p:nvPr>
        </p:nvSpPr>
        <p:spPr>
          <a:solidFill>
            <a:srgbClr val="FFFFFF"/>
          </a:solidFill>
          <a:ln/>
        </p:spPr>
      </p:sp>
      <p:sp>
        <p:nvSpPr>
          <p:cNvPr id="7270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4DFCA87-EA9C-DD40-8BEB-442390DBBD3E}" type="slidenum">
              <a:rPr kumimoji="0" lang="en-US" sz="1200">
                <a:latin typeface="Times New Roman" charset="0"/>
              </a:rPr>
              <a:pPr/>
              <a:t>25</a:t>
            </a:fld>
            <a:endParaRPr kumimoji="0" lang="en-US" sz="1200">
              <a:latin typeface="Times New Roman" charset="0"/>
            </a:endParaRPr>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lnSpc>
                <a:spcPct val="90000"/>
              </a:lnSpc>
            </a:pPr>
            <a:r>
              <a:rPr lang="en-US" b="1">
                <a:ea typeface="ＭＳ Ｐゴシック" charset="0"/>
                <a:cs typeface="ＭＳ Ｐゴシック" charset="0"/>
              </a:rPr>
              <a:t>Intrasexual selection </a:t>
            </a:r>
            <a:r>
              <a:rPr lang="en-US">
                <a:ea typeface="ＭＳ Ｐゴシック" charset="0"/>
                <a:cs typeface="ＭＳ Ｐゴシック" charset="0"/>
              </a:rPr>
              <a:t>is competition among individuals of one sex (often males) for mates of the opposite sex</a:t>
            </a:r>
          </a:p>
          <a:p>
            <a:pPr eaLnBrk="1" hangingPunct="1">
              <a:lnSpc>
                <a:spcPct val="90000"/>
              </a:lnSpc>
            </a:pPr>
            <a:r>
              <a:rPr lang="en-US" b="1">
                <a:ea typeface="ＭＳ Ｐゴシック" charset="0"/>
                <a:cs typeface="ＭＳ Ｐゴシック" charset="0"/>
              </a:rPr>
              <a:t>Intersexual selection</a:t>
            </a:r>
            <a:r>
              <a:rPr lang="en-US">
                <a:ea typeface="ＭＳ Ｐゴシック" charset="0"/>
                <a:cs typeface="ＭＳ Ｐゴシック" charset="0"/>
              </a:rPr>
              <a:t>, often called mate choice,</a:t>
            </a:r>
            <a:r>
              <a:rPr lang="en-US" b="1">
                <a:ea typeface="ＭＳ Ｐゴシック" charset="0"/>
                <a:cs typeface="ＭＳ Ｐゴシック" charset="0"/>
              </a:rPr>
              <a:t> </a:t>
            </a:r>
            <a:r>
              <a:rPr lang="en-US">
                <a:ea typeface="ＭＳ Ｐゴシック" charset="0"/>
                <a:cs typeface="ＭＳ Ｐゴシック" charset="0"/>
              </a:rPr>
              <a:t>occurs when individuals of one sex (usually females) are choosy in selecting their mates </a:t>
            </a:r>
          </a:p>
          <a:p>
            <a:pPr eaLnBrk="1" hangingPunct="1">
              <a:lnSpc>
                <a:spcPct val="90000"/>
              </a:lnSpc>
            </a:pPr>
            <a:r>
              <a:rPr lang="en-US">
                <a:ea typeface="ＭＳ Ｐゴシック" charset="0"/>
                <a:cs typeface="ＭＳ Ｐゴシック" charset="0"/>
              </a:rPr>
              <a:t>Male showiness due to mate choice can increase a male</a:t>
            </a:r>
            <a:r>
              <a:rPr lang="ja-JP" altLang="en-US">
                <a:ea typeface="ＭＳ Ｐゴシック" charset="0"/>
                <a:cs typeface="ＭＳ Ｐゴシック" charset="0"/>
              </a:rPr>
              <a:t>’</a:t>
            </a:r>
            <a:r>
              <a:rPr lang="en-US">
                <a:ea typeface="ＭＳ Ｐゴシック" charset="0"/>
                <a:cs typeface="ＭＳ Ｐゴシック" charset="0"/>
              </a:rPr>
              <a:t>s chances of attracting a female, while decreasing his chances of survival</a:t>
            </a:r>
          </a:p>
          <a:p>
            <a:pPr eaLnBrk="1" hangingPunct="1"/>
            <a:r>
              <a:rPr lang="en-US">
                <a:ea typeface="ＭＳ Ｐゴシック" charset="0"/>
                <a:cs typeface="ＭＳ Ｐゴシック" charset="0"/>
              </a:rPr>
              <a:t>How do female preferences evolve?</a:t>
            </a:r>
          </a:p>
          <a:p>
            <a:pPr eaLnBrk="1" hangingPunct="1"/>
            <a:r>
              <a:rPr lang="en-US">
                <a:ea typeface="ＭＳ Ｐゴシック" charset="0"/>
                <a:cs typeface="ＭＳ Ｐゴシック" charset="0"/>
              </a:rPr>
              <a:t>The good genes hypothesis suggests that if a trait is related to male health, both the male trait and female preference for that trait should be selected for</a:t>
            </a:r>
          </a:p>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10E7F9C-EE72-1C44-A8B8-72DFFDD4CAE9}" type="slidenum">
              <a:rPr kumimoji="0" lang="en-US" sz="1200">
                <a:latin typeface="Times New Roman" charset="0"/>
              </a:rPr>
              <a:pPr/>
              <a:t>26</a:t>
            </a:fld>
            <a:endParaRPr kumimoji="0" lang="en-US" sz="120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b="1">
                <a:ea typeface="ＭＳ Ｐゴシック" charset="0"/>
                <a:cs typeface="ＭＳ Ｐゴシック" charset="0"/>
              </a:rPr>
              <a:t>Sexual selection </a:t>
            </a:r>
            <a:r>
              <a:rPr lang="en-US">
                <a:ea typeface="ＭＳ Ｐゴシック" charset="0"/>
                <a:cs typeface="ＭＳ Ｐゴシック" charset="0"/>
              </a:rPr>
              <a:t>is natural selection for mating success</a:t>
            </a:r>
          </a:p>
          <a:p>
            <a:pPr eaLnBrk="1" hangingPunct="1"/>
            <a:r>
              <a:rPr lang="en-US">
                <a:ea typeface="ＭＳ Ｐゴシック" charset="0"/>
                <a:cs typeface="ＭＳ Ｐゴシック" charset="0"/>
              </a:rPr>
              <a:t>It can result in </a:t>
            </a:r>
            <a:r>
              <a:rPr lang="en-US" b="1">
                <a:ea typeface="ＭＳ Ｐゴシック" charset="0"/>
                <a:cs typeface="ＭＳ Ｐゴシック" charset="0"/>
              </a:rPr>
              <a:t>sexual dimorphism</a:t>
            </a:r>
            <a:r>
              <a:rPr lang="en-US">
                <a:ea typeface="ＭＳ Ｐゴシック" charset="0"/>
                <a:cs typeface="ＭＳ Ｐゴシック" charset="0"/>
              </a:rPr>
              <a:t>, marked differences between the sexes in secondary sexual characteristics</a:t>
            </a:r>
          </a:p>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F847926-CBDD-2D42-9D28-09BC9E0E8BB9}" type="slidenum">
              <a:rPr kumimoji="0" lang="en-US" sz="1200">
                <a:latin typeface="Times New Roman" charset="0"/>
              </a:rPr>
              <a:pPr/>
              <a:t>27</a:t>
            </a:fld>
            <a:endParaRPr kumimoji="0" lang="en-US" sz="1200">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ea typeface="ＭＳ Ｐゴシック" charset="0"/>
                <a:cs typeface="ＭＳ Ｐゴシック" charset="0"/>
              </a:rPr>
              <a:t>Even though it</a:t>
            </a:r>
            <a:r>
              <a:rPr lang="ja-JP" altLang="en-US">
                <a:ea typeface="ＭＳ Ｐゴシック" charset="0"/>
                <a:cs typeface="ＭＳ Ｐゴシック" charset="0"/>
              </a:rPr>
              <a:t>’</a:t>
            </a:r>
            <a:r>
              <a:rPr lang="en-US">
                <a:ea typeface="ＭＳ Ｐゴシック" charset="0"/>
                <a:cs typeface="ＭＳ Ｐゴシック" charset="0"/>
              </a:rPr>
              <a:t>s very hot to have a large mane the benefit of attracting mates and successfully producing &amp; rearing young since you have that large mane outweighs the costs.</a:t>
            </a:r>
          </a:p>
          <a:p>
            <a:endParaRPr lang="en-US">
              <a:ea typeface="ＭＳ Ｐゴシック" charset="0"/>
              <a:cs typeface="ＭＳ Ｐゴシック" charset="0"/>
            </a:endParaRPr>
          </a:p>
          <a:p>
            <a:r>
              <a:rPr lang="en-US">
                <a:ea typeface="ＭＳ Ｐゴシック" charset="0"/>
                <a:cs typeface="ＭＳ Ｐゴシック" charset="0"/>
              </a:rPr>
              <a:t>Females who chose these males were more </a:t>
            </a:r>
            <a:r>
              <a:rPr lang="ja-JP" altLang="en-US">
                <a:ea typeface="ＭＳ Ｐゴシック" charset="0"/>
                <a:cs typeface="ＭＳ Ｐゴシック" charset="0"/>
              </a:rPr>
              <a:t>“</a:t>
            </a:r>
            <a:r>
              <a:rPr lang="en-US">
                <a:ea typeface="ＭＳ Ｐゴシック" charset="0"/>
                <a:cs typeface="ＭＳ Ｐゴシック" charset="0"/>
              </a:rPr>
              <a:t>successful</a:t>
            </a:r>
            <a:r>
              <a:rPr lang="ja-JP" altLang="en-US">
                <a:ea typeface="ＭＳ Ｐゴシック" charset="0"/>
                <a:cs typeface="ＭＳ Ｐゴシック" charset="0"/>
              </a:rPr>
              <a:t>”</a:t>
            </a:r>
            <a:r>
              <a:rPr lang="en-US">
                <a:ea typeface="ＭＳ Ｐゴシック" charset="0"/>
                <a:cs typeface="ＭＳ Ｐゴシック" charset="0"/>
              </a:rPr>
              <a:t> (more, healthier young) and therefore had a greater opportunity to pass on the trait of being attracted to longer darker manes to their daughters and the trait of having longer, darker manes to their sons.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DD0FFBC-A38D-084E-8022-BFB568A12D57}" type="slidenum">
              <a:rPr kumimoji="0" lang="en-US" sz="1200">
                <a:latin typeface="Times New Roman" charset="0"/>
              </a:rPr>
              <a:pPr/>
              <a:t>28</a:t>
            </a:fld>
            <a:endParaRPr kumimoji="0" lang="en-US" sz="1200">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54BF9C8F-BEA9-5A4B-A5B1-167236D77336}" type="slidenum">
              <a:rPr kumimoji="0" lang="en-US" sz="1200">
                <a:latin typeface="Times New Roman" charset="0"/>
              </a:rPr>
              <a:pPr/>
              <a:t>29</a:t>
            </a:fld>
            <a:endParaRPr kumimoji="0" lang="en-US" sz="1200">
              <a:latin typeface="Times New Roman" charset="0"/>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spcBef>
                <a:spcPct val="20000"/>
              </a:spcBef>
              <a:buClr>
                <a:schemeClr val="hlink"/>
              </a:buClr>
              <a:buSzPct val="95000"/>
            </a:pPr>
            <a:r>
              <a:rPr lang="en-US" b="1">
                <a:solidFill>
                  <a:srgbClr val="000000"/>
                </a:solidFill>
                <a:ea typeface="ＭＳ Ｐゴシック" charset="0"/>
                <a:cs typeface="ＭＳ Ｐゴシック" charset="0"/>
              </a:rPr>
              <a:t>Animation Causes of Evolutionary Change</a:t>
            </a:r>
          </a:p>
          <a:p>
            <a:pPr>
              <a:spcBef>
                <a:spcPct val="20000"/>
              </a:spcBef>
              <a:buClr>
                <a:schemeClr val="hlink"/>
              </a:buClr>
              <a:buSzPct val="95000"/>
            </a:pPr>
            <a:r>
              <a:rPr lang="en-US" b="1">
                <a:solidFill>
                  <a:srgbClr val="000000"/>
                </a:solidFill>
                <a:ea typeface="ＭＳ Ｐゴシック" charset="0"/>
                <a:cs typeface="ＭＳ Ｐゴシック" charset="0"/>
              </a:rPr>
              <a:t>1 family has a lot of children &amp; grandchildren therefore has a greater impact on the genes in the population than other families</a:t>
            </a:r>
          </a:p>
          <a:p>
            <a:pPr>
              <a:spcBef>
                <a:spcPct val="20000"/>
              </a:spcBef>
              <a:buClr>
                <a:schemeClr val="hlink"/>
              </a:buClr>
              <a:buSzPct val="95000"/>
            </a:pPr>
            <a:endParaRPr lang="en-US" b="1">
              <a:solidFill>
                <a:srgbClr val="000000"/>
              </a:solidFill>
              <a:ea typeface="ＭＳ Ｐゴシック" charset="0"/>
              <a:cs typeface="ＭＳ Ｐゴシック" charset="0"/>
            </a:endParaRPr>
          </a:p>
          <a:p>
            <a:pPr>
              <a:spcBef>
                <a:spcPct val="20000"/>
              </a:spcBef>
              <a:buClr>
                <a:schemeClr val="hlink"/>
              </a:buClr>
              <a:buSzPct val="95000"/>
            </a:pPr>
            <a:r>
              <a:rPr lang="en-US" b="1">
                <a:solidFill>
                  <a:srgbClr val="000000"/>
                </a:solidFill>
                <a:ea typeface="ＭＳ Ｐゴシック" charset="0"/>
                <a:cs typeface="ＭＳ Ｐゴシック" charset="0"/>
              </a:rPr>
              <a:t>Genghis Khan tracked through Y chromosome.</a:t>
            </a:r>
          </a:p>
          <a:p>
            <a:pPr eaLnBrk="1" hangingPunct="1"/>
            <a:r>
              <a:rPr lang="en-US">
                <a:ea typeface="ＭＳ Ｐゴシック" charset="0"/>
                <a:cs typeface="ＭＳ Ｐゴシック" charset="0"/>
              </a:rPr>
              <a:t>The smaller a sample, the greater the chance of deviation from a predicted result</a:t>
            </a:r>
          </a:p>
          <a:p>
            <a:pPr eaLnBrk="1" hangingPunct="1"/>
            <a:r>
              <a:rPr lang="en-US" b="1">
                <a:ea typeface="ＭＳ Ｐゴシック" charset="0"/>
                <a:cs typeface="ＭＳ Ｐゴシック" charset="0"/>
              </a:rPr>
              <a:t>Genetic drift </a:t>
            </a:r>
            <a:r>
              <a:rPr lang="en-US">
                <a:ea typeface="ＭＳ Ｐゴシック" charset="0"/>
                <a:cs typeface="ＭＳ Ｐゴシック" charset="0"/>
              </a:rPr>
              <a:t>describes how allele frequencies fluctuate unpredictably from one generation to the next</a:t>
            </a:r>
          </a:p>
          <a:p>
            <a:pPr eaLnBrk="1" hangingPunct="1"/>
            <a:r>
              <a:rPr lang="en-US">
                <a:ea typeface="ＭＳ Ｐゴシック" charset="0"/>
                <a:cs typeface="ＭＳ Ｐゴシック" charset="0"/>
              </a:rPr>
              <a:t>Genetic drift tends to reduce genetic variation through losses of alleles</a:t>
            </a:r>
          </a:p>
          <a:p>
            <a:pPr>
              <a:spcBef>
                <a:spcPct val="20000"/>
              </a:spcBef>
              <a:buClr>
                <a:schemeClr val="hlink"/>
              </a:buClr>
              <a:buSzPct val="95000"/>
            </a:pPr>
            <a:endParaRPr lang="en-US" b="1">
              <a:solidFill>
                <a:srgbClr val="000000"/>
              </a:solidFill>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8015233-1896-3948-A515-0364FE04563E}" type="slidenum">
              <a:rPr kumimoji="0" lang="en-US" sz="1200">
                <a:latin typeface="Times New Roman" charset="0"/>
              </a:rPr>
              <a:pPr/>
              <a:t>3</a:t>
            </a:fld>
            <a:endParaRPr kumimoji="0" lang="en-US" sz="1200">
              <a:latin typeface="Times New Roman" charset="0"/>
            </a:endParaRPr>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spcBef>
                <a:spcPct val="0"/>
              </a:spcBef>
            </a:pPr>
            <a:r>
              <a:rPr lang="en-US">
                <a:ea typeface="ＭＳ Ｐゴシック" charset="0"/>
                <a:cs typeface="ＭＳ Ｐゴシック" charset="0"/>
              </a:rPr>
              <a:t>The Mummichog (Fundulus heteroclitus heteroclitus) is a small killifish found in the eastern United States. It is capable of tolerating highly variable salinity and temperatures, and is found in estuaries and saltmarshes as well as less salty waters.</a:t>
            </a:r>
          </a:p>
          <a:p>
            <a:r>
              <a:rPr lang="en-US">
                <a:ea typeface="ＭＳ Ｐゴシック" charset="0"/>
                <a:cs typeface="ＭＳ Ｐゴシック" charset="0"/>
              </a:rPr>
              <a:t> A year-round resident of tidal creeks and wetlands, this brownish-green saltwater minnow may reach a maximum length of 5 inches. Its Indian name means "they go in great numbers." It is also known as the common killifish.</a:t>
            </a:r>
          </a:p>
          <a:p>
            <a:r>
              <a:rPr lang="en-US">
                <a:ea typeface="ＭＳ Ｐゴシック" charset="0"/>
                <a:cs typeface="ＭＳ Ｐゴシック" charset="0"/>
              </a:rPr>
              <a:t>A hardy fish, the mummichog is an important food source for larger fish and is often used as bait. The mummichog also has been used as a natural method of mosquito control in marsh ponds and ditches. It has been reported that one mummichog can eat as many as 2,000 mosquito larvae ("wrigglers") a day. The mummichog also feeds on other insects, small fish, crustaceans, and plant material. </a:t>
            </a:r>
          </a:p>
          <a:p>
            <a:r>
              <a:rPr lang="en-US">
                <a:ea typeface="ＭＳ Ｐゴシック" charset="0"/>
                <a:cs typeface="ＭＳ Ｐゴシック" charset="0"/>
              </a:rPr>
              <a:t>Because of the extreme hardiness of the species, it is sometimes the only species found in severely polluted and oxygen-deprived streams, such as the Hackensack River and the Arthur Kill in New Jersey during the height of the water pollution problem in the United States. In 1973 the Mummichog became the first fish in space when carried on Skylab 3 as part of the biological experiments package later space missions by the U.S., such as Bion 3, have also carried Mummichog.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9F30C0E-03AA-D74B-88CD-E038E0CE4169}" type="slidenum">
              <a:rPr kumimoji="0" lang="en-US" sz="1200">
                <a:latin typeface="Times New Roman" charset="0"/>
              </a:rPr>
              <a:pPr/>
              <a:t>4</a:t>
            </a:fld>
            <a:endParaRPr kumimoji="0" lang="en-US" sz="1200">
              <a:latin typeface="Times New Roman" charset="0"/>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0ACD0C1-5E24-1B49-9642-2402986A9085}" type="slidenum">
              <a:rPr kumimoji="0" lang="en-US" sz="1200">
                <a:latin typeface="Times New Roman" charset="0"/>
              </a:rPr>
              <a:pPr/>
              <a:t>5</a:t>
            </a:fld>
            <a:endParaRPr kumimoji="0" lang="en-US" sz="1200">
              <a:latin typeface="Times New Roman" charset="0"/>
            </a:endParaRPr>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Variation in individual genotype leads to variation in individual phenotype</a:t>
            </a:r>
          </a:p>
          <a:p>
            <a:pPr eaLnBrk="1" hangingPunct="1"/>
            <a:r>
              <a:rPr lang="en-US">
                <a:ea typeface="ＭＳ Ｐゴシック" charset="0"/>
                <a:cs typeface="ＭＳ Ｐゴシック" charset="0"/>
              </a:rPr>
              <a:t>Not all phenotypic variation is heritable</a:t>
            </a:r>
          </a:p>
          <a:p>
            <a:pPr eaLnBrk="1" hangingPunct="1"/>
            <a:r>
              <a:rPr lang="en-US">
                <a:ea typeface="ＭＳ Ｐゴシック" charset="0"/>
                <a:cs typeface="ＭＳ Ｐゴシック" charset="0"/>
              </a:rPr>
              <a:t>Natural selection can only act on variation with a genetic component</a:t>
            </a:r>
          </a:p>
          <a:p>
            <a:pPr eaLnBrk="1" hangingPunct="1"/>
            <a:r>
              <a:rPr lang="en-US">
                <a:ea typeface="ＭＳ Ｐゴシック" charset="0"/>
                <a:cs typeface="ＭＳ Ｐゴシック" charset="0"/>
              </a:rPr>
              <a:t>Two processes, mutation and sexual reproduction, produce the variation in gene pools that contributes to differences among individuals</a:t>
            </a:r>
          </a:p>
          <a:p>
            <a:pPr eaLnBrk="1" hangingPunct="1"/>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43791D48-5B53-2940-B587-A065E0524575}" type="slidenum">
              <a:rPr kumimoji="0" lang="en-US" sz="1200">
                <a:latin typeface="Times New Roman" charset="0"/>
              </a:rPr>
              <a:pPr/>
              <a:t>6</a:t>
            </a:fld>
            <a:endParaRPr kumimoji="0" lang="en-US" sz="1200">
              <a:latin typeface="Times New Roman" charset="0"/>
            </a:endParaRPr>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EECDD16-1656-884E-8028-21CC1A1477AF}" type="slidenum">
              <a:rPr kumimoji="0" lang="en-US" sz="1200">
                <a:latin typeface="Times New Roman" charset="0"/>
              </a:rPr>
              <a:pPr/>
              <a:t>7</a:t>
            </a:fld>
            <a:endParaRPr kumimoji="0" lang="en-US" sz="1200">
              <a:latin typeface="Times New Roman"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Figure 23.3 Geographic variation in isolated mouse populations on Madeira</a:t>
            </a:r>
          </a:p>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805A554-9274-704B-AE5F-4C68632A78BB}" type="slidenum">
              <a:rPr kumimoji="0" lang="en-US" sz="1200">
                <a:latin typeface="Times New Roman" charset="0"/>
              </a:rPr>
              <a:pPr/>
              <a:t>8</a:t>
            </a:fld>
            <a:endParaRPr kumimoji="0" lang="en-US" sz="1200">
              <a:latin typeface="Times New Roman"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Figure 23.4 A cline determined by temperature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8E9787C-61A2-A043-A4BE-31486499BBD2}" type="slidenum">
              <a:rPr kumimoji="0" lang="en-US" sz="1200">
                <a:latin typeface="Times New Roman" charset="0"/>
              </a:rPr>
              <a:pPr/>
              <a:t>11</a:t>
            </a:fld>
            <a:endParaRPr kumimoji="0" lang="en-US" sz="1200">
              <a:latin typeface="Times New Roman" charset="0"/>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a:buFont typeface="Times" charset="0"/>
              <a:buChar char="•"/>
            </a:pPr>
            <a:r>
              <a:rPr lang="en-US">
                <a:ea typeface="ＭＳ Ｐゴシック" charset="0"/>
                <a:cs typeface="ＭＳ Ｐゴシック" charset="0"/>
              </a:rPr>
              <a:t>A </a:t>
            </a:r>
            <a:r>
              <a:rPr lang="en-US" b="1">
                <a:ea typeface="ＭＳ Ｐゴシック" charset="0"/>
                <a:cs typeface="ＭＳ Ｐゴシック" charset="0"/>
              </a:rPr>
              <a:t>population </a:t>
            </a:r>
            <a:r>
              <a:rPr lang="en-US">
                <a:ea typeface="ＭＳ Ｐゴシック" charset="0"/>
                <a:cs typeface="ＭＳ Ｐゴシック" charset="0"/>
              </a:rPr>
              <a:t>is a localized group of individuals capable of interbreeding and producing fertile offspring</a:t>
            </a:r>
          </a:p>
          <a:p>
            <a:pPr eaLnBrk="1" hangingPunct="1"/>
            <a:r>
              <a:rPr lang="en-US">
                <a:ea typeface="ＭＳ Ｐゴシック" charset="0"/>
                <a:cs typeface="ＭＳ Ｐゴシック" charset="0"/>
              </a:rPr>
              <a:t>A </a:t>
            </a:r>
            <a:r>
              <a:rPr lang="en-US" b="1">
                <a:ea typeface="ＭＳ Ｐゴシック" charset="0"/>
                <a:cs typeface="ＭＳ Ｐゴシック" charset="0"/>
              </a:rPr>
              <a:t>gene pool </a:t>
            </a:r>
            <a:r>
              <a:rPr lang="en-US">
                <a:ea typeface="ＭＳ Ｐゴシック" charset="0"/>
                <a:cs typeface="ＭＳ Ｐゴシック" charset="0"/>
              </a:rPr>
              <a:t>consists of all the alleles for all loci in a population</a:t>
            </a:r>
          </a:p>
          <a:p>
            <a:pPr eaLnBrk="1" hangingPunct="1"/>
            <a:r>
              <a:rPr lang="en-US">
                <a:ea typeface="ＭＳ Ｐゴシック" charset="0"/>
                <a:cs typeface="ＭＳ Ｐゴシック" charset="0"/>
              </a:rPr>
              <a:t>A locus is fixed if all individuals in a population are homozygous for the same allele</a:t>
            </a:r>
          </a:p>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B9C5EB-8BFE-B74B-A310-EB67179577CA}"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83701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C5EB-8BFE-B74B-A310-EB67179577CA}"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9178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C5EB-8BFE-B74B-A310-EB67179577CA}"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8923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C5EB-8BFE-B74B-A310-EB67179577CA}"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59555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9C5EB-8BFE-B74B-A310-EB67179577CA}"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336552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9C5EB-8BFE-B74B-A310-EB67179577CA}"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5497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9C5EB-8BFE-B74B-A310-EB67179577CA}"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368312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9C5EB-8BFE-B74B-A310-EB67179577CA}"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320484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9C5EB-8BFE-B74B-A310-EB67179577CA}"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68274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9C5EB-8BFE-B74B-A310-EB67179577CA}"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73070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9C5EB-8BFE-B74B-A310-EB67179577CA}"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245FE-89F3-5349-8105-221BDD0EDF6F}" type="slidenum">
              <a:rPr lang="en-US" smtClean="0"/>
              <a:t>‹#›</a:t>
            </a:fld>
            <a:endParaRPr lang="en-US"/>
          </a:p>
        </p:txBody>
      </p:sp>
    </p:spTree>
    <p:extLst>
      <p:ext uri="{BB962C8B-B14F-4D97-AF65-F5344CB8AC3E}">
        <p14:creationId xmlns:p14="http://schemas.microsoft.com/office/powerpoint/2010/main" val="23926860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9C5EB-8BFE-B74B-A310-EB67179577CA}"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245FE-89F3-5349-8105-221BDD0EDF6F}" type="slidenum">
              <a:rPr lang="en-US" smtClean="0"/>
              <a:t>‹#›</a:t>
            </a:fld>
            <a:endParaRPr lang="en-US"/>
          </a:p>
        </p:txBody>
      </p:sp>
    </p:spTree>
    <p:extLst>
      <p:ext uri="{BB962C8B-B14F-4D97-AF65-F5344CB8AC3E}">
        <p14:creationId xmlns:p14="http://schemas.microsoft.com/office/powerpoint/2010/main" val="31016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0.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em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emf"/><Relationship Id="rId7"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8.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7" name="Picture 13" descr="23-16x2-MalePeacock"/>
          <p:cNvPicPr>
            <a:picLocks noChangeAspect="1" noChangeArrowheads="1"/>
          </p:cNvPicPr>
          <p:nvPr/>
        </p:nvPicPr>
        <p:blipFill>
          <a:blip r:embed="rId3"/>
          <a:srcRect/>
          <a:stretch>
            <a:fillRect/>
          </a:stretch>
        </p:blipFill>
        <p:spPr bwMode="auto">
          <a:xfrm>
            <a:off x="-647700" y="0"/>
            <a:ext cx="10294938" cy="6858000"/>
          </a:xfrm>
          <a:prstGeom prst="rect">
            <a:avLst/>
          </a:prstGeom>
          <a:noFill/>
          <a:effectLst>
            <a:outerShdw blurRad="63500" dist="38099" dir="2700000" algn="ctr" rotWithShape="0">
              <a:srgbClr val="0E0E0E">
                <a:alpha val="74998"/>
              </a:srgbClr>
            </a:outerShdw>
          </a:effectLst>
        </p:spPr>
      </p:pic>
      <p:sp>
        <p:nvSpPr>
          <p:cNvPr id="27651" name="Rectangle 14"/>
          <p:cNvSpPr>
            <a:spLocks noChangeArrowheads="1"/>
          </p:cNvSpPr>
          <p:nvPr/>
        </p:nvSpPr>
        <p:spPr bwMode="auto">
          <a:xfrm>
            <a:off x="3922713" y="5824538"/>
            <a:ext cx="5756275" cy="585787"/>
          </a:xfrm>
          <a:prstGeom prst="rect">
            <a:avLst/>
          </a:prstGeom>
          <a:solidFill>
            <a:schemeClr val="accent1">
              <a:alpha val="6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200" b="1" i="1">
                <a:solidFill>
                  <a:schemeClr val="bg1"/>
                </a:solidFill>
              </a:rPr>
              <a:t>What changes populations?</a:t>
            </a:r>
          </a:p>
        </p:txBody>
      </p:sp>
      <p:sp>
        <p:nvSpPr>
          <p:cNvPr id="27652" name="Rectangle 3"/>
          <p:cNvSpPr>
            <a:spLocks noChangeArrowheads="1"/>
          </p:cNvSpPr>
          <p:nvPr/>
        </p:nvSpPr>
        <p:spPr bwMode="auto">
          <a:xfrm>
            <a:off x="4789488" y="4826000"/>
            <a:ext cx="4579937" cy="641350"/>
          </a:xfrm>
          <a:prstGeom prst="rect">
            <a:avLst/>
          </a:prstGeom>
          <a:solidFill>
            <a:schemeClr val="accent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rgbClr val="FFFFFF"/>
                </a:solidFill>
              </a:rPr>
              <a:t>Evolutionary Forces</a:t>
            </a:r>
          </a:p>
        </p:txBody>
      </p:sp>
    </p:spTree>
    <p:extLst>
      <p:ext uri="{BB962C8B-B14F-4D97-AF65-F5344CB8AC3E}">
        <p14:creationId xmlns:p14="http://schemas.microsoft.com/office/powerpoint/2010/main" val="1414642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0" y="0"/>
            <a:ext cx="4483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cs typeface="ＭＳ Ｐゴシック" charset="0"/>
            </a:endParaRPr>
          </a:p>
        </p:txBody>
      </p:sp>
      <p:sp>
        <p:nvSpPr>
          <p:cNvPr id="45059" name="Content Placeholder 2"/>
          <p:cNvSpPr>
            <a:spLocks noGrp="1"/>
          </p:cNvSpPr>
          <p:nvPr>
            <p:ph idx="1"/>
          </p:nvPr>
        </p:nvSpPr>
        <p:spPr>
          <a:xfrm>
            <a:off x="152400" y="1079500"/>
            <a:ext cx="8991600" cy="5778500"/>
          </a:xfrm>
        </p:spPr>
        <p:txBody>
          <a:bodyPr/>
          <a:lstStyle/>
          <a:p>
            <a:r>
              <a:rPr lang="en-US" b="1">
                <a:solidFill>
                  <a:srgbClr val="C0504D"/>
                </a:solidFill>
                <a:latin typeface="Arial" charset="0"/>
                <a:ea typeface="ＭＳ Ｐゴシック" charset="0"/>
                <a:cs typeface="ＭＳ Ｐゴシック" charset="0"/>
              </a:rPr>
              <a:t>Homozygous</a:t>
            </a:r>
            <a:r>
              <a:rPr lang="en-US">
                <a:latin typeface="Arial" charset="0"/>
                <a:ea typeface="ＭＳ Ｐゴシック" charset="0"/>
                <a:cs typeface="ＭＳ Ｐゴシック" charset="0"/>
              </a:rPr>
              <a:t> – any individual who has 2 copies of the same allele.  Can be homozygous dominant or homozygous recessive.</a:t>
            </a:r>
          </a:p>
          <a:p>
            <a:endParaRPr lang="en-US">
              <a:latin typeface="Arial" charset="0"/>
              <a:ea typeface="ＭＳ Ｐゴシック" charset="0"/>
              <a:cs typeface="ＭＳ Ｐゴシック" charset="0"/>
            </a:endParaRPr>
          </a:p>
          <a:p>
            <a:r>
              <a:rPr lang="en-US" b="1">
                <a:solidFill>
                  <a:srgbClr val="C0504D"/>
                </a:solidFill>
                <a:latin typeface="Arial" charset="0"/>
                <a:ea typeface="ＭＳ Ｐゴシック" charset="0"/>
                <a:cs typeface="ＭＳ Ｐゴシック" charset="0"/>
              </a:rPr>
              <a:t>Heterozygous</a:t>
            </a:r>
            <a:r>
              <a:rPr lang="en-US">
                <a:latin typeface="Arial" charset="0"/>
                <a:ea typeface="ＭＳ Ｐゴシック" charset="0"/>
                <a:cs typeface="ＭＳ Ｐゴシック" charset="0"/>
              </a:rPr>
              <a:t>- any individual who has one copy of a dominant allele and one copy of a recessive allele.  WILL SHOW THE DOMINANT TRAIT!</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46846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Populations &amp; gene pools</a:t>
            </a:r>
          </a:p>
        </p:txBody>
      </p:sp>
      <p:sp>
        <p:nvSpPr>
          <p:cNvPr id="46083" name="Rectangle 3" descr="Rectangle: Click to edit Master text styles&#10;Second level&#10;Third level&#10;Fourth level&#10;Fifth level"/>
          <p:cNvSpPr>
            <a:spLocks noGrp="1" noChangeArrowheads="1"/>
          </p:cNvSpPr>
          <p:nvPr>
            <p:ph type="body" idx="1"/>
          </p:nvPr>
        </p:nvSpPr>
        <p:spPr>
          <a:xfrm>
            <a:off x="838200" y="1371600"/>
            <a:ext cx="8305800" cy="5029200"/>
          </a:xfrm>
        </p:spPr>
        <p:txBody>
          <a:bodyPr/>
          <a:lstStyle/>
          <a:p>
            <a:r>
              <a:rPr lang="en-US">
                <a:latin typeface="Arial" charset="0"/>
                <a:ea typeface="ＭＳ Ｐゴシック" charset="0"/>
                <a:cs typeface="ＭＳ Ｐゴシック" charset="0"/>
              </a:rPr>
              <a:t>Concepts</a:t>
            </a:r>
          </a:p>
          <a:p>
            <a:pPr lvl="1"/>
            <a:r>
              <a:rPr lang="en-US">
                <a:latin typeface="Arial" charset="0"/>
                <a:ea typeface="ＭＳ Ｐゴシック" charset="0"/>
              </a:rPr>
              <a:t>a </a:t>
            </a:r>
            <a:r>
              <a:rPr lang="en-US" u="sng">
                <a:solidFill>
                  <a:srgbClr val="CC0000"/>
                </a:solidFill>
                <a:latin typeface="Arial" charset="0"/>
                <a:ea typeface="ＭＳ Ｐゴシック" charset="0"/>
              </a:rPr>
              <a:t>population</a:t>
            </a:r>
            <a:r>
              <a:rPr lang="en-US">
                <a:latin typeface="Arial" charset="0"/>
                <a:ea typeface="ＭＳ Ｐゴシック" charset="0"/>
              </a:rPr>
              <a:t> is a localized group of interbreeding individuals</a:t>
            </a:r>
          </a:p>
          <a:p>
            <a:pPr lvl="1"/>
            <a:r>
              <a:rPr lang="en-US" u="sng">
                <a:solidFill>
                  <a:srgbClr val="CC0000"/>
                </a:solidFill>
                <a:latin typeface="Arial" charset="0"/>
                <a:ea typeface="ＭＳ Ｐゴシック" charset="0"/>
              </a:rPr>
              <a:t>gene pool</a:t>
            </a:r>
            <a:r>
              <a:rPr lang="en-US">
                <a:latin typeface="Arial" charset="0"/>
                <a:ea typeface="ＭＳ Ｐゴシック" charset="0"/>
              </a:rPr>
              <a:t> is </a:t>
            </a:r>
            <a:r>
              <a:rPr lang="en-US" u="sng">
                <a:solidFill>
                  <a:srgbClr val="CC0000"/>
                </a:solidFill>
                <a:latin typeface="Arial" charset="0"/>
                <a:ea typeface="ＭＳ Ｐゴシック" charset="0"/>
              </a:rPr>
              <a:t>collection of alleles</a:t>
            </a:r>
            <a:r>
              <a:rPr lang="en-US">
                <a:latin typeface="Arial" charset="0"/>
                <a:ea typeface="ＭＳ Ｐゴシック" charset="0"/>
              </a:rPr>
              <a:t> in the population</a:t>
            </a:r>
          </a:p>
          <a:p>
            <a:pPr lvl="2"/>
            <a:r>
              <a:rPr lang="en-US">
                <a:latin typeface="Arial" charset="0"/>
                <a:ea typeface="ＭＳ Ｐゴシック" charset="0"/>
              </a:rPr>
              <a:t>remember difference between </a:t>
            </a:r>
            <a:r>
              <a:rPr lang="en-US" u="sng">
                <a:solidFill>
                  <a:srgbClr val="CC0000"/>
                </a:solidFill>
                <a:latin typeface="Arial" charset="0"/>
                <a:ea typeface="ＭＳ Ｐゴシック" charset="0"/>
              </a:rPr>
              <a:t>alleles</a:t>
            </a:r>
            <a:r>
              <a:rPr lang="en-US">
                <a:latin typeface="Arial" charset="0"/>
                <a:ea typeface="ＭＳ Ｐゴシック" charset="0"/>
              </a:rPr>
              <a:t> &amp; </a:t>
            </a:r>
            <a:r>
              <a:rPr lang="en-US" u="sng">
                <a:solidFill>
                  <a:srgbClr val="CC0000"/>
                </a:solidFill>
                <a:latin typeface="Arial" charset="0"/>
                <a:ea typeface="ＭＳ Ｐゴシック" charset="0"/>
              </a:rPr>
              <a:t>genes</a:t>
            </a:r>
            <a:r>
              <a:rPr lang="en-US">
                <a:latin typeface="Arial" charset="0"/>
                <a:ea typeface="ＭＳ Ｐゴシック" charset="0"/>
              </a:rPr>
              <a:t>!</a:t>
            </a:r>
          </a:p>
          <a:p>
            <a:pPr lvl="1"/>
            <a:r>
              <a:rPr lang="en-US" u="sng">
                <a:solidFill>
                  <a:srgbClr val="CC0000"/>
                </a:solidFill>
                <a:latin typeface="Arial" charset="0"/>
                <a:ea typeface="ＭＳ Ｐゴシック" charset="0"/>
              </a:rPr>
              <a:t>allele frequency</a:t>
            </a:r>
            <a:r>
              <a:rPr lang="en-US">
                <a:solidFill>
                  <a:schemeClr val="tx2"/>
                </a:solidFill>
                <a:latin typeface="Arial" charset="0"/>
                <a:ea typeface="ＭＳ Ｐゴシック" charset="0"/>
              </a:rPr>
              <a:t> </a:t>
            </a:r>
            <a:r>
              <a:rPr lang="en-US">
                <a:latin typeface="Arial" charset="0"/>
                <a:ea typeface="ＭＳ Ｐゴシック" charset="0"/>
              </a:rPr>
              <a:t>is how common is that allele in the population </a:t>
            </a:r>
          </a:p>
          <a:p>
            <a:pPr lvl="2"/>
            <a:r>
              <a:rPr lang="en-US">
                <a:latin typeface="Arial" charset="0"/>
                <a:ea typeface="ＭＳ Ｐゴシック" charset="0"/>
              </a:rPr>
              <a:t>how many </a:t>
            </a:r>
            <a:r>
              <a:rPr lang="en-US">
                <a:solidFill>
                  <a:srgbClr val="CC0000"/>
                </a:solidFill>
                <a:latin typeface="Arial" charset="0"/>
                <a:ea typeface="ＭＳ Ｐゴシック" charset="0"/>
              </a:rPr>
              <a:t>A</a:t>
            </a:r>
            <a:r>
              <a:rPr lang="en-US">
                <a:latin typeface="Arial" charset="0"/>
                <a:ea typeface="ＭＳ Ｐゴシック" charset="0"/>
              </a:rPr>
              <a:t> vs. </a:t>
            </a:r>
            <a:r>
              <a:rPr lang="en-US">
                <a:solidFill>
                  <a:srgbClr val="CC0000"/>
                </a:solidFill>
                <a:latin typeface="Arial" charset="0"/>
                <a:ea typeface="ＭＳ Ｐゴシック" charset="0"/>
              </a:rPr>
              <a:t>a</a:t>
            </a:r>
            <a:r>
              <a:rPr lang="en-US">
                <a:latin typeface="Arial" charset="0"/>
                <a:ea typeface="ＭＳ Ｐゴシック" charset="0"/>
              </a:rPr>
              <a:t> in whole population</a:t>
            </a:r>
          </a:p>
        </p:txBody>
      </p:sp>
    </p:spTree>
    <p:extLst>
      <p:ext uri="{BB962C8B-B14F-4D97-AF65-F5344CB8AC3E}">
        <p14:creationId xmlns:p14="http://schemas.microsoft.com/office/powerpoint/2010/main" val="22387760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Evolution of populations</a:t>
            </a:r>
          </a:p>
        </p:txBody>
      </p:sp>
      <p:sp>
        <p:nvSpPr>
          <p:cNvPr id="48131" name="Rectangle 3" descr="Rectangle: Click to edit Master text styles&#10;Second level&#10;Third level&#10;Fourth level&#10;Fifth level"/>
          <p:cNvSpPr>
            <a:spLocks noGrp="1" noChangeArrowheads="1"/>
          </p:cNvSpPr>
          <p:nvPr>
            <p:ph type="body" idx="1"/>
          </p:nvPr>
        </p:nvSpPr>
        <p:spPr>
          <a:xfrm>
            <a:off x="381000" y="990600"/>
            <a:ext cx="8001000" cy="2044700"/>
          </a:xfrm>
        </p:spPr>
        <p:txBody>
          <a:bodyPr/>
          <a:lstStyle/>
          <a:p>
            <a:pPr marL="398463" indent="-398463"/>
            <a:r>
              <a:rPr lang="en-US">
                <a:latin typeface="Arial" charset="0"/>
                <a:ea typeface="ＭＳ Ｐゴシック" charset="0"/>
                <a:cs typeface="ＭＳ Ｐゴシック" charset="0"/>
              </a:rPr>
              <a:t>Evolution = </a:t>
            </a:r>
            <a:r>
              <a:rPr lang="en-US" u="sng">
                <a:solidFill>
                  <a:srgbClr val="CC0000"/>
                </a:solidFill>
                <a:latin typeface="Arial" charset="0"/>
                <a:ea typeface="ＭＳ Ｐゴシック" charset="0"/>
                <a:cs typeface="ＭＳ Ｐゴシック" charset="0"/>
              </a:rPr>
              <a:t>change in allele frequencies</a:t>
            </a:r>
            <a:r>
              <a:rPr lang="en-US">
                <a:latin typeface="Arial" charset="0"/>
                <a:ea typeface="ＭＳ Ｐゴシック" charset="0"/>
                <a:cs typeface="ＭＳ Ｐゴシック" charset="0"/>
              </a:rPr>
              <a:t> in a population</a:t>
            </a:r>
          </a:p>
          <a:p>
            <a:pPr marL="873125" lvl="1" indent="-360363"/>
            <a:r>
              <a:rPr lang="en-US" u="sng">
                <a:solidFill>
                  <a:schemeClr val="tx2"/>
                </a:solidFill>
                <a:latin typeface="Arial" charset="0"/>
                <a:ea typeface="ＭＳ Ｐゴシック" charset="0"/>
              </a:rPr>
              <a:t>hypothetical</a:t>
            </a:r>
            <a:r>
              <a:rPr lang="en-US">
                <a:latin typeface="Arial" charset="0"/>
                <a:ea typeface="ＭＳ Ｐゴシック" charset="0"/>
              </a:rPr>
              <a:t>: what conditions would cause allele frequencies to </a:t>
            </a:r>
            <a:r>
              <a:rPr lang="en-US" u="sng">
                <a:solidFill>
                  <a:srgbClr val="CC0000"/>
                </a:solidFill>
                <a:latin typeface="Arial" charset="0"/>
                <a:ea typeface="ＭＳ Ｐゴシック" charset="0"/>
              </a:rPr>
              <a:t>not</a:t>
            </a:r>
            <a:r>
              <a:rPr lang="en-US">
                <a:latin typeface="Arial" charset="0"/>
                <a:ea typeface="ＭＳ Ｐゴシック" charset="0"/>
              </a:rPr>
              <a:t> change?</a:t>
            </a:r>
          </a:p>
        </p:txBody>
      </p:sp>
      <p:sp>
        <p:nvSpPr>
          <p:cNvPr id="4" name="TextBox 3"/>
          <p:cNvSpPr txBox="1">
            <a:spLocks noChangeArrowheads="1"/>
          </p:cNvSpPr>
          <p:nvPr/>
        </p:nvSpPr>
        <p:spPr bwMode="auto">
          <a:xfrm>
            <a:off x="304800" y="2895600"/>
            <a:ext cx="80264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kumimoji="1" sz="2900">
                <a:solidFill>
                  <a:schemeClr val="tx1"/>
                </a:solidFill>
                <a:latin typeface="Arial" charset="0"/>
                <a:ea typeface="ＭＳ Ｐゴシック" charset="0"/>
                <a:cs typeface="ＭＳ Ｐゴシック" charset="0"/>
                <a:sym typeface="Symbol" charset="0"/>
              </a:defRPr>
            </a:lvl1pPr>
            <a:lvl2pPr marL="873125" indent="-360363">
              <a:defRPr kumimoji="1" sz="2900">
                <a:solidFill>
                  <a:schemeClr val="tx1"/>
                </a:solidFill>
                <a:latin typeface="Arial" charset="0"/>
                <a:ea typeface="ＭＳ Ｐゴシック" charset="0"/>
                <a:sym typeface="Symbol" charset="0"/>
              </a:defRPr>
            </a:lvl2pPr>
            <a:lvl3pPr marL="1377950" indent="-336550">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lvl="1"/>
            <a:r>
              <a:rPr lang="en-US" sz="2500" u="sng">
                <a:solidFill>
                  <a:srgbClr val="CC0000"/>
                </a:solidFill>
              </a:rPr>
              <a:t>non-evolving population</a:t>
            </a:r>
          </a:p>
          <a:p>
            <a:pPr lvl="2">
              <a:buFont typeface="Wingdings" charset="0"/>
              <a:buNone/>
            </a:pPr>
            <a:r>
              <a:rPr lang="en-US" sz="2500" u="sng"/>
              <a:t>REMOVE</a:t>
            </a:r>
            <a:r>
              <a:rPr lang="en-US" sz="2500"/>
              <a:t> all agents of evolutionary change</a:t>
            </a:r>
          </a:p>
          <a:p>
            <a:pPr lvl="2">
              <a:buClr>
                <a:srgbClr val="CE0202"/>
              </a:buClr>
              <a:buFont typeface="Arial" charset="0"/>
              <a:buAutoNum type="arabicPeriod"/>
            </a:pPr>
            <a:r>
              <a:rPr lang="en-US" sz="2500"/>
              <a:t>very large population size (no </a:t>
            </a:r>
            <a:r>
              <a:rPr lang="en-US" sz="2500" u="sng">
                <a:solidFill>
                  <a:srgbClr val="CC0000"/>
                </a:solidFill>
              </a:rPr>
              <a:t>genetic drift</a:t>
            </a:r>
            <a:r>
              <a:rPr lang="en-US" sz="2500"/>
              <a:t>)</a:t>
            </a:r>
          </a:p>
          <a:p>
            <a:pPr lvl="2">
              <a:buClr>
                <a:srgbClr val="CE0202"/>
              </a:buClr>
              <a:buFont typeface="Arial" charset="0"/>
              <a:buAutoNum type="arabicPeriod"/>
            </a:pPr>
            <a:r>
              <a:rPr lang="en-US" sz="2500"/>
              <a:t>no migration (no </a:t>
            </a:r>
            <a:r>
              <a:rPr lang="en-US" sz="2500" u="sng">
                <a:solidFill>
                  <a:srgbClr val="CC0000"/>
                </a:solidFill>
              </a:rPr>
              <a:t>gene flow</a:t>
            </a:r>
            <a:r>
              <a:rPr lang="en-US" sz="2500"/>
              <a:t> in or out)</a:t>
            </a:r>
          </a:p>
          <a:p>
            <a:pPr lvl="2">
              <a:buClr>
                <a:srgbClr val="CE0202"/>
              </a:buClr>
              <a:buFont typeface="Arial" charset="0"/>
              <a:buAutoNum type="arabicPeriod"/>
            </a:pPr>
            <a:r>
              <a:rPr lang="en-US" sz="2500"/>
              <a:t>no </a:t>
            </a:r>
            <a:r>
              <a:rPr lang="en-US" sz="2500" u="sng">
                <a:solidFill>
                  <a:srgbClr val="CC0000"/>
                </a:solidFill>
              </a:rPr>
              <a:t>mutation</a:t>
            </a:r>
            <a:r>
              <a:rPr lang="en-US" sz="2500"/>
              <a:t> (no genetic change)</a:t>
            </a:r>
          </a:p>
          <a:p>
            <a:pPr lvl="2">
              <a:buClr>
                <a:srgbClr val="CE0202"/>
              </a:buClr>
              <a:buFont typeface="Arial" charset="0"/>
              <a:buAutoNum type="arabicPeriod"/>
            </a:pPr>
            <a:r>
              <a:rPr lang="en-US" sz="2500" u="sng">
                <a:solidFill>
                  <a:srgbClr val="CC0000"/>
                </a:solidFill>
              </a:rPr>
              <a:t>random mating</a:t>
            </a:r>
            <a:r>
              <a:rPr lang="en-US" sz="2500"/>
              <a:t> (no sexual selection)</a:t>
            </a:r>
          </a:p>
          <a:p>
            <a:pPr lvl="2">
              <a:buClr>
                <a:srgbClr val="CE0202"/>
              </a:buClr>
              <a:buFont typeface="Arial" charset="0"/>
              <a:buAutoNum type="arabicPeriod"/>
            </a:pPr>
            <a:r>
              <a:rPr lang="en-US" sz="2500"/>
              <a:t>no </a:t>
            </a:r>
            <a:r>
              <a:rPr lang="en-US" sz="2500" u="sng">
                <a:solidFill>
                  <a:srgbClr val="CC0000"/>
                </a:solidFill>
              </a:rPr>
              <a:t>natural selection</a:t>
            </a:r>
            <a:r>
              <a:rPr lang="en-US" sz="2500"/>
              <a:t> (everyone is equally fit)</a:t>
            </a:r>
          </a:p>
        </p:txBody>
      </p:sp>
    </p:spTree>
    <p:extLst>
      <p:ext uri="{BB962C8B-B14F-4D97-AF65-F5344CB8AC3E}">
        <p14:creationId xmlns:p14="http://schemas.microsoft.com/office/powerpoint/2010/main" val="3326551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20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2000"/>
                                        <p:tgtEl>
                                          <p:spTgt spid="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2000"/>
                                        <p:tgtEl>
                                          <p:spTgt spid="4">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Hardy-Weinberg equilibrium</a:t>
            </a:r>
          </a:p>
        </p:txBody>
      </p:sp>
      <p:sp>
        <p:nvSpPr>
          <p:cNvPr id="50179" name="Rectangle 3" descr="Rectangle: Click to edit Master text styles&#10;Second level&#10;Third level&#10;Fourth level&#10;Fifth level"/>
          <p:cNvSpPr>
            <a:spLocks noGrp="1" noChangeArrowheads="1"/>
          </p:cNvSpPr>
          <p:nvPr>
            <p:ph type="body" idx="1"/>
          </p:nvPr>
        </p:nvSpPr>
        <p:spPr>
          <a:xfrm>
            <a:off x="1066800" y="1371600"/>
            <a:ext cx="7772400" cy="3200400"/>
          </a:xfrm>
        </p:spPr>
        <p:txBody>
          <a:bodyPr/>
          <a:lstStyle/>
          <a:p>
            <a:r>
              <a:rPr lang="en-US" sz="2600">
                <a:latin typeface="Arial" charset="0"/>
                <a:ea typeface="ＭＳ Ｐゴシック" charset="0"/>
                <a:cs typeface="ＭＳ Ｐゴシック" charset="0"/>
              </a:rPr>
              <a:t>Hypothetical, non-evolving population</a:t>
            </a:r>
          </a:p>
          <a:p>
            <a:pPr lvl="1"/>
            <a:r>
              <a:rPr lang="en-US" sz="2400">
                <a:latin typeface="Arial" charset="0"/>
                <a:ea typeface="ＭＳ Ｐゴシック" charset="0"/>
              </a:rPr>
              <a:t>preserves allele frequencies</a:t>
            </a:r>
          </a:p>
          <a:p>
            <a:r>
              <a:rPr lang="en-US" sz="2600">
                <a:latin typeface="Arial" charset="0"/>
                <a:ea typeface="ＭＳ Ｐゴシック" charset="0"/>
                <a:cs typeface="ＭＳ Ｐゴシック" charset="0"/>
              </a:rPr>
              <a:t>Serves as a model </a:t>
            </a:r>
            <a:r>
              <a:rPr lang="en-US" sz="2600">
                <a:solidFill>
                  <a:srgbClr val="CC0000"/>
                </a:solidFill>
                <a:latin typeface="Arial" charset="0"/>
                <a:ea typeface="ＭＳ Ｐゴシック" charset="0"/>
                <a:cs typeface="ＭＳ Ｐゴシック" charset="0"/>
              </a:rPr>
              <a:t>(</a:t>
            </a:r>
            <a:r>
              <a:rPr lang="en-US" sz="2600" u="sng">
                <a:solidFill>
                  <a:srgbClr val="CC0000"/>
                </a:solidFill>
                <a:latin typeface="Arial" charset="0"/>
                <a:ea typeface="ＭＳ Ｐゴシック" charset="0"/>
                <a:cs typeface="ＭＳ Ｐゴシック" charset="0"/>
              </a:rPr>
              <a:t>null hypothesis</a:t>
            </a:r>
            <a:r>
              <a:rPr lang="en-US" sz="2600">
                <a:solidFill>
                  <a:srgbClr val="CC0000"/>
                </a:solidFill>
                <a:latin typeface="Arial" charset="0"/>
                <a:ea typeface="ＭＳ Ｐゴシック" charset="0"/>
                <a:cs typeface="ＭＳ Ｐゴシック" charset="0"/>
              </a:rPr>
              <a:t>)</a:t>
            </a:r>
            <a:endParaRPr lang="en-US" sz="2600">
              <a:latin typeface="Arial" charset="0"/>
              <a:ea typeface="ＭＳ Ｐゴシック" charset="0"/>
              <a:cs typeface="ＭＳ Ｐゴシック" charset="0"/>
            </a:endParaRPr>
          </a:p>
          <a:p>
            <a:pPr lvl="1"/>
            <a:r>
              <a:rPr lang="en-US" sz="2400">
                <a:latin typeface="Arial" charset="0"/>
                <a:ea typeface="ＭＳ Ｐゴシック" charset="0"/>
              </a:rPr>
              <a:t>natural populations rarely in </a:t>
            </a:r>
            <a:r>
              <a:rPr lang="en-US" sz="2400" u="sng">
                <a:solidFill>
                  <a:srgbClr val="CC0000"/>
                </a:solidFill>
                <a:latin typeface="Arial" charset="0"/>
                <a:ea typeface="ＭＳ Ｐゴシック" charset="0"/>
              </a:rPr>
              <a:t>H-W equilibrium</a:t>
            </a:r>
            <a:endParaRPr lang="en-US" sz="2400">
              <a:latin typeface="Arial" charset="0"/>
              <a:ea typeface="ＭＳ Ｐゴシック" charset="0"/>
            </a:endParaRPr>
          </a:p>
          <a:p>
            <a:pPr lvl="1"/>
            <a:r>
              <a:rPr lang="en-US" sz="2400">
                <a:latin typeface="Arial" charset="0"/>
                <a:ea typeface="ＭＳ Ｐゴシック" charset="0"/>
              </a:rPr>
              <a:t>useful model to </a:t>
            </a:r>
            <a:r>
              <a:rPr lang="en-US" sz="2400" u="sng">
                <a:solidFill>
                  <a:srgbClr val="0F116A"/>
                </a:solidFill>
                <a:latin typeface="Arial" charset="0"/>
                <a:ea typeface="ＭＳ Ｐゴシック" charset="0"/>
              </a:rPr>
              <a:t>measure</a:t>
            </a:r>
            <a:r>
              <a:rPr lang="en-US" sz="2400">
                <a:latin typeface="Arial" charset="0"/>
                <a:ea typeface="ＭＳ Ｐゴシック" charset="0"/>
              </a:rPr>
              <a:t> if forces are acting on a population</a:t>
            </a:r>
          </a:p>
        </p:txBody>
      </p:sp>
      <p:pic>
        <p:nvPicPr>
          <p:cNvPr id="424964" name="Picture 4" descr="weinberg"/>
          <p:cNvPicPr>
            <a:picLocks noChangeAspect="1" noChangeArrowheads="1"/>
          </p:cNvPicPr>
          <p:nvPr/>
        </p:nvPicPr>
        <p:blipFill>
          <a:blip r:embed="rId3">
            <a:lum bright="-10000" contrast="20000"/>
          </a:blip>
          <a:srcRect b="3871"/>
          <a:stretch>
            <a:fillRect/>
          </a:stretch>
        </p:blipFill>
        <p:spPr bwMode="auto">
          <a:xfrm>
            <a:off x="5181600" y="4464050"/>
            <a:ext cx="1462088" cy="2236788"/>
          </a:xfrm>
          <a:prstGeom prst="rect">
            <a:avLst/>
          </a:prstGeom>
          <a:noFill/>
          <a:ln w="9525">
            <a:solidFill>
              <a:srgbClr val="000005"/>
            </a:solidFill>
            <a:miter lim="800000"/>
            <a:headEnd/>
            <a:tailEnd/>
          </a:ln>
          <a:effectLst>
            <a:outerShdw blurRad="63500" dist="38099" dir="2700000" algn="ctr" rotWithShape="0">
              <a:srgbClr val="000000">
                <a:alpha val="74998"/>
              </a:srgbClr>
            </a:outerShdw>
          </a:effectLst>
        </p:spPr>
      </p:pic>
      <p:pic>
        <p:nvPicPr>
          <p:cNvPr id="424965" name="Picture 5" descr="DeMorgan-326"/>
          <p:cNvPicPr>
            <a:picLocks noChangeAspect="1" noChangeArrowheads="1"/>
          </p:cNvPicPr>
          <p:nvPr/>
        </p:nvPicPr>
        <p:blipFill>
          <a:blip r:embed="rId4"/>
          <a:srcRect/>
          <a:stretch>
            <a:fillRect/>
          </a:stretch>
        </p:blipFill>
        <p:spPr bwMode="auto">
          <a:xfrm>
            <a:off x="2667000" y="4464050"/>
            <a:ext cx="2241550" cy="2241550"/>
          </a:xfrm>
          <a:prstGeom prst="rect">
            <a:avLst/>
          </a:prstGeom>
          <a:noFill/>
          <a:ln w="9525">
            <a:solidFill>
              <a:srgbClr val="000005"/>
            </a:solidFill>
            <a:miter lim="800000"/>
            <a:headEnd/>
            <a:tailEnd/>
          </a:ln>
          <a:effectLst>
            <a:outerShdw blurRad="63500" dist="38099" dir="2700000" algn="ctr" rotWithShape="0">
              <a:srgbClr val="000000">
                <a:alpha val="74998"/>
              </a:srgbClr>
            </a:outerShdw>
          </a:effectLst>
        </p:spPr>
      </p:pic>
      <p:sp>
        <p:nvSpPr>
          <p:cNvPr id="50182" name="Rectangle 6"/>
          <p:cNvSpPr>
            <a:spLocks noChangeArrowheads="1"/>
          </p:cNvSpPr>
          <p:nvPr/>
        </p:nvSpPr>
        <p:spPr bwMode="auto">
          <a:xfrm>
            <a:off x="6705600" y="5943600"/>
            <a:ext cx="21336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1">
                <a:solidFill>
                  <a:srgbClr val="0F116A"/>
                </a:solidFill>
              </a:rPr>
              <a:t>W. Weinberg</a:t>
            </a:r>
          </a:p>
          <a:p>
            <a:r>
              <a:rPr lang="en-US" sz="2200" b="1"/>
              <a:t>physician</a:t>
            </a:r>
            <a:endParaRPr lang="en-US" sz="3000" b="1">
              <a:solidFill>
                <a:srgbClr val="0F116A"/>
              </a:solidFill>
            </a:endParaRPr>
          </a:p>
        </p:txBody>
      </p:sp>
      <p:sp>
        <p:nvSpPr>
          <p:cNvPr id="50183" name="Rectangle 7"/>
          <p:cNvSpPr>
            <a:spLocks noChangeArrowheads="1"/>
          </p:cNvSpPr>
          <p:nvPr/>
        </p:nvSpPr>
        <p:spPr bwMode="auto">
          <a:xfrm>
            <a:off x="304800" y="5943600"/>
            <a:ext cx="2347913"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200" b="1">
                <a:solidFill>
                  <a:srgbClr val="0F116A"/>
                </a:solidFill>
              </a:rPr>
              <a:t>G.H. Hardy</a:t>
            </a:r>
          </a:p>
          <a:p>
            <a:pPr algn="r"/>
            <a:r>
              <a:rPr lang="en-US" sz="2200" b="1"/>
              <a:t>mathematician</a:t>
            </a:r>
            <a:endParaRPr lang="en-US" sz="3000" b="1">
              <a:solidFill>
                <a:srgbClr val="0F116A"/>
              </a:solidFill>
            </a:endParaRPr>
          </a:p>
        </p:txBody>
      </p:sp>
    </p:spTree>
    <p:extLst>
      <p:ext uri="{BB962C8B-B14F-4D97-AF65-F5344CB8AC3E}">
        <p14:creationId xmlns:p14="http://schemas.microsoft.com/office/powerpoint/2010/main" val="2399813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Hardy-Weinberg theorem</a:t>
            </a:r>
            <a:endParaRPr lang="en-US">
              <a:solidFill>
                <a:srgbClr val="000000"/>
              </a:solidFill>
              <a:latin typeface="Arial" charset="0"/>
              <a:ea typeface="ＭＳ Ｐゴシック" charset="0"/>
              <a:cs typeface="ＭＳ Ｐゴシック" charset="0"/>
            </a:endParaRPr>
          </a:p>
        </p:txBody>
      </p:sp>
      <p:sp>
        <p:nvSpPr>
          <p:cNvPr id="52227" name="Rectangle 3" descr="Rectangle: Click to edit Master text styles&#10;Second level&#10;Third level&#10;Fourth level&#10;Fifth level"/>
          <p:cNvSpPr>
            <a:spLocks noGrp="1" noChangeArrowheads="1"/>
          </p:cNvSpPr>
          <p:nvPr>
            <p:ph type="body" idx="1"/>
          </p:nvPr>
        </p:nvSpPr>
        <p:spPr>
          <a:xfrm>
            <a:off x="838200" y="1371600"/>
            <a:ext cx="7391400" cy="3276600"/>
          </a:xfrm>
        </p:spPr>
        <p:txBody>
          <a:bodyPr/>
          <a:lstStyle/>
          <a:p>
            <a:r>
              <a:rPr lang="en-US">
                <a:latin typeface="Arial" charset="0"/>
                <a:ea typeface="ＭＳ Ｐゴシック" charset="0"/>
                <a:cs typeface="ＭＳ Ｐゴシック" charset="0"/>
              </a:rPr>
              <a:t>Counting </a:t>
            </a:r>
            <a:r>
              <a:rPr lang="en-US" u="sng">
                <a:solidFill>
                  <a:srgbClr val="CC0000"/>
                </a:solidFill>
                <a:latin typeface="Arial" charset="0"/>
                <a:ea typeface="ＭＳ Ｐゴシック" charset="0"/>
                <a:cs typeface="ＭＳ Ｐゴシック" charset="0"/>
              </a:rPr>
              <a:t>Alleles</a:t>
            </a:r>
            <a:endParaRPr lang="en-US">
              <a:latin typeface="Arial" charset="0"/>
              <a:ea typeface="ＭＳ Ｐゴシック" charset="0"/>
              <a:cs typeface="ＭＳ Ｐゴシック" charset="0"/>
            </a:endParaRPr>
          </a:p>
          <a:p>
            <a:pPr lvl="1"/>
            <a:r>
              <a:rPr lang="en-US">
                <a:latin typeface="Arial" charset="0"/>
                <a:ea typeface="ＭＳ Ｐゴシック" charset="0"/>
              </a:rPr>
              <a:t>assume 2 alleles = </a:t>
            </a:r>
            <a:r>
              <a:rPr lang="en-US">
                <a:solidFill>
                  <a:srgbClr val="CC0000"/>
                </a:solidFill>
                <a:latin typeface="Arial" charset="0"/>
                <a:ea typeface="ＭＳ Ｐゴシック" charset="0"/>
              </a:rPr>
              <a:t>B</a:t>
            </a:r>
            <a:r>
              <a:rPr lang="en-US">
                <a:latin typeface="Arial" charset="0"/>
                <a:ea typeface="ＭＳ Ｐゴシック" charset="0"/>
              </a:rPr>
              <a:t>, </a:t>
            </a:r>
            <a:r>
              <a:rPr lang="en-US">
                <a:solidFill>
                  <a:srgbClr val="CC0000"/>
                </a:solidFill>
                <a:latin typeface="Arial" charset="0"/>
                <a:ea typeface="ＭＳ Ｐゴシック" charset="0"/>
              </a:rPr>
              <a:t>b</a:t>
            </a:r>
            <a:endParaRPr lang="en-US">
              <a:latin typeface="Arial" charset="0"/>
              <a:ea typeface="ＭＳ Ｐゴシック" charset="0"/>
            </a:endParaRPr>
          </a:p>
          <a:p>
            <a:pPr lvl="1"/>
            <a:r>
              <a:rPr lang="en-US" u="sng">
                <a:latin typeface="Arial" charset="0"/>
                <a:ea typeface="ＭＳ Ｐゴシック" charset="0"/>
              </a:rPr>
              <a:t>frequency</a:t>
            </a:r>
            <a:r>
              <a:rPr lang="en-US">
                <a:latin typeface="Arial" charset="0"/>
                <a:ea typeface="ＭＳ Ｐゴシック" charset="0"/>
              </a:rPr>
              <a:t> of dominant allele (</a:t>
            </a:r>
            <a:r>
              <a:rPr lang="en-US">
                <a:solidFill>
                  <a:srgbClr val="CC0000"/>
                </a:solidFill>
                <a:latin typeface="Arial" charset="0"/>
                <a:ea typeface="ＭＳ Ｐゴシック" charset="0"/>
              </a:rPr>
              <a:t>B</a:t>
            </a:r>
            <a:r>
              <a:rPr lang="en-US">
                <a:latin typeface="Arial" charset="0"/>
                <a:ea typeface="ＭＳ Ｐゴシック" charset="0"/>
              </a:rPr>
              <a:t>) =</a:t>
            </a:r>
            <a:r>
              <a:rPr lang="en-US" i="1">
                <a:latin typeface="Arial" charset="0"/>
                <a:ea typeface="ＭＳ Ｐゴシック" charset="0"/>
              </a:rPr>
              <a:t> </a:t>
            </a:r>
            <a:r>
              <a:rPr lang="en-US" i="1">
                <a:solidFill>
                  <a:srgbClr val="CC0000"/>
                </a:solidFill>
                <a:latin typeface="Arial" charset="0"/>
                <a:ea typeface="ＭＳ Ｐゴシック" charset="0"/>
              </a:rPr>
              <a:t>p</a:t>
            </a:r>
            <a:r>
              <a:rPr lang="en-US">
                <a:latin typeface="Arial" charset="0"/>
                <a:ea typeface="ＭＳ Ｐゴシック" charset="0"/>
              </a:rPr>
              <a:t> </a:t>
            </a:r>
          </a:p>
          <a:p>
            <a:pPr lvl="1"/>
            <a:r>
              <a:rPr lang="en-US" u="sng">
                <a:latin typeface="Arial" charset="0"/>
                <a:ea typeface="ＭＳ Ｐゴシック" charset="0"/>
              </a:rPr>
              <a:t>frequency</a:t>
            </a:r>
            <a:r>
              <a:rPr lang="en-US">
                <a:latin typeface="Arial" charset="0"/>
                <a:ea typeface="ＭＳ Ｐゴシック" charset="0"/>
              </a:rPr>
              <a:t> of recessive allele (</a:t>
            </a:r>
            <a:r>
              <a:rPr lang="en-US">
                <a:solidFill>
                  <a:srgbClr val="CC0000"/>
                </a:solidFill>
                <a:latin typeface="Arial" charset="0"/>
                <a:ea typeface="ＭＳ Ｐゴシック" charset="0"/>
              </a:rPr>
              <a:t>b</a:t>
            </a:r>
            <a:r>
              <a:rPr lang="en-US">
                <a:latin typeface="Arial" charset="0"/>
                <a:ea typeface="ＭＳ Ｐゴシック" charset="0"/>
              </a:rPr>
              <a:t>) = </a:t>
            </a:r>
            <a:r>
              <a:rPr lang="en-US" i="1">
                <a:solidFill>
                  <a:srgbClr val="CC0000"/>
                </a:solidFill>
                <a:latin typeface="Arial" charset="0"/>
                <a:ea typeface="ＭＳ Ｐゴシック" charset="0"/>
              </a:rPr>
              <a:t>q</a:t>
            </a:r>
            <a:r>
              <a:rPr lang="en-US">
                <a:latin typeface="Arial" charset="0"/>
                <a:ea typeface="ＭＳ Ｐゴシック" charset="0"/>
              </a:rPr>
              <a:t> </a:t>
            </a:r>
          </a:p>
          <a:p>
            <a:pPr lvl="2"/>
            <a:r>
              <a:rPr lang="en-US">
                <a:latin typeface="Arial" charset="0"/>
                <a:ea typeface="ＭＳ Ｐゴシック" charset="0"/>
              </a:rPr>
              <a:t>frequencies must add to 1 (100%), so: </a:t>
            </a:r>
          </a:p>
          <a:p>
            <a:pPr lvl="1">
              <a:buFontTx/>
              <a:buNone/>
            </a:pPr>
            <a:r>
              <a:rPr lang="en-US" i="1">
                <a:solidFill>
                  <a:schemeClr val="tx2"/>
                </a:solidFill>
                <a:latin typeface="Arial" charset="0"/>
                <a:ea typeface="ＭＳ Ｐゴシック" charset="0"/>
              </a:rPr>
              <a:t>				</a:t>
            </a:r>
            <a:r>
              <a:rPr lang="en-US" i="1">
                <a:solidFill>
                  <a:srgbClr val="CC0000"/>
                </a:solidFill>
                <a:latin typeface="Arial" charset="0"/>
                <a:ea typeface="ＭＳ Ｐゴシック" charset="0"/>
              </a:rPr>
              <a:t>p</a:t>
            </a:r>
            <a:r>
              <a:rPr lang="en-US">
                <a:solidFill>
                  <a:srgbClr val="CC0000"/>
                </a:solidFill>
                <a:latin typeface="Arial" charset="0"/>
                <a:ea typeface="ＭＳ Ｐゴシック" charset="0"/>
              </a:rPr>
              <a:t> + </a:t>
            </a:r>
            <a:r>
              <a:rPr lang="en-US" i="1">
                <a:solidFill>
                  <a:srgbClr val="CC0000"/>
                </a:solidFill>
                <a:latin typeface="Arial" charset="0"/>
                <a:ea typeface="ＭＳ Ｐゴシック" charset="0"/>
              </a:rPr>
              <a:t>q</a:t>
            </a:r>
            <a:r>
              <a:rPr lang="en-US">
                <a:solidFill>
                  <a:srgbClr val="CC0000"/>
                </a:solidFill>
                <a:latin typeface="Arial" charset="0"/>
                <a:ea typeface="ＭＳ Ｐゴシック" charset="0"/>
              </a:rPr>
              <a:t> = 1</a:t>
            </a:r>
            <a:endParaRPr lang="en-US">
              <a:solidFill>
                <a:schemeClr val="tx2"/>
              </a:solidFill>
              <a:latin typeface="Arial" charset="0"/>
              <a:ea typeface="ＭＳ Ｐゴシック" charset="0"/>
            </a:endParaRP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2230" name="Rectangle 6"/>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2231" name="Rectangle 7"/>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Tree>
    <p:extLst>
      <p:ext uri="{BB962C8B-B14F-4D97-AF65-F5344CB8AC3E}">
        <p14:creationId xmlns:p14="http://schemas.microsoft.com/office/powerpoint/2010/main" val="10981031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Hardy-Weinberg theorem</a:t>
            </a:r>
            <a:endParaRPr lang="en-US">
              <a:solidFill>
                <a:srgbClr val="000000"/>
              </a:solidFill>
              <a:latin typeface="Arial" charset="0"/>
              <a:ea typeface="ＭＳ Ｐゴシック" charset="0"/>
              <a:cs typeface="ＭＳ Ｐゴシック" charset="0"/>
            </a:endParaRPr>
          </a:p>
        </p:txBody>
      </p:sp>
      <p:sp>
        <p:nvSpPr>
          <p:cNvPr id="54275" name="Rectangle 3" descr="Rectangle: Click to edit Master text styles&#10;Second level&#10;Third level&#10;Fourth level&#10;Fifth level"/>
          <p:cNvSpPr>
            <a:spLocks noGrp="1" noChangeArrowheads="1"/>
          </p:cNvSpPr>
          <p:nvPr>
            <p:ph type="body" idx="1"/>
          </p:nvPr>
        </p:nvSpPr>
        <p:spPr>
          <a:xfrm>
            <a:off x="838200" y="1371600"/>
            <a:ext cx="8305800" cy="2819400"/>
          </a:xfrm>
        </p:spPr>
        <p:txBody>
          <a:bodyPr/>
          <a:lstStyle/>
          <a:p>
            <a:r>
              <a:rPr lang="en-US" sz="2600">
                <a:latin typeface="Arial" charset="0"/>
                <a:ea typeface="ＭＳ Ｐゴシック" charset="0"/>
                <a:cs typeface="ＭＳ Ｐゴシック" charset="0"/>
              </a:rPr>
              <a:t>Counting </a:t>
            </a:r>
            <a:r>
              <a:rPr lang="en-US" sz="2600" u="sng">
                <a:solidFill>
                  <a:srgbClr val="CC0000"/>
                </a:solidFill>
                <a:latin typeface="Arial" charset="0"/>
                <a:ea typeface="ＭＳ Ｐゴシック" charset="0"/>
                <a:cs typeface="ＭＳ Ｐゴシック" charset="0"/>
              </a:rPr>
              <a:t>Individuals</a:t>
            </a:r>
            <a:endParaRPr lang="en-US" sz="2200">
              <a:latin typeface="Arial" charset="0"/>
              <a:ea typeface="ＭＳ Ｐゴシック" charset="0"/>
              <a:cs typeface="ＭＳ Ｐゴシック" charset="0"/>
            </a:endParaRPr>
          </a:p>
          <a:p>
            <a:pPr lvl="1"/>
            <a:r>
              <a:rPr lang="en-US" sz="2400">
                <a:latin typeface="Arial" charset="0"/>
                <a:ea typeface="ＭＳ Ｐゴシック" charset="0"/>
              </a:rPr>
              <a:t>frequency of </a:t>
            </a:r>
            <a:r>
              <a:rPr lang="en-US" sz="2400" u="sng">
                <a:solidFill>
                  <a:srgbClr val="0F116A"/>
                </a:solidFill>
                <a:latin typeface="Arial" charset="0"/>
                <a:ea typeface="ＭＳ Ｐゴシック" charset="0"/>
              </a:rPr>
              <a:t>homozygous dominant</a:t>
            </a:r>
            <a:r>
              <a:rPr lang="en-US" sz="2400">
                <a:latin typeface="Arial" charset="0"/>
                <a:ea typeface="ＭＳ Ｐゴシック" charset="0"/>
              </a:rPr>
              <a:t>: </a:t>
            </a:r>
            <a:r>
              <a:rPr lang="en-US" sz="2400" i="1">
                <a:solidFill>
                  <a:srgbClr val="CC0000"/>
                </a:solidFill>
                <a:latin typeface="Arial" charset="0"/>
                <a:ea typeface="ＭＳ Ｐゴシック" charset="0"/>
              </a:rPr>
              <a:t>p</a:t>
            </a:r>
            <a:r>
              <a:rPr lang="en-US" sz="2400">
                <a:latin typeface="Arial" charset="0"/>
                <a:ea typeface="ＭＳ Ｐゴシック" charset="0"/>
              </a:rPr>
              <a:t> x </a:t>
            </a:r>
            <a:r>
              <a:rPr lang="en-US" sz="2400" i="1">
                <a:solidFill>
                  <a:srgbClr val="CC0000"/>
                </a:solidFill>
                <a:latin typeface="Arial" charset="0"/>
                <a:ea typeface="ＭＳ Ｐゴシック" charset="0"/>
              </a:rPr>
              <a:t>p</a:t>
            </a:r>
            <a:r>
              <a:rPr lang="en-US" sz="2400">
                <a:latin typeface="Arial" charset="0"/>
                <a:ea typeface="ＭＳ Ｐゴシック" charset="0"/>
              </a:rPr>
              <a:t> = </a:t>
            </a:r>
            <a:r>
              <a:rPr lang="en-US" sz="2400" i="1">
                <a:solidFill>
                  <a:srgbClr val="CC0000"/>
                </a:solidFill>
                <a:latin typeface="Arial" charset="0"/>
                <a:ea typeface="ＭＳ Ｐゴシック" charset="0"/>
              </a:rPr>
              <a:t>p</a:t>
            </a:r>
            <a:r>
              <a:rPr lang="en-US" sz="2400" i="1" baseline="30000">
                <a:solidFill>
                  <a:srgbClr val="CC0000"/>
                </a:solidFill>
                <a:latin typeface="Arial" charset="0"/>
                <a:ea typeface="ＭＳ Ｐゴシック" charset="0"/>
              </a:rPr>
              <a:t>2</a:t>
            </a:r>
            <a:r>
              <a:rPr lang="en-US" sz="2400">
                <a:solidFill>
                  <a:srgbClr val="CC0000"/>
                </a:solidFill>
                <a:latin typeface="Arial" charset="0"/>
                <a:ea typeface="ＭＳ Ｐゴシック" charset="0"/>
              </a:rPr>
              <a:t> </a:t>
            </a:r>
            <a:endParaRPr lang="en-US" sz="2400">
              <a:latin typeface="Arial" charset="0"/>
              <a:ea typeface="ＭＳ Ｐゴシック" charset="0"/>
            </a:endParaRPr>
          </a:p>
          <a:p>
            <a:pPr lvl="1"/>
            <a:r>
              <a:rPr lang="en-US" sz="2400">
                <a:latin typeface="Arial" charset="0"/>
                <a:ea typeface="ＭＳ Ｐゴシック" charset="0"/>
              </a:rPr>
              <a:t>frequency of </a:t>
            </a:r>
            <a:r>
              <a:rPr lang="en-US" sz="2400" u="sng">
                <a:solidFill>
                  <a:srgbClr val="0F116A"/>
                </a:solidFill>
                <a:latin typeface="Arial" charset="0"/>
                <a:ea typeface="ＭＳ Ｐゴシック" charset="0"/>
              </a:rPr>
              <a:t>homozygous recessive</a:t>
            </a:r>
            <a:r>
              <a:rPr lang="en-US" sz="2400" u="sng">
                <a:latin typeface="Arial" charset="0"/>
                <a:ea typeface="ＭＳ Ｐゴシック" charset="0"/>
              </a:rPr>
              <a:t>:</a:t>
            </a:r>
            <a:r>
              <a:rPr lang="en-US" sz="2400">
                <a:latin typeface="Arial" charset="0"/>
                <a:ea typeface="ＭＳ Ｐゴシック" charset="0"/>
              </a:rPr>
              <a:t> </a:t>
            </a:r>
            <a:r>
              <a:rPr lang="en-US" sz="2400" i="1">
                <a:solidFill>
                  <a:srgbClr val="CC0000"/>
                </a:solidFill>
                <a:latin typeface="Arial" charset="0"/>
                <a:ea typeface="ＭＳ Ｐゴシック" charset="0"/>
              </a:rPr>
              <a:t>q</a:t>
            </a:r>
            <a:r>
              <a:rPr lang="en-US" sz="2400">
                <a:latin typeface="Arial" charset="0"/>
                <a:ea typeface="ＭＳ Ｐゴシック" charset="0"/>
              </a:rPr>
              <a:t> x </a:t>
            </a:r>
            <a:r>
              <a:rPr lang="en-US" sz="2400" i="1">
                <a:solidFill>
                  <a:srgbClr val="CC0000"/>
                </a:solidFill>
                <a:latin typeface="Arial" charset="0"/>
                <a:ea typeface="ＭＳ Ｐゴシック" charset="0"/>
              </a:rPr>
              <a:t>q</a:t>
            </a:r>
            <a:r>
              <a:rPr lang="en-US" sz="2400">
                <a:latin typeface="Arial" charset="0"/>
                <a:ea typeface="ＭＳ Ｐゴシック" charset="0"/>
              </a:rPr>
              <a:t> = </a:t>
            </a:r>
            <a:r>
              <a:rPr lang="en-US" sz="2400" i="1">
                <a:solidFill>
                  <a:srgbClr val="CC0000"/>
                </a:solidFill>
                <a:latin typeface="Arial" charset="0"/>
                <a:ea typeface="ＭＳ Ｐゴシック" charset="0"/>
              </a:rPr>
              <a:t>q</a:t>
            </a:r>
            <a:r>
              <a:rPr lang="en-US" sz="2400" i="1" baseline="30000">
                <a:solidFill>
                  <a:srgbClr val="CC0000"/>
                </a:solidFill>
                <a:latin typeface="Arial" charset="0"/>
                <a:ea typeface="ＭＳ Ｐゴシック" charset="0"/>
              </a:rPr>
              <a:t>2</a:t>
            </a:r>
            <a:r>
              <a:rPr lang="en-US" sz="2400">
                <a:latin typeface="Arial" charset="0"/>
                <a:ea typeface="ＭＳ Ｐゴシック" charset="0"/>
              </a:rPr>
              <a:t> </a:t>
            </a:r>
          </a:p>
          <a:p>
            <a:pPr lvl="1"/>
            <a:r>
              <a:rPr lang="en-US" sz="2400">
                <a:latin typeface="Arial" charset="0"/>
                <a:ea typeface="ＭＳ Ｐゴシック" charset="0"/>
              </a:rPr>
              <a:t>frequency of </a:t>
            </a:r>
            <a:r>
              <a:rPr lang="en-US" sz="2400" u="sng">
                <a:solidFill>
                  <a:srgbClr val="0F116A"/>
                </a:solidFill>
                <a:latin typeface="Arial" charset="0"/>
                <a:ea typeface="ＭＳ Ｐゴシック" charset="0"/>
              </a:rPr>
              <a:t>heterozygotes</a:t>
            </a:r>
            <a:r>
              <a:rPr lang="en-US" sz="2400" u="sng">
                <a:latin typeface="Arial" charset="0"/>
                <a:ea typeface="ＭＳ Ｐゴシック" charset="0"/>
              </a:rPr>
              <a:t>:</a:t>
            </a:r>
            <a:r>
              <a:rPr lang="en-US" sz="2400">
                <a:latin typeface="Arial" charset="0"/>
                <a:ea typeface="ＭＳ Ｐゴシック" charset="0"/>
              </a:rPr>
              <a:t> (</a:t>
            </a:r>
            <a:r>
              <a:rPr lang="en-US" sz="2400" i="1">
                <a:solidFill>
                  <a:srgbClr val="CC0000"/>
                </a:solidFill>
                <a:latin typeface="Arial" charset="0"/>
                <a:ea typeface="ＭＳ Ｐゴシック" charset="0"/>
              </a:rPr>
              <a:t>p</a:t>
            </a:r>
            <a:r>
              <a:rPr lang="en-US" sz="2400">
                <a:latin typeface="Arial" charset="0"/>
                <a:ea typeface="ＭＳ Ｐゴシック" charset="0"/>
              </a:rPr>
              <a:t> x </a:t>
            </a:r>
            <a:r>
              <a:rPr lang="en-US" sz="2400" i="1">
                <a:solidFill>
                  <a:srgbClr val="CC0000"/>
                </a:solidFill>
                <a:latin typeface="Arial" charset="0"/>
                <a:ea typeface="ＭＳ Ｐゴシック" charset="0"/>
              </a:rPr>
              <a:t>q</a:t>
            </a:r>
            <a:r>
              <a:rPr lang="en-US" sz="2400">
                <a:latin typeface="Arial" charset="0"/>
                <a:ea typeface="ＭＳ Ｐゴシック" charset="0"/>
              </a:rPr>
              <a:t>) + (</a:t>
            </a:r>
            <a:r>
              <a:rPr lang="en-US" sz="2400" i="1">
                <a:solidFill>
                  <a:srgbClr val="CC0000"/>
                </a:solidFill>
                <a:latin typeface="Arial" charset="0"/>
                <a:ea typeface="ＭＳ Ｐゴシック" charset="0"/>
              </a:rPr>
              <a:t>q</a:t>
            </a:r>
            <a:r>
              <a:rPr lang="en-US" sz="2400">
                <a:latin typeface="Arial" charset="0"/>
                <a:ea typeface="ＭＳ Ｐゴシック" charset="0"/>
              </a:rPr>
              <a:t> x </a:t>
            </a:r>
            <a:r>
              <a:rPr lang="en-US" sz="2400" i="1">
                <a:solidFill>
                  <a:srgbClr val="CC0000"/>
                </a:solidFill>
                <a:latin typeface="Arial" charset="0"/>
                <a:ea typeface="ＭＳ Ｐゴシック" charset="0"/>
              </a:rPr>
              <a:t>p</a:t>
            </a:r>
            <a:r>
              <a:rPr lang="en-US" sz="2400">
                <a:latin typeface="Arial" charset="0"/>
                <a:ea typeface="ＭＳ Ｐゴシック" charset="0"/>
              </a:rPr>
              <a:t>) = </a:t>
            </a:r>
            <a:r>
              <a:rPr lang="en-US" sz="2400">
                <a:solidFill>
                  <a:srgbClr val="CC0000"/>
                </a:solidFill>
                <a:latin typeface="Arial" charset="0"/>
                <a:ea typeface="ＭＳ Ｐゴシック" charset="0"/>
              </a:rPr>
              <a:t>2p</a:t>
            </a:r>
            <a:r>
              <a:rPr lang="en-US" sz="2400" i="1">
                <a:solidFill>
                  <a:srgbClr val="CC0000"/>
                </a:solidFill>
                <a:latin typeface="Arial" charset="0"/>
                <a:ea typeface="ＭＳ Ｐゴシック" charset="0"/>
              </a:rPr>
              <a:t>q</a:t>
            </a:r>
            <a:endParaRPr lang="en-US" sz="2400">
              <a:latin typeface="Arial" charset="0"/>
              <a:ea typeface="ＭＳ Ｐゴシック" charset="0"/>
            </a:endParaRPr>
          </a:p>
          <a:p>
            <a:pPr lvl="2"/>
            <a:r>
              <a:rPr lang="en-US" sz="2000">
                <a:latin typeface="Arial" charset="0"/>
                <a:ea typeface="ＭＳ Ｐゴシック" charset="0"/>
              </a:rPr>
              <a:t>frequencies of </a:t>
            </a:r>
            <a:r>
              <a:rPr lang="en-US" sz="2000" u="sng">
                <a:latin typeface="Arial" charset="0"/>
                <a:ea typeface="ＭＳ Ｐゴシック" charset="0"/>
              </a:rPr>
              <a:t>all individuals</a:t>
            </a:r>
            <a:r>
              <a:rPr lang="en-US" sz="2000">
                <a:latin typeface="Arial" charset="0"/>
                <a:ea typeface="ＭＳ Ｐゴシック" charset="0"/>
              </a:rPr>
              <a:t> must add to 1 (100%), so: </a:t>
            </a:r>
          </a:p>
          <a:p>
            <a:pPr lvl="1">
              <a:buFontTx/>
              <a:buNone/>
            </a:pPr>
            <a:r>
              <a:rPr lang="en-US" sz="2400" i="1">
                <a:solidFill>
                  <a:schemeClr val="tx2"/>
                </a:solidFill>
                <a:latin typeface="Arial" charset="0"/>
                <a:ea typeface="ＭＳ Ｐゴシック" charset="0"/>
              </a:rPr>
              <a:t>			    </a:t>
            </a:r>
            <a:r>
              <a:rPr lang="en-US" sz="3200" i="1">
                <a:solidFill>
                  <a:srgbClr val="CC0000"/>
                </a:solidFill>
                <a:latin typeface="Arial" charset="0"/>
                <a:ea typeface="ＭＳ Ｐゴシック" charset="0"/>
              </a:rPr>
              <a:t>p</a:t>
            </a:r>
            <a:r>
              <a:rPr lang="en-US" sz="3200" i="1" baseline="30000">
                <a:solidFill>
                  <a:srgbClr val="CC0000"/>
                </a:solidFill>
                <a:latin typeface="Arial" charset="0"/>
                <a:ea typeface="ＭＳ Ｐゴシック" charset="0"/>
              </a:rPr>
              <a:t>2</a:t>
            </a:r>
            <a:r>
              <a:rPr lang="en-US" sz="3200">
                <a:solidFill>
                  <a:srgbClr val="CC0000"/>
                </a:solidFill>
                <a:latin typeface="Arial" charset="0"/>
                <a:ea typeface="ＭＳ Ｐゴシック" charset="0"/>
              </a:rPr>
              <a:t> + 2pq + </a:t>
            </a:r>
            <a:r>
              <a:rPr lang="en-US" sz="3200" i="1">
                <a:solidFill>
                  <a:srgbClr val="CC0000"/>
                </a:solidFill>
                <a:latin typeface="Arial" charset="0"/>
                <a:ea typeface="ＭＳ Ｐゴシック" charset="0"/>
              </a:rPr>
              <a:t>q</a:t>
            </a:r>
            <a:r>
              <a:rPr lang="en-US" sz="3200" i="1" baseline="30000">
                <a:solidFill>
                  <a:srgbClr val="CC0000"/>
                </a:solidFill>
                <a:latin typeface="Arial" charset="0"/>
                <a:ea typeface="ＭＳ Ｐゴシック" charset="0"/>
              </a:rPr>
              <a:t>2</a:t>
            </a:r>
            <a:r>
              <a:rPr lang="en-US" sz="3200">
                <a:solidFill>
                  <a:srgbClr val="CC0000"/>
                </a:solidFill>
                <a:latin typeface="Arial" charset="0"/>
                <a:ea typeface="ＭＳ Ｐゴシック" charset="0"/>
              </a:rPr>
              <a:t> = 1</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4278" name="Rectangle 6"/>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4279" name="Rectangle 7"/>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Tree>
    <p:extLst>
      <p:ext uri="{BB962C8B-B14F-4D97-AF65-F5344CB8AC3E}">
        <p14:creationId xmlns:p14="http://schemas.microsoft.com/office/powerpoint/2010/main" val="2134725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H-W formulas</a:t>
            </a:r>
          </a:p>
        </p:txBody>
      </p:sp>
      <p:sp>
        <p:nvSpPr>
          <p:cNvPr id="56323" name="Rectangle 3" descr="Rectangle: Click to edit Master text styles&#10;Second level&#10;Third level&#10;Fourth level&#10;Fifth level"/>
          <p:cNvSpPr>
            <a:spLocks noGrp="1" noChangeArrowheads="1"/>
          </p:cNvSpPr>
          <p:nvPr>
            <p:ph type="body" idx="1"/>
          </p:nvPr>
        </p:nvSpPr>
        <p:spPr>
          <a:xfrm>
            <a:off x="838200" y="1371600"/>
            <a:ext cx="7772400" cy="3057525"/>
          </a:xfrm>
        </p:spPr>
        <p:txBody>
          <a:bodyPr/>
          <a:lstStyle/>
          <a:p>
            <a:pPr>
              <a:tabLst>
                <a:tab pos="3201988" algn="l"/>
              </a:tabLst>
            </a:pPr>
            <a:r>
              <a:rPr lang="en-US">
                <a:latin typeface="Arial" charset="0"/>
                <a:ea typeface="ＭＳ Ｐゴシック" charset="0"/>
                <a:cs typeface="ＭＳ Ｐゴシック" charset="0"/>
              </a:rPr>
              <a:t>Alleles:	</a:t>
            </a:r>
            <a:r>
              <a:rPr lang="en-US" i="1">
                <a:solidFill>
                  <a:srgbClr val="CC0000"/>
                </a:solidFill>
                <a:latin typeface="Arial" charset="0"/>
                <a:ea typeface="ＭＳ Ｐゴシック" charset="0"/>
                <a:cs typeface="ＭＳ Ｐゴシック" charset="0"/>
              </a:rPr>
              <a:t>p</a:t>
            </a:r>
            <a:r>
              <a:rPr lang="en-US">
                <a:solidFill>
                  <a:srgbClr val="CC0000"/>
                </a:solidFill>
                <a:latin typeface="Arial" charset="0"/>
                <a:ea typeface="ＭＳ Ｐゴシック" charset="0"/>
                <a:cs typeface="ＭＳ Ｐゴシック" charset="0"/>
              </a:rPr>
              <a:t> + </a:t>
            </a:r>
            <a:r>
              <a:rPr lang="en-US" i="1">
                <a:solidFill>
                  <a:srgbClr val="CC0000"/>
                </a:solidFill>
                <a:latin typeface="Arial" charset="0"/>
                <a:ea typeface="ＭＳ Ｐゴシック" charset="0"/>
                <a:cs typeface="ＭＳ Ｐゴシック" charset="0"/>
              </a:rPr>
              <a:t>q</a:t>
            </a:r>
            <a:r>
              <a:rPr lang="en-US">
                <a:solidFill>
                  <a:srgbClr val="CC0000"/>
                </a:solidFill>
                <a:latin typeface="Arial" charset="0"/>
                <a:ea typeface="ＭＳ Ｐゴシック" charset="0"/>
                <a:cs typeface="ＭＳ Ｐゴシック" charset="0"/>
              </a:rPr>
              <a:t> = 1</a:t>
            </a:r>
          </a:p>
          <a:p>
            <a:pPr>
              <a:buFont typeface="Wingdings" charset="0"/>
              <a:buNone/>
              <a:tabLst>
                <a:tab pos="3201988" algn="l"/>
              </a:tabLst>
            </a:pPr>
            <a:endParaRPr lang="en-US">
              <a:solidFill>
                <a:srgbClr val="CC0000"/>
              </a:solidFill>
              <a:latin typeface="Arial" charset="0"/>
              <a:ea typeface="ＭＳ Ｐゴシック" charset="0"/>
              <a:cs typeface="ＭＳ Ｐゴシック" charset="0"/>
            </a:endParaRPr>
          </a:p>
          <a:p>
            <a:pPr>
              <a:buFont typeface="Wingdings" charset="0"/>
              <a:buNone/>
              <a:tabLst>
                <a:tab pos="3201988" algn="l"/>
              </a:tabLst>
            </a:pPr>
            <a:endParaRPr lang="en-US">
              <a:solidFill>
                <a:srgbClr val="CC0000"/>
              </a:solidFill>
              <a:latin typeface="Arial" charset="0"/>
              <a:ea typeface="ＭＳ Ｐゴシック" charset="0"/>
              <a:cs typeface="ＭＳ Ｐゴシック" charset="0"/>
            </a:endParaRPr>
          </a:p>
          <a:p>
            <a:pPr>
              <a:lnSpc>
                <a:spcPct val="140000"/>
              </a:lnSpc>
              <a:tabLst>
                <a:tab pos="3201988" algn="l"/>
              </a:tabLst>
            </a:pPr>
            <a:r>
              <a:rPr lang="en-US">
                <a:latin typeface="Arial" charset="0"/>
                <a:ea typeface="ＭＳ Ｐゴシック" charset="0"/>
                <a:cs typeface="ＭＳ Ｐゴシック" charset="0"/>
              </a:rPr>
              <a:t>Individuals:	</a:t>
            </a:r>
            <a:r>
              <a:rPr lang="en-US" i="1">
                <a:solidFill>
                  <a:srgbClr val="CC0000"/>
                </a:solidFill>
                <a:latin typeface="Arial" charset="0"/>
                <a:ea typeface="ＭＳ Ｐゴシック" charset="0"/>
                <a:cs typeface="ＭＳ Ｐゴシック" charset="0"/>
              </a:rPr>
              <a:t>p</a:t>
            </a:r>
            <a:r>
              <a:rPr lang="en-US" i="1" baseline="30000">
                <a:solidFill>
                  <a:srgbClr val="CC0000"/>
                </a:solidFill>
                <a:latin typeface="Arial" charset="0"/>
                <a:ea typeface="ＭＳ Ｐゴシック" charset="0"/>
                <a:cs typeface="ＭＳ Ｐゴシック" charset="0"/>
              </a:rPr>
              <a:t>2</a:t>
            </a:r>
            <a:r>
              <a:rPr lang="en-US">
                <a:solidFill>
                  <a:srgbClr val="CC0000"/>
                </a:solidFill>
                <a:latin typeface="Arial" charset="0"/>
                <a:ea typeface="ＭＳ Ｐゴシック" charset="0"/>
                <a:cs typeface="ＭＳ Ｐゴシック" charset="0"/>
              </a:rPr>
              <a:t> + 2p</a:t>
            </a:r>
            <a:r>
              <a:rPr lang="en-US" i="1">
                <a:solidFill>
                  <a:srgbClr val="CC0000"/>
                </a:solidFill>
                <a:latin typeface="Arial" charset="0"/>
                <a:ea typeface="ＭＳ Ｐゴシック" charset="0"/>
                <a:cs typeface="ＭＳ Ｐゴシック" charset="0"/>
              </a:rPr>
              <a:t>q + q</a:t>
            </a:r>
            <a:r>
              <a:rPr lang="en-US" i="1" baseline="30000">
                <a:solidFill>
                  <a:srgbClr val="CC0000"/>
                </a:solidFill>
                <a:latin typeface="Arial" charset="0"/>
                <a:ea typeface="ＭＳ Ｐゴシック" charset="0"/>
                <a:cs typeface="ＭＳ Ｐゴシック" charset="0"/>
              </a:rPr>
              <a:t>2</a:t>
            </a:r>
            <a:r>
              <a:rPr lang="en-US">
                <a:solidFill>
                  <a:srgbClr val="CC0000"/>
                </a:solidFill>
                <a:latin typeface="Arial" charset="0"/>
                <a:ea typeface="ＭＳ Ｐゴシック" charset="0"/>
                <a:cs typeface="ＭＳ Ｐゴシック" charset="0"/>
              </a:rPr>
              <a:t> = 1</a:t>
            </a:r>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l="38251" t="21001" r="1125" b="46500"/>
          <a:stretch>
            <a:fillRect/>
          </a:stretch>
        </p:blipFill>
        <p:spPr bwMode="auto">
          <a:xfrm>
            <a:off x="2209800" y="4751388"/>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6"/>
          <p:cNvSpPr>
            <a:spLocks noChangeArrowheads="1"/>
          </p:cNvSpPr>
          <p:nvPr/>
        </p:nvSpPr>
        <p:spPr bwMode="auto">
          <a:xfrm>
            <a:off x="6553200" y="4675188"/>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6326" name="Rectangle 7"/>
          <p:cNvSpPr>
            <a:spLocks noChangeArrowheads="1"/>
          </p:cNvSpPr>
          <p:nvPr/>
        </p:nvSpPr>
        <p:spPr bwMode="auto">
          <a:xfrm>
            <a:off x="4630738" y="4675188"/>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6327" name="Rectangle 8"/>
          <p:cNvSpPr>
            <a:spLocks noChangeArrowheads="1"/>
          </p:cNvSpPr>
          <p:nvPr/>
        </p:nvSpPr>
        <p:spPr bwMode="auto">
          <a:xfrm>
            <a:off x="2782888" y="4675188"/>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nvGrpSpPr>
          <p:cNvPr id="56328" name="Group 17"/>
          <p:cNvGrpSpPr>
            <a:grpSpLocks/>
          </p:cNvGrpSpPr>
          <p:nvPr/>
        </p:nvGrpSpPr>
        <p:grpSpPr bwMode="auto">
          <a:xfrm>
            <a:off x="3906838" y="3751263"/>
            <a:ext cx="660400" cy="608012"/>
            <a:chOff x="1929" y="2559"/>
            <a:chExt cx="416" cy="383"/>
          </a:xfrm>
        </p:grpSpPr>
        <p:sp>
          <p:nvSpPr>
            <p:cNvPr id="56341" name="Oval 10"/>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56342" name="Rectangle 11"/>
            <p:cNvSpPr>
              <a:spLocks noChangeArrowheads="1"/>
            </p:cNvSpPr>
            <p:nvPr/>
          </p:nvSpPr>
          <p:spPr bwMode="auto">
            <a:xfrm>
              <a:off x="1929" y="2596"/>
              <a:ext cx="4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grpSp>
        <p:nvGrpSpPr>
          <p:cNvPr id="56329" name="Group 16"/>
          <p:cNvGrpSpPr>
            <a:grpSpLocks/>
          </p:cNvGrpSpPr>
          <p:nvPr/>
        </p:nvGrpSpPr>
        <p:grpSpPr bwMode="auto">
          <a:xfrm>
            <a:off x="3933825" y="1901825"/>
            <a:ext cx="608013" cy="608013"/>
            <a:chOff x="2485" y="1163"/>
            <a:chExt cx="383" cy="383"/>
          </a:xfrm>
        </p:grpSpPr>
        <p:sp>
          <p:nvSpPr>
            <p:cNvPr id="56339" name="Oval 12"/>
            <p:cNvSpPr>
              <a:spLocks noChangeArrowheads="1"/>
            </p:cNvSpPr>
            <p:nvPr/>
          </p:nvSpPr>
          <p:spPr bwMode="auto">
            <a:xfrm>
              <a:off x="2485" y="1163"/>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56340" name="Rectangle 13"/>
            <p:cNvSpPr>
              <a:spLocks noChangeArrowheads="1"/>
            </p:cNvSpPr>
            <p:nvPr/>
          </p:nvSpPr>
          <p:spPr bwMode="auto">
            <a:xfrm>
              <a:off x="2543" y="1200"/>
              <a:ext cx="26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a:t>
              </a:r>
            </a:p>
          </p:txBody>
        </p:sp>
      </p:grpSp>
      <p:grpSp>
        <p:nvGrpSpPr>
          <p:cNvPr id="56330" name="Group 18"/>
          <p:cNvGrpSpPr>
            <a:grpSpLocks/>
          </p:cNvGrpSpPr>
          <p:nvPr/>
        </p:nvGrpSpPr>
        <p:grpSpPr bwMode="auto">
          <a:xfrm>
            <a:off x="4668838" y="1901825"/>
            <a:ext cx="608012" cy="608013"/>
            <a:chOff x="2485" y="1163"/>
            <a:chExt cx="383" cy="383"/>
          </a:xfrm>
        </p:grpSpPr>
        <p:sp>
          <p:nvSpPr>
            <p:cNvPr id="56337" name="Oval 19"/>
            <p:cNvSpPr>
              <a:spLocks noChangeArrowheads="1"/>
            </p:cNvSpPr>
            <p:nvPr/>
          </p:nvSpPr>
          <p:spPr bwMode="auto">
            <a:xfrm>
              <a:off x="2485" y="1163"/>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56338" name="Rectangle 20"/>
            <p:cNvSpPr>
              <a:spLocks noChangeArrowheads="1"/>
            </p:cNvSpPr>
            <p:nvPr/>
          </p:nvSpPr>
          <p:spPr bwMode="auto">
            <a:xfrm>
              <a:off x="2555" y="1200"/>
              <a:ext cx="2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a:t>
              </a:r>
            </a:p>
          </p:txBody>
        </p:sp>
      </p:grpSp>
      <p:grpSp>
        <p:nvGrpSpPr>
          <p:cNvPr id="56331" name="Group 21"/>
          <p:cNvGrpSpPr>
            <a:grpSpLocks/>
          </p:cNvGrpSpPr>
          <p:nvPr/>
        </p:nvGrpSpPr>
        <p:grpSpPr bwMode="auto">
          <a:xfrm>
            <a:off x="4940300" y="3751263"/>
            <a:ext cx="623888" cy="608012"/>
            <a:chOff x="1941" y="2559"/>
            <a:chExt cx="393" cy="383"/>
          </a:xfrm>
        </p:grpSpPr>
        <p:sp>
          <p:nvSpPr>
            <p:cNvPr id="56335" name="Oval 22"/>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56336" name="Rectangle 23"/>
            <p:cNvSpPr>
              <a:spLocks noChangeArrowheads="1"/>
            </p:cNvSpPr>
            <p:nvPr/>
          </p:nvSpPr>
          <p:spPr bwMode="auto">
            <a:xfrm>
              <a:off x="1941" y="2596"/>
              <a:ext cx="39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grpSp>
        <p:nvGrpSpPr>
          <p:cNvPr id="56332" name="Group 24"/>
          <p:cNvGrpSpPr>
            <a:grpSpLocks/>
          </p:cNvGrpSpPr>
          <p:nvPr/>
        </p:nvGrpSpPr>
        <p:grpSpPr bwMode="auto">
          <a:xfrm>
            <a:off x="5964238" y="3751263"/>
            <a:ext cx="608012" cy="608012"/>
            <a:chOff x="1946" y="2559"/>
            <a:chExt cx="383" cy="383"/>
          </a:xfrm>
        </p:grpSpPr>
        <p:sp>
          <p:nvSpPr>
            <p:cNvPr id="56333" name="Oval 25"/>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56334" name="Rectangle 26"/>
            <p:cNvSpPr>
              <a:spLocks noChangeArrowheads="1"/>
            </p:cNvSpPr>
            <p:nvPr/>
          </p:nvSpPr>
          <p:spPr bwMode="auto">
            <a:xfrm>
              <a:off x="1953" y="2596"/>
              <a:ext cx="37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spTree>
    <p:extLst>
      <p:ext uri="{BB962C8B-B14F-4D97-AF65-F5344CB8AC3E}">
        <p14:creationId xmlns:p14="http://schemas.microsoft.com/office/powerpoint/2010/main" val="3433060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p:cNvPicPr>
            <a:picLocks noChangeAspect="1" noChangeArrowheads="1"/>
          </p:cNvPicPr>
          <p:nvPr/>
        </p:nvPicPr>
        <p:blipFill>
          <a:blip r:embed="rId3">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9" name="Rectangle 19" descr="Rectangle: Click to edit Master text styles&#10;Second level&#10;Third level&#10;Fourth level&#10;Fifth level"/>
          <p:cNvSpPr>
            <a:spLocks noChangeArrowheads="1"/>
          </p:cNvSpPr>
          <p:nvPr/>
        </p:nvSpPr>
        <p:spPr bwMode="auto">
          <a:xfrm>
            <a:off x="1060450" y="6297613"/>
            <a:ext cx="7543800" cy="457200"/>
          </a:xfrm>
          <a:prstGeom prst="rect">
            <a:avLst/>
          </a:prstGeom>
          <a:solidFill>
            <a:srgbClr val="0F116A"/>
          </a:solidFill>
          <a:ln w="9525">
            <a:noFill/>
            <a:miter lim="800000"/>
            <a:headEnd/>
            <a:tailEnd/>
          </a:ln>
          <a:effectLst>
            <a:outerShdw blurRad="63500" dist="38099" dir="2700000" algn="ctr" rotWithShape="0">
              <a:srgbClr val="000000">
                <a:alpha val="74998"/>
              </a:srgbClr>
            </a:outerShdw>
          </a:effectLst>
        </p:spPr>
        <p:txBody>
          <a:bodyPr/>
          <a:lstStyle/>
          <a:p>
            <a:pPr marL="342900" indent="-342900" eaLnBrk="1" hangingPunct="1">
              <a:spcBef>
                <a:spcPct val="20000"/>
              </a:spcBef>
              <a:buSzPct val="120000"/>
            </a:pPr>
            <a:r>
              <a:rPr lang="en-US" sz="2600" b="1">
                <a:solidFill>
                  <a:schemeClr val="bg1"/>
                </a:solidFill>
              </a:rPr>
              <a:t>What are the genotype frequencies?</a:t>
            </a:r>
            <a:endParaRPr lang="en-US" sz="2600" b="1">
              <a:solidFill>
                <a:srgbClr val="0F116A"/>
              </a:solidFill>
            </a:endParaRPr>
          </a:p>
        </p:txBody>
      </p:sp>
      <p:sp>
        <p:nvSpPr>
          <p:cNvPr id="5734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Using Hardy-Weinberg equation</a:t>
            </a:r>
          </a:p>
        </p:txBody>
      </p:sp>
      <p:sp>
        <p:nvSpPr>
          <p:cNvPr id="455684" name="Rectangle 4" descr="Rectangle: Click to edit Master text styles&#10;Second level&#10;Third level&#10;Fourth level&#10;Fifth level"/>
          <p:cNvSpPr>
            <a:spLocks noChangeArrowheads="1"/>
          </p:cNvSpPr>
          <p:nvPr/>
        </p:nvSpPr>
        <p:spPr bwMode="auto">
          <a:xfrm>
            <a:off x="5181600" y="1676400"/>
            <a:ext cx="3810000" cy="1676400"/>
          </a:xfrm>
          <a:prstGeom prst="rect">
            <a:avLst/>
          </a:prstGeom>
          <a:solidFill>
            <a:srgbClr val="FFFF00"/>
          </a:solidFill>
          <a:ln w="9525">
            <a:noFill/>
            <a:miter lim="800000"/>
            <a:headEnd/>
            <a:tailEnd/>
          </a:ln>
          <a:effectLst>
            <a:outerShdw blurRad="63500" dist="38099" dir="2700000" algn="ctr" rotWithShape="0">
              <a:schemeClr val="bg2">
                <a:alpha val="74998"/>
              </a:schemeClr>
            </a:outerShdw>
          </a:effectLst>
        </p:spPr>
        <p:txBody>
          <a:bodyPr/>
          <a:lstStyle/>
          <a:p>
            <a:pPr marL="342900" indent="-342900" eaLnBrk="1" hangingPunct="1">
              <a:spcBef>
                <a:spcPct val="20000"/>
              </a:spcBef>
              <a:buSzPct val="120000"/>
            </a:pPr>
            <a:r>
              <a:rPr lang="en-US" sz="3000" b="1" i="1">
                <a:solidFill>
                  <a:srgbClr val="0F116A"/>
                </a:solidFill>
              </a:rPr>
              <a:t>q</a:t>
            </a:r>
            <a:r>
              <a:rPr lang="en-US" sz="3000" b="1" baseline="30000">
                <a:solidFill>
                  <a:srgbClr val="0F116A"/>
                </a:solidFill>
              </a:rPr>
              <a:t>2</a:t>
            </a:r>
            <a:r>
              <a:rPr lang="en-US" sz="3000" b="1">
                <a:solidFill>
                  <a:srgbClr val="0F116A"/>
                </a:solidFill>
              </a:rPr>
              <a:t> (bb): 16/100 = .16</a:t>
            </a:r>
          </a:p>
          <a:p>
            <a:pPr marL="342900" indent="-342900" eaLnBrk="1" hangingPunct="1">
              <a:spcBef>
                <a:spcPct val="20000"/>
              </a:spcBef>
              <a:buSzPct val="120000"/>
            </a:pPr>
            <a:r>
              <a:rPr lang="en-US" sz="3000" b="1" i="1">
                <a:solidFill>
                  <a:srgbClr val="0F116A"/>
                </a:solidFill>
              </a:rPr>
              <a:t>q </a:t>
            </a:r>
            <a:r>
              <a:rPr lang="en-US" sz="3000" b="1">
                <a:solidFill>
                  <a:srgbClr val="0F116A"/>
                </a:solidFill>
              </a:rPr>
              <a:t>(b): √.16 = </a:t>
            </a:r>
            <a:r>
              <a:rPr lang="en-US" sz="3000" b="1">
                <a:solidFill>
                  <a:srgbClr val="CC0000"/>
                </a:solidFill>
                <a:effectLst>
                  <a:outerShdw blurRad="38100" dist="38100" dir="2700000" algn="tl">
                    <a:srgbClr val="000000"/>
                  </a:outerShdw>
                </a:effectLst>
              </a:rPr>
              <a:t>0.4</a:t>
            </a:r>
            <a:endParaRPr lang="en-US" sz="3000" b="1">
              <a:solidFill>
                <a:srgbClr val="0F116A"/>
              </a:solidFill>
            </a:endParaRPr>
          </a:p>
          <a:p>
            <a:pPr marL="342900" indent="-342900" eaLnBrk="1" hangingPunct="1">
              <a:spcBef>
                <a:spcPct val="20000"/>
              </a:spcBef>
              <a:buSzPct val="120000"/>
            </a:pPr>
            <a:r>
              <a:rPr lang="en-US" sz="3000" b="1" i="1">
                <a:solidFill>
                  <a:srgbClr val="0F116A"/>
                </a:solidFill>
              </a:rPr>
              <a:t>p </a:t>
            </a:r>
            <a:r>
              <a:rPr lang="en-US" sz="3000" b="1">
                <a:solidFill>
                  <a:srgbClr val="0F116A"/>
                </a:solidFill>
              </a:rPr>
              <a:t>(B): 1 - 0.4 = </a:t>
            </a:r>
            <a:r>
              <a:rPr lang="en-US" sz="3000" b="1">
                <a:solidFill>
                  <a:srgbClr val="CC0000"/>
                </a:solidFill>
                <a:effectLst>
                  <a:outerShdw blurRad="38100" dist="38100" dir="2700000" algn="tl">
                    <a:srgbClr val="000000"/>
                  </a:outerShdw>
                </a:effectLst>
              </a:rPr>
              <a:t>0.6</a:t>
            </a:r>
          </a:p>
        </p:txBody>
      </p:sp>
      <p:sp>
        <p:nvSpPr>
          <p:cNvPr id="455685" name="Rectangle 5"/>
          <p:cNvSpPr>
            <a:spLocks noChangeArrowheads="1"/>
          </p:cNvSpPr>
          <p:nvPr/>
        </p:nvSpPr>
        <p:spPr bwMode="auto">
          <a:xfrm>
            <a:off x="762000" y="1447800"/>
            <a:ext cx="3352800" cy="2227263"/>
          </a:xfrm>
          <a:prstGeom prst="rect">
            <a:avLst/>
          </a:prstGeom>
          <a:solidFill>
            <a:srgbClr val="FFEA18"/>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rgbClr val="000000"/>
                </a:solidFill>
              </a:rPr>
              <a:t>population: </a:t>
            </a:r>
            <a:br>
              <a:rPr lang="en-US" sz="2800" b="1">
                <a:solidFill>
                  <a:srgbClr val="000000"/>
                </a:solidFill>
              </a:rPr>
            </a:br>
            <a:r>
              <a:rPr lang="en-US" sz="2800" b="1">
                <a:solidFill>
                  <a:srgbClr val="000000"/>
                </a:solidFill>
              </a:rPr>
              <a:t>100 cats</a:t>
            </a:r>
          </a:p>
          <a:p>
            <a:r>
              <a:rPr lang="en-US" sz="2800" b="1">
                <a:solidFill>
                  <a:srgbClr val="000000"/>
                </a:solidFill>
              </a:rPr>
              <a:t>84 black, 16 white</a:t>
            </a:r>
          </a:p>
          <a:p>
            <a:r>
              <a:rPr lang="en-US" sz="2800" b="1">
                <a:solidFill>
                  <a:srgbClr val="CC0000"/>
                </a:solidFill>
              </a:rPr>
              <a:t>How many of each genotype?</a:t>
            </a:r>
            <a:endParaRPr lang="en-US" sz="3000" b="1">
              <a:solidFill>
                <a:srgbClr val="CC0000"/>
              </a:solidFill>
            </a:endParaRPr>
          </a:p>
        </p:txBody>
      </p:sp>
      <p:sp>
        <p:nvSpPr>
          <p:cNvPr id="57351" name="Rectangle 7"/>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7352" name="Rectangle 8"/>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7353" name="Rectangle 9"/>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455695" name="Rectangle 15"/>
          <p:cNvSpPr>
            <a:spLocks noChangeArrowheads="1"/>
          </p:cNvSpPr>
          <p:nvPr/>
        </p:nvSpPr>
        <p:spPr bwMode="auto">
          <a:xfrm>
            <a:off x="1958975" y="4033838"/>
            <a:ext cx="1166813"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CC0000"/>
                </a:solidFill>
              </a:rPr>
              <a:t>p</a:t>
            </a:r>
            <a:r>
              <a:rPr lang="en-US" sz="2600" b="1" baseline="30000">
                <a:solidFill>
                  <a:srgbClr val="CC0000"/>
                </a:solidFill>
              </a:rPr>
              <a:t>2</a:t>
            </a:r>
            <a:r>
              <a:rPr lang="en-US" sz="2600" b="1">
                <a:solidFill>
                  <a:srgbClr val="CC0000"/>
                </a:solidFill>
              </a:rPr>
              <a:t>=.36</a:t>
            </a:r>
            <a:endParaRPr lang="en-US" sz="2600" b="1">
              <a:solidFill>
                <a:srgbClr val="CC0000"/>
              </a:solidFill>
              <a:effectLst>
                <a:outerShdw blurRad="38100" dist="38100" dir="2700000" algn="tl">
                  <a:srgbClr val="000000"/>
                </a:outerShdw>
              </a:effectLst>
            </a:endParaRPr>
          </a:p>
        </p:txBody>
      </p:sp>
      <p:sp>
        <p:nvSpPr>
          <p:cNvPr id="455696" name="Rectangle 16"/>
          <p:cNvSpPr>
            <a:spLocks noChangeArrowheads="1"/>
          </p:cNvSpPr>
          <p:nvPr/>
        </p:nvSpPr>
        <p:spPr bwMode="auto">
          <a:xfrm>
            <a:off x="3827463" y="4033838"/>
            <a:ext cx="1431925"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CC0000"/>
                </a:solidFill>
              </a:rPr>
              <a:t>2pq</a:t>
            </a:r>
            <a:r>
              <a:rPr lang="en-US" sz="2600" b="1">
                <a:solidFill>
                  <a:srgbClr val="CC0000"/>
                </a:solidFill>
              </a:rPr>
              <a:t>=.48</a:t>
            </a:r>
            <a:endParaRPr lang="en-US" sz="2600" b="1">
              <a:solidFill>
                <a:srgbClr val="CC0000"/>
              </a:solidFill>
              <a:effectLst>
                <a:outerShdw blurRad="38100" dist="38100" dir="2700000" algn="tl">
                  <a:srgbClr val="000000"/>
                </a:outerShdw>
              </a:effectLst>
            </a:endParaRPr>
          </a:p>
        </p:txBody>
      </p:sp>
      <p:sp>
        <p:nvSpPr>
          <p:cNvPr id="455697" name="Rectangle 17"/>
          <p:cNvSpPr>
            <a:spLocks noChangeArrowheads="1"/>
          </p:cNvSpPr>
          <p:nvPr/>
        </p:nvSpPr>
        <p:spPr bwMode="auto">
          <a:xfrm>
            <a:off x="5772150" y="4033838"/>
            <a:ext cx="1166813"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pPr>
              <a:defRPr/>
            </a:pPr>
            <a:r>
              <a:rPr lang="en-US" sz="2600" b="1" i="1">
                <a:solidFill>
                  <a:srgbClr val="CC0000"/>
                </a:solidFill>
                <a:latin typeface="Arial" pitchFamily="-112" charset="0"/>
                <a:ea typeface="+mn-ea"/>
                <a:cs typeface="+mn-cs"/>
                <a:sym typeface="Symbol" pitchFamily="-112" charset="2"/>
              </a:rPr>
              <a:t>q</a:t>
            </a:r>
            <a:r>
              <a:rPr lang="en-US" sz="2600" b="1" baseline="30000">
                <a:solidFill>
                  <a:srgbClr val="CC0000"/>
                </a:solidFill>
                <a:latin typeface="Arial" pitchFamily="-112" charset="0"/>
                <a:ea typeface="+mn-ea"/>
                <a:cs typeface="+mn-cs"/>
                <a:sym typeface="Symbol" pitchFamily="-112" charset="2"/>
              </a:rPr>
              <a:t>2</a:t>
            </a:r>
            <a:r>
              <a:rPr lang="en-US" sz="2600" b="1">
                <a:solidFill>
                  <a:srgbClr val="CC0000"/>
                </a:solidFill>
                <a:latin typeface="Arial" pitchFamily="-112" charset="0"/>
                <a:ea typeface="+mn-ea"/>
                <a:cs typeface="+mn-cs"/>
                <a:sym typeface="Symbol" pitchFamily="-112" charset="2"/>
              </a:rPr>
              <a:t>=.16</a:t>
            </a:r>
          </a:p>
        </p:txBody>
      </p:sp>
      <p:sp>
        <p:nvSpPr>
          <p:cNvPr id="455698" name="Rectangle 18" descr="Rectangle: Click to edit Master text styles&#10;Second level&#10;Third level&#10;Fourth level&#10;Fifth level"/>
          <p:cNvSpPr>
            <a:spLocks noChangeArrowheads="1"/>
          </p:cNvSpPr>
          <p:nvPr/>
        </p:nvSpPr>
        <p:spPr bwMode="auto">
          <a:xfrm>
            <a:off x="1060450" y="6297613"/>
            <a:ext cx="7543800" cy="457200"/>
          </a:xfrm>
          <a:prstGeom prst="rect">
            <a:avLst/>
          </a:prstGeom>
          <a:solidFill>
            <a:srgbClr val="CC0000"/>
          </a:solidFill>
          <a:ln w="9525">
            <a:noFill/>
            <a:miter lim="800000"/>
            <a:headEnd/>
            <a:tailEnd/>
          </a:ln>
          <a:effectLst>
            <a:outerShdw blurRad="63500" dist="38099" dir="2700000" algn="ctr" rotWithShape="0">
              <a:srgbClr val="000000">
                <a:alpha val="74998"/>
              </a:srgbClr>
            </a:outerShdw>
          </a:effectLst>
        </p:spPr>
        <p:txBody>
          <a:bodyPr/>
          <a:lstStyle/>
          <a:p>
            <a:pPr marL="342900" indent="-342900" eaLnBrk="1" hangingPunct="1">
              <a:spcBef>
                <a:spcPct val="20000"/>
              </a:spcBef>
              <a:buSzPct val="120000"/>
            </a:pPr>
            <a:r>
              <a:rPr lang="en-US" sz="2600" b="1">
                <a:solidFill>
                  <a:schemeClr val="bg1"/>
                </a:solidFill>
              </a:rPr>
              <a:t>Must assume population is in H-W equilibrium!</a:t>
            </a:r>
            <a:endParaRPr lang="en-US" sz="2600" b="1">
              <a:solidFill>
                <a:srgbClr val="0F116A"/>
              </a:solidFill>
            </a:endParaRPr>
          </a:p>
        </p:txBody>
      </p:sp>
    </p:spTree>
    <p:extLst>
      <p:ext uri="{BB962C8B-B14F-4D97-AF65-F5344CB8AC3E}">
        <p14:creationId xmlns:p14="http://schemas.microsoft.com/office/powerpoint/2010/main" val="3060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4">
                                            <p:bg/>
                                          </p:spTgt>
                                        </p:tgtEl>
                                        <p:attrNameLst>
                                          <p:attrName>style.visibility</p:attrName>
                                        </p:attrNameLst>
                                      </p:cBhvr>
                                      <p:to>
                                        <p:strVal val="visible"/>
                                      </p:to>
                                    </p:set>
                                    <p:animEffect transition="in" filter="wipe(left)">
                                      <p:cBhvr>
                                        <p:cTn id="7" dur="500"/>
                                        <p:tgtEl>
                                          <p:spTgt spid="45568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84">
                                            <p:txEl>
                                              <p:pRg st="0" end="0"/>
                                            </p:txEl>
                                          </p:spTgt>
                                        </p:tgtEl>
                                        <p:attrNameLst>
                                          <p:attrName>style.visibility</p:attrName>
                                        </p:attrNameLst>
                                      </p:cBhvr>
                                      <p:to>
                                        <p:strVal val="visible"/>
                                      </p:to>
                                    </p:set>
                                    <p:animEffect transition="in" filter="wipe(left)">
                                      <p:cBhvr>
                                        <p:cTn id="12" dur="500"/>
                                        <p:tgtEl>
                                          <p:spTgt spid="4556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4">
                                            <p:txEl>
                                              <p:pRg st="1" end="1"/>
                                            </p:txEl>
                                          </p:spTgt>
                                        </p:tgtEl>
                                        <p:attrNameLst>
                                          <p:attrName>style.visibility</p:attrName>
                                        </p:attrNameLst>
                                      </p:cBhvr>
                                      <p:to>
                                        <p:strVal val="visible"/>
                                      </p:to>
                                    </p:set>
                                    <p:animEffect transition="in" filter="wipe(left)">
                                      <p:cBhvr>
                                        <p:cTn id="17" dur="500"/>
                                        <p:tgtEl>
                                          <p:spTgt spid="45568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5684">
                                            <p:txEl>
                                              <p:pRg st="2" end="2"/>
                                            </p:txEl>
                                          </p:spTgt>
                                        </p:tgtEl>
                                        <p:attrNameLst>
                                          <p:attrName>style.visibility</p:attrName>
                                        </p:attrNameLst>
                                      </p:cBhvr>
                                      <p:to>
                                        <p:strVal val="visible"/>
                                      </p:to>
                                    </p:set>
                                    <p:animEffect transition="in" filter="wipe(left)">
                                      <p:cBhvr>
                                        <p:cTn id="22" dur="500"/>
                                        <p:tgtEl>
                                          <p:spTgt spid="455684">
                                            <p:txEl>
                                              <p:pRg st="2" end="2"/>
                                            </p:txEl>
                                          </p:spTgt>
                                        </p:tgtEl>
                                      </p:cBhvr>
                                    </p:animEffect>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455699"/>
                                        </p:tgtEl>
                                        <p:attrNameLst>
                                          <p:attrName>style.visibility</p:attrName>
                                        </p:attrNameLst>
                                      </p:cBhvr>
                                      <p:to>
                                        <p:strVal val="visible"/>
                                      </p:to>
                                    </p:set>
                                    <p:anim calcmode="lin" valueType="num">
                                      <p:cBhvr additive="base">
                                        <p:cTn id="26" dur="500" fill="hold"/>
                                        <p:tgtEl>
                                          <p:spTgt spid="455699"/>
                                        </p:tgtEl>
                                        <p:attrNameLst>
                                          <p:attrName>ppt_x</p:attrName>
                                        </p:attrNameLst>
                                      </p:cBhvr>
                                      <p:tavLst>
                                        <p:tav tm="0">
                                          <p:val>
                                            <p:strVal val="0-#ppt_w/2"/>
                                          </p:val>
                                        </p:tav>
                                        <p:tav tm="100000">
                                          <p:val>
                                            <p:strVal val="#ppt_x"/>
                                          </p:val>
                                        </p:tav>
                                      </p:tavLst>
                                    </p:anim>
                                    <p:anim calcmode="lin" valueType="num">
                                      <p:cBhvr additive="base">
                                        <p:cTn id="27" dur="500" fill="hold"/>
                                        <p:tgtEl>
                                          <p:spTgt spid="45569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55698"/>
                                        </p:tgtEl>
                                        <p:attrNameLst>
                                          <p:attrName>style.visibility</p:attrName>
                                        </p:attrNameLst>
                                      </p:cBhvr>
                                      <p:to>
                                        <p:strVal val="visible"/>
                                      </p:to>
                                    </p:set>
                                    <p:anim calcmode="lin" valueType="num">
                                      <p:cBhvr additive="base">
                                        <p:cTn id="32" dur="500" fill="hold"/>
                                        <p:tgtEl>
                                          <p:spTgt spid="455698"/>
                                        </p:tgtEl>
                                        <p:attrNameLst>
                                          <p:attrName>ppt_x</p:attrName>
                                        </p:attrNameLst>
                                      </p:cBhvr>
                                      <p:tavLst>
                                        <p:tav tm="0">
                                          <p:val>
                                            <p:strVal val="0-#ppt_w/2"/>
                                          </p:val>
                                        </p:tav>
                                        <p:tav tm="100000">
                                          <p:val>
                                            <p:strVal val="#ppt_x"/>
                                          </p:val>
                                        </p:tav>
                                      </p:tavLst>
                                    </p:anim>
                                    <p:anim calcmode="lin" valueType="num">
                                      <p:cBhvr additive="base">
                                        <p:cTn id="33" dur="500" fill="hold"/>
                                        <p:tgtEl>
                                          <p:spTgt spid="45569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455695"/>
                                        </p:tgtEl>
                                        <p:attrNameLst>
                                          <p:attrName>style.visibility</p:attrName>
                                        </p:attrNameLst>
                                      </p:cBhvr>
                                      <p:to>
                                        <p:strVal val="visible"/>
                                      </p:to>
                                    </p:set>
                                    <p:animEffect transition="in" filter="strips(upRight)">
                                      <p:cBhvr>
                                        <p:cTn id="38" dur="500"/>
                                        <p:tgtEl>
                                          <p:spTgt spid="4556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grpId="0" nodeType="clickEffect">
                                  <p:stCondLst>
                                    <p:cond delay="0"/>
                                  </p:stCondLst>
                                  <p:childTnLst>
                                    <p:set>
                                      <p:cBhvr>
                                        <p:cTn id="42" dur="1" fill="hold">
                                          <p:stCondLst>
                                            <p:cond delay="0"/>
                                          </p:stCondLst>
                                        </p:cTn>
                                        <p:tgtEl>
                                          <p:spTgt spid="455696"/>
                                        </p:tgtEl>
                                        <p:attrNameLst>
                                          <p:attrName>style.visibility</p:attrName>
                                        </p:attrNameLst>
                                      </p:cBhvr>
                                      <p:to>
                                        <p:strVal val="visible"/>
                                      </p:to>
                                    </p:set>
                                    <p:animEffect transition="in" filter="strips(upRight)">
                                      <p:cBhvr>
                                        <p:cTn id="43" dur="500"/>
                                        <p:tgtEl>
                                          <p:spTgt spid="4556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455697"/>
                                        </p:tgtEl>
                                        <p:attrNameLst>
                                          <p:attrName>style.visibility</p:attrName>
                                        </p:attrNameLst>
                                      </p:cBhvr>
                                      <p:to>
                                        <p:strVal val="visible"/>
                                      </p:to>
                                    </p:set>
                                    <p:animEffect transition="in" filter="strips(upRight)">
                                      <p:cBhvr>
                                        <p:cTn id="48" dur="500"/>
                                        <p:tgtEl>
                                          <p:spTgt spid="455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99" grpId="0" animBg="1"/>
      <p:bldP spid="455684" grpId="0" build="p" animBg="1"/>
      <p:bldP spid="455695" grpId="0" animBg="1"/>
      <p:bldP spid="455696" grpId="0" animBg="1"/>
      <p:bldP spid="455697" grpId="0" animBg="1"/>
      <p:bldP spid="4556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Using Hardy-Weinberg equation</a:t>
            </a:r>
          </a:p>
        </p:txBody>
      </p:sp>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l="38251" t="21001" r="1125" b="49500"/>
          <a:stretch>
            <a:fillRect/>
          </a:stretch>
        </p:blipFill>
        <p:spPr bwMode="auto">
          <a:xfrm>
            <a:off x="3733800" y="2057400"/>
            <a:ext cx="50990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6"/>
          <p:cNvSpPr>
            <a:spLocks noChangeArrowheads="1"/>
          </p:cNvSpPr>
          <p:nvPr/>
        </p:nvSpPr>
        <p:spPr bwMode="auto">
          <a:xfrm>
            <a:off x="8077200" y="19812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9397" name="Rectangle 7"/>
          <p:cNvSpPr>
            <a:spLocks noChangeArrowheads="1"/>
          </p:cNvSpPr>
          <p:nvPr/>
        </p:nvSpPr>
        <p:spPr bwMode="auto">
          <a:xfrm>
            <a:off x="6154738" y="19812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9398" name="Rectangle 8"/>
          <p:cNvSpPr>
            <a:spLocks noChangeArrowheads="1"/>
          </p:cNvSpPr>
          <p:nvPr/>
        </p:nvSpPr>
        <p:spPr bwMode="auto">
          <a:xfrm>
            <a:off x="4306888" y="19812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459785" name="Rectangle 9"/>
          <p:cNvSpPr>
            <a:spLocks noChangeArrowheads="1"/>
          </p:cNvSpPr>
          <p:nvPr/>
        </p:nvSpPr>
        <p:spPr bwMode="auto">
          <a:xfrm>
            <a:off x="3482975" y="1443038"/>
            <a:ext cx="1166813"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CC0000"/>
                </a:solidFill>
              </a:rPr>
              <a:t>p</a:t>
            </a:r>
            <a:r>
              <a:rPr lang="en-US" sz="2600" b="1" baseline="30000">
                <a:solidFill>
                  <a:srgbClr val="CC0000"/>
                </a:solidFill>
              </a:rPr>
              <a:t>2</a:t>
            </a:r>
            <a:r>
              <a:rPr lang="en-US" sz="2600" b="1">
                <a:solidFill>
                  <a:srgbClr val="CC0000"/>
                </a:solidFill>
              </a:rPr>
              <a:t>=.36</a:t>
            </a:r>
            <a:endParaRPr lang="en-US" sz="2600" b="1">
              <a:solidFill>
                <a:srgbClr val="CC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351463" y="1443038"/>
            <a:ext cx="1431925"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CC0000"/>
                </a:solidFill>
              </a:rPr>
              <a:t>2pq</a:t>
            </a:r>
            <a:r>
              <a:rPr lang="en-US" sz="2600" b="1">
                <a:solidFill>
                  <a:srgbClr val="CC0000"/>
                </a:solidFill>
              </a:rPr>
              <a:t>=.48</a:t>
            </a:r>
            <a:endParaRPr lang="en-US" sz="2600" b="1">
              <a:solidFill>
                <a:srgbClr val="CC0000"/>
              </a:solidFill>
              <a:effectLst>
                <a:outerShdw blurRad="38100" dist="38100" dir="2700000" algn="tl">
                  <a:srgbClr val="000000"/>
                </a:outerShdw>
              </a:effectLst>
            </a:endParaRPr>
          </a:p>
        </p:txBody>
      </p:sp>
      <p:sp>
        <p:nvSpPr>
          <p:cNvPr id="459787" name="Rectangle 11"/>
          <p:cNvSpPr>
            <a:spLocks noChangeArrowheads="1"/>
          </p:cNvSpPr>
          <p:nvPr/>
        </p:nvSpPr>
        <p:spPr bwMode="auto">
          <a:xfrm>
            <a:off x="7296150" y="1443038"/>
            <a:ext cx="1166813" cy="498475"/>
          </a:xfrm>
          <a:prstGeom prst="rect">
            <a:avLst/>
          </a:prstGeom>
          <a:solidFill>
            <a:srgbClr val="FFCC18"/>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pPr>
              <a:defRPr/>
            </a:pPr>
            <a:r>
              <a:rPr lang="en-US" sz="2600" b="1" i="1">
                <a:solidFill>
                  <a:srgbClr val="CC0000"/>
                </a:solidFill>
                <a:latin typeface="Arial" pitchFamily="-112" charset="0"/>
                <a:ea typeface="+mn-ea"/>
                <a:cs typeface="+mn-cs"/>
                <a:sym typeface="Symbol" pitchFamily="-112" charset="2"/>
              </a:rPr>
              <a:t>q</a:t>
            </a:r>
            <a:r>
              <a:rPr lang="en-US" sz="2600" b="1" baseline="30000">
                <a:solidFill>
                  <a:srgbClr val="CC0000"/>
                </a:solidFill>
                <a:latin typeface="Arial" pitchFamily="-112" charset="0"/>
                <a:ea typeface="+mn-ea"/>
                <a:cs typeface="+mn-cs"/>
                <a:sym typeface="Symbol" pitchFamily="-112" charset="2"/>
              </a:rPr>
              <a:t>2</a:t>
            </a:r>
            <a:r>
              <a:rPr lang="en-US" sz="2600" b="1">
                <a:solidFill>
                  <a:srgbClr val="CC0000"/>
                </a:solidFill>
                <a:latin typeface="Arial" pitchFamily="-112" charset="0"/>
                <a:ea typeface="+mn-ea"/>
                <a:cs typeface="+mn-cs"/>
                <a:sym typeface="Symbol" pitchFamily="-112" charset="2"/>
              </a:rPr>
              <a:t>=.16</a:t>
            </a:r>
          </a:p>
        </p:txBody>
      </p:sp>
      <p:sp>
        <p:nvSpPr>
          <p:cNvPr id="459789" name="Rectangle 13"/>
          <p:cNvSpPr>
            <a:spLocks noChangeArrowheads="1"/>
          </p:cNvSpPr>
          <p:nvPr/>
        </p:nvSpPr>
        <p:spPr bwMode="auto">
          <a:xfrm>
            <a:off x="304800" y="1905000"/>
            <a:ext cx="3048000" cy="946150"/>
          </a:xfrm>
          <a:prstGeom prst="rect">
            <a:avLst/>
          </a:prstGeom>
          <a:solidFill>
            <a:srgbClr val="CC0000"/>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chemeClr val="bg1"/>
                </a:solidFill>
              </a:rPr>
              <a:t>Assuming </a:t>
            </a:r>
            <a:br>
              <a:rPr lang="en-US" sz="2800" b="1">
                <a:solidFill>
                  <a:schemeClr val="bg1"/>
                </a:solidFill>
              </a:rPr>
            </a:br>
            <a:r>
              <a:rPr lang="en-US" sz="2800" b="1">
                <a:solidFill>
                  <a:schemeClr val="bg1"/>
                </a:solidFill>
              </a:rPr>
              <a:t>H-W equilibrium</a:t>
            </a:r>
            <a:endParaRPr lang="en-US" sz="3000" b="1">
              <a:solidFill>
                <a:schemeClr val="bg1"/>
              </a:solidFill>
            </a:endParaRPr>
          </a:p>
        </p:txBody>
      </p:sp>
      <p:sp>
        <p:nvSpPr>
          <p:cNvPr id="459790" name="Rectangle 14"/>
          <p:cNvSpPr>
            <a:spLocks noChangeArrowheads="1"/>
          </p:cNvSpPr>
          <p:nvPr/>
        </p:nvSpPr>
        <p:spPr bwMode="auto">
          <a:xfrm>
            <a:off x="304800" y="5029200"/>
            <a:ext cx="3048000" cy="519113"/>
          </a:xfrm>
          <a:prstGeom prst="rect">
            <a:avLst/>
          </a:prstGeom>
          <a:solidFill>
            <a:srgbClr val="CC0000"/>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chemeClr val="bg1"/>
                </a:solidFill>
              </a:rPr>
              <a:t>Sampled data </a:t>
            </a:r>
            <a:endParaRPr lang="en-US" sz="3000" b="1">
              <a:solidFill>
                <a:schemeClr val="bg1"/>
              </a:solidFill>
            </a:endParaRPr>
          </a:p>
        </p:txBody>
      </p:sp>
      <p:grpSp>
        <p:nvGrpSpPr>
          <p:cNvPr id="59404" name="Group 23"/>
          <p:cNvGrpSpPr>
            <a:grpSpLocks/>
          </p:cNvGrpSpPr>
          <p:nvPr/>
        </p:nvGrpSpPr>
        <p:grpSpPr bwMode="auto">
          <a:xfrm>
            <a:off x="3733800" y="4733925"/>
            <a:ext cx="5099050" cy="2082800"/>
            <a:chOff x="2352" y="2982"/>
            <a:chExt cx="3212" cy="1312"/>
          </a:xfrm>
        </p:grpSpPr>
        <p:pic>
          <p:nvPicPr>
            <p:cNvPr id="59414" name="Picture 15"/>
            <p:cNvPicPr>
              <a:picLocks noChangeAspect="1" noChangeArrowheads="1"/>
            </p:cNvPicPr>
            <p:nvPr/>
          </p:nvPicPr>
          <p:blipFill>
            <a:blip r:embed="rId3">
              <a:extLst>
                <a:ext uri="{28A0092B-C50C-407E-A947-70E740481C1C}">
                  <a14:useLocalDpi xmlns:a14="http://schemas.microsoft.com/office/drawing/2010/main" val="0"/>
                </a:ext>
              </a:extLst>
            </a:blip>
            <a:srcRect l="38251" t="21001" r="1125" b="49500"/>
            <a:stretch>
              <a:fillRect/>
            </a:stretch>
          </p:blipFill>
          <p:spPr bwMode="auto">
            <a:xfrm>
              <a:off x="2352" y="3123"/>
              <a:ext cx="3212"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Rectangle 16"/>
            <p:cNvSpPr>
              <a:spLocks noChangeArrowheads="1"/>
            </p:cNvSpPr>
            <p:nvPr/>
          </p:nvSpPr>
          <p:spPr bwMode="auto">
            <a:xfrm>
              <a:off x="5088" y="2982"/>
              <a:ext cx="37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9416" name="Rectangle 17"/>
            <p:cNvSpPr>
              <a:spLocks noChangeArrowheads="1"/>
            </p:cNvSpPr>
            <p:nvPr/>
          </p:nvSpPr>
          <p:spPr bwMode="auto">
            <a:xfrm>
              <a:off x="3877" y="2982"/>
              <a:ext cx="39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59417" name="Rectangle 18"/>
            <p:cNvSpPr>
              <a:spLocks noChangeArrowheads="1"/>
            </p:cNvSpPr>
            <p:nvPr/>
          </p:nvSpPr>
          <p:spPr bwMode="auto">
            <a:xfrm>
              <a:off x="2713" y="2982"/>
              <a:ext cx="4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sp>
        <p:nvSpPr>
          <p:cNvPr id="459795" name="Rectangle 19"/>
          <p:cNvSpPr>
            <a:spLocks noChangeArrowheads="1"/>
          </p:cNvSpPr>
          <p:nvPr/>
        </p:nvSpPr>
        <p:spPr bwMode="auto">
          <a:xfrm>
            <a:off x="3486150" y="4267200"/>
            <a:ext cx="1166813" cy="498475"/>
          </a:xfrm>
          <a:prstGeom prst="rect">
            <a:avLst/>
          </a:prstGeom>
          <a:solidFill>
            <a:schemeClr val="hlink"/>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0F2117"/>
                </a:solidFill>
              </a:rPr>
              <a:t>p</a:t>
            </a:r>
            <a:r>
              <a:rPr lang="en-US" sz="2600" b="1" baseline="30000">
                <a:solidFill>
                  <a:srgbClr val="0F2117"/>
                </a:solidFill>
              </a:rPr>
              <a:t>2</a:t>
            </a:r>
            <a:r>
              <a:rPr lang="en-US" sz="2600" b="1">
                <a:solidFill>
                  <a:srgbClr val="0F2117"/>
                </a:solidFill>
              </a:rPr>
              <a:t>=.74</a:t>
            </a:r>
            <a:endParaRPr lang="en-US" sz="2600" b="1">
              <a:solidFill>
                <a:srgbClr val="0F2117"/>
              </a:solidFill>
              <a:effectLst>
                <a:outerShdw blurRad="38100" dist="38100" dir="2700000" algn="tl">
                  <a:srgbClr val="000000"/>
                </a:outerShdw>
              </a:effectLst>
            </a:endParaRPr>
          </a:p>
        </p:txBody>
      </p:sp>
      <p:sp>
        <p:nvSpPr>
          <p:cNvPr id="459796" name="Rectangle 20"/>
          <p:cNvSpPr>
            <a:spLocks noChangeArrowheads="1"/>
          </p:cNvSpPr>
          <p:nvPr/>
        </p:nvSpPr>
        <p:spPr bwMode="auto">
          <a:xfrm>
            <a:off x="5359400" y="4267200"/>
            <a:ext cx="1431925" cy="498475"/>
          </a:xfrm>
          <a:prstGeom prst="rect">
            <a:avLst/>
          </a:prstGeom>
          <a:solidFill>
            <a:schemeClr val="hlink"/>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rgbClr val="0F2117"/>
                </a:solidFill>
              </a:rPr>
              <a:t>2pq</a:t>
            </a:r>
            <a:r>
              <a:rPr lang="en-US" sz="2600" b="1">
                <a:solidFill>
                  <a:srgbClr val="0F2117"/>
                </a:solidFill>
              </a:rPr>
              <a:t>=.10</a:t>
            </a:r>
            <a:endParaRPr lang="en-US" sz="2600" b="1">
              <a:solidFill>
                <a:srgbClr val="0F2117"/>
              </a:solidFill>
              <a:effectLst>
                <a:outerShdw blurRad="38100" dist="38100" dir="2700000" algn="tl">
                  <a:srgbClr val="000000"/>
                </a:outerShdw>
              </a:effectLst>
            </a:endParaRPr>
          </a:p>
        </p:txBody>
      </p:sp>
      <p:sp>
        <p:nvSpPr>
          <p:cNvPr id="459797" name="Rectangle 21"/>
          <p:cNvSpPr>
            <a:spLocks noChangeArrowheads="1"/>
          </p:cNvSpPr>
          <p:nvPr/>
        </p:nvSpPr>
        <p:spPr bwMode="auto">
          <a:xfrm>
            <a:off x="7299325" y="4267200"/>
            <a:ext cx="1166813" cy="498475"/>
          </a:xfrm>
          <a:prstGeom prst="rect">
            <a:avLst/>
          </a:prstGeom>
          <a:solidFill>
            <a:schemeClr val="hlink"/>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pPr>
              <a:defRPr/>
            </a:pPr>
            <a:r>
              <a:rPr lang="en-US" sz="2600" b="1" i="1">
                <a:solidFill>
                  <a:srgbClr val="0F2117"/>
                </a:solidFill>
                <a:latin typeface="Arial" pitchFamily="-112" charset="0"/>
                <a:ea typeface="+mn-ea"/>
                <a:cs typeface="+mn-cs"/>
                <a:sym typeface="Symbol" pitchFamily="-112" charset="2"/>
              </a:rPr>
              <a:t>q</a:t>
            </a:r>
            <a:r>
              <a:rPr lang="en-US" sz="2600" b="1" baseline="30000">
                <a:solidFill>
                  <a:srgbClr val="0F2117"/>
                </a:solidFill>
                <a:latin typeface="Arial" pitchFamily="-112" charset="0"/>
                <a:ea typeface="+mn-ea"/>
                <a:cs typeface="+mn-cs"/>
                <a:sym typeface="Symbol" pitchFamily="-112" charset="2"/>
              </a:rPr>
              <a:t>2</a:t>
            </a:r>
            <a:r>
              <a:rPr lang="en-US" sz="2600" b="1">
                <a:solidFill>
                  <a:srgbClr val="0F2117"/>
                </a:solidFill>
                <a:latin typeface="Arial" pitchFamily="-112" charset="0"/>
                <a:ea typeface="+mn-ea"/>
                <a:cs typeface="+mn-cs"/>
                <a:sym typeface="Symbol" pitchFamily="-112" charset="2"/>
              </a:rPr>
              <a:t>=.16</a:t>
            </a:r>
          </a:p>
        </p:txBody>
      </p:sp>
      <p:sp>
        <p:nvSpPr>
          <p:cNvPr id="459798" name="Rectangle 22"/>
          <p:cNvSpPr>
            <a:spLocks noChangeArrowheads="1"/>
          </p:cNvSpPr>
          <p:nvPr/>
        </p:nvSpPr>
        <p:spPr bwMode="auto">
          <a:xfrm>
            <a:off x="304800" y="5715000"/>
            <a:ext cx="3200400" cy="946150"/>
          </a:xfrm>
          <a:prstGeom prst="rect">
            <a:avLst/>
          </a:prstGeom>
          <a:solidFill>
            <a:schemeClr val="hlink"/>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rgbClr val="0F2117"/>
                </a:solidFill>
              </a:rPr>
              <a:t>How do you explain the data? </a:t>
            </a:r>
            <a:endParaRPr lang="en-US" sz="3000" b="1">
              <a:solidFill>
                <a:srgbClr val="0F2117"/>
              </a:solidFill>
            </a:endParaRPr>
          </a:p>
        </p:txBody>
      </p:sp>
      <p:sp>
        <p:nvSpPr>
          <p:cNvPr id="459800" name="Rectangle 24"/>
          <p:cNvSpPr>
            <a:spLocks noChangeArrowheads="1"/>
          </p:cNvSpPr>
          <p:nvPr/>
        </p:nvSpPr>
        <p:spPr bwMode="auto">
          <a:xfrm>
            <a:off x="3482975" y="4267200"/>
            <a:ext cx="1166813" cy="498475"/>
          </a:xfrm>
          <a:prstGeom prst="rect">
            <a:avLst/>
          </a:prstGeom>
          <a:solidFill>
            <a:schemeClr val="tx2"/>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chemeClr val="bg1"/>
                </a:solidFill>
              </a:rPr>
              <a:t>p</a:t>
            </a:r>
            <a:r>
              <a:rPr lang="en-US" sz="2600" b="1" baseline="30000">
                <a:solidFill>
                  <a:schemeClr val="bg1"/>
                </a:solidFill>
              </a:rPr>
              <a:t>2</a:t>
            </a:r>
            <a:r>
              <a:rPr lang="en-US" sz="2600" b="1">
                <a:solidFill>
                  <a:schemeClr val="bg1"/>
                </a:solidFill>
              </a:rPr>
              <a:t>=.20</a:t>
            </a:r>
            <a:endParaRPr lang="en-US" sz="2600" b="1">
              <a:solidFill>
                <a:schemeClr val="bg1"/>
              </a:solidFill>
              <a:effectLst>
                <a:outerShdw blurRad="38100" dist="38100" dir="2700000" algn="tl">
                  <a:srgbClr val="808080"/>
                </a:outerShdw>
              </a:effectLst>
            </a:endParaRPr>
          </a:p>
        </p:txBody>
      </p:sp>
      <p:sp>
        <p:nvSpPr>
          <p:cNvPr id="459801" name="Rectangle 25"/>
          <p:cNvSpPr>
            <a:spLocks noChangeArrowheads="1"/>
          </p:cNvSpPr>
          <p:nvPr/>
        </p:nvSpPr>
        <p:spPr bwMode="auto">
          <a:xfrm>
            <a:off x="5354638" y="4267200"/>
            <a:ext cx="1431925" cy="498475"/>
          </a:xfrm>
          <a:prstGeom prst="rect">
            <a:avLst/>
          </a:prstGeom>
          <a:solidFill>
            <a:schemeClr val="tx2"/>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r>
              <a:rPr lang="en-US" sz="2600" b="1" i="1">
                <a:solidFill>
                  <a:schemeClr val="bg1"/>
                </a:solidFill>
              </a:rPr>
              <a:t>2pq</a:t>
            </a:r>
            <a:r>
              <a:rPr lang="en-US" sz="2600" b="1">
                <a:solidFill>
                  <a:schemeClr val="bg1"/>
                </a:solidFill>
              </a:rPr>
              <a:t>=.64</a:t>
            </a:r>
            <a:endParaRPr lang="en-US" sz="2600" b="1">
              <a:solidFill>
                <a:schemeClr val="bg1"/>
              </a:solidFill>
              <a:effectLst>
                <a:outerShdw blurRad="38100" dist="38100" dir="2700000" algn="tl">
                  <a:srgbClr val="808080"/>
                </a:outerShdw>
              </a:effectLst>
            </a:endParaRPr>
          </a:p>
        </p:txBody>
      </p:sp>
      <p:sp>
        <p:nvSpPr>
          <p:cNvPr id="459802" name="Rectangle 26"/>
          <p:cNvSpPr>
            <a:spLocks noChangeArrowheads="1"/>
          </p:cNvSpPr>
          <p:nvPr/>
        </p:nvSpPr>
        <p:spPr bwMode="auto">
          <a:xfrm>
            <a:off x="7292975" y="4267200"/>
            <a:ext cx="1166813" cy="498475"/>
          </a:xfrm>
          <a:prstGeom prst="rect">
            <a:avLst/>
          </a:prstGeom>
          <a:solidFill>
            <a:schemeClr val="tx2"/>
          </a:solidFill>
          <a:ln w="9525">
            <a:solidFill>
              <a:srgbClr val="660000"/>
            </a:solidFill>
            <a:miter lim="800000"/>
            <a:headEnd/>
            <a:tailEnd/>
          </a:ln>
          <a:effectLst>
            <a:outerShdw blurRad="63500" dist="35921" dir="2700000" algn="ctr" rotWithShape="0">
              <a:schemeClr val="bg2"/>
            </a:outerShdw>
          </a:effectLst>
        </p:spPr>
        <p:txBody>
          <a:bodyPr wrap="none" anchor="ctr">
            <a:spAutoFit/>
          </a:bodyPr>
          <a:lstStyle/>
          <a:p>
            <a:pPr>
              <a:defRPr/>
            </a:pPr>
            <a:r>
              <a:rPr lang="en-US" sz="2600" b="1" i="1">
                <a:solidFill>
                  <a:schemeClr val="bg1"/>
                </a:solidFill>
                <a:latin typeface="Arial" pitchFamily="-112" charset="0"/>
                <a:ea typeface="+mn-ea"/>
                <a:cs typeface="+mn-cs"/>
                <a:sym typeface="Symbol" pitchFamily="-112" charset="2"/>
              </a:rPr>
              <a:t>q</a:t>
            </a:r>
            <a:r>
              <a:rPr lang="en-US" sz="2600" b="1" baseline="30000">
                <a:solidFill>
                  <a:schemeClr val="bg1"/>
                </a:solidFill>
                <a:latin typeface="Arial" pitchFamily="-112" charset="0"/>
                <a:ea typeface="+mn-ea"/>
                <a:cs typeface="+mn-cs"/>
                <a:sym typeface="Symbol" pitchFamily="-112" charset="2"/>
              </a:rPr>
              <a:t>2</a:t>
            </a:r>
            <a:r>
              <a:rPr lang="en-US" sz="2600" b="1">
                <a:solidFill>
                  <a:schemeClr val="bg1"/>
                </a:solidFill>
                <a:latin typeface="Arial" pitchFamily="-112" charset="0"/>
                <a:ea typeface="+mn-ea"/>
                <a:cs typeface="+mn-cs"/>
                <a:sym typeface="Symbol" pitchFamily="-112" charset="2"/>
              </a:rPr>
              <a:t>=.16</a:t>
            </a:r>
          </a:p>
        </p:txBody>
      </p:sp>
      <p:sp>
        <p:nvSpPr>
          <p:cNvPr id="459803" name="Rectangle 27"/>
          <p:cNvSpPr>
            <a:spLocks noChangeArrowheads="1"/>
          </p:cNvSpPr>
          <p:nvPr/>
        </p:nvSpPr>
        <p:spPr bwMode="auto">
          <a:xfrm>
            <a:off x="304800" y="5715000"/>
            <a:ext cx="3200400" cy="946150"/>
          </a:xfrm>
          <a:prstGeom prst="rect">
            <a:avLst/>
          </a:prstGeom>
          <a:solidFill>
            <a:schemeClr val="tx2"/>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chemeClr val="bg1"/>
                </a:solidFill>
              </a:rPr>
              <a:t>How do you explain the data? </a:t>
            </a:r>
            <a:endParaRPr lang="en-US" sz="3000" b="1">
              <a:solidFill>
                <a:schemeClr val="bg1"/>
              </a:solidFill>
            </a:endParaRPr>
          </a:p>
        </p:txBody>
      </p:sp>
      <p:sp>
        <p:nvSpPr>
          <p:cNvPr id="459804" name="Rectangle 28"/>
          <p:cNvSpPr>
            <a:spLocks noChangeArrowheads="1"/>
          </p:cNvSpPr>
          <p:nvPr/>
        </p:nvSpPr>
        <p:spPr bwMode="auto">
          <a:xfrm>
            <a:off x="304800" y="2971800"/>
            <a:ext cx="3048000" cy="519113"/>
          </a:xfrm>
          <a:prstGeom prst="rect">
            <a:avLst/>
          </a:prstGeom>
          <a:solidFill>
            <a:srgbClr val="FFCC18"/>
          </a:solidFill>
          <a:ln w="9525">
            <a:noFill/>
            <a:miter lim="800000"/>
            <a:headEnd/>
            <a:tailEnd/>
          </a:ln>
          <a:effectLst>
            <a:outerShdw blurRad="63500" dist="35921" dir="2700000" algn="ctr" rotWithShape="0">
              <a:srgbClr val="0F116A"/>
            </a:outerShdw>
          </a:effectLst>
        </p:spPr>
        <p:txBody>
          <a:bodyPr>
            <a:spAutoFit/>
          </a:bodyPr>
          <a:lstStyle/>
          <a:p>
            <a:r>
              <a:rPr lang="en-US" sz="2800" b="1">
                <a:solidFill>
                  <a:srgbClr val="000000"/>
                </a:solidFill>
              </a:rPr>
              <a:t>Null hypothesis </a:t>
            </a:r>
            <a:endParaRPr lang="en-US" sz="3000" b="1">
              <a:solidFill>
                <a:srgbClr val="000000"/>
              </a:solidFill>
            </a:endParaRPr>
          </a:p>
        </p:txBody>
      </p:sp>
    </p:spTree>
    <p:extLst>
      <p:ext uri="{BB962C8B-B14F-4D97-AF65-F5344CB8AC3E}">
        <p14:creationId xmlns:p14="http://schemas.microsoft.com/office/powerpoint/2010/main" val="25805419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76200"/>
            <a:ext cx="8534400" cy="503238"/>
          </a:xfrm>
        </p:spPr>
        <p:txBody>
          <a:bodyPr>
            <a:normAutofit fontScale="90000"/>
          </a:bodyPr>
          <a:lstStyle/>
          <a:p>
            <a:pPr eaLnBrk="1" hangingPunct="1"/>
            <a:r>
              <a:rPr lang="en-US" i="1">
                <a:latin typeface="Times New Roman" charset="0"/>
                <a:ea typeface="ＭＳ Ｐゴシック" charset="0"/>
                <a:cs typeface="ＭＳ Ｐゴシック" charset="0"/>
              </a:rPr>
              <a:t>Conditions for Hardy-Weinberg Equilibrium</a:t>
            </a:r>
          </a:p>
        </p:txBody>
      </p:sp>
      <p:sp>
        <p:nvSpPr>
          <p:cNvPr id="61443" name="Rectangle 3"/>
          <p:cNvSpPr>
            <a:spLocks noGrp="1" noChangeArrowheads="1"/>
          </p:cNvSpPr>
          <p:nvPr>
            <p:ph type="body" idx="1"/>
          </p:nvPr>
        </p:nvSpPr>
        <p:spPr>
          <a:xfrm>
            <a:off x="215900" y="1165225"/>
            <a:ext cx="8534400" cy="3067050"/>
          </a:xfrm>
        </p:spPr>
        <p:txBody>
          <a:bodyPr/>
          <a:lstStyle/>
          <a:p>
            <a:pPr eaLnBrk="1" hangingPunct="1"/>
            <a:r>
              <a:rPr lang="en-US" sz="3000">
                <a:latin typeface="Arial" charset="0"/>
                <a:ea typeface="ＭＳ Ｐゴシック" charset="0"/>
                <a:cs typeface="ＭＳ Ｐゴシック" charset="0"/>
              </a:rPr>
              <a:t>The Hardy-Weinberg theorem describes a hypothetical population</a:t>
            </a:r>
          </a:p>
          <a:p>
            <a:pPr eaLnBrk="1" hangingPunct="1"/>
            <a:r>
              <a:rPr lang="en-US" sz="3000">
                <a:latin typeface="Arial" charset="0"/>
                <a:ea typeface="ＭＳ Ｐゴシック" charset="0"/>
                <a:cs typeface="ＭＳ Ｐゴシック" charset="0"/>
              </a:rPr>
              <a:t>In real populations, allele and genotype frequencies do change over time</a:t>
            </a:r>
          </a:p>
          <a:p>
            <a:pPr lvl="3" eaLnBrk="1" hangingPunct="1"/>
            <a:endParaRPr lang="en-US" sz="3000">
              <a:latin typeface="Arial" charset="0"/>
              <a:ea typeface="ＭＳ Ｐゴシック" charset="0"/>
            </a:endParaRPr>
          </a:p>
        </p:txBody>
      </p:sp>
    </p:spTree>
    <p:extLst>
      <p:ext uri="{BB962C8B-B14F-4D97-AF65-F5344CB8AC3E}">
        <p14:creationId xmlns:p14="http://schemas.microsoft.com/office/powerpoint/2010/main" val="21308359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76200"/>
            <a:ext cx="8534400" cy="503238"/>
          </a:xfrm>
        </p:spPr>
        <p:txBody>
          <a:bodyPr>
            <a:normAutofit fontScale="90000"/>
          </a:bodyPr>
          <a:lstStyle/>
          <a:p>
            <a:pPr eaLnBrk="1" hangingPunct="1"/>
            <a:r>
              <a:rPr lang="en-US">
                <a:latin typeface="Times New Roman" charset="0"/>
                <a:ea typeface="ＭＳ Ｐゴシック" charset="0"/>
                <a:cs typeface="ＭＳ Ｐゴシック" charset="0"/>
              </a:rPr>
              <a:t>Overview: The Smallest Unit of Evolution</a:t>
            </a:r>
          </a:p>
        </p:txBody>
      </p:sp>
      <p:sp>
        <p:nvSpPr>
          <p:cNvPr id="29699" name="Rectangle 3"/>
          <p:cNvSpPr>
            <a:spLocks noGrp="1" noChangeArrowheads="1"/>
          </p:cNvSpPr>
          <p:nvPr>
            <p:ph type="body" idx="1"/>
          </p:nvPr>
        </p:nvSpPr>
        <p:spPr>
          <a:xfrm>
            <a:off x="206375" y="1165225"/>
            <a:ext cx="8534400" cy="4737100"/>
          </a:xfrm>
        </p:spPr>
        <p:txBody>
          <a:bodyPr/>
          <a:lstStyle/>
          <a:p>
            <a:pPr eaLnBrk="1" hangingPunct="1"/>
            <a:r>
              <a:rPr lang="en-US" sz="3000">
                <a:latin typeface="Arial" charset="0"/>
                <a:ea typeface="ＭＳ Ｐゴシック" charset="0"/>
                <a:cs typeface="ＭＳ Ｐゴシック" charset="0"/>
              </a:rPr>
              <a:t>One misconception is that organisms evolve, in the Darwinian sense, during their lifetimes</a:t>
            </a:r>
          </a:p>
          <a:p>
            <a:pPr eaLnBrk="1" hangingPunct="1"/>
            <a:r>
              <a:rPr lang="en-US" sz="3000">
                <a:latin typeface="Arial" charset="0"/>
                <a:ea typeface="ＭＳ Ｐゴシック" charset="0"/>
                <a:cs typeface="ＭＳ Ｐゴシック" charset="0"/>
              </a:rPr>
              <a:t>Natural selection acts on individuals, but only populations evolve</a:t>
            </a:r>
          </a:p>
          <a:p>
            <a:pPr eaLnBrk="1" hangingPunct="1"/>
            <a:r>
              <a:rPr lang="en-US" sz="3000">
                <a:latin typeface="Arial" charset="0"/>
                <a:ea typeface="ＭＳ Ｐゴシック" charset="0"/>
                <a:cs typeface="ＭＳ Ｐゴシック" charset="0"/>
              </a:rPr>
              <a:t>Genetic variations in populations contribute to evolution</a:t>
            </a:r>
          </a:p>
          <a:p>
            <a:pPr eaLnBrk="1" hangingPunct="1"/>
            <a:r>
              <a:rPr lang="en-US" sz="3000" b="1">
                <a:latin typeface="Arial" charset="0"/>
                <a:ea typeface="ＭＳ Ｐゴシック" charset="0"/>
                <a:cs typeface="ＭＳ Ｐゴシック" charset="0"/>
              </a:rPr>
              <a:t>Microevolution </a:t>
            </a:r>
            <a:r>
              <a:rPr lang="en-US" sz="3000">
                <a:latin typeface="Arial" charset="0"/>
                <a:ea typeface="ＭＳ Ｐゴシック" charset="0"/>
                <a:cs typeface="ＭＳ Ｐゴシック" charset="0"/>
              </a:rPr>
              <a:t>is a change in allele frequencies in a population over generations</a:t>
            </a:r>
          </a:p>
        </p:txBody>
      </p:sp>
    </p:spTree>
    <p:extLst>
      <p:ext uri="{BB962C8B-B14F-4D97-AF65-F5344CB8AC3E}">
        <p14:creationId xmlns:p14="http://schemas.microsoft.com/office/powerpoint/2010/main" val="142338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204788" y="1165225"/>
            <a:ext cx="8534400" cy="5287963"/>
          </a:xfrm>
        </p:spPr>
        <p:txBody>
          <a:bodyPr/>
          <a:lstStyle/>
          <a:p>
            <a:pPr eaLnBrk="1" hangingPunct="1"/>
            <a:r>
              <a:rPr lang="en-US" sz="3000">
                <a:latin typeface="Arial" charset="0"/>
                <a:ea typeface="ＭＳ Ｐゴシック" charset="0"/>
                <a:cs typeface="ＭＳ Ｐゴシック" charset="0"/>
              </a:rPr>
              <a:t>The five conditions for nonevolving populations are rarely met in nature:</a:t>
            </a:r>
          </a:p>
          <a:p>
            <a:pPr lvl="1" eaLnBrk="1" hangingPunct="1"/>
            <a:r>
              <a:rPr lang="en-US">
                <a:latin typeface="Arial" charset="0"/>
                <a:ea typeface="ＭＳ Ｐゴシック" charset="0"/>
              </a:rPr>
              <a:t>No mutations </a:t>
            </a:r>
          </a:p>
          <a:p>
            <a:pPr lvl="1" eaLnBrk="1" hangingPunct="1"/>
            <a:r>
              <a:rPr lang="en-US">
                <a:latin typeface="Arial" charset="0"/>
                <a:ea typeface="ＭＳ Ｐゴシック" charset="0"/>
              </a:rPr>
              <a:t>No gene flow</a:t>
            </a:r>
          </a:p>
          <a:p>
            <a:pPr lvl="1" eaLnBrk="1" hangingPunct="1"/>
            <a:r>
              <a:rPr lang="en-US">
                <a:latin typeface="Arial" charset="0"/>
                <a:ea typeface="ＭＳ Ｐゴシック" charset="0"/>
              </a:rPr>
              <a:t>Random mating </a:t>
            </a:r>
          </a:p>
          <a:p>
            <a:pPr lvl="1" eaLnBrk="1" hangingPunct="1"/>
            <a:r>
              <a:rPr lang="en-US">
                <a:latin typeface="Arial" charset="0"/>
                <a:ea typeface="ＭＳ Ｐゴシック" charset="0"/>
              </a:rPr>
              <a:t>Extremely large population size</a:t>
            </a:r>
          </a:p>
          <a:p>
            <a:pPr lvl="1" eaLnBrk="1" hangingPunct="1"/>
            <a:r>
              <a:rPr lang="en-US">
                <a:latin typeface="Arial" charset="0"/>
                <a:ea typeface="ＭＳ Ｐゴシック" charset="0"/>
              </a:rPr>
              <a:t>No natural selection </a:t>
            </a:r>
          </a:p>
          <a:p>
            <a:pPr lvl="1" eaLnBrk="1" hangingPunct="1"/>
            <a:endParaRPr lang="en-US">
              <a:latin typeface="Arial" charset="0"/>
              <a:ea typeface="ＭＳ Ｐゴシック" charset="0"/>
            </a:endParaRPr>
          </a:p>
        </p:txBody>
      </p:sp>
    </p:spTree>
    <p:extLst>
      <p:ext uri="{BB962C8B-B14F-4D97-AF65-F5344CB8AC3E}">
        <p14:creationId xmlns:p14="http://schemas.microsoft.com/office/powerpoint/2010/main" val="27715274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215900" y="304800"/>
            <a:ext cx="8458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5 Agents of evolutionary change</a:t>
            </a:r>
          </a:p>
        </p:txBody>
      </p:sp>
      <p:grpSp>
        <p:nvGrpSpPr>
          <p:cNvPr id="65539" name="Group 41"/>
          <p:cNvGrpSpPr>
            <a:grpSpLocks/>
          </p:cNvGrpSpPr>
          <p:nvPr/>
        </p:nvGrpSpPr>
        <p:grpSpPr bwMode="auto">
          <a:xfrm>
            <a:off x="1150938" y="1220788"/>
            <a:ext cx="2128837" cy="2741612"/>
            <a:chOff x="725" y="769"/>
            <a:chExt cx="1341" cy="1727"/>
          </a:xfrm>
        </p:grpSpPr>
        <p:sp>
          <p:nvSpPr>
            <p:cNvPr id="65570" name="Rectangle 23"/>
            <p:cNvSpPr>
              <a:spLocks noChangeArrowheads="1"/>
            </p:cNvSpPr>
            <p:nvPr/>
          </p:nvSpPr>
          <p:spPr bwMode="auto">
            <a:xfrm>
              <a:off x="1049" y="769"/>
              <a:ext cx="6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Mutation</a:t>
              </a:r>
            </a:p>
          </p:txBody>
        </p:sp>
        <p:grpSp>
          <p:nvGrpSpPr>
            <p:cNvPr id="65571" name="Group 31"/>
            <p:cNvGrpSpPr>
              <a:grpSpLocks/>
            </p:cNvGrpSpPr>
            <p:nvPr/>
          </p:nvGrpSpPr>
          <p:grpSpPr bwMode="auto">
            <a:xfrm>
              <a:off x="725" y="960"/>
              <a:ext cx="1341" cy="1536"/>
              <a:chOff x="720" y="960"/>
              <a:chExt cx="1341" cy="1536"/>
            </a:xfrm>
          </p:grpSpPr>
          <p:grpSp>
            <p:nvGrpSpPr>
              <p:cNvPr id="65572" name="Group 17"/>
              <p:cNvGrpSpPr>
                <a:grpSpLocks/>
              </p:cNvGrpSpPr>
              <p:nvPr/>
            </p:nvGrpSpPr>
            <p:grpSpPr bwMode="auto">
              <a:xfrm>
                <a:off x="720" y="960"/>
                <a:ext cx="1341" cy="1536"/>
                <a:chOff x="720" y="1104"/>
                <a:chExt cx="1341" cy="1536"/>
              </a:xfrm>
            </p:grpSpPr>
            <p:pic>
              <p:nvPicPr>
                <p:cNvPr id="65574" name="Picture 7" descr="f21-05a_five_agents_of__c"/>
                <p:cNvPicPr>
                  <a:picLocks noChangeAspect="1" noChangeArrowheads="1"/>
                </p:cNvPicPr>
                <p:nvPr/>
              </p:nvPicPr>
              <p:blipFill>
                <a:blip r:embed="rId3">
                  <a:extLst>
                    <a:ext uri="{28A0092B-C50C-407E-A947-70E740481C1C}">
                      <a14:useLocalDpi xmlns:a14="http://schemas.microsoft.com/office/drawing/2010/main" val="0"/>
                    </a:ext>
                  </a:extLst>
                </a:blip>
                <a:srcRect l="19125" t="2251" r="16875"/>
                <a:stretch>
                  <a:fillRect/>
                </a:stretch>
              </p:blipFill>
              <p:spPr bwMode="auto">
                <a:xfrm>
                  <a:off x="720" y="1104"/>
                  <a:ext cx="134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5" name="Rectangle 12"/>
                <p:cNvSpPr>
                  <a:spLocks noChangeArrowheads="1"/>
                </p:cNvSpPr>
                <p:nvPr/>
              </p:nvSpPr>
              <p:spPr bwMode="auto">
                <a:xfrm>
                  <a:off x="768"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73" name="Rectangle 28"/>
              <p:cNvSpPr>
                <a:spLocks noChangeArrowheads="1"/>
              </p:cNvSpPr>
              <p:nvPr/>
            </p:nvSpPr>
            <p:spPr bwMode="auto">
              <a:xfrm>
                <a:off x="1405" y="2330"/>
                <a:ext cx="555"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65540" name="Group 42"/>
          <p:cNvGrpSpPr>
            <a:grpSpLocks/>
          </p:cNvGrpSpPr>
          <p:nvPr/>
        </p:nvGrpSpPr>
        <p:grpSpPr bwMode="auto">
          <a:xfrm>
            <a:off x="3825875" y="1220788"/>
            <a:ext cx="1974850" cy="2736850"/>
            <a:chOff x="2410" y="769"/>
            <a:chExt cx="1244" cy="1724"/>
          </a:xfrm>
        </p:grpSpPr>
        <p:sp>
          <p:nvSpPr>
            <p:cNvPr id="65564" name="Rectangle 24"/>
            <p:cNvSpPr>
              <a:spLocks noChangeArrowheads="1"/>
            </p:cNvSpPr>
            <p:nvPr/>
          </p:nvSpPr>
          <p:spPr bwMode="auto">
            <a:xfrm>
              <a:off x="2630" y="769"/>
              <a:ext cx="80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Gene Flow</a:t>
              </a:r>
            </a:p>
          </p:txBody>
        </p:sp>
        <p:grpSp>
          <p:nvGrpSpPr>
            <p:cNvPr id="65565" name="Group 39"/>
            <p:cNvGrpSpPr>
              <a:grpSpLocks/>
            </p:cNvGrpSpPr>
            <p:nvPr/>
          </p:nvGrpSpPr>
          <p:grpSpPr bwMode="auto">
            <a:xfrm>
              <a:off x="2410" y="960"/>
              <a:ext cx="1244" cy="1533"/>
              <a:chOff x="2410" y="960"/>
              <a:chExt cx="1244" cy="1533"/>
            </a:xfrm>
          </p:grpSpPr>
          <p:grpSp>
            <p:nvGrpSpPr>
              <p:cNvPr id="65566" name="Group 18"/>
              <p:cNvGrpSpPr>
                <a:grpSpLocks/>
              </p:cNvGrpSpPr>
              <p:nvPr/>
            </p:nvGrpSpPr>
            <p:grpSpPr bwMode="auto">
              <a:xfrm>
                <a:off x="2410" y="960"/>
                <a:ext cx="1244" cy="1533"/>
                <a:chOff x="2400" y="1104"/>
                <a:chExt cx="1244" cy="1533"/>
              </a:xfrm>
            </p:grpSpPr>
            <p:pic>
              <p:nvPicPr>
                <p:cNvPr id="65568" name="Picture 8" descr="f21-05b_five_agents_of__c"/>
                <p:cNvPicPr>
                  <a:picLocks noChangeAspect="1" noChangeArrowheads="1"/>
                </p:cNvPicPr>
                <p:nvPr/>
              </p:nvPicPr>
              <p:blipFill>
                <a:blip r:embed="rId4">
                  <a:extLst>
                    <a:ext uri="{28A0092B-C50C-407E-A947-70E740481C1C}">
                      <a14:useLocalDpi xmlns:a14="http://schemas.microsoft.com/office/drawing/2010/main" val="0"/>
                    </a:ext>
                  </a:extLst>
                </a:blip>
                <a:srcRect l="20250" t="2251" r="20250"/>
                <a:stretch>
                  <a:fillRect/>
                </a:stretch>
              </p:blipFill>
              <p:spPr bwMode="auto">
                <a:xfrm>
                  <a:off x="2400" y="1104"/>
                  <a:ext cx="1244"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9" name="Rectangle 13"/>
                <p:cNvSpPr>
                  <a:spLocks noChangeArrowheads="1"/>
                </p:cNvSpPr>
                <p:nvPr/>
              </p:nvSpPr>
              <p:spPr bwMode="auto">
                <a:xfrm>
                  <a:off x="2406"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67" name="Rectangle 30"/>
              <p:cNvSpPr>
                <a:spLocks noChangeArrowheads="1"/>
              </p:cNvSpPr>
              <p:nvPr/>
            </p:nvSpPr>
            <p:spPr bwMode="auto">
              <a:xfrm>
                <a:off x="2445" y="230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65541" name="Group 45"/>
          <p:cNvGrpSpPr>
            <a:grpSpLocks/>
          </p:cNvGrpSpPr>
          <p:nvPr/>
        </p:nvGrpSpPr>
        <p:grpSpPr bwMode="auto">
          <a:xfrm>
            <a:off x="2438400" y="4022725"/>
            <a:ext cx="1979613" cy="2762250"/>
            <a:chOff x="1536" y="2534"/>
            <a:chExt cx="1247" cy="1740"/>
          </a:xfrm>
        </p:grpSpPr>
        <p:sp>
          <p:nvSpPr>
            <p:cNvPr id="65558" name="Rectangle 26"/>
            <p:cNvSpPr>
              <a:spLocks noChangeArrowheads="1"/>
            </p:cNvSpPr>
            <p:nvPr/>
          </p:nvSpPr>
          <p:spPr bwMode="auto">
            <a:xfrm>
              <a:off x="1693" y="2534"/>
              <a:ext cx="93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Genetic Drift</a:t>
              </a:r>
            </a:p>
          </p:txBody>
        </p:sp>
        <p:grpSp>
          <p:nvGrpSpPr>
            <p:cNvPr id="65559" name="Group 44"/>
            <p:cNvGrpSpPr>
              <a:grpSpLocks/>
            </p:cNvGrpSpPr>
            <p:nvPr/>
          </p:nvGrpSpPr>
          <p:grpSpPr bwMode="auto">
            <a:xfrm>
              <a:off x="1536" y="2738"/>
              <a:ext cx="1247" cy="1536"/>
              <a:chOff x="1536" y="2738"/>
              <a:chExt cx="1247" cy="1536"/>
            </a:xfrm>
          </p:grpSpPr>
          <p:grpSp>
            <p:nvGrpSpPr>
              <p:cNvPr id="65560" name="Group 20"/>
              <p:cNvGrpSpPr>
                <a:grpSpLocks/>
              </p:cNvGrpSpPr>
              <p:nvPr/>
            </p:nvGrpSpPr>
            <p:grpSpPr bwMode="auto">
              <a:xfrm>
                <a:off x="1536" y="2738"/>
                <a:ext cx="1247" cy="1536"/>
                <a:chOff x="1536" y="2688"/>
                <a:chExt cx="1247" cy="1536"/>
              </a:xfrm>
            </p:grpSpPr>
            <p:pic>
              <p:nvPicPr>
                <p:cNvPr id="65562" name="Picture 10" descr="f21-05d_five_agents_of__c"/>
                <p:cNvPicPr>
                  <a:picLocks noChangeAspect="1" noChangeArrowheads="1"/>
                </p:cNvPicPr>
                <p:nvPr/>
              </p:nvPicPr>
              <p:blipFill>
                <a:blip r:embed="rId5">
                  <a:extLst>
                    <a:ext uri="{28A0092B-C50C-407E-A947-70E740481C1C}">
                      <a14:useLocalDpi xmlns:a14="http://schemas.microsoft.com/office/drawing/2010/main" val="0"/>
                    </a:ext>
                  </a:extLst>
                </a:blip>
                <a:srcRect l="20250" t="2251" r="20250"/>
                <a:stretch>
                  <a:fillRect/>
                </a:stretch>
              </p:blipFill>
              <p:spPr bwMode="auto">
                <a:xfrm>
                  <a:off x="1536"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3" name="Rectangle 15"/>
                <p:cNvSpPr>
                  <a:spLocks noChangeArrowheads="1"/>
                </p:cNvSpPr>
                <p:nvPr/>
              </p:nvSpPr>
              <p:spPr bwMode="auto">
                <a:xfrm>
                  <a:off x="1536" y="2688"/>
                  <a:ext cx="1244"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61" name="Rectangle 33"/>
              <p:cNvSpPr>
                <a:spLocks noChangeArrowheads="1"/>
              </p:cNvSpPr>
              <p:nvPr/>
            </p:nvSpPr>
            <p:spPr bwMode="auto">
              <a:xfrm>
                <a:off x="1560" y="4075"/>
                <a:ext cx="750" cy="155"/>
              </a:xfrm>
              <a:prstGeom prst="rect">
                <a:avLst/>
              </a:prstGeom>
              <a:solidFill>
                <a:srgbClr val="DEE6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65542" name="Group 47"/>
          <p:cNvGrpSpPr>
            <a:grpSpLocks/>
          </p:cNvGrpSpPr>
          <p:nvPr/>
        </p:nvGrpSpPr>
        <p:grpSpPr bwMode="auto">
          <a:xfrm>
            <a:off x="5181600" y="4022725"/>
            <a:ext cx="1979613" cy="2762250"/>
            <a:chOff x="3264" y="2534"/>
            <a:chExt cx="1247" cy="1740"/>
          </a:xfrm>
        </p:grpSpPr>
        <p:grpSp>
          <p:nvGrpSpPr>
            <p:cNvPr id="65552" name="Group 46"/>
            <p:cNvGrpSpPr>
              <a:grpSpLocks/>
            </p:cNvGrpSpPr>
            <p:nvPr/>
          </p:nvGrpSpPr>
          <p:grpSpPr bwMode="auto">
            <a:xfrm>
              <a:off x="3264" y="2534"/>
              <a:ext cx="1247" cy="1740"/>
              <a:chOff x="3264" y="2534"/>
              <a:chExt cx="1247" cy="1740"/>
            </a:xfrm>
          </p:grpSpPr>
          <p:grpSp>
            <p:nvGrpSpPr>
              <p:cNvPr id="65554" name="Group 21"/>
              <p:cNvGrpSpPr>
                <a:grpSpLocks/>
              </p:cNvGrpSpPr>
              <p:nvPr/>
            </p:nvGrpSpPr>
            <p:grpSpPr bwMode="auto">
              <a:xfrm>
                <a:off x="3264" y="2738"/>
                <a:ext cx="1247" cy="1536"/>
                <a:chOff x="3264" y="2688"/>
                <a:chExt cx="1247" cy="1536"/>
              </a:xfrm>
            </p:grpSpPr>
            <p:pic>
              <p:nvPicPr>
                <p:cNvPr id="65556" name="Picture 11" descr="f21-05e_five_agents_of__c"/>
                <p:cNvPicPr>
                  <a:picLocks noChangeAspect="1" noChangeArrowheads="1"/>
                </p:cNvPicPr>
                <p:nvPr/>
              </p:nvPicPr>
              <p:blipFill>
                <a:blip r:embed="rId6">
                  <a:extLst>
                    <a:ext uri="{28A0092B-C50C-407E-A947-70E740481C1C}">
                      <a14:useLocalDpi xmlns:a14="http://schemas.microsoft.com/office/drawing/2010/main" val="0"/>
                    </a:ext>
                  </a:extLst>
                </a:blip>
                <a:srcRect l="20250" t="2251" r="20250"/>
                <a:stretch>
                  <a:fillRect/>
                </a:stretch>
              </p:blipFill>
              <p:spPr bwMode="auto">
                <a:xfrm>
                  <a:off x="3264"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7" name="Rectangle 16"/>
                <p:cNvSpPr>
                  <a:spLocks noChangeArrowheads="1"/>
                </p:cNvSpPr>
                <p:nvPr/>
              </p:nvSpPr>
              <p:spPr bwMode="auto">
                <a:xfrm>
                  <a:off x="3270" y="2694"/>
                  <a:ext cx="1232"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55" name="Rectangle 27"/>
              <p:cNvSpPr>
                <a:spLocks noChangeArrowheads="1"/>
              </p:cNvSpPr>
              <p:nvPr/>
            </p:nvSpPr>
            <p:spPr bwMode="auto">
              <a:xfrm>
                <a:off x="3527" y="2534"/>
                <a:ext cx="72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Selection</a:t>
                </a:r>
              </a:p>
            </p:txBody>
          </p:sp>
        </p:grpSp>
        <p:sp>
          <p:nvSpPr>
            <p:cNvPr id="65553" name="Rectangle 34"/>
            <p:cNvSpPr>
              <a:spLocks noChangeArrowheads="1"/>
            </p:cNvSpPr>
            <p:nvPr/>
          </p:nvSpPr>
          <p:spPr bwMode="auto">
            <a:xfrm>
              <a:off x="3295" y="407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5543" name="Group 43"/>
          <p:cNvGrpSpPr>
            <a:grpSpLocks/>
          </p:cNvGrpSpPr>
          <p:nvPr/>
        </p:nvGrpSpPr>
        <p:grpSpPr bwMode="auto">
          <a:xfrm>
            <a:off x="6205538" y="1220788"/>
            <a:ext cx="2235200" cy="2741612"/>
            <a:chOff x="3909" y="769"/>
            <a:chExt cx="1408" cy="1727"/>
          </a:xfrm>
        </p:grpSpPr>
        <p:sp>
          <p:nvSpPr>
            <p:cNvPr id="65544" name="Rectangle 25"/>
            <p:cNvSpPr>
              <a:spLocks noChangeArrowheads="1"/>
            </p:cNvSpPr>
            <p:nvPr/>
          </p:nvSpPr>
          <p:spPr bwMode="auto">
            <a:xfrm>
              <a:off x="3909" y="769"/>
              <a:ext cx="140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Non-random mating</a:t>
              </a:r>
            </a:p>
          </p:txBody>
        </p:sp>
        <p:grpSp>
          <p:nvGrpSpPr>
            <p:cNvPr id="65545" name="Group 40"/>
            <p:cNvGrpSpPr>
              <a:grpSpLocks/>
            </p:cNvGrpSpPr>
            <p:nvPr/>
          </p:nvGrpSpPr>
          <p:grpSpPr bwMode="auto">
            <a:xfrm>
              <a:off x="3994" y="960"/>
              <a:ext cx="1246" cy="1536"/>
              <a:chOff x="3994" y="960"/>
              <a:chExt cx="1246" cy="1536"/>
            </a:xfrm>
          </p:grpSpPr>
          <p:grpSp>
            <p:nvGrpSpPr>
              <p:cNvPr id="65546" name="Group 35"/>
              <p:cNvGrpSpPr>
                <a:grpSpLocks/>
              </p:cNvGrpSpPr>
              <p:nvPr/>
            </p:nvGrpSpPr>
            <p:grpSpPr bwMode="auto">
              <a:xfrm>
                <a:off x="3994" y="960"/>
                <a:ext cx="1246" cy="1536"/>
                <a:chOff x="3994" y="960"/>
                <a:chExt cx="1246" cy="1536"/>
              </a:xfrm>
            </p:grpSpPr>
            <p:grpSp>
              <p:nvGrpSpPr>
                <p:cNvPr id="65548" name="Group 19"/>
                <p:cNvGrpSpPr>
                  <a:grpSpLocks/>
                </p:cNvGrpSpPr>
                <p:nvPr/>
              </p:nvGrpSpPr>
              <p:grpSpPr bwMode="auto">
                <a:xfrm>
                  <a:off x="3994" y="960"/>
                  <a:ext cx="1246" cy="1536"/>
                  <a:chOff x="3984" y="1104"/>
                  <a:chExt cx="1246" cy="1536"/>
                </a:xfrm>
              </p:grpSpPr>
              <p:pic>
                <p:nvPicPr>
                  <p:cNvPr id="65550" name="Picture 9" descr="f21-05c_five_agents_of__c"/>
                  <p:cNvPicPr>
                    <a:picLocks noChangeAspect="1" noChangeArrowheads="1"/>
                  </p:cNvPicPr>
                  <p:nvPr/>
                </p:nvPicPr>
                <p:blipFill>
                  <a:blip r:embed="rId7">
                    <a:extLst>
                      <a:ext uri="{28A0092B-C50C-407E-A947-70E740481C1C}">
                        <a14:useLocalDpi xmlns:a14="http://schemas.microsoft.com/office/drawing/2010/main" val="0"/>
                      </a:ext>
                    </a:extLst>
                  </a:blip>
                  <a:srcRect l="20250" t="2251" r="20250"/>
                  <a:stretch>
                    <a:fillRect/>
                  </a:stretch>
                </p:blipFill>
                <p:spPr bwMode="auto">
                  <a:xfrm>
                    <a:off x="3984" y="1104"/>
                    <a:ext cx="124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Rectangle 14"/>
                  <p:cNvSpPr>
                    <a:spLocks noChangeArrowheads="1"/>
                  </p:cNvSpPr>
                  <p:nvPr/>
                </p:nvSpPr>
                <p:spPr bwMode="auto">
                  <a:xfrm>
                    <a:off x="3990"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49" name="Rectangle 32"/>
                <p:cNvSpPr>
                  <a:spLocks noChangeArrowheads="1"/>
                </p:cNvSpPr>
                <p:nvPr/>
              </p:nvSpPr>
              <p:spPr bwMode="auto">
                <a:xfrm>
                  <a:off x="4025" y="2300"/>
                  <a:ext cx="94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65547" name="Picture 38" descr="23-16x2-MalePeacock"/>
              <p:cNvPicPr>
                <a:picLocks noChangeAspect="1" noChangeArrowheads="1"/>
              </p:cNvPicPr>
              <p:nvPr/>
            </p:nvPicPr>
            <p:blipFill>
              <a:blip r:embed="rId8">
                <a:extLst>
                  <a:ext uri="{28A0092B-C50C-407E-A947-70E740481C1C}">
                    <a14:useLocalDpi xmlns:a14="http://schemas.microsoft.com/office/drawing/2010/main" val="0"/>
                  </a:ext>
                </a:extLst>
              </a:blip>
              <a:srcRect l="24300" r="23489" b="2702"/>
              <a:stretch>
                <a:fillRect/>
              </a:stretch>
            </p:blipFill>
            <p:spPr bwMode="auto">
              <a:xfrm>
                <a:off x="4025" y="991"/>
                <a:ext cx="11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289462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1. Mutation &amp; Variation </a:t>
            </a:r>
          </a:p>
        </p:txBody>
      </p:sp>
      <p:sp>
        <p:nvSpPr>
          <p:cNvPr id="67587" name="Rectangle 3" descr="Rectangle: Click to edit Master text styles&#10;Second level&#10;Third level&#10;Fourth level&#10;Fifth level"/>
          <p:cNvSpPr>
            <a:spLocks noGrp="1" noChangeArrowheads="1"/>
          </p:cNvSpPr>
          <p:nvPr>
            <p:ph type="body" idx="1"/>
          </p:nvPr>
        </p:nvSpPr>
        <p:spPr>
          <a:xfrm>
            <a:off x="838200" y="1371600"/>
            <a:ext cx="8305800" cy="5029200"/>
          </a:xfrm>
        </p:spPr>
        <p:txBody>
          <a:bodyPr/>
          <a:lstStyle/>
          <a:p>
            <a:r>
              <a:rPr lang="en-US">
                <a:latin typeface="Arial" charset="0"/>
                <a:ea typeface="ＭＳ Ｐゴシック" charset="0"/>
                <a:cs typeface="ＭＳ Ｐゴシック" charset="0"/>
              </a:rPr>
              <a:t>Mutation creates </a:t>
            </a:r>
            <a:r>
              <a:rPr lang="en-US" u="sng">
                <a:solidFill>
                  <a:srgbClr val="CC0000"/>
                </a:solidFill>
                <a:latin typeface="Arial" charset="0"/>
                <a:ea typeface="ＭＳ Ｐゴシック" charset="0"/>
                <a:cs typeface="ＭＳ Ｐゴシック" charset="0"/>
              </a:rPr>
              <a:t>variation</a:t>
            </a:r>
            <a:endParaRPr lang="en-US">
              <a:latin typeface="Arial" charset="0"/>
              <a:ea typeface="ＭＳ Ｐゴシック" charset="0"/>
              <a:cs typeface="ＭＳ Ｐゴシック" charset="0"/>
            </a:endParaRPr>
          </a:p>
          <a:p>
            <a:pPr lvl="1"/>
            <a:r>
              <a:rPr lang="en-US">
                <a:latin typeface="Arial" charset="0"/>
                <a:ea typeface="ＭＳ Ｐゴシック" charset="0"/>
              </a:rPr>
              <a:t>new mutations are constantly appearing</a:t>
            </a:r>
          </a:p>
          <a:p>
            <a:r>
              <a:rPr lang="en-US">
                <a:latin typeface="Arial" charset="0"/>
                <a:ea typeface="ＭＳ Ｐゴシック" charset="0"/>
                <a:cs typeface="ＭＳ Ｐゴシック" charset="0"/>
              </a:rPr>
              <a:t>Mutation </a:t>
            </a:r>
            <a:r>
              <a:rPr lang="en-US" u="sng">
                <a:solidFill>
                  <a:srgbClr val="CC0000"/>
                </a:solidFill>
                <a:latin typeface="Arial" charset="0"/>
                <a:ea typeface="ＭＳ Ｐゴシック" charset="0"/>
                <a:cs typeface="ＭＳ Ｐゴシック" charset="0"/>
              </a:rPr>
              <a:t>changes DNA sequence</a:t>
            </a:r>
            <a:endParaRPr lang="en-US">
              <a:latin typeface="Arial" charset="0"/>
              <a:ea typeface="ＭＳ Ｐゴシック" charset="0"/>
              <a:cs typeface="ＭＳ Ｐゴシック" charset="0"/>
            </a:endParaRPr>
          </a:p>
          <a:p>
            <a:pPr lvl="1"/>
            <a:r>
              <a:rPr lang="en-US">
                <a:latin typeface="Arial" charset="0"/>
                <a:ea typeface="ＭＳ Ｐゴシック" charset="0"/>
              </a:rPr>
              <a:t>changes amino acid sequence?</a:t>
            </a:r>
          </a:p>
          <a:p>
            <a:pPr lvl="1"/>
            <a:r>
              <a:rPr lang="en-US">
                <a:latin typeface="Arial" charset="0"/>
                <a:ea typeface="ＭＳ Ｐゴシック" charset="0"/>
              </a:rPr>
              <a:t>changes protein?</a:t>
            </a:r>
          </a:p>
          <a:p>
            <a:pPr lvl="2"/>
            <a:r>
              <a:rPr lang="en-US">
                <a:latin typeface="Arial" charset="0"/>
                <a:ea typeface="ＭＳ Ｐゴシック" charset="0"/>
              </a:rPr>
              <a:t>changes structure?</a:t>
            </a:r>
          </a:p>
          <a:p>
            <a:pPr lvl="2"/>
            <a:r>
              <a:rPr lang="en-US">
                <a:latin typeface="Arial" charset="0"/>
                <a:ea typeface="ＭＳ Ｐゴシック" charset="0"/>
              </a:rPr>
              <a:t>changes function?</a:t>
            </a:r>
          </a:p>
          <a:p>
            <a:pPr lvl="1"/>
            <a:r>
              <a:rPr lang="en-US">
                <a:latin typeface="Arial" charset="0"/>
                <a:ea typeface="ＭＳ Ｐゴシック" charset="0"/>
              </a:rPr>
              <a:t>changes in protein may </a:t>
            </a:r>
            <a:br>
              <a:rPr lang="en-US">
                <a:latin typeface="Arial" charset="0"/>
                <a:ea typeface="ＭＳ Ｐゴシック" charset="0"/>
              </a:rPr>
            </a:br>
            <a:r>
              <a:rPr lang="en-US">
                <a:latin typeface="Arial" charset="0"/>
                <a:ea typeface="ＭＳ Ｐゴシック" charset="0"/>
              </a:rPr>
              <a:t>change phenotype &amp; </a:t>
            </a:r>
            <a:br>
              <a:rPr lang="en-US">
                <a:latin typeface="Arial" charset="0"/>
                <a:ea typeface="ＭＳ Ｐゴシック" charset="0"/>
              </a:rPr>
            </a:br>
            <a:r>
              <a:rPr lang="en-US">
                <a:latin typeface="Arial" charset="0"/>
                <a:ea typeface="ＭＳ Ｐゴシック" charset="0"/>
              </a:rPr>
              <a:t>therefore change fitness</a:t>
            </a:r>
          </a:p>
        </p:txBody>
      </p:sp>
      <p:pic>
        <p:nvPicPr>
          <p:cNvPr id="67588" name="Picture 5" descr="f21-05a_five_agents_of__c"/>
          <p:cNvPicPr>
            <a:picLocks noChangeAspect="1" noChangeArrowheads="1"/>
          </p:cNvPicPr>
          <p:nvPr/>
        </p:nvPicPr>
        <p:blipFill>
          <a:blip r:embed="rId3">
            <a:extLst>
              <a:ext uri="{28A0092B-C50C-407E-A947-70E740481C1C}">
                <a14:useLocalDpi xmlns:a14="http://schemas.microsoft.com/office/drawing/2010/main" val="0"/>
              </a:ext>
            </a:extLst>
          </a:blip>
          <a:srcRect l="20250" t="3000" r="20250"/>
          <a:stretch>
            <a:fillRect/>
          </a:stretch>
        </p:blipFill>
        <p:spPr bwMode="auto">
          <a:xfrm>
            <a:off x="6088063" y="3505200"/>
            <a:ext cx="2649537" cy="3243263"/>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091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2. Gene Flow</a:t>
            </a:r>
          </a:p>
        </p:txBody>
      </p:sp>
      <p:sp>
        <p:nvSpPr>
          <p:cNvPr id="69635" name="Rectangle 3" descr="Rectangle: Click to edit Master text styles&#10;Second level&#10;Third level&#10;Fourth level&#10;Fifth level"/>
          <p:cNvSpPr>
            <a:spLocks noGrp="1" noChangeArrowheads="1"/>
          </p:cNvSpPr>
          <p:nvPr>
            <p:ph type="body" idx="1"/>
          </p:nvPr>
        </p:nvSpPr>
        <p:spPr>
          <a:xfrm>
            <a:off x="790575" y="1371600"/>
            <a:ext cx="6208713" cy="5292725"/>
          </a:xfrm>
        </p:spPr>
        <p:txBody>
          <a:bodyPr/>
          <a:lstStyle/>
          <a:p>
            <a:r>
              <a:rPr lang="en-US">
                <a:latin typeface="Arial" charset="0"/>
                <a:ea typeface="ＭＳ Ｐゴシック" charset="0"/>
                <a:cs typeface="ＭＳ Ｐゴシック" charset="0"/>
              </a:rPr>
              <a:t>Movement of individuals &amp;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alleles in &amp; out of populations</a:t>
            </a:r>
          </a:p>
          <a:p>
            <a:pPr lvl="1"/>
            <a:r>
              <a:rPr lang="en-US">
                <a:latin typeface="Arial" charset="0"/>
                <a:ea typeface="ＭＳ Ｐゴシック" charset="0"/>
              </a:rPr>
              <a:t>seed &amp; pollen distribution by </a:t>
            </a:r>
            <a:br>
              <a:rPr lang="en-US">
                <a:latin typeface="Arial" charset="0"/>
                <a:ea typeface="ＭＳ Ｐゴシック" charset="0"/>
              </a:rPr>
            </a:br>
            <a:r>
              <a:rPr lang="en-US">
                <a:latin typeface="Arial" charset="0"/>
                <a:ea typeface="ＭＳ Ｐゴシック" charset="0"/>
              </a:rPr>
              <a:t>wind &amp; insect</a:t>
            </a:r>
          </a:p>
          <a:p>
            <a:pPr lvl="1"/>
            <a:r>
              <a:rPr lang="en-US">
                <a:latin typeface="Arial" charset="0"/>
                <a:ea typeface="ＭＳ Ｐゴシック" charset="0"/>
              </a:rPr>
              <a:t>migration of animals</a:t>
            </a:r>
          </a:p>
          <a:p>
            <a:pPr lvl="2"/>
            <a:r>
              <a:rPr lang="en-US">
                <a:latin typeface="Arial" charset="0"/>
                <a:ea typeface="ＭＳ Ｐゴシック" charset="0"/>
              </a:rPr>
              <a:t>causes </a:t>
            </a:r>
            <a:r>
              <a:rPr lang="en-US" u="sng">
                <a:solidFill>
                  <a:srgbClr val="CC0000"/>
                </a:solidFill>
                <a:latin typeface="Arial" charset="0"/>
                <a:ea typeface="ＭＳ Ｐゴシック" charset="0"/>
              </a:rPr>
              <a:t>genetic mixing</a:t>
            </a:r>
            <a:r>
              <a:rPr lang="en-US">
                <a:latin typeface="Arial" charset="0"/>
                <a:ea typeface="ＭＳ Ｐゴシック" charset="0"/>
              </a:rPr>
              <a:t> </a:t>
            </a:r>
            <a:br>
              <a:rPr lang="en-US">
                <a:latin typeface="Arial" charset="0"/>
                <a:ea typeface="ＭＳ Ｐゴシック" charset="0"/>
              </a:rPr>
            </a:br>
            <a:r>
              <a:rPr lang="en-US">
                <a:latin typeface="Arial" charset="0"/>
                <a:ea typeface="ＭＳ Ｐゴシック" charset="0"/>
              </a:rPr>
              <a:t>across regions</a:t>
            </a:r>
          </a:p>
          <a:p>
            <a:pPr lvl="2"/>
            <a:r>
              <a:rPr lang="en-US">
                <a:latin typeface="Arial" charset="0"/>
                <a:ea typeface="ＭＳ Ｐゴシック" charset="0"/>
              </a:rPr>
              <a:t>reduce differences </a:t>
            </a:r>
            <a:br>
              <a:rPr lang="en-US">
                <a:latin typeface="Arial" charset="0"/>
                <a:ea typeface="ＭＳ Ｐゴシック" charset="0"/>
              </a:rPr>
            </a:br>
            <a:r>
              <a:rPr lang="en-US">
                <a:latin typeface="Arial" charset="0"/>
                <a:ea typeface="ＭＳ Ｐゴシック" charset="0"/>
              </a:rPr>
              <a:t>between populations</a:t>
            </a:r>
          </a:p>
        </p:txBody>
      </p:sp>
      <p:grpSp>
        <p:nvGrpSpPr>
          <p:cNvPr id="69636" name="Group 4"/>
          <p:cNvGrpSpPr>
            <a:grpSpLocks/>
          </p:cNvGrpSpPr>
          <p:nvPr/>
        </p:nvGrpSpPr>
        <p:grpSpPr bwMode="auto">
          <a:xfrm>
            <a:off x="7000875" y="484188"/>
            <a:ext cx="1974850" cy="2433637"/>
            <a:chOff x="2410" y="960"/>
            <a:chExt cx="1244" cy="1533"/>
          </a:xfrm>
        </p:grpSpPr>
        <p:grpSp>
          <p:nvGrpSpPr>
            <p:cNvPr id="69638" name="Group 5"/>
            <p:cNvGrpSpPr>
              <a:grpSpLocks/>
            </p:cNvGrpSpPr>
            <p:nvPr/>
          </p:nvGrpSpPr>
          <p:grpSpPr bwMode="auto">
            <a:xfrm>
              <a:off x="2410" y="960"/>
              <a:ext cx="1244" cy="1533"/>
              <a:chOff x="2400" y="1104"/>
              <a:chExt cx="1244" cy="1533"/>
            </a:xfrm>
          </p:grpSpPr>
          <p:pic>
            <p:nvPicPr>
              <p:cNvPr id="69640" name="Picture 6" descr="f21-05b_five_agents_of__c"/>
              <p:cNvPicPr>
                <a:picLocks noChangeAspect="1" noChangeArrowheads="1"/>
              </p:cNvPicPr>
              <p:nvPr/>
            </p:nvPicPr>
            <p:blipFill>
              <a:blip r:embed="rId3">
                <a:extLst>
                  <a:ext uri="{28A0092B-C50C-407E-A947-70E740481C1C}">
                    <a14:useLocalDpi xmlns:a14="http://schemas.microsoft.com/office/drawing/2010/main" val="0"/>
                  </a:ext>
                </a:extLst>
              </a:blip>
              <a:srcRect l="20250" t="2251" r="20250"/>
              <a:stretch>
                <a:fillRect/>
              </a:stretch>
            </p:blipFill>
            <p:spPr bwMode="auto">
              <a:xfrm>
                <a:off x="2400" y="1104"/>
                <a:ext cx="1244"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Rectangle 7"/>
              <p:cNvSpPr>
                <a:spLocks noChangeArrowheads="1"/>
              </p:cNvSpPr>
              <p:nvPr/>
            </p:nvSpPr>
            <p:spPr bwMode="auto">
              <a:xfrm>
                <a:off x="2406"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9639" name="Rectangle 8"/>
            <p:cNvSpPr>
              <a:spLocks noChangeArrowheads="1"/>
            </p:cNvSpPr>
            <p:nvPr/>
          </p:nvSpPr>
          <p:spPr bwMode="auto">
            <a:xfrm>
              <a:off x="2445" y="230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540681" name="Picture 9"/>
          <p:cNvPicPr>
            <a:picLocks noChangeAspect="1" noChangeArrowheads="1"/>
          </p:cNvPicPr>
          <p:nvPr/>
        </p:nvPicPr>
        <p:blipFill>
          <a:blip r:embed="rId4"/>
          <a:srcRect/>
          <a:stretch>
            <a:fillRect/>
          </a:stretch>
        </p:blipFill>
        <p:spPr bwMode="auto">
          <a:xfrm>
            <a:off x="5872163" y="4137025"/>
            <a:ext cx="3192462" cy="2641600"/>
          </a:xfrm>
          <a:prstGeom prst="rect">
            <a:avLst/>
          </a:prstGeom>
          <a:noFill/>
          <a:ln w="9525">
            <a:noFill/>
            <a:miter lim="800000"/>
            <a:headEnd/>
            <a:tailEnd/>
          </a:ln>
          <a:effectLst>
            <a:outerShdw blurRad="63500" dist="35921" dir="2700000" algn="ctr" rotWithShape="0">
              <a:srgbClr val="000000"/>
            </a:outerShdw>
          </a:effectLst>
        </p:spPr>
      </p:pic>
    </p:spTree>
    <p:extLst>
      <p:ext uri="{BB962C8B-B14F-4D97-AF65-F5344CB8AC3E}">
        <p14:creationId xmlns:p14="http://schemas.microsoft.com/office/powerpoint/2010/main" val="21681782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Human evolution today</a:t>
            </a:r>
          </a:p>
        </p:txBody>
      </p:sp>
      <p:sp>
        <p:nvSpPr>
          <p:cNvPr id="71683" name="Rectangle 3" descr="Rectangle: Click to edit Master text styles&#10;Second level&#10;Third level&#10;Fourth level&#10;Fifth level"/>
          <p:cNvSpPr>
            <a:spLocks noGrp="1" noChangeArrowheads="1"/>
          </p:cNvSpPr>
          <p:nvPr>
            <p:ph type="body" idx="1"/>
          </p:nvPr>
        </p:nvSpPr>
        <p:spPr>
          <a:xfrm>
            <a:off x="838200" y="1371600"/>
            <a:ext cx="4038600" cy="2514600"/>
          </a:xfrm>
        </p:spPr>
        <p:txBody>
          <a:bodyPr/>
          <a:lstStyle/>
          <a:p>
            <a:r>
              <a:rPr lang="en-US" sz="2600">
                <a:latin typeface="Arial" charset="0"/>
                <a:ea typeface="ＭＳ Ｐゴシック" charset="0"/>
                <a:cs typeface="ＭＳ Ｐゴシック" charset="0"/>
              </a:rPr>
              <a:t>Gene flow in human populations is increasing today</a:t>
            </a:r>
          </a:p>
          <a:p>
            <a:pPr lvl="1"/>
            <a:r>
              <a:rPr lang="en-US" sz="2400">
                <a:latin typeface="Arial" charset="0"/>
                <a:ea typeface="ＭＳ Ｐゴシック" charset="0"/>
              </a:rPr>
              <a:t>transferring alleles between populations</a:t>
            </a:r>
            <a:endParaRPr lang="en-US" sz="2400">
              <a:solidFill>
                <a:srgbClr val="000000"/>
              </a:solidFill>
              <a:latin typeface="Arial" charset="0"/>
              <a:ea typeface="ＭＳ Ｐゴシック" charset="0"/>
            </a:endParaRPr>
          </a:p>
        </p:txBody>
      </p:sp>
      <p:pic>
        <p:nvPicPr>
          <p:cNvPr id="414724" name="Picture 4"/>
          <p:cNvPicPr>
            <a:picLocks noChangeAspect="1" noChangeArrowheads="1"/>
          </p:cNvPicPr>
          <p:nvPr/>
        </p:nvPicPr>
        <p:blipFill>
          <a:blip r:embed="rId3"/>
          <a:srcRect t="11459" r="11459"/>
          <a:stretch>
            <a:fillRect/>
          </a:stretch>
        </p:blipFill>
        <p:spPr bwMode="auto">
          <a:xfrm>
            <a:off x="236538" y="3825875"/>
            <a:ext cx="4318000" cy="2887663"/>
          </a:xfrm>
          <a:prstGeom prst="rect">
            <a:avLst/>
          </a:prstGeom>
          <a:noFill/>
          <a:ln w="9525">
            <a:noFill/>
            <a:miter lim="800000"/>
            <a:headEnd/>
            <a:tailEnd/>
          </a:ln>
          <a:effectLst>
            <a:outerShdw blurRad="63500" dist="38099" dir="2700000" algn="ctr" rotWithShape="0">
              <a:srgbClr val="0F116A">
                <a:alpha val="74998"/>
              </a:srgbClr>
            </a:outerShdw>
          </a:effectLst>
        </p:spPr>
      </p:pic>
      <p:pic>
        <p:nvPicPr>
          <p:cNvPr id="414725" name="Picture 5"/>
          <p:cNvPicPr>
            <a:picLocks noChangeAspect="1" noChangeArrowheads="1"/>
          </p:cNvPicPr>
          <p:nvPr/>
        </p:nvPicPr>
        <p:blipFill>
          <a:blip r:embed="rId4"/>
          <a:srcRect/>
          <a:stretch>
            <a:fillRect/>
          </a:stretch>
        </p:blipFill>
        <p:spPr bwMode="auto">
          <a:xfrm>
            <a:off x="4953000" y="1295400"/>
            <a:ext cx="4068763" cy="5486400"/>
          </a:xfrm>
          <a:prstGeom prst="rect">
            <a:avLst/>
          </a:prstGeom>
          <a:noFill/>
          <a:ln w="9525">
            <a:noFill/>
            <a:miter lim="800000"/>
            <a:headEnd/>
            <a:tailEnd/>
          </a:ln>
          <a:effectLst>
            <a:outerShdw blurRad="63500" dist="35921" dir="2700000" algn="ctr" rotWithShape="0">
              <a:srgbClr val="0F116A"/>
            </a:outerShdw>
          </a:effectLst>
        </p:spPr>
      </p:pic>
      <p:sp>
        <p:nvSpPr>
          <p:cNvPr id="414726" name="Rectangle 6"/>
          <p:cNvSpPr>
            <a:spLocks noChangeArrowheads="1"/>
          </p:cNvSpPr>
          <p:nvPr/>
        </p:nvSpPr>
        <p:spPr bwMode="auto">
          <a:xfrm>
            <a:off x="762000" y="6172200"/>
            <a:ext cx="7699375" cy="549275"/>
          </a:xfrm>
          <a:prstGeom prst="rect">
            <a:avLst/>
          </a:prstGeom>
          <a:solidFill>
            <a:srgbClr val="FFCC18"/>
          </a:solidFill>
          <a:ln w="9525">
            <a:noFill/>
            <a:miter lim="800000"/>
            <a:headEnd/>
            <a:tailEnd/>
          </a:ln>
          <a:effectLst>
            <a:outerShdw blurRad="63500" dist="35921" dir="2700000" algn="ctr" rotWithShape="0">
              <a:srgbClr val="660000"/>
            </a:outerShdw>
          </a:effectLst>
        </p:spPr>
        <p:txBody>
          <a:bodyPr wrap="none" anchor="ctr">
            <a:spAutoFit/>
          </a:bodyPr>
          <a:lstStyle/>
          <a:p>
            <a:pPr eaLnBrk="1" hangingPunct="1">
              <a:spcBef>
                <a:spcPct val="20000"/>
              </a:spcBef>
              <a:buClr>
                <a:srgbClr val="0F116A"/>
              </a:buClr>
              <a:buSzPct val="120000"/>
              <a:buFont typeface="Wingdings" charset="2"/>
              <a:buNone/>
              <a:defRPr/>
            </a:pPr>
            <a:r>
              <a:rPr lang="en-US" sz="3000" b="1">
                <a:solidFill>
                  <a:srgbClr val="0F116A"/>
                </a:solidFill>
                <a:latin typeface="Arial" pitchFamily="-112" charset="0"/>
                <a:ea typeface="+mn-ea"/>
                <a:cs typeface="+mn-cs"/>
                <a:sym typeface="Symbol" pitchFamily="-112" charset="2"/>
              </a:rPr>
              <a:t>Are we moving towards a blended world?</a:t>
            </a:r>
          </a:p>
        </p:txBody>
      </p:sp>
    </p:spTree>
    <p:extLst>
      <p:ext uri="{BB962C8B-B14F-4D97-AF65-F5344CB8AC3E}">
        <p14:creationId xmlns:p14="http://schemas.microsoft.com/office/powerpoint/2010/main" val="4489377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6642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3. Non-random mating</a:t>
            </a:r>
          </a:p>
        </p:txBody>
      </p:sp>
      <p:sp>
        <p:nvSpPr>
          <p:cNvPr id="73731" name="Rectangle 3" descr="Rectangle: Click to edit Master text styles&#10;Second level&#10;Third level&#10;Fourth level&#10;Fifth level"/>
          <p:cNvSpPr>
            <a:spLocks noGrp="1" noChangeArrowheads="1"/>
          </p:cNvSpPr>
          <p:nvPr>
            <p:ph type="body" idx="1"/>
          </p:nvPr>
        </p:nvSpPr>
        <p:spPr>
          <a:xfrm>
            <a:off x="838200" y="1371600"/>
            <a:ext cx="7772400" cy="585788"/>
          </a:xfrm>
        </p:spPr>
        <p:txBody>
          <a:bodyPr/>
          <a:lstStyle/>
          <a:p>
            <a:r>
              <a:rPr lang="en-US">
                <a:latin typeface="Arial" charset="0"/>
                <a:ea typeface="ＭＳ Ｐゴシック" charset="0"/>
                <a:cs typeface="ＭＳ Ｐゴシック" charset="0"/>
              </a:rPr>
              <a:t>Sexual selection</a:t>
            </a:r>
          </a:p>
        </p:txBody>
      </p:sp>
      <p:pic>
        <p:nvPicPr>
          <p:cNvPr id="541700" name="Picture 4" descr="23-16x1-SexualDimorphism"/>
          <p:cNvPicPr>
            <a:picLocks noChangeAspect="1" noChangeArrowheads="1"/>
          </p:cNvPicPr>
          <p:nvPr/>
        </p:nvPicPr>
        <p:blipFill>
          <a:blip r:embed="rId3"/>
          <a:srcRect/>
          <a:stretch>
            <a:fillRect/>
          </a:stretch>
        </p:blipFill>
        <p:spPr bwMode="auto">
          <a:xfrm>
            <a:off x="661988" y="1957388"/>
            <a:ext cx="6994525" cy="4751387"/>
          </a:xfrm>
          <a:prstGeom prst="rect">
            <a:avLst/>
          </a:prstGeom>
          <a:noFill/>
          <a:effectLst>
            <a:outerShdw blurRad="63500" dist="38099" dir="2700000" algn="ctr" rotWithShape="0">
              <a:srgbClr val="000000">
                <a:alpha val="74998"/>
              </a:srgbClr>
            </a:outerShdw>
          </a:effectLst>
        </p:spPr>
      </p:pic>
      <p:grpSp>
        <p:nvGrpSpPr>
          <p:cNvPr id="73733" name="Group 7"/>
          <p:cNvGrpSpPr>
            <a:grpSpLocks/>
          </p:cNvGrpSpPr>
          <p:nvPr/>
        </p:nvGrpSpPr>
        <p:grpSpPr bwMode="auto">
          <a:xfrm>
            <a:off x="7054850" y="404813"/>
            <a:ext cx="1978025" cy="2438400"/>
            <a:chOff x="3994" y="960"/>
            <a:chExt cx="1246" cy="1536"/>
          </a:xfrm>
        </p:grpSpPr>
        <p:grpSp>
          <p:nvGrpSpPr>
            <p:cNvPr id="73734" name="Group 8"/>
            <p:cNvGrpSpPr>
              <a:grpSpLocks/>
            </p:cNvGrpSpPr>
            <p:nvPr/>
          </p:nvGrpSpPr>
          <p:grpSpPr bwMode="auto">
            <a:xfrm>
              <a:off x="3994" y="960"/>
              <a:ext cx="1246" cy="1536"/>
              <a:chOff x="3994" y="960"/>
              <a:chExt cx="1246" cy="1536"/>
            </a:xfrm>
          </p:grpSpPr>
          <p:grpSp>
            <p:nvGrpSpPr>
              <p:cNvPr id="73736" name="Group 9"/>
              <p:cNvGrpSpPr>
                <a:grpSpLocks/>
              </p:cNvGrpSpPr>
              <p:nvPr/>
            </p:nvGrpSpPr>
            <p:grpSpPr bwMode="auto">
              <a:xfrm>
                <a:off x="3994" y="960"/>
                <a:ext cx="1246" cy="1536"/>
                <a:chOff x="3984" y="1104"/>
                <a:chExt cx="1246" cy="1536"/>
              </a:xfrm>
            </p:grpSpPr>
            <p:pic>
              <p:nvPicPr>
                <p:cNvPr id="73738" name="Picture 10" descr="f21-05c_five_agents_of__c"/>
                <p:cNvPicPr>
                  <a:picLocks noChangeAspect="1" noChangeArrowheads="1"/>
                </p:cNvPicPr>
                <p:nvPr/>
              </p:nvPicPr>
              <p:blipFill>
                <a:blip r:embed="rId4">
                  <a:extLst>
                    <a:ext uri="{28A0092B-C50C-407E-A947-70E740481C1C}">
                      <a14:useLocalDpi xmlns:a14="http://schemas.microsoft.com/office/drawing/2010/main" val="0"/>
                    </a:ext>
                  </a:extLst>
                </a:blip>
                <a:srcRect l="20250" t="2251" r="20250"/>
                <a:stretch>
                  <a:fillRect/>
                </a:stretch>
              </p:blipFill>
              <p:spPr bwMode="auto">
                <a:xfrm>
                  <a:off x="3984" y="1104"/>
                  <a:ext cx="124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Rectangle 11"/>
                <p:cNvSpPr>
                  <a:spLocks noChangeArrowheads="1"/>
                </p:cNvSpPr>
                <p:nvPr/>
              </p:nvSpPr>
              <p:spPr bwMode="auto">
                <a:xfrm>
                  <a:off x="3990"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3737" name="Rectangle 12"/>
              <p:cNvSpPr>
                <a:spLocks noChangeArrowheads="1"/>
              </p:cNvSpPr>
              <p:nvPr/>
            </p:nvSpPr>
            <p:spPr bwMode="auto">
              <a:xfrm>
                <a:off x="4025" y="2300"/>
                <a:ext cx="94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73735" name="Picture 13" descr="23-16x2-MalePeacock"/>
            <p:cNvPicPr>
              <a:picLocks noChangeAspect="1" noChangeArrowheads="1"/>
            </p:cNvPicPr>
            <p:nvPr/>
          </p:nvPicPr>
          <p:blipFill>
            <a:blip r:embed="rId5">
              <a:extLst>
                <a:ext uri="{28A0092B-C50C-407E-A947-70E740481C1C}">
                  <a14:useLocalDpi xmlns:a14="http://schemas.microsoft.com/office/drawing/2010/main" val="0"/>
                </a:ext>
              </a:extLst>
            </a:blip>
            <a:srcRect l="24300" r="23489" b="2702"/>
            <a:stretch>
              <a:fillRect/>
            </a:stretch>
          </p:blipFill>
          <p:spPr bwMode="auto">
            <a:xfrm>
              <a:off x="4025" y="991"/>
              <a:ext cx="11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93717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bwMode="auto">
          <a:xfrm>
            <a:off x="0" y="0"/>
            <a:ext cx="41783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400">
                <a:latin typeface="Arial" charset="0"/>
                <a:ea typeface="ＭＳ Ｐゴシック" charset="0"/>
                <a:cs typeface="ＭＳ Ｐゴシック" charset="0"/>
              </a:rPr>
              <a:t>Sexual Selection</a:t>
            </a:r>
            <a:endParaRPr lang="en-US">
              <a:latin typeface="Arial" charset="0"/>
              <a:ea typeface="ＭＳ Ｐゴシック" charset="0"/>
              <a:cs typeface="ＭＳ Ｐゴシック" charset="0"/>
            </a:endParaRPr>
          </a:p>
        </p:txBody>
      </p:sp>
      <p:sp>
        <p:nvSpPr>
          <p:cNvPr id="75779" name="Rectangle 3" descr="Rectangle: Click to edit Master text styles&#10;Second level&#10;Third level&#10;Fourth level&#10;Fifth level"/>
          <p:cNvSpPr>
            <a:spLocks noGrp="1" noChangeArrowheads="1"/>
          </p:cNvSpPr>
          <p:nvPr>
            <p:ph type="body" idx="4294967295"/>
          </p:nvPr>
        </p:nvSpPr>
        <p:spPr>
          <a:xfrm>
            <a:off x="0" y="850900"/>
            <a:ext cx="8012113" cy="2346325"/>
          </a:xfrm>
        </p:spPr>
        <p:txBody>
          <a:bodyPr/>
          <a:lstStyle/>
          <a:p>
            <a:pPr>
              <a:lnSpc>
                <a:spcPct val="90000"/>
              </a:lnSpc>
            </a:pPr>
            <a:r>
              <a:rPr lang="en-US">
                <a:latin typeface="Arial" charset="0"/>
                <a:ea typeface="ＭＳ Ｐゴシック" charset="0"/>
                <a:cs typeface="Arial" charset="0"/>
                <a:sym typeface="Arial" charset="0"/>
              </a:rPr>
              <a:t>Acting on reproductive success</a:t>
            </a:r>
          </a:p>
          <a:p>
            <a:pPr lvl="1"/>
            <a:r>
              <a:rPr lang="en-US" sz="2600">
                <a:latin typeface="Arial" charset="0"/>
                <a:ea typeface="ヒラギノ角ゴ Pro W6" charset="0"/>
                <a:cs typeface="ヒラギノ角ゴ Pro W6" charset="0"/>
                <a:sym typeface="Arial" charset="0"/>
              </a:rPr>
              <a:t>attractiveness to potential mate</a:t>
            </a:r>
          </a:p>
          <a:p>
            <a:pPr lvl="1"/>
            <a:r>
              <a:rPr lang="en-US" sz="2600">
                <a:latin typeface="Arial" charset="0"/>
                <a:ea typeface="ヒラギノ角ゴ Pro W6" charset="0"/>
                <a:cs typeface="ヒラギノ角ゴ Pro W6" charset="0"/>
                <a:sym typeface="Arial" charset="0"/>
              </a:rPr>
              <a:t>fertility of gametes</a:t>
            </a:r>
          </a:p>
          <a:p>
            <a:pPr lvl="1"/>
            <a:r>
              <a:rPr lang="en-US" sz="2600">
                <a:latin typeface="Arial" charset="0"/>
                <a:ea typeface="ヒラギノ角ゴ Pro W6" charset="0"/>
                <a:cs typeface="ヒラギノ角ゴ Pro W6" charset="0"/>
                <a:sym typeface="Arial" charset="0"/>
              </a:rPr>
              <a:t>successful rearing of offspring</a:t>
            </a:r>
            <a:endParaRPr lang="en-US" sz="2200">
              <a:latin typeface="Arial" charset="0"/>
              <a:ea typeface="ヒラギノ角ゴ Pro W6" charset="0"/>
              <a:cs typeface="ヒラギノ角ゴ Pro W6" charset="0"/>
              <a:sym typeface="Arial" charset="0"/>
            </a:endParaRPr>
          </a:p>
        </p:txBody>
      </p:sp>
      <p:pic>
        <p:nvPicPr>
          <p:cNvPr id="536585" name="Picture 9"/>
          <p:cNvPicPr>
            <a:picLocks noChangeArrowheads="1"/>
          </p:cNvPicPr>
          <p:nvPr/>
        </p:nvPicPr>
        <p:blipFill>
          <a:blip r:embed="rId3"/>
          <a:srcRect/>
          <a:stretch>
            <a:fillRect/>
          </a:stretch>
        </p:blipFill>
        <p:spPr bwMode="auto">
          <a:xfrm>
            <a:off x="6540500" y="400050"/>
            <a:ext cx="2492375" cy="18700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36586" name="Picture 10"/>
          <p:cNvPicPr>
            <a:picLocks noChangeAspect="1" noChangeArrowheads="1"/>
          </p:cNvPicPr>
          <p:nvPr/>
        </p:nvPicPr>
        <p:blipFill>
          <a:blip r:embed="rId4"/>
          <a:srcRect/>
          <a:stretch>
            <a:fillRect/>
          </a:stretch>
        </p:blipFill>
        <p:spPr bwMode="auto">
          <a:xfrm>
            <a:off x="5151438" y="4279900"/>
            <a:ext cx="3867150" cy="2468563"/>
          </a:xfrm>
          <a:prstGeom prst="rect">
            <a:avLst/>
          </a:prstGeom>
          <a:noFill/>
          <a:ln w="9525">
            <a:noFill/>
            <a:miter lim="800000"/>
            <a:headEnd/>
            <a:tailEnd/>
          </a:ln>
          <a:effectLst>
            <a:outerShdw blurRad="63500" dist="35921" dir="2700000" algn="ctr" rotWithShape="0">
              <a:srgbClr val="121212"/>
            </a:outerShdw>
          </a:effectLst>
        </p:spPr>
      </p:pic>
      <p:pic>
        <p:nvPicPr>
          <p:cNvPr id="75782" name="Picture 15"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0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593" name="Picture 17"/>
          <p:cNvPicPr>
            <a:picLocks noChangeAspect="1" noChangeArrowheads="1"/>
          </p:cNvPicPr>
          <p:nvPr/>
        </p:nvPicPr>
        <p:blipFill>
          <a:blip r:embed="rId6"/>
          <a:srcRect l="10080" t="10555" b="4691"/>
          <a:stretch>
            <a:fillRect/>
          </a:stretch>
        </p:blipFill>
        <p:spPr bwMode="auto">
          <a:xfrm>
            <a:off x="88900" y="3446463"/>
            <a:ext cx="2852738" cy="3302000"/>
          </a:xfrm>
          <a:prstGeom prst="rect">
            <a:avLst/>
          </a:prstGeom>
          <a:noFill/>
          <a:ln w="9525">
            <a:noFill/>
            <a:miter lim="800000"/>
            <a:headEnd/>
            <a:tailEnd/>
          </a:ln>
          <a:effectLst>
            <a:outerShdw blurRad="63500" dist="35921" dir="2700000" algn="ctr" rotWithShape="0">
              <a:srgbClr val="0E0E0E"/>
            </a:outerShdw>
          </a:effectLst>
        </p:spPr>
      </p:pic>
      <p:pic>
        <p:nvPicPr>
          <p:cNvPr id="536594" name="Picture 18"/>
          <p:cNvPicPr>
            <a:picLocks noChangeAspect="1" noChangeArrowheads="1"/>
          </p:cNvPicPr>
          <p:nvPr/>
        </p:nvPicPr>
        <p:blipFill>
          <a:blip r:embed="rId7"/>
          <a:srcRect/>
          <a:stretch>
            <a:fillRect/>
          </a:stretch>
        </p:blipFill>
        <p:spPr bwMode="auto">
          <a:xfrm>
            <a:off x="2478088" y="3659188"/>
            <a:ext cx="2871787" cy="2074862"/>
          </a:xfrm>
          <a:prstGeom prst="rect">
            <a:avLst/>
          </a:prstGeom>
          <a:noFill/>
          <a:ln w="9525">
            <a:noFill/>
            <a:miter lim="800000"/>
            <a:headEnd/>
            <a:tailEnd/>
          </a:ln>
          <a:effectLst>
            <a:outerShdw blurRad="63500" dist="35921" dir="2700000" algn="ctr" rotWithShape="0">
              <a:srgbClr val="0E0E0E"/>
            </a:outerShdw>
          </a:effectLst>
        </p:spPr>
      </p:pic>
      <p:sp>
        <p:nvSpPr>
          <p:cNvPr id="75785" name="AutoShape 16"/>
          <p:cNvSpPr>
            <a:spLocks noChangeArrowheads="1"/>
          </p:cNvSpPr>
          <p:nvPr/>
        </p:nvSpPr>
        <p:spPr bwMode="auto">
          <a:xfrm>
            <a:off x="5168900" y="3222625"/>
            <a:ext cx="3627438" cy="1320800"/>
          </a:xfrm>
          <a:prstGeom prst="wedgeEllipseCallout">
            <a:avLst>
              <a:gd name="adj1" fmla="val 31444"/>
              <a:gd name="adj2" fmla="val 13894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cs typeface="Geneva" charset="0"/>
              </a:rPr>
              <a:t>Survival doesn</a:t>
            </a:r>
            <a:r>
              <a:rPr lang="ja-JP" altLang="en-US" sz="1800" b="1">
                <a:solidFill>
                  <a:srgbClr val="0F116A"/>
                </a:solidFill>
                <a:latin typeface="Comic Sans MS" charset="0"/>
                <a:cs typeface="Geneva" charset="0"/>
              </a:rPr>
              <a:t>’</a:t>
            </a:r>
            <a:r>
              <a:rPr lang="en-US" sz="1800" b="1">
                <a:solidFill>
                  <a:srgbClr val="0F116A"/>
                </a:solidFill>
                <a:latin typeface="Comic Sans MS" charset="0"/>
                <a:cs typeface="Geneva" charset="0"/>
              </a:rPr>
              <a:t>t matter</a:t>
            </a:r>
            <a:br>
              <a:rPr lang="en-US" sz="1800" b="1">
                <a:solidFill>
                  <a:srgbClr val="0F116A"/>
                </a:solidFill>
                <a:latin typeface="Comic Sans MS" charset="0"/>
                <a:cs typeface="Geneva" charset="0"/>
              </a:rPr>
            </a:br>
            <a:r>
              <a:rPr lang="en-US" sz="1800" b="1">
                <a:solidFill>
                  <a:srgbClr val="0F116A"/>
                </a:solidFill>
                <a:latin typeface="Comic Sans MS" charset="0"/>
                <a:cs typeface="Geneva" charset="0"/>
              </a:rPr>
              <a:t>if you don</a:t>
            </a:r>
            <a:r>
              <a:rPr lang="ja-JP" altLang="en-US" sz="1800" b="1">
                <a:solidFill>
                  <a:srgbClr val="0F116A"/>
                </a:solidFill>
                <a:latin typeface="Comic Sans MS" charset="0"/>
                <a:cs typeface="Geneva" charset="0"/>
              </a:rPr>
              <a:t>’</a:t>
            </a:r>
            <a:r>
              <a:rPr lang="en-US" sz="1800" b="1">
                <a:solidFill>
                  <a:srgbClr val="0F116A"/>
                </a:solidFill>
                <a:latin typeface="Comic Sans MS" charset="0"/>
                <a:cs typeface="Geneva" charset="0"/>
              </a:rPr>
              <a:t>t reproduce</a:t>
            </a:r>
            <a:r>
              <a:rPr lang="en-US" sz="1800" b="1" i="1">
                <a:solidFill>
                  <a:srgbClr val="0F116A"/>
                </a:solidFill>
                <a:latin typeface="Comic Sans MS" charset="0"/>
                <a:cs typeface="Geneva" charset="0"/>
              </a:rPr>
              <a:t>!</a:t>
            </a:r>
            <a:endParaRPr lang="en-US" sz="1800" b="1">
              <a:solidFill>
                <a:srgbClr val="0F116A"/>
              </a:solidFill>
              <a:latin typeface="Comic Sans MS" charset="0"/>
              <a:cs typeface="Geneva" charset="0"/>
            </a:endParaRPr>
          </a:p>
        </p:txBody>
      </p:sp>
    </p:spTree>
    <p:extLst>
      <p:ext uri="{BB962C8B-B14F-4D97-AF65-F5344CB8AC3E}">
        <p14:creationId xmlns:p14="http://schemas.microsoft.com/office/powerpoint/2010/main" val="29891426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0" y="0"/>
            <a:ext cx="5054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lion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mane…</a:t>
            </a:r>
          </a:p>
        </p:txBody>
      </p:sp>
      <p:sp>
        <p:nvSpPr>
          <p:cNvPr id="77827" name="Rectangle 11" descr="Rectangle: Click to edit Master text styles&#10;Second level&#10;Third level&#10;Fourth level&#10;Fifth level"/>
          <p:cNvSpPr>
            <a:spLocks noGrp="1" noChangeArrowheads="1"/>
          </p:cNvSpPr>
          <p:nvPr>
            <p:ph type="body" idx="4294967295"/>
          </p:nvPr>
        </p:nvSpPr>
        <p:spPr>
          <a:xfrm>
            <a:off x="4133850" y="2743200"/>
            <a:ext cx="5010150" cy="4267200"/>
          </a:xfrm>
        </p:spPr>
        <p:txBody>
          <a:bodyPr/>
          <a:lstStyle/>
          <a:p>
            <a:pPr>
              <a:lnSpc>
                <a:spcPct val="90000"/>
              </a:lnSpc>
            </a:pPr>
            <a:r>
              <a:rPr lang="en-US" sz="2000">
                <a:latin typeface="Arial" charset="0"/>
                <a:ea typeface="ＭＳ Ｐゴシック" charset="0"/>
                <a:cs typeface="ＭＳ Ｐゴシック" charset="0"/>
              </a:rPr>
              <a:t>Females are attracted to males with larger, dark manes</a:t>
            </a:r>
          </a:p>
          <a:p>
            <a:pPr>
              <a:lnSpc>
                <a:spcPct val="90000"/>
              </a:lnSpc>
            </a:pPr>
            <a:r>
              <a:rPr lang="en-US" sz="2000" u="sng">
                <a:latin typeface="Arial" charset="0"/>
                <a:ea typeface="ＭＳ Ｐゴシック" charset="0"/>
                <a:cs typeface="ＭＳ Ｐゴシック" charset="0"/>
              </a:rPr>
              <a:t>Correlation</a:t>
            </a:r>
            <a:r>
              <a:rPr lang="en-US" sz="2000">
                <a:latin typeface="Arial" charset="0"/>
                <a:ea typeface="ＭＳ Ｐゴシック" charset="0"/>
                <a:cs typeface="ＭＳ Ｐゴシック" charset="0"/>
              </a:rPr>
              <a:t> with higher testosterone levels</a:t>
            </a:r>
          </a:p>
          <a:p>
            <a:pPr lvl="1">
              <a:lnSpc>
                <a:spcPct val="90000"/>
              </a:lnSpc>
            </a:pPr>
            <a:r>
              <a:rPr lang="en-US" sz="2000">
                <a:latin typeface="Arial" charset="0"/>
                <a:ea typeface="ＭＳ Ｐゴシック" charset="0"/>
              </a:rPr>
              <a:t>Better health</a:t>
            </a:r>
          </a:p>
          <a:p>
            <a:pPr lvl="1">
              <a:lnSpc>
                <a:spcPct val="90000"/>
              </a:lnSpc>
            </a:pPr>
            <a:r>
              <a:rPr lang="en-US" sz="2000">
                <a:latin typeface="Arial" charset="0"/>
                <a:ea typeface="ＭＳ Ｐゴシック" charset="0"/>
              </a:rPr>
              <a:t>more muscle</a:t>
            </a:r>
          </a:p>
          <a:p>
            <a:pPr lvl="1">
              <a:lnSpc>
                <a:spcPct val="90000"/>
              </a:lnSpc>
            </a:pPr>
            <a:r>
              <a:rPr lang="en-US" sz="2000">
                <a:latin typeface="Arial" charset="0"/>
                <a:ea typeface="ＭＳ Ｐゴシック" charset="0"/>
              </a:rPr>
              <a:t>Better fertility</a:t>
            </a:r>
          </a:p>
          <a:p>
            <a:pPr lvl="1">
              <a:lnSpc>
                <a:spcPct val="90000"/>
              </a:lnSpc>
            </a:pPr>
            <a:r>
              <a:rPr lang="en-US" sz="2000">
                <a:latin typeface="Arial" charset="0"/>
                <a:ea typeface="ＭＳ Ｐゴシック" charset="0"/>
              </a:rPr>
              <a:t>longer life</a:t>
            </a:r>
          </a:p>
          <a:p>
            <a:pPr>
              <a:lnSpc>
                <a:spcPct val="90000"/>
              </a:lnSpc>
            </a:pPr>
            <a:r>
              <a:rPr lang="en-US" sz="2000">
                <a:latin typeface="Arial" charset="0"/>
                <a:ea typeface="ＭＳ Ｐゴシック" charset="0"/>
                <a:cs typeface="ＭＳ Ｐゴシック" charset="0"/>
              </a:rPr>
              <a:t>But imposes a cost to male</a:t>
            </a:r>
          </a:p>
          <a:p>
            <a:pPr lvl="1">
              <a:lnSpc>
                <a:spcPct val="90000"/>
              </a:lnSpc>
            </a:pPr>
            <a:r>
              <a:rPr lang="en-US" sz="2000" i="1">
                <a:solidFill>
                  <a:srgbClr val="BF0000"/>
                </a:solidFill>
                <a:latin typeface="Comic Sans MS" charset="0"/>
                <a:ea typeface="ＭＳ Ｐゴシック" charset="0"/>
              </a:rPr>
              <a:t>HOT!</a:t>
            </a:r>
            <a:r>
              <a:rPr lang="en-US" sz="2000">
                <a:latin typeface="Arial" charset="0"/>
                <a:ea typeface="ＭＳ Ｐゴシック" charset="0"/>
              </a:rPr>
              <a:t>   Is it worth it??</a:t>
            </a:r>
          </a:p>
        </p:txBody>
      </p:sp>
      <p:pic>
        <p:nvPicPr>
          <p:cNvPr id="77828" name="Picture 6"/>
          <p:cNvPicPr>
            <a:picLocks noChangeArrowheads="1"/>
          </p:cNvPicPr>
          <p:nvPr/>
        </p:nvPicPr>
        <p:blipFill>
          <a:blip r:embed="rId3">
            <a:extLst>
              <a:ext uri="{28A0092B-C50C-407E-A947-70E740481C1C}">
                <a14:useLocalDpi xmlns:a14="http://schemas.microsoft.com/office/drawing/2010/main" val="0"/>
              </a:ext>
            </a:extLst>
          </a:blip>
          <a:srcRect b="11499"/>
          <a:stretch>
            <a:fillRect/>
          </a:stretch>
        </p:blipFill>
        <p:spPr bwMode="auto">
          <a:xfrm>
            <a:off x="5689600" y="309563"/>
            <a:ext cx="33147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9655" name="Picture 7"/>
          <p:cNvPicPr>
            <a:picLocks noChangeArrowheads="1"/>
          </p:cNvPicPr>
          <p:nvPr/>
        </p:nvPicPr>
        <p:blipFill>
          <a:blip r:embed="rId4"/>
          <a:srcRect/>
          <a:stretch>
            <a:fillRect/>
          </a:stretch>
        </p:blipFill>
        <p:spPr bwMode="auto">
          <a:xfrm>
            <a:off x="76200" y="1371600"/>
            <a:ext cx="3352800" cy="3060700"/>
          </a:xfrm>
          <a:prstGeom prst="rect">
            <a:avLst/>
          </a:prstGeom>
          <a:noFill/>
          <a:ln w="9525">
            <a:solidFill>
              <a:srgbClr val="121212"/>
            </a:solidFill>
            <a:miter lim="800000"/>
            <a:headEnd/>
            <a:tailEnd/>
          </a:ln>
          <a:effectLst>
            <a:outerShdw blurRad="127000" dist="126999" dir="2700000" algn="ctr" rotWithShape="0">
              <a:srgbClr val="121212">
                <a:alpha val="75000"/>
              </a:srgbClr>
            </a:outerShdw>
          </a:effectLst>
        </p:spPr>
      </p:pic>
      <p:pic>
        <p:nvPicPr>
          <p:cNvPr id="539652" name="Picture 4"/>
          <p:cNvPicPr>
            <a:picLocks noChangeArrowheads="1"/>
          </p:cNvPicPr>
          <p:nvPr/>
        </p:nvPicPr>
        <p:blipFill>
          <a:blip r:embed="rId5"/>
          <a:srcRect/>
          <a:stretch>
            <a:fillRect/>
          </a:stretch>
        </p:blipFill>
        <p:spPr bwMode="auto">
          <a:xfrm>
            <a:off x="901700" y="2573338"/>
            <a:ext cx="2786063" cy="4114800"/>
          </a:xfrm>
          <a:prstGeom prst="rect">
            <a:avLst/>
          </a:prstGeom>
          <a:noFill/>
          <a:ln w="9525">
            <a:solidFill>
              <a:srgbClr val="121212"/>
            </a:solidFill>
            <a:miter lim="800000"/>
            <a:headEnd/>
            <a:tailEnd/>
          </a:ln>
          <a:effectLst>
            <a:outerShdw blurRad="127000" dist="126999" dir="2700000" algn="ctr" rotWithShape="0">
              <a:srgbClr val="121212">
                <a:alpha val="75000"/>
              </a:srgbClr>
            </a:outerShdw>
          </a:effectLst>
        </p:spPr>
      </p:pic>
    </p:spTree>
    <p:extLst>
      <p:ext uri="{BB962C8B-B14F-4D97-AF65-F5344CB8AC3E}">
        <p14:creationId xmlns:p14="http://schemas.microsoft.com/office/powerpoint/2010/main" val="13871603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1710" name="Picture 14" descr="0000038122_20070301141540"/>
          <p:cNvPicPr>
            <a:picLocks noChangeAspect="1" noChangeArrowheads="1"/>
          </p:cNvPicPr>
          <p:nvPr/>
        </p:nvPicPr>
        <p:blipFill>
          <a:blip r:embed="rId4"/>
          <a:srcRect l="10547" r="14063"/>
          <a:stretch>
            <a:fillRect/>
          </a:stretch>
        </p:blipFill>
        <p:spPr bwMode="auto">
          <a:xfrm>
            <a:off x="3944938" y="4486275"/>
            <a:ext cx="3016250" cy="2259013"/>
          </a:xfrm>
          <a:prstGeom prst="rect">
            <a:avLst/>
          </a:prstGeom>
          <a:noFill/>
          <a:ln w="9525">
            <a:noFill/>
            <a:miter lim="800000"/>
            <a:headEnd/>
            <a:tailEnd/>
          </a:ln>
          <a:effectLst>
            <a:outerShdw blurRad="63500" dist="38099" dir="2700000" algn="ctr" rotWithShape="0">
              <a:srgbClr val="0E0E0E">
                <a:alpha val="74998"/>
              </a:srgbClr>
            </a:outerShdw>
          </a:effectLst>
        </p:spPr>
      </p:pic>
      <p:sp>
        <p:nvSpPr>
          <p:cNvPr id="79875" name="Rectangle 2"/>
          <p:cNvSpPr>
            <a:spLocks noGrp="1" noChangeArrowheads="1"/>
          </p:cNvSpPr>
          <p:nvPr>
            <p:ph type="title" idx="4294967295"/>
          </p:nvPr>
        </p:nvSpPr>
        <p:spPr bwMode="auto">
          <a:xfrm>
            <a:off x="0" y="274638"/>
            <a:ext cx="4826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Sexual selection</a:t>
            </a:r>
          </a:p>
        </p:txBody>
      </p:sp>
      <p:sp>
        <p:nvSpPr>
          <p:cNvPr id="79876" name="Rectangle 3" descr="Rectangle: Click to edit Master text styles&#10;Second level&#10;Third level&#10;Fourth level&#10;Fifth level"/>
          <p:cNvSpPr>
            <a:spLocks noGrp="1" noChangeArrowheads="1"/>
          </p:cNvSpPr>
          <p:nvPr>
            <p:ph type="body" idx="4294967295"/>
          </p:nvPr>
        </p:nvSpPr>
        <p:spPr>
          <a:xfrm>
            <a:off x="0" y="1301750"/>
            <a:ext cx="5919788" cy="3806825"/>
          </a:xfrm>
        </p:spPr>
        <p:txBody>
          <a:bodyPr/>
          <a:lstStyle/>
          <a:p>
            <a:r>
              <a:rPr lang="en-US">
                <a:latin typeface="Arial" charset="0"/>
                <a:ea typeface="ＭＳ Ｐゴシック" charset="0"/>
                <a:cs typeface="Comic Sans MS" charset="0"/>
              </a:rPr>
              <a:t>Acts in all sexually </a:t>
            </a:r>
            <a:br>
              <a:rPr lang="en-US">
                <a:latin typeface="Arial" charset="0"/>
                <a:ea typeface="ＭＳ Ｐゴシック" charset="0"/>
                <a:cs typeface="Comic Sans MS" charset="0"/>
              </a:rPr>
            </a:br>
            <a:r>
              <a:rPr lang="en-US">
                <a:latin typeface="Arial" charset="0"/>
                <a:ea typeface="ＭＳ Ｐゴシック" charset="0"/>
                <a:cs typeface="Comic Sans MS" charset="0"/>
              </a:rPr>
              <a:t>reproducing species</a:t>
            </a:r>
          </a:p>
          <a:p>
            <a:pPr lvl="1"/>
            <a:r>
              <a:rPr lang="en-US" sz="2600">
                <a:latin typeface="Arial" charset="0"/>
                <a:ea typeface="ＭＳ Ｐゴシック" charset="0"/>
                <a:cs typeface="Comic Sans MS" charset="0"/>
              </a:rPr>
              <a:t>the traits that get you mates</a:t>
            </a:r>
          </a:p>
          <a:p>
            <a:pPr lvl="1"/>
            <a:r>
              <a:rPr lang="en-US" sz="2600">
                <a:latin typeface="Arial" charset="0"/>
                <a:ea typeface="ＭＳ Ｐゴシック" charset="0"/>
                <a:cs typeface="Comic Sans MS" charset="0"/>
              </a:rPr>
              <a:t>influences both morphology &amp; behavior</a:t>
            </a:r>
          </a:p>
          <a:p>
            <a:pPr lvl="1"/>
            <a:r>
              <a:rPr lang="en-US" sz="2600">
                <a:latin typeface="Arial" charset="0"/>
                <a:ea typeface="ＭＳ Ｐゴシック" charset="0"/>
                <a:cs typeface="Comic Sans MS" charset="0"/>
              </a:rPr>
              <a:t>Can seem maladaptive</a:t>
            </a:r>
            <a:endParaRPr lang="en-US">
              <a:latin typeface="Arial" charset="0"/>
              <a:ea typeface="ＭＳ Ｐゴシック" charset="0"/>
            </a:endParaRPr>
          </a:p>
        </p:txBody>
      </p:sp>
      <p:grpSp>
        <p:nvGrpSpPr>
          <p:cNvPr id="79877" name="Group 16"/>
          <p:cNvGrpSpPr>
            <a:grpSpLocks/>
          </p:cNvGrpSpPr>
          <p:nvPr/>
        </p:nvGrpSpPr>
        <p:grpSpPr bwMode="auto">
          <a:xfrm>
            <a:off x="6718300" y="3049588"/>
            <a:ext cx="2393950" cy="2905125"/>
            <a:chOff x="4232" y="1921"/>
            <a:chExt cx="1508" cy="1830"/>
          </a:xfrm>
        </p:grpSpPr>
        <p:pic>
          <p:nvPicPr>
            <p:cNvPr id="541703" name="Picture 7"/>
            <p:cNvPicPr>
              <a:picLocks noChangeAspect="1" noChangeArrowheads="1"/>
            </p:cNvPicPr>
            <p:nvPr/>
          </p:nvPicPr>
          <p:blipFill>
            <a:blip r:embed="rId5"/>
            <a:srcRect l="2315"/>
            <a:stretch>
              <a:fillRect/>
            </a:stretch>
          </p:blipFill>
          <p:spPr bwMode="auto">
            <a:xfrm>
              <a:off x="4232" y="1921"/>
              <a:ext cx="1409" cy="1595"/>
            </a:xfrm>
            <a:prstGeom prst="rect">
              <a:avLst/>
            </a:prstGeom>
            <a:noFill/>
            <a:ln w="9525">
              <a:noFill/>
              <a:miter lim="800000"/>
              <a:headEnd/>
              <a:tailEnd/>
            </a:ln>
            <a:effectLst>
              <a:outerShdw blurRad="63500" dist="35921" dir="2700000" algn="ctr" rotWithShape="0">
                <a:srgbClr val="0E0E0E">
                  <a:alpha val="75000"/>
                </a:srgbClr>
              </a:outerShdw>
            </a:effectLst>
          </p:spPr>
        </p:pic>
        <p:sp>
          <p:nvSpPr>
            <p:cNvPr id="79882" name="Rectangle 8"/>
            <p:cNvSpPr>
              <a:spLocks noChangeArrowheads="1"/>
            </p:cNvSpPr>
            <p:nvPr/>
          </p:nvSpPr>
          <p:spPr bwMode="auto">
            <a:xfrm>
              <a:off x="4992" y="3501"/>
              <a:ext cx="7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a:solidFill>
                    <a:srgbClr val="0F116A"/>
                  </a:solidFill>
                  <a:cs typeface="Comic Sans MS" charset="0"/>
                </a:rPr>
                <a:t>Jacanas</a:t>
              </a:r>
            </a:p>
          </p:txBody>
        </p:sp>
      </p:grpSp>
      <p:pic>
        <p:nvPicPr>
          <p:cNvPr id="541705" name="Picture 9"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6" name="AutoShape 10"/>
          <p:cNvSpPr>
            <a:spLocks noChangeArrowheads="1"/>
          </p:cNvSpPr>
          <p:nvPr/>
        </p:nvSpPr>
        <p:spPr bwMode="auto">
          <a:xfrm flipH="1">
            <a:off x="1504950" y="5818188"/>
            <a:ext cx="2855913" cy="927100"/>
          </a:xfrm>
          <a:prstGeom prst="wedgeEllipseCallout">
            <a:avLst>
              <a:gd name="adj1" fmla="val 67398"/>
              <a:gd name="adj2" fmla="val -40412"/>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cs typeface="Geneva" charset="0"/>
              </a:rPr>
              <a:t>Is there a testable</a:t>
            </a:r>
            <a:br>
              <a:rPr lang="en-US" sz="1800" b="1">
                <a:solidFill>
                  <a:srgbClr val="0F116A"/>
                </a:solidFill>
                <a:latin typeface="Comic Sans MS" charset="0"/>
                <a:cs typeface="Geneva" charset="0"/>
              </a:rPr>
            </a:br>
            <a:r>
              <a:rPr lang="en-US" sz="1800" b="1">
                <a:solidFill>
                  <a:srgbClr val="0F116A"/>
                </a:solidFill>
                <a:latin typeface="Comic Sans MS" charset="0"/>
                <a:cs typeface="Geneva" charset="0"/>
              </a:rPr>
              <a:t>hypothesis in there?</a:t>
            </a:r>
          </a:p>
        </p:txBody>
      </p:sp>
      <p:pic>
        <p:nvPicPr>
          <p:cNvPr id="541711" name="Picture 15" descr="peacock-wooing-peahen"/>
          <p:cNvPicPr>
            <a:picLocks noChangeAspect="1" noChangeArrowheads="1"/>
          </p:cNvPicPr>
          <p:nvPr/>
        </p:nvPicPr>
        <p:blipFill>
          <a:blip r:embed="rId7"/>
          <a:srcRect l="6923"/>
          <a:stretch>
            <a:fillRect/>
          </a:stretch>
        </p:blipFill>
        <p:spPr bwMode="auto">
          <a:xfrm>
            <a:off x="6307138" y="401638"/>
            <a:ext cx="2722562" cy="2514600"/>
          </a:xfrm>
          <a:prstGeom prst="rect">
            <a:avLst/>
          </a:prstGeom>
          <a:noFill/>
          <a:effectLst>
            <a:outerShdw blurRad="63500" dist="38099" dir="2700000" algn="ctr" rotWithShape="0">
              <a:srgbClr val="0E0E0E">
                <a:alpha val="74998"/>
              </a:srgbClr>
            </a:outerShdw>
          </a:effectLst>
        </p:spPr>
      </p:pic>
    </p:spTree>
    <p:extLst>
      <p:ext uri="{BB962C8B-B14F-4D97-AF65-F5344CB8AC3E}">
        <p14:creationId xmlns:p14="http://schemas.microsoft.com/office/powerpoint/2010/main" val="2887113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1705"/>
                                        </p:tgtEl>
                                        <p:attrNameLst>
                                          <p:attrName>style.visibility</p:attrName>
                                        </p:attrNameLst>
                                      </p:cBhvr>
                                      <p:to>
                                        <p:strVal val="visible"/>
                                      </p:to>
                                    </p:set>
                                    <p:animEffect transition="in" filter="wipe(left)">
                                      <p:cBhvr>
                                        <p:cTn id="7" dur="500"/>
                                        <p:tgtEl>
                                          <p:spTgt spid="5417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1706"/>
                                        </p:tgtEl>
                                        <p:attrNameLst>
                                          <p:attrName>style.visibility</p:attrName>
                                        </p:attrNameLst>
                                      </p:cBhvr>
                                      <p:to>
                                        <p:strVal val="visible"/>
                                      </p:to>
                                    </p:set>
                                    <p:animEffect transition="in" filter="wipe(left)">
                                      <p:cBhvr>
                                        <p:cTn id="11" dur="500"/>
                                        <p:tgtEl>
                                          <p:spTgt spid="54170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35"/>
          <p:cNvGrpSpPr>
            <a:grpSpLocks/>
          </p:cNvGrpSpPr>
          <p:nvPr/>
        </p:nvGrpSpPr>
        <p:grpSpPr bwMode="auto">
          <a:xfrm>
            <a:off x="1335088" y="4508500"/>
            <a:ext cx="4421187" cy="2349500"/>
            <a:chOff x="836" y="2801"/>
            <a:chExt cx="2785" cy="1480"/>
          </a:xfrm>
        </p:grpSpPr>
        <p:pic>
          <p:nvPicPr>
            <p:cNvPr id="81931" name="Picture 31"/>
            <p:cNvPicPr>
              <a:picLocks noChangeAspect="1" noChangeArrowheads="1"/>
            </p:cNvPicPr>
            <p:nvPr/>
          </p:nvPicPr>
          <p:blipFill>
            <a:blip r:embed="rId3">
              <a:extLst>
                <a:ext uri="{28A0092B-C50C-407E-A947-70E740481C1C}">
                  <a14:useLocalDpi xmlns:a14="http://schemas.microsoft.com/office/drawing/2010/main" val="0"/>
                </a:ext>
              </a:extLst>
            </a:blip>
            <a:srcRect l="11250" t="19501" r="9000" b="24001"/>
            <a:stretch>
              <a:fillRect/>
            </a:stretch>
          </p:blipFill>
          <p:spPr bwMode="auto">
            <a:xfrm>
              <a:off x="836" y="2801"/>
              <a:ext cx="2785"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Rectangle 32"/>
            <p:cNvSpPr>
              <a:spLocks noChangeArrowheads="1"/>
            </p:cNvSpPr>
            <p:nvPr/>
          </p:nvSpPr>
          <p:spPr bwMode="auto">
            <a:xfrm rot="-659761">
              <a:off x="1864" y="3179"/>
              <a:ext cx="3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200" b="1">
                  <a:solidFill>
                    <a:srgbClr val="000000"/>
                  </a:solidFill>
                </a:rPr>
                <a:t>Warbler</a:t>
              </a:r>
            </a:p>
            <a:p>
              <a:pPr eaLnBrk="1" hangingPunct="1">
                <a:lnSpc>
                  <a:spcPct val="85000"/>
                </a:lnSpc>
              </a:pPr>
              <a:r>
                <a:rPr lang="en-US" sz="1200" b="1">
                  <a:solidFill>
                    <a:srgbClr val="000000"/>
                  </a:solidFill>
                </a:rPr>
                <a:t>finch</a:t>
              </a:r>
              <a:endParaRPr lang="en-US" sz="1200" b="1"/>
            </a:p>
          </p:txBody>
        </p:sp>
        <p:sp>
          <p:nvSpPr>
            <p:cNvPr id="81933" name="Rectangle 33"/>
            <p:cNvSpPr>
              <a:spLocks noChangeArrowheads="1"/>
            </p:cNvSpPr>
            <p:nvPr/>
          </p:nvSpPr>
          <p:spPr bwMode="auto">
            <a:xfrm rot="-3336602">
              <a:off x="1192" y="3588"/>
              <a:ext cx="56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200" b="1">
                  <a:solidFill>
                    <a:srgbClr val="000000"/>
                  </a:solidFill>
                </a:rPr>
                <a:t>Tree finches</a:t>
              </a:r>
              <a:endParaRPr lang="en-US" sz="1200" b="1"/>
            </a:p>
          </p:txBody>
        </p:sp>
        <p:sp>
          <p:nvSpPr>
            <p:cNvPr id="81934" name="Rectangle 34"/>
            <p:cNvSpPr>
              <a:spLocks noChangeArrowheads="1"/>
            </p:cNvSpPr>
            <p:nvPr/>
          </p:nvSpPr>
          <p:spPr bwMode="auto">
            <a:xfrm rot="3307343">
              <a:off x="2532" y="3600"/>
              <a:ext cx="7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200" b="1">
                  <a:solidFill>
                    <a:srgbClr val="000000"/>
                  </a:solidFill>
                </a:rPr>
                <a:t>Ground finches</a:t>
              </a:r>
              <a:endParaRPr lang="en-US" sz="1200" b="1"/>
            </a:p>
          </p:txBody>
        </p:sp>
      </p:grpSp>
      <p:sp>
        <p:nvSpPr>
          <p:cNvPr id="81923"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4. Genetic drift</a:t>
            </a:r>
          </a:p>
        </p:txBody>
      </p:sp>
      <p:sp>
        <p:nvSpPr>
          <p:cNvPr id="81924" name="Rectangle 4" descr="Rectangle: Click to edit Master text styles&#10;Second level&#10;Third level&#10;Fourth level&#10;Fifth level"/>
          <p:cNvSpPr>
            <a:spLocks noGrp="1" noChangeArrowheads="1"/>
          </p:cNvSpPr>
          <p:nvPr>
            <p:ph type="body" idx="1"/>
          </p:nvPr>
        </p:nvSpPr>
        <p:spPr>
          <a:xfrm>
            <a:off x="0" y="1295400"/>
            <a:ext cx="8305800" cy="3397250"/>
          </a:xfrm>
        </p:spPr>
        <p:txBody>
          <a:bodyPr/>
          <a:lstStyle/>
          <a:p>
            <a:r>
              <a:rPr lang="en-US">
                <a:latin typeface="Arial" charset="0"/>
                <a:ea typeface="ＭＳ Ｐゴシック" charset="0"/>
                <a:cs typeface="ＭＳ Ｐゴシック" charset="0"/>
              </a:rPr>
              <a:t>Chance events changing frequency of traits in a population</a:t>
            </a:r>
          </a:p>
          <a:p>
            <a:pPr lvl="1"/>
            <a:r>
              <a:rPr lang="en-US" i="1" u="sng">
                <a:solidFill>
                  <a:srgbClr val="C00000"/>
                </a:solidFill>
                <a:latin typeface="Arial" charset="0"/>
                <a:ea typeface="ＭＳ Ｐゴシック" charset="0"/>
              </a:rPr>
              <a:t>not</a:t>
            </a:r>
            <a:r>
              <a:rPr lang="en-US">
                <a:latin typeface="Arial" charset="0"/>
                <a:ea typeface="ＭＳ Ｐゴシック" charset="0"/>
              </a:rPr>
              <a:t> adaptation to environmental conditions</a:t>
            </a:r>
          </a:p>
          <a:p>
            <a:pPr lvl="1"/>
            <a:r>
              <a:rPr lang="en-US" u="sng">
                <a:solidFill>
                  <a:srgbClr val="CC0000"/>
                </a:solidFill>
                <a:latin typeface="Arial" charset="0"/>
                <a:ea typeface="ＭＳ Ｐゴシック" charset="0"/>
              </a:rPr>
              <a:t>founder effect</a:t>
            </a:r>
            <a:endParaRPr lang="en-US">
              <a:solidFill>
                <a:srgbClr val="CC0000"/>
              </a:solidFill>
              <a:latin typeface="Arial" charset="0"/>
              <a:ea typeface="ＭＳ Ｐゴシック" charset="0"/>
            </a:endParaRPr>
          </a:p>
          <a:p>
            <a:pPr lvl="1"/>
            <a:r>
              <a:rPr lang="en-US" u="sng">
                <a:solidFill>
                  <a:srgbClr val="CC0000"/>
                </a:solidFill>
                <a:latin typeface="Arial" charset="0"/>
                <a:ea typeface="ＭＳ Ｐゴシック" charset="0"/>
              </a:rPr>
              <a:t>Bottleneck</a:t>
            </a:r>
            <a:r>
              <a:rPr lang="en-US">
                <a:latin typeface="Arial" charset="0"/>
                <a:ea typeface="ＭＳ Ｐゴシック" charset="0"/>
              </a:rPr>
              <a:t> </a:t>
            </a:r>
          </a:p>
        </p:txBody>
      </p:sp>
      <p:grpSp>
        <p:nvGrpSpPr>
          <p:cNvPr id="81925" name="Group 24"/>
          <p:cNvGrpSpPr>
            <a:grpSpLocks/>
          </p:cNvGrpSpPr>
          <p:nvPr/>
        </p:nvGrpSpPr>
        <p:grpSpPr bwMode="auto">
          <a:xfrm>
            <a:off x="7848600" y="0"/>
            <a:ext cx="1295400" cy="1600200"/>
            <a:chOff x="1536" y="2738"/>
            <a:chExt cx="1247" cy="1536"/>
          </a:xfrm>
        </p:grpSpPr>
        <p:grpSp>
          <p:nvGrpSpPr>
            <p:cNvPr id="81927" name="Group 25"/>
            <p:cNvGrpSpPr>
              <a:grpSpLocks/>
            </p:cNvGrpSpPr>
            <p:nvPr/>
          </p:nvGrpSpPr>
          <p:grpSpPr bwMode="auto">
            <a:xfrm>
              <a:off x="1536" y="2738"/>
              <a:ext cx="1247" cy="1536"/>
              <a:chOff x="1536" y="2688"/>
              <a:chExt cx="1247" cy="1536"/>
            </a:xfrm>
          </p:grpSpPr>
          <p:pic>
            <p:nvPicPr>
              <p:cNvPr id="81929" name="Picture 26" descr="f21-05d_five_agents_of__c"/>
              <p:cNvPicPr>
                <a:picLocks noChangeAspect="1" noChangeArrowheads="1"/>
              </p:cNvPicPr>
              <p:nvPr/>
            </p:nvPicPr>
            <p:blipFill>
              <a:blip r:embed="rId4">
                <a:extLst>
                  <a:ext uri="{28A0092B-C50C-407E-A947-70E740481C1C}">
                    <a14:useLocalDpi xmlns:a14="http://schemas.microsoft.com/office/drawing/2010/main" val="0"/>
                  </a:ext>
                </a:extLst>
              </a:blip>
              <a:srcRect l="20250" t="2251" r="20250"/>
              <a:stretch>
                <a:fillRect/>
              </a:stretch>
            </p:blipFill>
            <p:spPr bwMode="auto">
              <a:xfrm>
                <a:off x="1536"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27"/>
              <p:cNvSpPr>
                <a:spLocks noChangeArrowheads="1"/>
              </p:cNvSpPr>
              <p:nvPr/>
            </p:nvSpPr>
            <p:spPr bwMode="auto">
              <a:xfrm>
                <a:off x="1536" y="2688"/>
                <a:ext cx="1244"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Rectangle 28"/>
            <p:cNvSpPr>
              <a:spLocks noChangeArrowheads="1"/>
            </p:cNvSpPr>
            <p:nvPr/>
          </p:nvSpPr>
          <p:spPr bwMode="auto">
            <a:xfrm>
              <a:off x="1560" y="4075"/>
              <a:ext cx="750" cy="155"/>
            </a:xfrm>
            <a:prstGeom prst="rect">
              <a:avLst/>
            </a:prstGeom>
            <a:solidFill>
              <a:srgbClr val="DEE6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396317" name="Picture 29"/>
          <p:cNvPicPr>
            <a:picLocks noChangeAspect="1" noChangeArrowheads="1"/>
          </p:cNvPicPr>
          <p:nvPr/>
        </p:nvPicPr>
        <p:blipFill>
          <a:blip r:embed="rId5"/>
          <a:srcRect l="12508" t="12000"/>
          <a:stretch>
            <a:fillRect/>
          </a:stretch>
        </p:blipFill>
        <p:spPr bwMode="auto">
          <a:xfrm>
            <a:off x="6316663" y="4187825"/>
            <a:ext cx="1905000" cy="2562225"/>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7275170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225" y="2289175"/>
            <a:ext cx="21367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idx="4294967295"/>
          </p:nvPr>
        </p:nvSpPr>
        <p:spPr bwMode="auto">
          <a:xfrm>
            <a:off x="0" y="76200"/>
            <a:ext cx="8534400"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atin typeface="Arial" charset="0"/>
                <a:ea typeface="ＭＳ Ｐゴシック" charset="0"/>
                <a:cs typeface="ＭＳ Ｐゴシック" charset="0"/>
              </a:rPr>
              <a:t>Populations evolve</a:t>
            </a:r>
          </a:p>
        </p:txBody>
      </p:sp>
      <p:sp>
        <p:nvSpPr>
          <p:cNvPr id="31748" name="Rectangle 3" descr="Rectangle: Click to edit Master text styles&#10;Second level&#10;Third level&#10;Fourth level&#10;Fifth level"/>
          <p:cNvSpPr>
            <a:spLocks noGrp="1" noChangeArrowheads="1"/>
          </p:cNvSpPr>
          <p:nvPr>
            <p:ph type="body" idx="4294967295"/>
          </p:nvPr>
        </p:nvSpPr>
        <p:spPr>
          <a:xfrm>
            <a:off x="304800" y="914400"/>
            <a:ext cx="7772400" cy="5334000"/>
          </a:xfrm>
        </p:spPr>
        <p:txBody>
          <a:bodyPr/>
          <a:lstStyle/>
          <a:p>
            <a:pPr>
              <a:lnSpc>
                <a:spcPct val="90000"/>
              </a:lnSpc>
            </a:pPr>
            <a:r>
              <a:rPr lang="en-US" u="sng">
                <a:solidFill>
                  <a:srgbClr val="CC0000"/>
                </a:solidFill>
                <a:latin typeface="Arial" charset="0"/>
                <a:ea typeface="ＭＳ Ｐゴシック" charset="0"/>
                <a:cs typeface="ＭＳ Ｐゴシック" charset="0"/>
              </a:rPr>
              <a:t>Natural selection acts on individuals</a:t>
            </a:r>
            <a:endParaRPr lang="en-US">
              <a:latin typeface="Arial" charset="0"/>
              <a:ea typeface="ＭＳ Ｐゴシック" charset="0"/>
              <a:cs typeface="ＭＳ Ｐゴシック" charset="0"/>
            </a:endParaRPr>
          </a:p>
          <a:p>
            <a:pPr lvl="1">
              <a:lnSpc>
                <a:spcPct val="90000"/>
              </a:lnSpc>
            </a:pPr>
            <a:r>
              <a:rPr lang="en-US">
                <a:latin typeface="Arial" charset="0"/>
                <a:ea typeface="ＭＳ Ｐゴシック" charset="0"/>
              </a:rPr>
              <a:t>differential survival</a:t>
            </a:r>
          </a:p>
          <a:p>
            <a:pPr lvl="1">
              <a:lnSpc>
                <a:spcPct val="90000"/>
              </a:lnSpc>
            </a:pPr>
            <a:r>
              <a:rPr lang="en-US">
                <a:latin typeface="Arial" charset="0"/>
                <a:ea typeface="ＭＳ Ｐゴシック" charset="0"/>
              </a:rPr>
              <a:t>differential reproductive success</a:t>
            </a:r>
          </a:p>
          <a:p>
            <a:pPr>
              <a:lnSpc>
                <a:spcPct val="90000"/>
              </a:lnSpc>
            </a:pPr>
            <a:r>
              <a:rPr lang="en-US" u="sng">
                <a:solidFill>
                  <a:srgbClr val="CC0000"/>
                </a:solidFill>
                <a:latin typeface="Arial" charset="0"/>
                <a:ea typeface="ＭＳ Ｐゴシック" charset="0"/>
                <a:cs typeface="ＭＳ Ｐゴシック" charset="0"/>
              </a:rPr>
              <a:t>Populations evolve</a:t>
            </a:r>
            <a:endParaRPr lang="en-US">
              <a:latin typeface="Arial" charset="0"/>
              <a:ea typeface="ＭＳ Ｐゴシック" charset="0"/>
              <a:cs typeface="ＭＳ Ｐゴシック" charset="0"/>
            </a:endParaRPr>
          </a:p>
          <a:p>
            <a:pPr lvl="1">
              <a:lnSpc>
                <a:spcPct val="90000"/>
              </a:lnSpc>
            </a:pPr>
            <a:r>
              <a:rPr lang="en-US">
                <a:latin typeface="Arial" charset="0"/>
                <a:ea typeface="ＭＳ Ｐゴシック" charset="0"/>
              </a:rPr>
              <a:t>genetic makeup of </a:t>
            </a:r>
            <a:br>
              <a:rPr lang="en-US">
                <a:latin typeface="Arial" charset="0"/>
                <a:ea typeface="ＭＳ Ｐゴシック" charset="0"/>
              </a:rPr>
            </a:br>
            <a:r>
              <a:rPr lang="en-US">
                <a:latin typeface="Arial" charset="0"/>
                <a:ea typeface="ＭＳ Ｐゴシック" charset="0"/>
              </a:rPr>
              <a:t>population changes </a:t>
            </a:r>
            <a:br>
              <a:rPr lang="en-US">
                <a:latin typeface="Arial" charset="0"/>
                <a:ea typeface="ＭＳ Ｐゴシック" charset="0"/>
              </a:rPr>
            </a:br>
            <a:r>
              <a:rPr lang="en-US">
                <a:latin typeface="Arial" charset="0"/>
                <a:ea typeface="ＭＳ Ｐゴシック" charset="0"/>
              </a:rPr>
              <a:t>over time </a:t>
            </a:r>
          </a:p>
          <a:p>
            <a:pPr lvl="1">
              <a:lnSpc>
                <a:spcPct val="90000"/>
              </a:lnSpc>
            </a:pPr>
            <a:r>
              <a:rPr lang="en-US">
                <a:latin typeface="Arial" charset="0"/>
                <a:ea typeface="ＭＳ Ｐゴシック" charset="0"/>
              </a:rPr>
              <a:t>favorable traits </a:t>
            </a:r>
            <a:br>
              <a:rPr lang="en-US">
                <a:latin typeface="Arial" charset="0"/>
                <a:ea typeface="ＭＳ Ｐゴシック" charset="0"/>
              </a:rPr>
            </a:br>
            <a:r>
              <a:rPr lang="en-US">
                <a:latin typeface="Arial" charset="0"/>
                <a:ea typeface="ＭＳ Ｐゴシック" charset="0"/>
              </a:rPr>
              <a:t>(greater fitness) </a:t>
            </a:r>
            <a:br>
              <a:rPr lang="en-US">
                <a:latin typeface="Arial" charset="0"/>
                <a:ea typeface="ＭＳ Ｐゴシック" charset="0"/>
              </a:rPr>
            </a:br>
            <a:r>
              <a:rPr lang="en-US">
                <a:latin typeface="Arial" charset="0"/>
                <a:ea typeface="ＭＳ Ｐゴシック" charset="0"/>
              </a:rPr>
              <a:t>become more common</a:t>
            </a:r>
            <a:endParaRPr lang="en-US" sz="2000">
              <a:solidFill>
                <a:schemeClr val="tx2"/>
              </a:solidFill>
              <a:latin typeface="Arial" charset="0"/>
              <a:ea typeface="ＭＳ Ｐゴシック" charset="0"/>
            </a:endParaRPr>
          </a:p>
        </p:txBody>
      </p:sp>
      <p:pic>
        <p:nvPicPr>
          <p:cNvPr id="373768" name="Picture 8" descr="f21-08_selection_to_mat_c"/>
          <p:cNvPicPr>
            <a:picLocks noChangeAspect="1" noChangeArrowheads="1"/>
          </p:cNvPicPr>
          <p:nvPr/>
        </p:nvPicPr>
        <p:blipFill>
          <a:blip r:embed="rId4"/>
          <a:srcRect l="2251" t="3000" r="4500" b="1500"/>
          <a:stretch>
            <a:fillRect/>
          </a:stretch>
        </p:blipFill>
        <p:spPr bwMode="auto">
          <a:xfrm>
            <a:off x="5637213" y="4008438"/>
            <a:ext cx="3424237" cy="263048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1750" name="Rectangle 9"/>
          <p:cNvSpPr>
            <a:spLocks noChangeArrowheads="1"/>
          </p:cNvSpPr>
          <p:nvPr/>
        </p:nvSpPr>
        <p:spPr bwMode="auto">
          <a:xfrm>
            <a:off x="5681663" y="3735388"/>
            <a:ext cx="3384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sz="1500" b="1">
                <a:solidFill>
                  <a:srgbClr val="000000"/>
                </a:solidFill>
              </a:rPr>
              <a:t>Presence of lactate dehydrogenase</a:t>
            </a:r>
          </a:p>
        </p:txBody>
      </p:sp>
      <p:sp>
        <p:nvSpPr>
          <p:cNvPr id="31751" name="Rectangle 10"/>
          <p:cNvSpPr>
            <a:spLocks noChangeArrowheads="1"/>
          </p:cNvSpPr>
          <p:nvPr/>
        </p:nvSpPr>
        <p:spPr bwMode="auto">
          <a:xfrm>
            <a:off x="7580313" y="4854575"/>
            <a:ext cx="1081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a:solidFill>
                  <a:srgbClr val="000000"/>
                </a:solidFill>
              </a:rPr>
              <a:t>Mummichog</a:t>
            </a:r>
            <a:endParaRPr lang="en-US" sz="1500" b="1" i="1">
              <a:solidFill>
                <a:srgbClr val="000000"/>
              </a:solidFill>
            </a:endParaRPr>
          </a:p>
        </p:txBody>
      </p:sp>
    </p:spTree>
    <p:extLst>
      <p:ext uri="{BB962C8B-B14F-4D97-AF65-F5344CB8AC3E}">
        <p14:creationId xmlns:p14="http://schemas.microsoft.com/office/powerpoint/2010/main" val="28872065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4294967295"/>
          </p:nvPr>
        </p:nvSpPr>
        <p:spPr bwMode="auto">
          <a:xfrm>
            <a:off x="6934200" y="6264275"/>
            <a:ext cx="1524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a:t>2007-2008</a:t>
            </a:r>
          </a:p>
        </p:txBody>
      </p:sp>
      <p:sp>
        <p:nvSpPr>
          <p:cNvPr id="33795" name="Rectangle 2"/>
          <p:cNvSpPr>
            <a:spLocks noGrp="1" noChangeArrowheads="1"/>
          </p:cNvSpPr>
          <p:nvPr>
            <p:ph type="ctrTitle"/>
          </p:nvPr>
        </p:nvSpPr>
        <p:spPr bwMode="auto">
          <a:xfrm>
            <a:off x="460375" y="493713"/>
            <a:ext cx="7239000" cy="620712"/>
          </a:xfrm>
          <a:solidFill>
            <a:srgbClr val="FFFF66"/>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atin typeface="Arial" charset="0"/>
                <a:ea typeface="ＭＳ Ｐゴシック" charset="0"/>
                <a:cs typeface="ＭＳ Ｐゴシック" charset="0"/>
              </a:rPr>
              <a:t>Individuals </a:t>
            </a:r>
            <a:r>
              <a:rPr lang="en-US" u="sng">
                <a:latin typeface="Arial" charset="0"/>
                <a:ea typeface="ＭＳ Ｐゴシック" charset="0"/>
                <a:cs typeface="ＭＳ Ｐゴシック" charset="0"/>
              </a:rPr>
              <a:t>DON</a:t>
            </a:r>
            <a:r>
              <a:rPr lang="ja-JP" altLang="en-US" u="sng">
                <a:latin typeface="Arial" charset="0"/>
                <a:ea typeface="ＭＳ Ｐゴシック" charset="0"/>
                <a:cs typeface="ＭＳ Ｐゴシック" charset="0"/>
              </a:rPr>
              <a:t>’</a:t>
            </a:r>
            <a:r>
              <a:rPr lang="en-US" u="sng">
                <a:latin typeface="Arial" charset="0"/>
                <a:ea typeface="ＭＳ Ｐゴシック" charset="0"/>
                <a:cs typeface="ＭＳ Ｐゴシック" charset="0"/>
              </a:rPr>
              <a:t>T</a:t>
            </a:r>
            <a:r>
              <a:rPr lang="en-US">
                <a:latin typeface="Arial" charset="0"/>
                <a:ea typeface="ＭＳ Ｐゴシック" charset="0"/>
                <a:cs typeface="ＭＳ Ｐゴシック" charset="0"/>
              </a:rPr>
              <a:t> evolve…</a:t>
            </a:r>
          </a:p>
        </p:txBody>
      </p:sp>
      <p:sp>
        <p:nvSpPr>
          <p:cNvPr id="33796" name="Rectangle 7"/>
          <p:cNvSpPr>
            <a:spLocks noChangeArrowheads="1"/>
          </p:cNvSpPr>
          <p:nvPr/>
        </p:nvSpPr>
        <p:spPr bwMode="auto">
          <a:xfrm>
            <a:off x="317500" y="495300"/>
            <a:ext cx="8596313" cy="620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600" b="1">
                <a:solidFill>
                  <a:srgbClr val="0F116A"/>
                </a:solidFill>
              </a:rPr>
              <a:t>Individuals survive or don</a:t>
            </a:r>
            <a:r>
              <a:rPr lang="ja-JP" altLang="en-US" sz="3600" b="1">
                <a:solidFill>
                  <a:srgbClr val="0F116A"/>
                </a:solidFill>
              </a:rPr>
              <a:t>’</a:t>
            </a:r>
            <a:r>
              <a:rPr lang="en-US" sz="3600" b="1">
                <a:solidFill>
                  <a:srgbClr val="0F116A"/>
                </a:solidFill>
              </a:rPr>
              <a:t>t survive…</a:t>
            </a:r>
            <a:endParaRPr lang="en-US" sz="3600" b="1">
              <a:solidFill>
                <a:schemeClr val="tx2"/>
              </a:solidFill>
            </a:endParaRPr>
          </a:p>
        </p:txBody>
      </p:sp>
      <p:pic>
        <p:nvPicPr>
          <p:cNvPr id="375812" name="Picture 4"/>
          <p:cNvPicPr>
            <a:picLocks noChangeAspect="1" noChangeArrowheads="1"/>
          </p:cNvPicPr>
          <p:nvPr/>
        </p:nvPicPr>
        <p:blipFill>
          <a:blip r:embed="rId3"/>
          <a:srcRect/>
          <a:stretch>
            <a:fillRect/>
          </a:stretch>
        </p:blipFill>
        <p:spPr bwMode="auto">
          <a:xfrm>
            <a:off x="98425" y="1958975"/>
            <a:ext cx="4900613" cy="4057650"/>
          </a:xfrm>
          <a:prstGeom prst="rect">
            <a:avLst/>
          </a:prstGeom>
          <a:noFill/>
          <a:ln w="9525">
            <a:noFill/>
            <a:miter lim="800000"/>
            <a:headEnd/>
            <a:tailEnd/>
          </a:ln>
          <a:effectLst>
            <a:outerShdw blurRad="63500" dist="35921" dir="2700000" algn="ctr" rotWithShape="0">
              <a:srgbClr val="000000"/>
            </a:outerShdw>
          </a:effectLst>
        </p:spPr>
      </p:pic>
      <p:sp>
        <p:nvSpPr>
          <p:cNvPr id="33798" name="Rectangle 6"/>
          <p:cNvSpPr>
            <a:spLocks noChangeArrowheads="1"/>
          </p:cNvSpPr>
          <p:nvPr/>
        </p:nvSpPr>
        <p:spPr bwMode="auto">
          <a:xfrm>
            <a:off x="847725" y="1112838"/>
            <a:ext cx="7239000" cy="620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600" b="1" u="sng">
                <a:solidFill>
                  <a:srgbClr val="CC0000"/>
                </a:solidFill>
              </a:rPr>
              <a:t>Populations</a:t>
            </a:r>
            <a:r>
              <a:rPr lang="en-US" sz="3600" b="1">
                <a:solidFill>
                  <a:srgbClr val="CC0000"/>
                </a:solidFill>
              </a:rPr>
              <a:t> evolve</a:t>
            </a:r>
            <a:endParaRPr lang="en-US" sz="3600" b="1">
              <a:solidFill>
                <a:schemeClr val="tx2"/>
              </a:solidFill>
            </a:endParaRPr>
          </a:p>
        </p:txBody>
      </p:sp>
      <p:pic>
        <p:nvPicPr>
          <p:cNvPr id="375816" name="Picture 8" descr="f21-17_stabilizing_sele_c"/>
          <p:cNvPicPr>
            <a:picLocks noChangeAspect="1" noChangeArrowheads="1"/>
          </p:cNvPicPr>
          <p:nvPr/>
        </p:nvPicPr>
        <p:blipFill>
          <a:blip r:embed="rId4"/>
          <a:srcRect l="11250" t="3000" r="13499"/>
          <a:stretch>
            <a:fillRect/>
          </a:stretch>
        </p:blipFill>
        <p:spPr bwMode="auto">
          <a:xfrm>
            <a:off x="5070475" y="2913063"/>
            <a:ext cx="3898900" cy="377031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3800" name="Rectangle 10"/>
          <p:cNvSpPr>
            <a:spLocks noChangeArrowheads="1"/>
          </p:cNvSpPr>
          <p:nvPr/>
        </p:nvSpPr>
        <p:spPr bwMode="auto">
          <a:xfrm>
            <a:off x="317500" y="1209675"/>
            <a:ext cx="8596313" cy="620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600" b="1">
                <a:solidFill>
                  <a:srgbClr val="0F116A"/>
                </a:solidFill>
              </a:rPr>
              <a:t>Individuals reproduce or don</a:t>
            </a:r>
            <a:r>
              <a:rPr lang="ja-JP" altLang="en-US" sz="3600" b="1">
                <a:solidFill>
                  <a:srgbClr val="0F116A"/>
                </a:solidFill>
              </a:rPr>
              <a:t>’</a:t>
            </a:r>
            <a:r>
              <a:rPr lang="en-US" sz="3600" b="1">
                <a:solidFill>
                  <a:srgbClr val="0F116A"/>
                </a:solidFill>
              </a:rPr>
              <a:t>t…</a:t>
            </a:r>
            <a:endParaRPr lang="en-US" sz="3600" b="1">
              <a:solidFill>
                <a:schemeClr val="tx2"/>
              </a:solidFill>
            </a:endParaRPr>
          </a:p>
        </p:txBody>
      </p:sp>
      <p:sp>
        <p:nvSpPr>
          <p:cNvPr id="375817" name="Rectangle 9"/>
          <p:cNvSpPr>
            <a:spLocks noChangeArrowheads="1"/>
          </p:cNvSpPr>
          <p:nvPr/>
        </p:nvSpPr>
        <p:spPr bwMode="auto">
          <a:xfrm>
            <a:off x="784225" y="704850"/>
            <a:ext cx="7239000" cy="6207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600" b="1" u="sng">
                <a:solidFill>
                  <a:schemeClr val="bg1"/>
                </a:solidFill>
              </a:rPr>
              <a:t>Individuals</a:t>
            </a:r>
            <a:r>
              <a:rPr lang="en-US" sz="3600" b="1">
                <a:solidFill>
                  <a:schemeClr val="bg1"/>
                </a:solidFill>
              </a:rPr>
              <a:t> are selected</a:t>
            </a:r>
            <a:endParaRPr lang="en-US" sz="3600" b="1">
              <a:solidFill>
                <a:schemeClr val="tx2"/>
              </a:solidFill>
            </a:endParaRPr>
          </a:p>
        </p:txBody>
      </p:sp>
      <p:sp>
        <p:nvSpPr>
          <p:cNvPr id="10" name="Rectangle 9"/>
          <p:cNvSpPr>
            <a:spLocks noChangeArrowheads="1"/>
          </p:cNvSpPr>
          <p:nvPr/>
        </p:nvSpPr>
        <p:spPr bwMode="auto">
          <a:xfrm>
            <a:off x="771525" y="4781550"/>
            <a:ext cx="7239000" cy="6207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3600" b="1" u="sng">
                <a:solidFill>
                  <a:schemeClr val="bg1"/>
                </a:solidFill>
              </a:rPr>
              <a:t>Populations</a:t>
            </a:r>
            <a:r>
              <a:rPr lang="en-US" sz="3600" b="1">
                <a:solidFill>
                  <a:schemeClr val="bg1"/>
                </a:solidFill>
              </a:rPr>
              <a:t> evolve!</a:t>
            </a:r>
            <a:endParaRPr lang="en-US" sz="3600" b="1">
              <a:solidFill>
                <a:schemeClr val="tx2"/>
              </a:solidFill>
            </a:endParaRPr>
          </a:p>
        </p:txBody>
      </p:sp>
    </p:spTree>
    <p:extLst>
      <p:ext uri="{BB962C8B-B14F-4D97-AF65-F5344CB8AC3E}">
        <p14:creationId xmlns:p14="http://schemas.microsoft.com/office/powerpoint/2010/main" val="2310387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75817"/>
                                        </p:tgtEl>
                                        <p:attrNameLst>
                                          <p:attrName>style.visibility</p:attrName>
                                        </p:attrNameLst>
                                      </p:cBhvr>
                                      <p:to>
                                        <p:strVal val="visible"/>
                                      </p:to>
                                    </p:set>
                                    <p:animEffect transition="in" filter="blinds(vertical)">
                                      <p:cBhvr>
                                        <p:cTn id="7" dur="500"/>
                                        <p:tgtEl>
                                          <p:spTgt spid="375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Variation &amp; natural selection </a:t>
            </a:r>
          </a:p>
        </p:txBody>
      </p:sp>
      <p:sp>
        <p:nvSpPr>
          <p:cNvPr id="35843" name="Rectangle 3" descr="Rectangle: Click to edit Master text styles&#10;Second level&#10;Third level&#10;Fourth level&#10;Fifth level"/>
          <p:cNvSpPr>
            <a:spLocks noGrp="1" noChangeArrowheads="1"/>
          </p:cNvSpPr>
          <p:nvPr>
            <p:ph type="body" idx="1"/>
          </p:nvPr>
        </p:nvSpPr>
        <p:spPr>
          <a:xfrm>
            <a:off x="838200" y="1371600"/>
            <a:ext cx="8161338" cy="2097088"/>
          </a:xfrm>
        </p:spPr>
        <p:txBody>
          <a:bodyPr/>
          <a:lstStyle/>
          <a:p>
            <a:r>
              <a:rPr lang="en-US" u="sng">
                <a:solidFill>
                  <a:srgbClr val="CC0000"/>
                </a:solidFill>
                <a:latin typeface="Arial" charset="0"/>
                <a:ea typeface="ＭＳ Ｐゴシック" charset="0"/>
                <a:cs typeface="ＭＳ Ｐゴシック" charset="0"/>
              </a:rPr>
              <a:t>Variation</a:t>
            </a:r>
            <a:r>
              <a:rPr lang="en-US">
                <a:latin typeface="Arial" charset="0"/>
                <a:ea typeface="ＭＳ Ｐゴシック" charset="0"/>
                <a:cs typeface="ＭＳ Ｐゴシック" charset="0"/>
              </a:rPr>
              <a:t> is the raw material for natural selection</a:t>
            </a:r>
          </a:p>
          <a:p>
            <a:pPr lvl="1">
              <a:lnSpc>
                <a:spcPct val="110000"/>
              </a:lnSpc>
            </a:pPr>
            <a:r>
              <a:rPr lang="en-US" sz="2600">
                <a:latin typeface="Arial" charset="0"/>
                <a:ea typeface="ＭＳ Ｐゴシック" charset="0"/>
              </a:rPr>
              <a:t>there have to be differences within population</a:t>
            </a:r>
          </a:p>
          <a:p>
            <a:pPr lvl="1">
              <a:lnSpc>
                <a:spcPct val="110000"/>
              </a:lnSpc>
            </a:pPr>
            <a:r>
              <a:rPr lang="en-US" sz="2600">
                <a:latin typeface="Arial" charset="0"/>
                <a:ea typeface="ＭＳ Ｐゴシック" charset="0"/>
              </a:rPr>
              <a:t>some individuals must be more fit than others</a:t>
            </a:r>
          </a:p>
        </p:txBody>
      </p:sp>
      <p:pic>
        <p:nvPicPr>
          <p:cNvPr id="381957" name="Picture 5" descr="21_01"/>
          <p:cNvPicPr>
            <a:picLocks noChangeAspect="1" noChangeArrowheads="1"/>
          </p:cNvPicPr>
          <p:nvPr/>
        </p:nvPicPr>
        <p:blipFill>
          <a:blip r:embed="rId3"/>
          <a:srcRect l="28125" t="12300" r="28125" b="3000"/>
          <a:stretch>
            <a:fillRect/>
          </a:stretch>
        </p:blipFill>
        <p:spPr bwMode="auto">
          <a:xfrm>
            <a:off x="6838950" y="3659188"/>
            <a:ext cx="2124075" cy="3082925"/>
          </a:xfrm>
          <a:prstGeom prst="rect">
            <a:avLst/>
          </a:prstGeom>
          <a:noFill/>
          <a:ln w="9525">
            <a:solidFill>
              <a:srgbClr val="0F116A"/>
            </a:solidFill>
            <a:miter lim="800000"/>
            <a:headEnd/>
            <a:tailEnd/>
          </a:ln>
          <a:effectLst>
            <a:outerShdw blurRad="63500" dist="38099" dir="2700000" algn="ctr" rotWithShape="0">
              <a:srgbClr val="0F116A">
                <a:alpha val="74998"/>
              </a:srgbClr>
            </a:outerShdw>
          </a:effectLst>
        </p:spPr>
      </p:pic>
      <p:pic>
        <p:nvPicPr>
          <p:cNvPr id="381958" name="Picture 6" descr="3714623008"/>
          <p:cNvPicPr>
            <a:picLocks noChangeAspect="1" noChangeArrowheads="1"/>
          </p:cNvPicPr>
          <p:nvPr/>
        </p:nvPicPr>
        <p:blipFill>
          <a:blip r:embed="rId4">
            <a:lum bright="-8000" contrast="22000"/>
          </a:blip>
          <a:srcRect r="12000"/>
          <a:stretch>
            <a:fillRect/>
          </a:stretch>
        </p:blipFill>
        <p:spPr bwMode="auto">
          <a:xfrm>
            <a:off x="115888" y="3657600"/>
            <a:ext cx="3822700" cy="3084513"/>
          </a:xfrm>
          <a:prstGeom prst="rect">
            <a:avLst/>
          </a:prstGeom>
          <a:noFill/>
          <a:ln w="9525">
            <a:solidFill>
              <a:srgbClr val="000005"/>
            </a:solidFill>
            <a:miter lim="800000"/>
            <a:headEnd/>
            <a:tailEnd/>
          </a:ln>
          <a:effectLst>
            <a:outerShdw blurRad="63500" dist="38099" dir="2700000" algn="ctr" rotWithShape="0">
              <a:srgbClr val="000000">
                <a:alpha val="74998"/>
              </a:srgbClr>
            </a:outerShdw>
          </a:effectLst>
        </p:spPr>
      </p:pic>
      <p:pic>
        <p:nvPicPr>
          <p:cNvPr id="381960" name="Picture 8" descr="3714623001"/>
          <p:cNvPicPr>
            <a:picLocks noChangeAspect="1" noChangeArrowheads="1"/>
          </p:cNvPicPr>
          <p:nvPr/>
        </p:nvPicPr>
        <p:blipFill>
          <a:blip r:embed="rId5">
            <a:lum bright="-12000" contrast="14000"/>
          </a:blip>
          <a:srcRect r="37199"/>
          <a:stretch>
            <a:fillRect/>
          </a:stretch>
        </p:blipFill>
        <p:spPr bwMode="auto">
          <a:xfrm>
            <a:off x="4049713" y="3662363"/>
            <a:ext cx="2681287" cy="3079750"/>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020753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890" name="Group 41"/>
          <p:cNvGrpSpPr>
            <a:grpSpLocks/>
          </p:cNvGrpSpPr>
          <p:nvPr/>
        </p:nvGrpSpPr>
        <p:grpSpPr bwMode="auto">
          <a:xfrm>
            <a:off x="6246813" y="1228725"/>
            <a:ext cx="2832100" cy="3597275"/>
            <a:chOff x="4001" y="774"/>
            <a:chExt cx="1683" cy="2138"/>
          </a:xfrm>
        </p:grpSpPr>
        <p:pic>
          <p:nvPicPr>
            <p:cNvPr id="37894" name="Picture 20"/>
            <p:cNvPicPr>
              <a:picLocks noChangeAspect="1" noChangeArrowheads="1"/>
            </p:cNvPicPr>
            <p:nvPr/>
          </p:nvPicPr>
          <p:blipFill>
            <a:blip r:embed="rId3">
              <a:extLst>
                <a:ext uri="{28A0092B-C50C-407E-A947-70E740481C1C}">
                  <a14:useLocalDpi xmlns:a14="http://schemas.microsoft.com/office/drawing/2010/main" val="0"/>
                </a:ext>
              </a:extLst>
            </a:blip>
            <a:srcRect l="20250" t="1500" r="22501" b="1500"/>
            <a:stretch>
              <a:fillRect/>
            </a:stretch>
          </p:blipFill>
          <p:spPr bwMode="auto">
            <a:xfrm>
              <a:off x="4001" y="774"/>
              <a:ext cx="1683"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21"/>
            <p:cNvSpPr>
              <a:spLocks noChangeArrowheads="1"/>
            </p:cNvSpPr>
            <p:nvPr/>
          </p:nvSpPr>
          <p:spPr bwMode="auto">
            <a:xfrm>
              <a:off x="4370" y="2771"/>
              <a:ext cx="118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Mean beak depth of parents </a:t>
              </a:r>
              <a:r>
                <a:rPr lang="en-US" sz="900" b="1">
                  <a:solidFill>
                    <a:srgbClr val="000000"/>
                  </a:solidFill>
                </a:rPr>
                <a:t>(mm)</a:t>
              </a:r>
              <a:endParaRPr lang="en-US" sz="800" b="1"/>
            </a:p>
          </p:txBody>
        </p:sp>
        <p:sp>
          <p:nvSpPr>
            <p:cNvPr id="37896" name="Rectangle 22"/>
            <p:cNvSpPr>
              <a:spLocks noChangeArrowheads="1"/>
            </p:cNvSpPr>
            <p:nvPr/>
          </p:nvSpPr>
          <p:spPr bwMode="auto">
            <a:xfrm>
              <a:off x="4754" y="2517"/>
              <a:ext cx="76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Medium ground finch</a:t>
              </a:r>
              <a:endParaRPr lang="en-US" sz="800" b="1"/>
            </a:p>
          </p:txBody>
        </p:sp>
        <p:sp>
          <p:nvSpPr>
            <p:cNvPr id="37897" name="Rectangle 23"/>
            <p:cNvSpPr>
              <a:spLocks noChangeArrowheads="1"/>
            </p:cNvSpPr>
            <p:nvPr/>
          </p:nvSpPr>
          <p:spPr bwMode="auto">
            <a:xfrm>
              <a:off x="4243" y="2562"/>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8</a:t>
              </a:r>
              <a:endParaRPr lang="en-US" sz="800" b="1"/>
            </a:p>
          </p:txBody>
        </p:sp>
        <p:sp>
          <p:nvSpPr>
            <p:cNvPr id="37898" name="Rectangle 24"/>
            <p:cNvSpPr>
              <a:spLocks noChangeArrowheads="1"/>
            </p:cNvSpPr>
            <p:nvPr/>
          </p:nvSpPr>
          <p:spPr bwMode="auto">
            <a:xfrm>
              <a:off x="4376" y="2690"/>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8</a:t>
              </a:r>
              <a:endParaRPr lang="en-US" sz="800" b="1"/>
            </a:p>
          </p:txBody>
        </p:sp>
        <p:sp>
          <p:nvSpPr>
            <p:cNvPr id="37899" name="Rectangle 25"/>
            <p:cNvSpPr>
              <a:spLocks noChangeArrowheads="1"/>
            </p:cNvSpPr>
            <p:nvPr/>
          </p:nvSpPr>
          <p:spPr bwMode="auto">
            <a:xfrm>
              <a:off x="4730" y="2690"/>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9</a:t>
              </a:r>
              <a:endParaRPr lang="en-US" sz="800" b="1"/>
            </a:p>
          </p:txBody>
        </p:sp>
        <p:sp>
          <p:nvSpPr>
            <p:cNvPr id="37900" name="Rectangle 26"/>
            <p:cNvSpPr>
              <a:spLocks noChangeArrowheads="1"/>
            </p:cNvSpPr>
            <p:nvPr/>
          </p:nvSpPr>
          <p:spPr bwMode="auto">
            <a:xfrm>
              <a:off x="5080" y="2690"/>
              <a:ext cx="8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10</a:t>
              </a:r>
              <a:endParaRPr lang="en-US" sz="800" b="1"/>
            </a:p>
          </p:txBody>
        </p:sp>
        <p:sp>
          <p:nvSpPr>
            <p:cNvPr id="37901" name="Rectangle 27"/>
            <p:cNvSpPr>
              <a:spLocks noChangeArrowheads="1"/>
            </p:cNvSpPr>
            <p:nvPr/>
          </p:nvSpPr>
          <p:spPr bwMode="auto">
            <a:xfrm>
              <a:off x="5429" y="2690"/>
              <a:ext cx="8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11</a:t>
              </a:r>
              <a:endParaRPr lang="en-US" sz="800" b="1"/>
            </a:p>
          </p:txBody>
        </p:sp>
        <p:sp>
          <p:nvSpPr>
            <p:cNvPr id="37902" name="Rectangle 28"/>
            <p:cNvSpPr>
              <a:spLocks noChangeArrowheads="1"/>
            </p:cNvSpPr>
            <p:nvPr/>
          </p:nvSpPr>
          <p:spPr bwMode="auto">
            <a:xfrm>
              <a:off x="4243" y="2304"/>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9</a:t>
              </a:r>
              <a:endParaRPr lang="en-US" sz="800" b="1"/>
            </a:p>
          </p:txBody>
        </p:sp>
        <p:sp>
          <p:nvSpPr>
            <p:cNvPr id="37903" name="Rectangle 29"/>
            <p:cNvSpPr>
              <a:spLocks noChangeArrowheads="1"/>
            </p:cNvSpPr>
            <p:nvPr/>
          </p:nvSpPr>
          <p:spPr bwMode="auto">
            <a:xfrm>
              <a:off x="4224" y="2070"/>
              <a:ext cx="8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10</a:t>
              </a:r>
              <a:endParaRPr lang="en-US" sz="800" b="1"/>
            </a:p>
          </p:txBody>
        </p:sp>
        <p:sp>
          <p:nvSpPr>
            <p:cNvPr id="37904" name="Rectangle 30"/>
            <p:cNvSpPr>
              <a:spLocks noChangeArrowheads="1"/>
            </p:cNvSpPr>
            <p:nvPr/>
          </p:nvSpPr>
          <p:spPr bwMode="auto">
            <a:xfrm>
              <a:off x="4234" y="1832"/>
              <a:ext cx="8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11</a:t>
              </a:r>
              <a:endParaRPr lang="en-US" sz="800" b="1"/>
            </a:p>
          </p:txBody>
        </p:sp>
        <p:sp>
          <p:nvSpPr>
            <p:cNvPr id="37905" name="Rectangle 31"/>
            <p:cNvSpPr>
              <a:spLocks noChangeArrowheads="1"/>
            </p:cNvSpPr>
            <p:nvPr/>
          </p:nvSpPr>
          <p:spPr bwMode="auto">
            <a:xfrm>
              <a:off x="4449" y="1693"/>
              <a:ext cx="16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1977</a:t>
              </a:r>
              <a:endParaRPr lang="en-US" sz="800" b="1"/>
            </a:p>
          </p:txBody>
        </p:sp>
        <p:sp>
          <p:nvSpPr>
            <p:cNvPr id="37906" name="Rectangle 32"/>
            <p:cNvSpPr>
              <a:spLocks noChangeArrowheads="1"/>
            </p:cNvSpPr>
            <p:nvPr/>
          </p:nvSpPr>
          <p:spPr bwMode="auto">
            <a:xfrm>
              <a:off x="4805" y="1693"/>
              <a:ext cx="16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1980</a:t>
              </a:r>
              <a:endParaRPr lang="en-US" sz="800" b="1"/>
            </a:p>
          </p:txBody>
        </p:sp>
        <p:sp>
          <p:nvSpPr>
            <p:cNvPr id="37907" name="Rectangle 33"/>
            <p:cNvSpPr>
              <a:spLocks noChangeArrowheads="1"/>
            </p:cNvSpPr>
            <p:nvPr/>
          </p:nvSpPr>
          <p:spPr bwMode="auto">
            <a:xfrm>
              <a:off x="5088" y="1693"/>
              <a:ext cx="16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1982</a:t>
              </a:r>
              <a:endParaRPr lang="en-US" sz="800" b="1"/>
            </a:p>
          </p:txBody>
        </p:sp>
        <p:sp>
          <p:nvSpPr>
            <p:cNvPr id="37908" name="Rectangle 34"/>
            <p:cNvSpPr>
              <a:spLocks noChangeArrowheads="1"/>
            </p:cNvSpPr>
            <p:nvPr/>
          </p:nvSpPr>
          <p:spPr bwMode="auto">
            <a:xfrm>
              <a:off x="5373" y="1693"/>
              <a:ext cx="16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1984</a:t>
              </a:r>
              <a:endParaRPr lang="en-US" sz="800" b="1"/>
            </a:p>
          </p:txBody>
        </p:sp>
        <p:sp>
          <p:nvSpPr>
            <p:cNvPr id="37909" name="Rectangle 35"/>
            <p:cNvSpPr>
              <a:spLocks noChangeArrowheads="1"/>
            </p:cNvSpPr>
            <p:nvPr/>
          </p:nvSpPr>
          <p:spPr bwMode="auto">
            <a:xfrm>
              <a:off x="4356" y="1400"/>
              <a:ext cx="3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Dry year</a:t>
              </a:r>
              <a:endParaRPr lang="en-US" sz="800" b="1"/>
            </a:p>
          </p:txBody>
        </p:sp>
        <p:sp>
          <p:nvSpPr>
            <p:cNvPr id="37910" name="Rectangle 36"/>
            <p:cNvSpPr>
              <a:spLocks noChangeArrowheads="1"/>
            </p:cNvSpPr>
            <p:nvPr/>
          </p:nvSpPr>
          <p:spPr bwMode="auto">
            <a:xfrm>
              <a:off x="4732" y="1298"/>
              <a:ext cx="3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Dry year</a:t>
              </a:r>
              <a:endParaRPr lang="en-US" sz="800" b="1"/>
            </a:p>
          </p:txBody>
        </p:sp>
        <p:sp>
          <p:nvSpPr>
            <p:cNvPr id="37911" name="Rectangle 37"/>
            <p:cNvSpPr>
              <a:spLocks noChangeArrowheads="1"/>
            </p:cNvSpPr>
            <p:nvPr/>
          </p:nvSpPr>
          <p:spPr bwMode="auto">
            <a:xfrm>
              <a:off x="5041" y="1404"/>
              <a:ext cx="30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Dry year</a:t>
              </a:r>
              <a:endParaRPr lang="en-US" sz="800" b="1"/>
            </a:p>
          </p:txBody>
        </p:sp>
        <p:sp>
          <p:nvSpPr>
            <p:cNvPr id="37912" name="Rectangle 38"/>
            <p:cNvSpPr>
              <a:spLocks noChangeArrowheads="1"/>
            </p:cNvSpPr>
            <p:nvPr/>
          </p:nvSpPr>
          <p:spPr bwMode="auto">
            <a:xfrm>
              <a:off x="5257" y="978"/>
              <a:ext cx="31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Wet year</a:t>
              </a:r>
              <a:endParaRPr lang="en-US" sz="800" b="1"/>
            </a:p>
          </p:txBody>
        </p:sp>
        <p:sp>
          <p:nvSpPr>
            <p:cNvPr id="37913" name="Rectangle 39"/>
            <p:cNvSpPr>
              <a:spLocks noChangeArrowheads="1"/>
            </p:cNvSpPr>
            <p:nvPr/>
          </p:nvSpPr>
          <p:spPr bwMode="auto">
            <a:xfrm rot="-5400000">
              <a:off x="3909" y="1206"/>
              <a:ext cx="40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Beak depth</a:t>
              </a:r>
              <a:endParaRPr lang="en-US" sz="1000" b="1"/>
            </a:p>
          </p:txBody>
        </p:sp>
        <p:sp>
          <p:nvSpPr>
            <p:cNvPr id="37914" name="Rectangle 40"/>
            <p:cNvSpPr>
              <a:spLocks noChangeArrowheads="1"/>
            </p:cNvSpPr>
            <p:nvPr/>
          </p:nvSpPr>
          <p:spPr bwMode="auto">
            <a:xfrm rot="-5400000">
              <a:off x="3855" y="2210"/>
              <a:ext cx="5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000" b="1">
                  <a:solidFill>
                    <a:srgbClr val="000000"/>
                  </a:solidFill>
                </a:rPr>
                <a:t>Beak depth of</a:t>
              </a:r>
            </a:p>
            <a:p>
              <a:pPr eaLnBrk="1" hangingPunct="1">
                <a:lnSpc>
                  <a:spcPct val="85000"/>
                </a:lnSpc>
              </a:pPr>
              <a:r>
                <a:rPr lang="en-US" sz="1000" b="1">
                  <a:solidFill>
                    <a:srgbClr val="000000"/>
                  </a:solidFill>
                </a:rPr>
                <a:t>offspring </a:t>
              </a:r>
              <a:r>
                <a:rPr lang="en-US" sz="900" b="1">
                  <a:solidFill>
                    <a:srgbClr val="000000"/>
                  </a:solidFill>
                </a:rPr>
                <a:t>(mm)</a:t>
              </a:r>
              <a:endParaRPr lang="en-US" sz="1000" b="1"/>
            </a:p>
          </p:txBody>
        </p:sp>
      </p:grpSp>
      <p:sp>
        <p:nvSpPr>
          <p:cNvPr id="37891" name="Rectangle 2"/>
          <p:cNvSpPr>
            <a:spLocks noGrp="1" noChangeArrowheads="1"/>
          </p:cNvSpPr>
          <p:nvPr>
            <p:ph type="title"/>
          </p:nvPr>
        </p:nvSpPr>
        <p:spPr bwMode="auto">
          <a:xfrm>
            <a:off x="215900" y="279400"/>
            <a:ext cx="8297863"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atin typeface="Arial" charset="0"/>
                <a:ea typeface="ＭＳ Ｐゴシック" charset="0"/>
                <a:cs typeface="ＭＳ Ｐゴシック" charset="0"/>
              </a:rPr>
              <a:t>Where does Variation come from?</a:t>
            </a:r>
          </a:p>
        </p:txBody>
      </p:sp>
      <p:pic>
        <p:nvPicPr>
          <p:cNvPr id="379922" name="Picture 18"/>
          <p:cNvPicPr>
            <a:picLocks noChangeAspect="1" noChangeArrowheads="1"/>
          </p:cNvPicPr>
          <p:nvPr/>
        </p:nvPicPr>
        <p:blipFill>
          <a:blip r:embed="rId4"/>
          <a:srcRect/>
          <a:stretch>
            <a:fillRect/>
          </a:stretch>
        </p:blipFill>
        <p:spPr bwMode="auto">
          <a:xfrm>
            <a:off x="5999163" y="4867275"/>
            <a:ext cx="3054350" cy="18811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893" name="Rectangle 3" descr="Rectangle: Click to edit Master text styles&#10;Second level&#10;Third level&#10;Fourth level&#10;Fifth level"/>
          <p:cNvSpPr>
            <a:spLocks noGrp="1" noChangeArrowheads="1"/>
          </p:cNvSpPr>
          <p:nvPr>
            <p:ph type="body" idx="1"/>
          </p:nvPr>
        </p:nvSpPr>
        <p:spPr>
          <a:xfrm>
            <a:off x="611188" y="1309688"/>
            <a:ext cx="5811837" cy="5384800"/>
          </a:xfrm>
        </p:spPr>
        <p:txBody>
          <a:bodyPr/>
          <a:lstStyle/>
          <a:p>
            <a:r>
              <a:rPr lang="en-US" sz="2600">
                <a:latin typeface="Arial" charset="0"/>
                <a:ea typeface="ＭＳ Ｐゴシック" charset="0"/>
                <a:cs typeface="ＭＳ Ｐゴシック" charset="0"/>
              </a:rPr>
              <a:t>Mutation</a:t>
            </a:r>
          </a:p>
          <a:p>
            <a:pPr lvl="1"/>
            <a:r>
              <a:rPr lang="en-US" sz="2400">
                <a:latin typeface="Arial" charset="0"/>
                <a:ea typeface="ＭＳ Ｐゴシック" charset="0"/>
              </a:rPr>
              <a:t>random changes to DNA</a:t>
            </a:r>
          </a:p>
          <a:p>
            <a:pPr lvl="2"/>
            <a:r>
              <a:rPr lang="en-US" sz="2000">
                <a:latin typeface="Arial" charset="0"/>
                <a:ea typeface="ＭＳ Ｐゴシック" charset="0"/>
              </a:rPr>
              <a:t>errors in </a:t>
            </a:r>
            <a:r>
              <a:rPr lang="en-US" sz="2000" u="sng">
                <a:solidFill>
                  <a:srgbClr val="CC0000"/>
                </a:solidFill>
                <a:latin typeface="Arial" charset="0"/>
                <a:ea typeface="ＭＳ Ｐゴシック" charset="0"/>
              </a:rPr>
              <a:t>gamete production</a:t>
            </a:r>
            <a:endParaRPr lang="en-US" sz="2000">
              <a:latin typeface="Arial" charset="0"/>
              <a:ea typeface="ＭＳ Ｐゴシック" charset="0"/>
            </a:endParaRPr>
          </a:p>
          <a:p>
            <a:pPr lvl="2"/>
            <a:r>
              <a:rPr lang="en-US" sz="2000">
                <a:latin typeface="Arial" charset="0"/>
                <a:ea typeface="ＭＳ Ｐゴシック" charset="0"/>
              </a:rPr>
              <a:t>environmental damage</a:t>
            </a:r>
          </a:p>
          <a:p>
            <a:r>
              <a:rPr lang="en-US" sz="2600">
                <a:latin typeface="Arial" charset="0"/>
                <a:ea typeface="ＭＳ Ｐゴシック" charset="0"/>
                <a:cs typeface="ＭＳ Ｐゴシック" charset="0"/>
              </a:rPr>
              <a:t>Sex </a:t>
            </a:r>
          </a:p>
          <a:p>
            <a:pPr lvl="1"/>
            <a:r>
              <a:rPr lang="en-US" sz="2400">
                <a:latin typeface="Arial" charset="0"/>
                <a:ea typeface="ＭＳ Ｐゴシック" charset="0"/>
              </a:rPr>
              <a:t>mixing of alleles</a:t>
            </a:r>
          </a:p>
          <a:p>
            <a:pPr lvl="2"/>
            <a:r>
              <a:rPr lang="en-US" sz="2000" u="sng">
                <a:solidFill>
                  <a:srgbClr val="CC0000"/>
                </a:solidFill>
                <a:latin typeface="Arial" charset="0"/>
                <a:ea typeface="ＭＳ Ｐゴシック" charset="0"/>
              </a:rPr>
              <a:t>recombination</a:t>
            </a:r>
            <a:r>
              <a:rPr lang="en-US" sz="2000">
                <a:latin typeface="Arial" charset="0"/>
                <a:ea typeface="ＭＳ Ｐゴシック" charset="0"/>
              </a:rPr>
              <a:t> of alleles</a:t>
            </a:r>
          </a:p>
          <a:p>
            <a:pPr lvl="3"/>
            <a:r>
              <a:rPr lang="en-US" sz="1800">
                <a:latin typeface="Arial" charset="0"/>
                <a:ea typeface="ＭＳ Ｐゴシック" charset="0"/>
              </a:rPr>
              <a:t>new arrangements in every offspring </a:t>
            </a:r>
          </a:p>
          <a:p>
            <a:pPr lvl="2"/>
            <a:r>
              <a:rPr lang="en-US" sz="2000">
                <a:latin typeface="Arial" charset="0"/>
                <a:ea typeface="ＭＳ Ｐゴシック" charset="0"/>
              </a:rPr>
              <a:t>new combinations of traits</a:t>
            </a:r>
          </a:p>
          <a:p>
            <a:pPr lvl="1"/>
            <a:r>
              <a:rPr lang="en-US" sz="2400">
                <a:latin typeface="Arial" charset="0"/>
                <a:ea typeface="ＭＳ Ｐゴシック" charset="0"/>
              </a:rPr>
              <a:t>spreads variation</a:t>
            </a:r>
          </a:p>
          <a:p>
            <a:pPr lvl="2"/>
            <a:r>
              <a:rPr lang="en-US" sz="2000">
                <a:latin typeface="Arial" charset="0"/>
                <a:ea typeface="ＭＳ Ｐゴシック" charset="0"/>
              </a:rPr>
              <a:t>offspring inherit traits from parent</a:t>
            </a:r>
          </a:p>
        </p:txBody>
      </p:sp>
    </p:spTree>
    <p:extLst>
      <p:ext uri="{BB962C8B-B14F-4D97-AF65-F5344CB8AC3E}">
        <p14:creationId xmlns:p14="http://schemas.microsoft.com/office/powerpoint/2010/main" val="27203598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23_03GeoVariationMic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535113"/>
            <a:ext cx="85486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8"/>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Fig. 23-3</a:t>
            </a:r>
          </a:p>
        </p:txBody>
      </p:sp>
      <p:sp>
        <p:nvSpPr>
          <p:cNvPr id="39940" name="Text Box 9"/>
          <p:cNvSpPr txBox="1">
            <a:spLocks noChangeArrowheads="1"/>
          </p:cNvSpPr>
          <p:nvPr/>
        </p:nvSpPr>
        <p:spPr bwMode="auto">
          <a:xfrm>
            <a:off x="2743200" y="30845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13.17</a:t>
            </a:r>
          </a:p>
        </p:txBody>
      </p:sp>
      <p:sp>
        <p:nvSpPr>
          <p:cNvPr id="39941" name="Text Box 10"/>
          <p:cNvSpPr txBox="1">
            <a:spLocks noChangeArrowheads="1"/>
          </p:cNvSpPr>
          <p:nvPr/>
        </p:nvSpPr>
        <p:spPr bwMode="auto">
          <a:xfrm>
            <a:off x="3530600" y="3084513"/>
            <a:ext cx="33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19</a:t>
            </a:r>
          </a:p>
        </p:txBody>
      </p:sp>
      <p:sp>
        <p:nvSpPr>
          <p:cNvPr id="39942" name="Text Box 11"/>
          <p:cNvSpPr txBox="1">
            <a:spLocks noChangeArrowheads="1"/>
          </p:cNvSpPr>
          <p:nvPr/>
        </p:nvSpPr>
        <p:spPr bwMode="auto">
          <a:xfrm>
            <a:off x="4200525" y="3084513"/>
            <a:ext cx="33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XX</a:t>
            </a:r>
          </a:p>
        </p:txBody>
      </p:sp>
      <p:sp>
        <p:nvSpPr>
          <p:cNvPr id="39943" name="Text Box 12"/>
          <p:cNvSpPr txBox="1">
            <a:spLocks noChangeArrowheads="1"/>
          </p:cNvSpPr>
          <p:nvPr/>
        </p:nvSpPr>
        <p:spPr bwMode="auto">
          <a:xfrm>
            <a:off x="2105025" y="308451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10.16</a:t>
            </a:r>
          </a:p>
        </p:txBody>
      </p:sp>
      <p:sp>
        <p:nvSpPr>
          <p:cNvPr id="39944" name="Text Box 13"/>
          <p:cNvSpPr txBox="1">
            <a:spLocks noChangeArrowheads="1"/>
          </p:cNvSpPr>
          <p:nvPr/>
        </p:nvSpPr>
        <p:spPr bwMode="auto">
          <a:xfrm>
            <a:off x="1412875" y="308451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9.12</a:t>
            </a:r>
          </a:p>
        </p:txBody>
      </p:sp>
      <p:sp>
        <p:nvSpPr>
          <p:cNvPr id="39945" name="Text Box 14"/>
          <p:cNvSpPr txBox="1">
            <a:spLocks noChangeArrowheads="1"/>
          </p:cNvSpPr>
          <p:nvPr/>
        </p:nvSpPr>
        <p:spPr bwMode="auto">
          <a:xfrm>
            <a:off x="787400" y="3081338"/>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8.11</a:t>
            </a:r>
          </a:p>
        </p:txBody>
      </p:sp>
      <p:sp>
        <p:nvSpPr>
          <p:cNvPr id="39946" name="Text Box 15"/>
          <p:cNvSpPr txBox="1">
            <a:spLocks noChangeArrowheads="1"/>
          </p:cNvSpPr>
          <p:nvPr/>
        </p:nvSpPr>
        <p:spPr bwMode="auto">
          <a:xfrm>
            <a:off x="911225" y="2405063"/>
            <a:ext cx="31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a:t>
            </a:r>
          </a:p>
        </p:txBody>
      </p:sp>
      <p:sp>
        <p:nvSpPr>
          <p:cNvPr id="39947" name="Text Box 16"/>
          <p:cNvSpPr txBox="1">
            <a:spLocks noChangeArrowheads="1"/>
          </p:cNvSpPr>
          <p:nvPr/>
        </p:nvSpPr>
        <p:spPr bwMode="auto">
          <a:xfrm>
            <a:off x="1546225" y="2408238"/>
            <a:ext cx="31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2.4</a:t>
            </a:r>
          </a:p>
        </p:txBody>
      </p:sp>
      <p:sp>
        <p:nvSpPr>
          <p:cNvPr id="39948" name="Text Box 17"/>
          <p:cNvSpPr txBox="1">
            <a:spLocks noChangeArrowheads="1"/>
          </p:cNvSpPr>
          <p:nvPr/>
        </p:nvSpPr>
        <p:spPr bwMode="auto">
          <a:xfrm>
            <a:off x="2101850" y="240506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3.14</a:t>
            </a:r>
          </a:p>
        </p:txBody>
      </p:sp>
      <p:sp>
        <p:nvSpPr>
          <p:cNvPr id="39949" name="Text Box 18"/>
          <p:cNvSpPr txBox="1">
            <a:spLocks noChangeArrowheads="1"/>
          </p:cNvSpPr>
          <p:nvPr/>
        </p:nvSpPr>
        <p:spPr bwMode="auto">
          <a:xfrm>
            <a:off x="2746375" y="240506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5.18</a:t>
            </a:r>
          </a:p>
        </p:txBody>
      </p:sp>
      <p:sp>
        <p:nvSpPr>
          <p:cNvPr id="39950" name="Text Box 19"/>
          <p:cNvSpPr txBox="1">
            <a:spLocks noChangeArrowheads="1"/>
          </p:cNvSpPr>
          <p:nvPr/>
        </p:nvSpPr>
        <p:spPr bwMode="auto">
          <a:xfrm>
            <a:off x="3419475" y="240823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6</a:t>
            </a:r>
          </a:p>
        </p:txBody>
      </p:sp>
      <p:sp>
        <p:nvSpPr>
          <p:cNvPr id="39951" name="Text Box 20"/>
          <p:cNvSpPr txBox="1">
            <a:spLocks noChangeArrowheads="1"/>
          </p:cNvSpPr>
          <p:nvPr/>
        </p:nvSpPr>
        <p:spPr bwMode="auto">
          <a:xfrm>
            <a:off x="4025900" y="240823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7.15</a:t>
            </a:r>
          </a:p>
        </p:txBody>
      </p:sp>
      <p:sp>
        <p:nvSpPr>
          <p:cNvPr id="39952" name="Text Box 21"/>
          <p:cNvSpPr txBox="1">
            <a:spLocks noChangeArrowheads="1"/>
          </p:cNvSpPr>
          <p:nvPr/>
        </p:nvSpPr>
        <p:spPr bwMode="auto">
          <a:xfrm>
            <a:off x="4651375" y="48244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9.10</a:t>
            </a:r>
          </a:p>
        </p:txBody>
      </p:sp>
      <p:sp>
        <p:nvSpPr>
          <p:cNvPr id="39953" name="Text Box 22"/>
          <p:cNvSpPr txBox="1">
            <a:spLocks noChangeArrowheads="1"/>
          </p:cNvSpPr>
          <p:nvPr/>
        </p:nvSpPr>
        <p:spPr bwMode="auto">
          <a:xfrm>
            <a:off x="4648200" y="41767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a:t>
            </a:r>
          </a:p>
        </p:txBody>
      </p:sp>
      <p:sp>
        <p:nvSpPr>
          <p:cNvPr id="39954" name="Text Box 23"/>
          <p:cNvSpPr txBox="1">
            <a:spLocks noChangeArrowheads="1"/>
          </p:cNvSpPr>
          <p:nvPr/>
        </p:nvSpPr>
        <p:spPr bwMode="auto">
          <a:xfrm>
            <a:off x="5283200" y="41767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2.19</a:t>
            </a:r>
          </a:p>
        </p:txBody>
      </p:sp>
      <p:sp>
        <p:nvSpPr>
          <p:cNvPr id="39955" name="Text Box 24"/>
          <p:cNvSpPr txBox="1">
            <a:spLocks noChangeArrowheads="1"/>
          </p:cNvSpPr>
          <p:nvPr/>
        </p:nvSpPr>
        <p:spPr bwMode="auto">
          <a:xfrm>
            <a:off x="5283200" y="48244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11.12</a:t>
            </a:r>
          </a:p>
        </p:txBody>
      </p:sp>
      <p:sp>
        <p:nvSpPr>
          <p:cNvPr id="39956" name="Text Box 25"/>
          <p:cNvSpPr txBox="1">
            <a:spLocks noChangeArrowheads="1"/>
          </p:cNvSpPr>
          <p:nvPr/>
        </p:nvSpPr>
        <p:spPr bwMode="auto">
          <a:xfrm>
            <a:off x="5867400" y="48244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13.17</a:t>
            </a:r>
          </a:p>
        </p:txBody>
      </p:sp>
      <p:sp>
        <p:nvSpPr>
          <p:cNvPr id="39957" name="Text Box 26"/>
          <p:cNvSpPr txBox="1">
            <a:spLocks noChangeArrowheads="1"/>
          </p:cNvSpPr>
          <p:nvPr/>
        </p:nvSpPr>
        <p:spPr bwMode="auto">
          <a:xfrm>
            <a:off x="6457950" y="482758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15.18</a:t>
            </a:r>
          </a:p>
        </p:txBody>
      </p:sp>
      <p:sp>
        <p:nvSpPr>
          <p:cNvPr id="39958" name="Text Box 27"/>
          <p:cNvSpPr txBox="1">
            <a:spLocks noChangeArrowheads="1"/>
          </p:cNvSpPr>
          <p:nvPr/>
        </p:nvSpPr>
        <p:spPr bwMode="auto">
          <a:xfrm>
            <a:off x="5857875" y="41767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3.8</a:t>
            </a:r>
          </a:p>
        </p:txBody>
      </p:sp>
      <p:sp>
        <p:nvSpPr>
          <p:cNvPr id="39959" name="Text Box 28"/>
          <p:cNvSpPr txBox="1">
            <a:spLocks noChangeArrowheads="1"/>
          </p:cNvSpPr>
          <p:nvPr/>
        </p:nvSpPr>
        <p:spPr bwMode="auto">
          <a:xfrm>
            <a:off x="6461125" y="41767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4.16</a:t>
            </a:r>
          </a:p>
        </p:txBody>
      </p:sp>
      <p:sp>
        <p:nvSpPr>
          <p:cNvPr id="39960" name="Text Box 29"/>
          <p:cNvSpPr txBox="1">
            <a:spLocks noChangeArrowheads="1"/>
          </p:cNvSpPr>
          <p:nvPr/>
        </p:nvSpPr>
        <p:spPr bwMode="auto">
          <a:xfrm>
            <a:off x="7054850" y="4176713"/>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5.14</a:t>
            </a:r>
          </a:p>
        </p:txBody>
      </p:sp>
      <p:sp>
        <p:nvSpPr>
          <p:cNvPr id="39961" name="Text Box 30"/>
          <p:cNvSpPr txBox="1">
            <a:spLocks noChangeArrowheads="1"/>
          </p:cNvSpPr>
          <p:nvPr/>
        </p:nvSpPr>
        <p:spPr bwMode="auto">
          <a:xfrm>
            <a:off x="7664450" y="417353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6.7</a:t>
            </a:r>
          </a:p>
        </p:txBody>
      </p:sp>
      <p:sp>
        <p:nvSpPr>
          <p:cNvPr id="39962" name="Text Box 31"/>
          <p:cNvSpPr txBox="1">
            <a:spLocks noChangeArrowheads="1"/>
          </p:cNvSpPr>
          <p:nvPr/>
        </p:nvSpPr>
        <p:spPr bwMode="auto">
          <a:xfrm>
            <a:off x="7696200" y="482758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1600" b="1">
                <a:cs typeface="Geneva" charset="0"/>
              </a:rPr>
              <a:t>XX</a:t>
            </a:r>
          </a:p>
        </p:txBody>
      </p:sp>
      <p:sp>
        <p:nvSpPr>
          <p:cNvPr id="39963" name="Rectangle 26"/>
          <p:cNvSpPr>
            <a:spLocks noChangeArrowheads="1"/>
          </p:cNvSpPr>
          <p:nvPr/>
        </p:nvSpPr>
        <p:spPr bwMode="auto">
          <a:xfrm>
            <a:off x="228600" y="30480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800"/>
              <a:t>Most species exhibit </a:t>
            </a:r>
            <a:r>
              <a:rPr lang="en-US" sz="2800" b="1"/>
              <a:t>geographic variation</a:t>
            </a:r>
            <a:r>
              <a:rPr lang="en-US" sz="2800"/>
              <a:t>,</a:t>
            </a:r>
            <a:r>
              <a:rPr lang="en-US" sz="2800" b="1"/>
              <a:t> </a:t>
            </a:r>
            <a:r>
              <a:rPr lang="en-US" sz="2800"/>
              <a:t>differences between gene pools of separate populations or population subgroups</a:t>
            </a:r>
          </a:p>
        </p:txBody>
      </p:sp>
    </p:spTree>
    <p:extLst>
      <p:ext uri="{BB962C8B-B14F-4D97-AF65-F5344CB8AC3E}">
        <p14:creationId xmlns:p14="http://schemas.microsoft.com/office/powerpoint/2010/main" val="2204399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23_04GeoVariationCli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524000"/>
            <a:ext cx="6789738"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8"/>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kumimoji="0" lang="en-US" sz="1200">
                <a:solidFill>
                  <a:schemeClr val="tx2"/>
                </a:solidFill>
              </a:rPr>
              <a:t>Fig. 23-4</a:t>
            </a:r>
          </a:p>
        </p:txBody>
      </p:sp>
      <p:sp>
        <p:nvSpPr>
          <p:cNvPr id="41988" name="Text Box 9"/>
          <p:cNvSpPr txBox="1">
            <a:spLocks noChangeArrowheads="1"/>
          </p:cNvSpPr>
          <p:nvPr/>
        </p:nvSpPr>
        <p:spPr bwMode="auto">
          <a:xfrm>
            <a:off x="2590800" y="1600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1.0</a:t>
            </a:r>
          </a:p>
        </p:txBody>
      </p:sp>
      <p:sp>
        <p:nvSpPr>
          <p:cNvPr id="41989" name="Text Box 10"/>
          <p:cNvSpPr txBox="1">
            <a:spLocks noChangeArrowheads="1"/>
          </p:cNvSpPr>
          <p:nvPr/>
        </p:nvSpPr>
        <p:spPr bwMode="auto">
          <a:xfrm>
            <a:off x="2590800" y="22860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0.8</a:t>
            </a:r>
          </a:p>
        </p:txBody>
      </p:sp>
      <p:sp>
        <p:nvSpPr>
          <p:cNvPr id="41990" name="Text Box 11"/>
          <p:cNvSpPr txBox="1">
            <a:spLocks noChangeArrowheads="1"/>
          </p:cNvSpPr>
          <p:nvPr/>
        </p:nvSpPr>
        <p:spPr bwMode="auto">
          <a:xfrm>
            <a:off x="2590800" y="28956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0.6</a:t>
            </a:r>
          </a:p>
        </p:txBody>
      </p:sp>
      <p:sp>
        <p:nvSpPr>
          <p:cNvPr id="41991" name="Text Box 12"/>
          <p:cNvSpPr txBox="1">
            <a:spLocks noChangeArrowheads="1"/>
          </p:cNvSpPr>
          <p:nvPr/>
        </p:nvSpPr>
        <p:spPr bwMode="auto">
          <a:xfrm>
            <a:off x="2590800" y="35814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0.4</a:t>
            </a:r>
          </a:p>
        </p:txBody>
      </p:sp>
      <p:sp>
        <p:nvSpPr>
          <p:cNvPr id="41992" name="Text Box 13"/>
          <p:cNvSpPr txBox="1">
            <a:spLocks noChangeArrowheads="1"/>
          </p:cNvSpPr>
          <p:nvPr/>
        </p:nvSpPr>
        <p:spPr bwMode="auto">
          <a:xfrm>
            <a:off x="2590800" y="41910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0.2</a:t>
            </a:r>
          </a:p>
        </p:txBody>
      </p:sp>
      <p:sp>
        <p:nvSpPr>
          <p:cNvPr id="41993" name="Text Box 14"/>
          <p:cNvSpPr txBox="1">
            <a:spLocks noChangeArrowheads="1"/>
          </p:cNvSpPr>
          <p:nvPr/>
        </p:nvSpPr>
        <p:spPr bwMode="auto">
          <a:xfrm>
            <a:off x="2819400" y="4876800"/>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0</a:t>
            </a:r>
          </a:p>
        </p:txBody>
      </p:sp>
      <p:sp>
        <p:nvSpPr>
          <p:cNvPr id="41994" name="Text Box 15"/>
          <p:cNvSpPr txBox="1">
            <a:spLocks noChangeArrowheads="1"/>
          </p:cNvSpPr>
          <p:nvPr/>
        </p:nvSpPr>
        <p:spPr bwMode="auto">
          <a:xfrm>
            <a:off x="2895600" y="5105400"/>
            <a:ext cx="679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46</a:t>
            </a:r>
          </a:p>
        </p:txBody>
      </p:sp>
      <p:sp>
        <p:nvSpPr>
          <p:cNvPr id="41995" name="Text Box 16"/>
          <p:cNvSpPr txBox="1">
            <a:spLocks noChangeArrowheads="1"/>
          </p:cNvSpPr>
          <p:nvPr/>
        </p:nvSpPr>
        <p:spPr bwMode="auto">
          <a:xfrm>
            <a:off x="3581400" y="5105400"/>
            <a:ext cx="663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44</a:t>
            </a:r>
          </a:p>
        </p:txBody>
      </p:sp>
      <p:sp>
        <p:nvSpPr>
          <p:cNvPr id="41996" name="Text Box 17"/>
          <p:cNvSpPr txBox="1">
            <a:spLocks noChangeArrowheads="1"/>
          </p:cNvSpPr>
          <p:nvPr/>
        </p:nvSpPr>
        <p:spPr bwMode="auto">
          <a:xfrm>
            <a:off x="4267200" y="5105400"/>
            <a:ext cx="654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42</a:t>
            </a:r>
          </a:p>
        </p:txBody>
      </p:sp>
      <p:sp>
        <p:nvSpPr>
          <p:cNvPr id="41997" name="Text Box 18"/>
          <p:cNvSpPr txBox="1">
            <a:spLocks noChangeArrowheads="1"/>
          </p:cNvSpPr>
          <p:nvPr/>
        </p:nvSpPr>
        <p:spPr bwMode="auto">
          <a:xfrm>
            <a:off x="4953000" y="5105400"/>
            <a:ext cx="498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40</a:t>
            </a:r>
          </a:p>
        </p:txBody>
      </p:sp>
      <p:sp>
        <p:nvSpPr>
          <p:cNvPr id="41998" name="Text Box 19"/>
          <p:cNvSpPr txBox="1">
            <a:spLocks noChangeArrowheads="1"/>
          </p:cNvSpPr>
          <p:nvPr/>
        </p:nvSpPr>
        <p:spPr bwMode="auto">
          <a:xfrm>
            <a:off x="5562600" y="5105400"/>
            <a:ext cx="62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38</a:t>
            </a:r>
          </a:p>
        </p:txBody>
      </p:sp>
      <p:sp>
        <p:nvSpPr>
          <p:cNvPr id="41999" name="Text Box 20"/>
          <p:cNvSpPr txBox="1">
            <a:spLocks noChangeArrowheads="1"/>
          </p:cNvSpPr>
          <p:nvPr/>
        </p:nvSpPr>
        <p:spPr bwMode="auto">
          <a:xfrm>
            <a:off x="6400800" y="51054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36</a:t>
            </a:r>
          </a:p>
        </p:txBody>
      </p:sp>
      <p:sp>
        <p:nvSpPr>
          <p:cNvPr id="42000" name="Text Box 21"/>
          <p:cNvSpPr txBox="1">
            <a:spLocks noChangeArrowheads="1"/>
          </p:cNvSpPr>
          <p:nvPr/>
        </p:nvSpPr>
        <p:spPr bwMode="auto">
          <a:xfrm>
            <a:off x="7010400" y="5105400"/>
            <a:ext cx="460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34</a:t>
            </a:r>
          </a:p>
        </p:txBody>
      </p:sp>
      <p:sp>
        <p:nvSpPr>
          <p:cNvPr id="42001" name="Text Box 22"/>
          <p:cNvSpPr txBox="1">
            <a:spLocks noChangeArrowheads="1"/>
          </p:cNvSpPr>
          <p:nvPr/>
        </p:nvSpPr>
        <p:spPr bwMode="auto">
          <a:xfrm>
            <a:off x="7620000" y="5105400"/>
            <a:ext cx="476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32</a:t>
            </a:r>
          </a:p>
        </p:txBody>
      </p:sp>
      <p:sp>
        <p:nvSpPr>
          <p:cNvPr id="42002" name="Text Box 23"/>
          <p:cNvSpPr txBox="1">
            <a:spLocks noChangeArrowheads="1"/>
          </p:cNvSpPr>
          <p:nvPr/>
        </p:nvSpPr>
        <p:spPr bwMode="auto">
          <a:xfrm>
            <a:off x="8305800" y="5105400"/>
            <a:ext cx="488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kumimoji="0" lang="en-US" sz="2200" b="1">
                <a:cs typeface="Geneva" charset="0"/>
              </a:rPr>
              <a:t>30</a:t>
            </a:r>
          </a:p>
        </p:txBody>
      </p:sp>
      <p:sp>
        <p:nvSpPr>
          <p:cNvPr id="42003" name="Text Box 24"/>
          <p:cNvSpPr txBox="1">
            <a:spLocks noChangeArrowheads="1"/>
          </p:cNvSpPr>
          <p:nvPr/>
        </p:nvSpPr>
        <p:spPr bwMode="auto">
          <a:xfrm>
            <a:off x="7620000" y="5486400"/>
            <a:ext cx="11493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r">
              <a:lnSpc>
                <a:spcPct val="90000"/>
              </a:lnSpc>
            </a:pPr>
            <a:r>
              <a:rPr kumimoji="0" lang="en-US" sz="2200" b="1">
                <a:cs typeface="Geneva" charset="0"/>
              </a:rPr>
              <a:t>Georgia</a:t>
            </a:r>
          </a:p>
          <a:p>
            <a:pPr algn="r">
              <a:lnSpc>
                <a:spcPct val="90000"/>
              </a:lnSpc>
            </a:pPr>
            <a:r>
              <a:rPr kumimoji="0" lang="en-US" sz="2200" b="1">
                <a:cs typeface="Geneva" charset="0"/>
              </a:rPr>
              <a:t>Warm (21°C)</a:t>
            </a:r>
          </a:p>
        </p:txBody>
      </p:sp>
      <p:sp>
        <p:nvSpPr>
          <p:cNvPr id="42004" name="Text Box 25"/>
          <p:cNvSpPr txBox="1">
            <a:spLocks noChangeArrowheads="1"/>
          </p:cNvSpPr>
          <p:nvPr/>
        </p:nvSpPr>
        <p:spPr bwMode="auto">
          <a:xfrm>
            <a:off x="4962525" y="5289550"/>
            <a:ext cx="1149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r">
              <a:lnSpc>
                <a:spcPct val="90000"/>
              </a:lnSpc>
            </a:pPr>
            <a:r>
              <a:rPr kumimoji="0" lang="en-US" sz="2200" b="1">
                <a:cs typeface="Geneva" charset="0"/>
              </a:rPr>
              <a:t>Latitude (°N)</a:t>
            </a:r>
          </a:p>
        </p:txBody>
      </p:sp>
      <p:sp>
        <p:nvSpPr>
          <p:cNvPr id="42005" name="Text Box 26"/>
          <p:cNvSpPr txBox="1">
            <a:spLocks noChangeArrowheads="1"/>
          </p:cNvSpPr>
          <p:nvPr/>
        </p:nvSpPr>
        <p:spPr bwMode="auto">
          <a:xfrm>
            <a:off x="2895600" y="5562600"/>
            <a:ext cx="101758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200" b="1">
                <a:cs typeface="Geneva" charset="0"/>
              </a:rPr>
              <a:t>Maine</a:t>
            </a:r>
          </a:p>
          <a:p>
            <a:pPr>
              <a:lnSpc>
                <a:spcPct val="90000"/>
              </a:lnSpc>
            </a:pPr>
            <a:r>
              <a:rPr kumimoji="0" lang="en-US" sz="2200" b="1">
                <a:cs typeface="Geneva" charset="0"/>
              </a:rPr>
              <a:t>Cold (6°C)</a:t>
            </a:r>
          </a:p>
        </p:txBody>
      </p:sp>
      <p:sp>
        <p:nvSpPr>
          <p:cNvPr id="42006" name="Text Box 27"/>
          <p:cNvSpPr txBox="1">
            <a:spLocks noChangeArrowheads="1"/>
          </p:cNvSpPr>
          <p:nvPr/>
        </p:nvSpPr>
        <p:spPr bwMode="auto">
          <a:xfrm rot="-5400251">
            <a:off x="1012032" y="2721768"/>
            <a:ext cx="2095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90000"/>
              </a:lnSpc>
            </a:pPr>
            <a:r>
              <a:rPr kumimoji="0" lang="en-US" sz="2200" b="1" i="1">
                <a:latin typeface="Times" charset="0"/>
                <a:cs typeface="Geneva" charset="0"/>
              </a:rPr>
              <a:t>Ldh-B</a:t>
            </a:r>
            <a:r>
              <a:rPr kumimoji="0" lang="en-US" sz="600" b="1" i="1">
                <a:latin typeface="Times" charset="0"/>
                <a:cs typeface="Geneva" charset="0"/>
              </a:rPr>
              <a:t> </a:t>
            </a:r>
            <a:r>
              <a:rPr kumimoji="0" lang="en-US" sz="2200" b="1" i="1" baseline="30000">
                <a:latin typeface="Times" charset="0"/>
                <a:cs typeface="Geneva" charset="0"/>
              </a:rPr>
              <a:t>b</a:t>
            </a:r>
            <a:r>
              <a:rPr kumimoji="0" lang="en-US" sz="2200" b="1">
                <a:cs typeface="Geneva" charset="0"/>
              </a:rPr>
              <a:t> allele frequency</a:t>
            </a:r>
          </a:p>
        </p:txBody>
      </p:sp>
      <p:sp>
        <p:nvSpPr>
          <p:cNvPr id="42007" name="Rectangle 22"/>
          <p:cNvSpPr>
            <a:spLocks noChangeArrowheads="1"/>
          </p:cNvSpPr>
          <p:nvPr/>
        </p:nvSpPr>
        <p:spPr bwMode="auto">
          <a:xfrm>
            <a:off x="609600" y="1524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Char char="•"/>
            </a:pPr>
            <a:r>
              <a:rPr lang="en-US" sz="2800"/>
              <a:t>Some examples of geographic variation occur as a </a:t>
            </a:r>
            <a:r>
              <a:rPr lang="en-US" sz="2800" b="1"/>
              <a:t>cline</a:t>
            </a:r>
            <a:r>
              <a:rPr lang="en-US" sz="2800"/>
              <a:t>, which is a graded change in a trait along a geographic axis</a:t>
            </a:r>
          </a:p>
        </p:txBody>
      </p:sp>
    </p:spTree>
    <p:extLst>
      <p:ext uri="{BB962C8B-B14F-4D97-AF65-F5344CB8AC3E}">
        <p14:creationId xmlns:p14="http://schemas.microsoft.com/office/powerpoint/2010/main" val="4161146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0"/>
            <a:ext cx="6578600" cy="65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atin typeface="Arial" charset="0"/>
                <a:ea typeface="ＭＳ Ｐゴシック" charset="0"/>
                <a:cs typeface="ＭＳ Ｐゴシック" charset="0"/>
              </a:rPr>
              <a:t>Brief Terminology Review</a:t>
            </a:r>
          </a:p>
        </p:txBody>
      </p:sp>
      <p:sp>
        <p:nvSpPr>
          <p:cNvPr id="44035" name="Content Placeholder 2"/>
          <p:cNvSpPr>
            <a:spLocks noGrp="1"/>
          </p:cNvSpPr>
          <p:nvPr>
            <p:ph idx="1"/>
          </p:nvPr>
        </p:nvSpPr>
        <p:spPr>
          <a:xfrm>
            <a:off x="190500" y="825500"/>
            <a:ext cx="8229600" cy="5842000"/>
          </a:xfrm>
        </p:spPr>
        <p:txBody>
          <a:bodyPr>
            <a:normAutofit lnSpcReduction="10000"/>
          </a:bodyPr>
          <a:lstStyle/>
          <a:p>
            <a:r>
              <a:rPr lang="en-US" b="1">
                <a:latin typeface="Arial" charset="0"/>
                <a:ea typeface="ＭＳ Ｐゴシック" charset="0"/>
                <a:cs typeface="ＭＳ Ｐゴシック" charset="0"/>
              </a:rPr>
              <a:t>Gene</a:t>
            </a:r>
            <a:r>
              <a:rPr lang="en-US">
                <a:latin typeface="Arial" charset="0"/>
                <a:ea typeface="ＭＳ Ｐゴシック" charset="0"/>
                <a:cs typeface="ＭＳ Ｐゴシック" charset="0"/>
              </a:rPr>
              <a:t> – determines a trait (ex. eye color)</a:t>
            </a:r>
          </a:p>
          <a:p>
            <a:r>
              <a:rPr lang="en-US" b="1">
                <a:solidFill>
                  <a:srgbClr val="C0504D"/>
                </a:solidFill>
                <a:latin typeface="Arial" charset="0"/>
                <a:ea typeface="ＭＳ Ｐゴシック" charset="0"/>
                <a:cs typeface="ＭＳ Ｐゴシック" charset="0"/>
              </a:rPr>
              <a:t>Allele</a:t>
            </a:r>
            <a:r>
              <a:rPr lang="en-US">
                <a:latin typeface="Arial" charset="0"/>
                <a:ea typeface="ＭＳ Ｐゴシック" charset="0"/>
                <a:cs typeface="ＭＳ Ｐゴシック" charset="0"/>
              </a:rPr>
              <a:t> – A variant of a gene (ex. brown eyes vs. blue eyes)</a:t>
            </a:r>
          </a:p>
          <a:p>
            <a:r>
              <a:rPr lang="en-US">
                <a:latin typeface="Arial" charset="0"/>
                <a:ea typeface="ＭＳ Ｐゴシック" charset="0"/>
                <a:cs typeface="ＭＳ Ｐゴシック" charset="0"/>
              </a:rPr>
              <a:t>All sexually reproducing organisms have </a:t>
            </a:r>
            <a:r>
              <a:rPr lang="en-US" b="1">
                <a:solidFill>
                  <a:srgbClr val="C0504D"/>
                </a:solidFill>
                <a:latin typeface="Arial" charset="0"/>
                <a:ea typeface="ＭＳ Ｐゴシック" charset="0"/>
                <a:cs typeface="ＭＳ Ｐゴシック" charset="0"/>
              </a:rPr>
              <a:t>2</a:t>
            </a:r>
            <a:r>
              <a:rPr lang="en-US">
                <a:latin typeface="Arial" charset="0"/>
                <a:ea typeface="ＭＳ Ｐゴシック" charset="0"/>
                <a:cs typeface="ＭＳ Ｐゴシック" charset="0"/>
              </a:rPr>
              <a:t> alleles for any trait.</a:t>
            </a:r>
          </a:p>
          <a:p>
            <a:r>
              <a:rPr lang="en-US" b="1">
                <a:solidFill>
                  <a:srgbClr val="C0504D"/>
                </a:solidFill>
                <a:latin typeface="Arial" charset="0"/>
                <a:ea typeface="ＭＳ Ｐゴシック" charset="0"/>
                <a:cs typeface="ＭＳ Ｐゴシック" charset="0"/>
              </a:rPr>
              <a:t>Dominant</a:t>
            </a:r>
            <a:r>
              <a:rPr lang="en-US">
                <a:latin typeface="Arial" charset="0"/>
                <a:ea typeface="ＭＳ Ｐゴシック" charset="0"/>
                <a:cs typeface="ＭＳ Ｐゴシック" charset="0"/>
              </a:rPr>
              <a:t> – An allele that will show a trait, regardless of the other other allele (ex. brown eyes)</a:t>
            </a:r>
          </a:p>
          <a:p>
            <a:r>
              <a:rPr lang="en-US" b="1">
                <a:solidFill>
                  <a:srgbClr val="C0504D"/>
                </a:solidFill>
                <a:latin typeface="Arial" charset="0"/>
                <a:ea typeface="ＭＳ Ｐゴシック" charset="0"/>
                <a:cs typeface="ＭＳ Ｐゴシック" charset="0"/>
              </a:rPr>
              <a:t>Recessive</a:t>
            </a:r>
            <a:r>
              <a:rPr lang="en-US">
                <a:latin typeface="Arial" charset="0"/>
                <a:ea typeface="ＭＳ Ｐゴシック" charset="0"/>
                <a:cs typeface="ＭＳ Ｐゴシック" charset="0"/>
              </a:rPr>
              <a:t> – An allele that will only show a trait if both alleles are recessive (ex. blue eyes) </a:t>
            </a:r>
          </a:p>
        </p:txBody>
      </p:sp>
    </p:spTree>
    <p:extLst>
      <p:ext uri="{BB962C8B-B14F-4D97-AF65-F5344CB8AC3E}">
        <p14:creationId xmlns:p14="http://schemas.microsoft.com/office/powerpoint/2010/main" val="21060512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2472</Words>
  <Application>Microsoft Macintosh PowerPoint</Application>
  <PresentationFormat>On-screen Show (4:3)</PresentationFormat>
  <Paragraphs>392</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Overview: The Smallest Unit of Evolution</vt:lpstr>
      <vt:lpstr>Populations evolve</vt:lpstr>
      <vt:lpstr>Individuals DON’T evolve…</vt:lpstr>
      <vt:lpstr>Variation &amp; natural selection </vt:lpstr>
      <vt:lpstr>Where does Variation come from?</vt:lpstr>
      <vt:lpstr>PowerPoint Presentation</vt:lpstr>
      <vt:lpstr>PowerPoint Presentation</vt:lpstr>
      <vt:lpstr>Brief Terminology Review</vt:lpstr>
      <vt:lpstr>PowerPoint Presentation</vt:lpstr>
      <vt:lpstr>Populations &amp; gene pools</vt:lpstr>
      <vt:lpstr>Evolution of populations</vt:lpstr>
      <vt:lpstr>Hardy-Weinberg equilibrium</vt:lpstr>
      <vt:lpstr>Hardy-Weinberg theorem</vt:lpstr>
      <vt:lpstr>Hardy-Weinberg theorem</vt:lpstr>
      <vt:lpstr>H-W formulas</vt:lpstr>
      <vt:lpstr>Using Hardy-Weinberg equation</vt:lpstr>
      <vt:lpstr>Using Hardy-Weinberg equation</vt:lpstr>
      <vt:lpstr>Conditions for Hardy-Weinberg Equilibrium</vt:lpstr>
      <vt:lpstr>PowerPoint Presentation</vt:lpstr>
      <vt:lpstr>5 Agents of evolutionary change</vt:lpstr>
      <vt:lpstr>1. Mutation &amp; Variation </vt:lpstr>
      <vt:lpstr>2. Gene Flow</vt:lpstr>
      <vt:lpstr>Human evolution today</vt:lpstr>
      <vt:lpstr>3. Non-random mating</vt:lpstr>
      <vt:lpstr>Sexual Selection</vt:lpstr>
      <vt:lpstr>The lion’s mane…</vt:lpstr>
      <vt:lpstr>Sexual selection</vt:lpstr>
      <vt:lpstr>4. Genetic drift</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4</cp:revision>
  <dcterms:created xsi:type="dcterms:W3CDTF">2017-05-25T18:36:38Z</dcterms:created>
  <dcterms:modified xsi:type="dcterms:W3CDTF">2017-05-25T18:39:04Z</dcterms:modified>
</cp:coreProperties>
</file>