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A0662-F1C6-DA4B-B4C9-37E6017D74DD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BB77-3ABA-264D-8791-E752610C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5CA0FED0-0A6A-2844-87C5-DF3281959A60}" type="slidenum">
              <a:rPr kumimoji="0" lang="en-US" sz="1200">
                <a:latin typeface="Times New Roman" charset="0"/>
              </a:rPr>
              <a:pPr/>
              <a:t>1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Figure 23.8 Genetic drift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5C3D94A8-35A7-FC42-87C6-07FC3C9D22BA}" type="slidenum">
              <a:rPr kumimoji="0" lang="en-US" sz="1200">
                <a:latin typeface="Times New Roman" charset="0"/>
              </a:rPr>
              <a:pPr/>
              <a:t>2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Small founder group, less genetic diversity than Africans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All white people around the world are descended from a small group of ancestors</a:t>
            </a:r>
          </a:p>
          <a:p>
            <a:pPr lvl="1"/>
            <a:r>
              <a:rPr lang="en-US">
                <a:ea typeface="ＭＳ Ｐゴシック" charset="0"/>
              </a:rPr>
              <a:t>100,000 years ago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(Chinese are white people!)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ea typeface="ＭＳ Ｐゴシック" charset="0"/>
                <a:cs typeface="ＭＳ Ｐゴシック" charset="0"/>
              </a:rPr>
              <a:t>founder effect </a:t>
            </a:r>
            <a:r>
              <a:rPr lang="en-US">
                <a:ea typeface="ＭＳ Ｐゴシック" charset="0"/>
                <a:cs typeface="ＭＳ Ｐゴシック" charset="0"/>
              </a:rPr>
              <a:t>occurs when a few individuals become isolated from a larger population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Allele frequencies in the small founder population can be different from those in the larger parent population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6FDBC4B2-650A-2B49-9A80-92DA6ECBC3A5}" type="slidenum">
              <a:rPr kumimoji="0" lang="en-US" sz="1200">
                <a:latin typeface="Times New Roman" charset="0"/>
              </a:rPr>
              <a:pPr/>
              <a:t>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ea typeface="ＭＳ Ｐゴシック" charset="0"/>
                <a:cs typeface="ＭＳ Ｐゴシック" charset="0"/>
              </a:rPr>
              <a:t>bottleneck effect </a:t>
            </a:r>
            <a:r>
              <a:rPr lang="en-US">
                <a:ea typeface="ＭＳ Ｐゴシック" charset="0"/>
                <a:cs typeface="ＭＳ Ｐゴシック" charset="0"/>
              </a:rPr>
              <a:t>is a sudden reduction in  population size due to a change in the environment 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resulting gene pool may no longer be reflective of the original population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s gene pool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If the population remains small, it may be further affected by genetic drift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2568F197-42D4-EA43-A227-C0B6121650A2}" type="slidenum">
              <a:rPr kumimoji="0" lang="en-US" sz="1200">
                <a:latin typeface="Times New Roman" charset="0"/>
              </a:rPr>
              <a:pPr/>
              <a:t>4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21B051D5-B3D3-1443-90EB-73F4FFB284FB}" type="slidenum">
              <a:rPr kumimoji="0" lang="en-US" sz="1200">
                <a:latin typeface="Times New Roman" charset="0"/>
              </a:rPr>
              <a:pPr/>
              <a:t>5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Figure 23.10 Bottleneck effect and reduction of genetic variation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ea typeface="ＭＳ Ｐゴシック" charset="0"/>
                <a:cs typeface="ＭＳ Ｐゴシック" charset="0"/>
              </a:rPr>
              <a:t>bottleneck effect </a:t>
            </a:r>
            <a:r>
              <a:rPr lang="en-US">
                <a:ea typeface="ＭＳ Ｐゴシック" charset="0"/>
                <a:cs typeface="ＭＳ Ｐゴシック" charset="0"/>
              </a:rPr>
              <a:t>is a sudden reduction in  population size due to a change in the environment 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resulting gene pool may no longer be reflective of the original population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s gene pool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If the population remains small, it may be further affected by genetic drift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Researchers used DNA from museum specimens to compare genetic variation in the population before and after the bottleneck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results showed a loss of alleles at several loci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Researchers introduced greater prairie chickens from population in other states and were successful in introducing new alleles and increasing the egg hatch rate to 90%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108A71FB-87DC-6E44-B05F-09925544D467}" type="slidenum">
              <a:rPr kumimoji="0" lang="en-US" sz="1200">
                <a:latin typeface="Times New Roman" charset="0"/>
              </a:rPr>
              <a:pPr/>
              <a:t>6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6B8CD6CA-426E-8240-ADFF-B5D566DFFC74}" type="slidenum">
              <a:rPr kumimoji="0" lang="en-US" sz="1200">
                <a:latin typeface="Times New Roman" charset="0"/>
              </a:rPr>
              <a:pPr/>
              <a:t>7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728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9CBC2E3A-EF4E-8E4A-8BCB-15D55D9875C6}" type="slidenum">
              <a:rPr kumimoji="0" lang="en-US" sz="1200">
                <a:latin typeface="Times New Roman" charset="0"/>
              </a:rPr>
              <a:pPr/>
              <a:t>8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Natural selection brings about adaptive evolution by acting on an organism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s phenotype </a:t>
            </a:r>
          </a:p>
          <a:p>
            <a:pPr eaLnBrk="1" hangingPunct="1"/>
            <a:r>
              <a:rPr lang="en-US" b="1">
                <a:ea typeface="ＭＳ Ｐゴシック" charset="0"/>
                <a:cs typeface="ＭＳ Ｐゴシック" charset="0"/>
              </a:rPr>
              <a:t>Relative fitness </a:t>
            </a:r>
            <a:r>
              <a:rPr lang="en-US">
                <a:ea typeface="ＭＳ Ｐゴシック" charset="0"/>
                <a:cs typeface="ＭＳ Ｐゴシック" charset="0"/>
              </a:rPr>
              <a:t>is the contribution an individual makes to the gene pool of the next generation, relative to the contributions of other individuals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Selection favors certain genotypes by acting on the phenotypes of certain organisms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Only natural selection consistently results in adaptive evolution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Natural selection increases the frequencies of alleles that enhance survival and reproduction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Adaptive evolution occurs as the match between an organism and its environment increases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phrases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struggle for existence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 and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survival of the fittest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 are misleading as they imply direct competition among individuals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Reproductive success is generally more subtle and depends on many factors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Natural selection increases the frequencies of alleles that enhance survival and reproduction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Adaptive evolution occurs as the match between an organism and its environment increases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Chance event causing allelic frequencies to fluctuate unpredictably from one generation to the next.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Differential success in reproduction results in certain alleles being passed to the next generation in greater proportions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AFF7FF1C-CCCF-DD46-89A2-26B88A26F95A}" type="slidenum">
              <a:rPr kumimoji="0" lang="en-US" sz="1200">
                <a:latin typeface="Times New Roman" charset="0"/>
              </a:rPr>
              <a:pPr/>
              <a:t>9</a:t>
            </a:fld>
            <a:endParaRPr kumimoji="0"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8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AF46-9EF3-4641-8E83-8A425D0C2181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B20-8F23-0240-8D1F-2D236522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23_08GeneticDrift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95363"/>
            <a:ext cx="8548687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23-8-3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28700" y="4941888"/>
            <a:ext cx="13239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>
                <a:cs typeface="Geneva" charset="0"/>
              </a:rPr>
              <a:t>Generation 1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854075" y="2830513"/>
            <a:ext cx="527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52450" y="167481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778000" y="4583113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279650" y="16684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828800" y="282733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4675" y="40052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930275" y="457993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251075" y="4005263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339850" y="3411538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393825" y="2182813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422275" y="5214938"/>
            <a:ext cx="23653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p</a:t>
            </a:r>
            <a:r>
              <a:rPr kumimoji="0" lang="en-US" sz="1600" b="1">
                <a:cs typeface="Geneva" charset="0"/>
              </a:rPr>
              <a:t> (frequency of </a:t>
            </a:r>
            <a:r>
              <a:rPr kumimoji="0" lang="en-US" sz="1600" b="1" i="1">
                <a:latin typeface="Times" charset="0"/>
                <a:cs typeface="Geneva" charset="0"/>
              </a:rPr>
              <a:t>C</a:t>
            </a:r>
            <a:r>
              <a:rPr kumimoji="0" lang="en-US" sz="1600" b="1" i="1" baseline="30000">
                <a:latin typeface="Times" charset="0"/>
                <a:cs typeface="Geneva" charset="0"/>
              </a:rPr>
              <a:t>R</a:t>
            </a:r>
            <a:r>
              <a:rPr kumimoji="0" lang="en-US" sz="1600" b="1">
                <a:cs typeface="Geneva" charset="0"/>
              </a:rPr>
              <a:t>) = 0.7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77825" y="5472113"/>
            <a:ext cx="24796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q</a:t>
            </a:r>
            <a:r>
              <a:rPr kumimoji="0" lang="en-US" sz="1600" b="1">
                <a:cs typeface="Geneva" charset="0"/>
              </a:rPr>
              <a:t> (frequency of </a:t>
            </a:r>
            <a:r>
              <a:rPr kumimoji="0" lang="en-US" sz="1600" b="1" i="1">
                <a:latin typeface="Times" charset="0"/>
                <a:cs typeface="Geneva" charset="0"/>
              </a:rPr>
              <a:t>C</a:t>
            </a:r>
            <a:r>
              <a:rPr kumimoji="0" lang="en-US" sz="1600" b="1" i="1" baseline="30000">
                <a:latin typeface="Times" charset="0"/>
                <a:cs typeface="Geneva" charset="0"/>
              </a:rPr>
              <a:t>W</a:t>
            </a:r>
            <a:r>
              <a:rPr kumimoji="0" lang="en-US" sz="600" b="1" baseline="30000">
                <a:latin typeface="BI Times BoldItalic" charset="0"/>
                <a:cs typeface="Geneva" charset="0"/>
              </a:rPr>
              <a:t> </a:t>
            </a:r>
            <a:r>
              <a:rPr kumimoji="0" lang="en-US" sz="1600" b="1">
                <a:cs typeface="Geneva" charset="0"/>
              </a:rPr>
              <a:t>) = 0.3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4006850" y="4957763"/>
            <a:ext cx="13239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>
                <a:cs typeface="Geneva" charset="0"/>
              </a:rPr>
              <a:t>Generation 2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5184775" y="4567238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505200" y="4564063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343400" y="3398838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4340225" y="2208213"/>
            <a:ext cx="48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876675" y="1658938"/>
            <a:ext cx="527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5137150" y="2833688"/>
            <a:ext cx="527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3883025" y="3976688"/>
            <a:ext cx="527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W </a:t>
            </a: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4854575" y="166211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3552825" y="287178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4851400" y="40052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4318000" y="5218113"/>
            <a:ext cx="657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p</a:t>
            </a:r>
            <a:r>
              <a:rPr kumimoji="0" lang="en-US" sz="1600" b="1">
                <a:cs typeface="Geneva" charset="0"/>
              </a:rPr>
              <a:t> = 0.5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4321175" y="5481638"/>
            <a:ext cx="657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q</a:t>
            </a:r>
            <a:r>
              <a:rPr kumimoji="0" lang="en-US" sz="1600" b="1">
                <a:cs typeface="Geneva" charset="0"/>
              </a:rPr>
              <a:t> = 0.5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6940550" y="4957763"/>
            <a:ext cx="13239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>
                <a:cs typeface="Geneva" charset="0"/>
              </a:rPr>
              <a:t>Generation 3</a:t>
            </a: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7258050" y="5214938"/>
            <a:ext cx="657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p</a:t>
            </a:r>
            <a:r>
              <a:rPr kumimoji="0" lang="en-US" sz="1600" b="1">
                <a:cs typeface="Geneva" charset="0"/>
              </a:rPr>
              <a:t> = 1.0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7258050" y="5478463"/>
            <a:ext cx="657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600" b="1" i="1">
                <a:latin typeface="Times" charset="0"/>
                <a:cs typeface="Geneva" charset="0"/>
              </a:rPr>
              <a:t>q</a:t>
            </a:r>
            <a:r>
              <a:rPr kumimoji="0" lang="en-US" sz="1600" b="1">
                <a:cs typeface="Geneva" charset="0"/>
              </a:rPr>
              <a:t> = 0.0</a:t>
            </a:r>
            <a:endParaRPr kumimoji="0" lang="en-US" sz="1600" b="1">
              <a:latin typeface="BI Times BoldItalic" charset="0"/>
              <a:cs typeface="Geneva" charset="0"/>
            </a:endParaRP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7302500" y="166211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6464300" y="221138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6861175" y="279558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8162925" y="221773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7731125" y="28241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6467475" y="34083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8188325" y="340518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7318375" y="39290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6873875" y="4525963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7689850" y="4522788"/>
            <a:ext cx="447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 </a:t>
            </a:r>
            <a:r>
              <a:rPr kumimoji="0" lang="en-US" sz="1300" b="1" i="1">
                <a:latin typeface="Times" charset="0"/>
                <a:cs typeface="Geneva" charset="0"/>
              </a:rPr>
              <a:t>C</a:t>
            </a:r>
            <a:r>
              <a:rPr kumimoji="0" lang="en-US" sz="1300" b="1" i="1" baseline="30000">
                <a:latin typeface="Times" charset="0"/>
                <a:cs typeface="Geneva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591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85738"/>
            <a:ext cx="6096000" cy="90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Founder effect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4963" y="1054100"/>
            <a:ext cx="7843837" cy="52927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new population is started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by a small group of individuals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just by chance some </a:t>
            </a:r>
            <a:r>
              <a:rPr lang="en-US" u="sng">
                <a:solidFill>
                  <a:srgbClr val="C00000"/>
                </a:solidFill>
                <a:latin typeface="Arial" charset="0"/>
                <a:ea typeface="ＭＳ Ｐゴシック" charset="0"/>
              </a:rPr>
              <a:t>rare</a:t>
            </a:r>
            <a:r>
              <a:rPr lang="en-US">
                <a:latin typeface="Arial" charset="0"/>
                <a:ea typeface="ＭＳ Ｐゴシック" charset="0"/>
              </a:rPr>
              <a:t> traitsmay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be at high frequency;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others may be missing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skews the 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gene pool</a:t>
            </a:r>
            <a:r>
              <a:rPr lang="en-US">
                <a:latin typeface="Arial" charset="0"/>
                <a:ea typeface="ＭＳ Ｐゴシック" charset="0"/>
              </a:rPr>
              <a:t> of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new population</a:t>
            </a:r>
          </a:p>
          <a:p>
            <a:pPr lvl="2"/>
            <a:r>
              <a:rPr lang="en-US">
                <a:solidFill>
                  <a:srgbClr val="CC0000"/>
                </a:solidFill>
                <a:latin typeface="Arial" charset="0"/>
                <a:ea typeface="ＭＳ Ｐゴシック" charset="0"/>
              </a:rPr>
              <a:t>example</a:t>
            </a: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colonization of New World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ISLANDS!!!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2914650"/>
            <a:ext cx="3228975" cy="1501775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E0E0E">
                <a:alpha val="73000"/>
              </a:srgbClr>
            </a:outerShdw>
          </a:effectLst>
        </p:spPr>
      </p:pic>
      <p:grpSp>
        <p:nvGrpSpPr>
          <p:cNvPr id="86021" name="Group 14"/>
          <p:cNvGrpSpPr>
            <a:grpSpLocks/>
          </p:cNvGrpSpPr>
          <p:nvPr/>
        </p:nvGrpSpPr>
        <p:grpSpPr bwMode="auto">
          <a:xfrm>
            <a:off x="5503863" y="4552950"/>
            <a:ext cx="3627437" cy="2325688"/>
            <a:chOff x="3467" y="2868"/>
            <a:chExt cx="2285" cy="1465"/>
          </a:xfrm>
        </p:grpSpPr>
        <p:pic>
          <p:nvPicPr>
            <p:cNvPr id="5816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5" y="2868"/>
              <a:ext cx="1683" cy="12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E0E0E">
                  <a:alpha val="75000"/>
                </a:srgbClr>
              </a:outerShdw>
            </a:effectLst>
          </p:spPr>
        </p:pic>
        <p:sp>
          <p:nvSpPr>
            <p:cNvPr id="86023" name="Rectangle 13"/>
            <p:cNvSpPr>
              <a:spLocks noChangeArrowheads="1"/>
            </p:cNvSpPr>
            <p:nvPr/>
          </p:nvSpPr>
          <p:spPr bwMode="auto">
            <a:xfrm>
              <a:off x="3467" y="4102"/>
              <a:ext cx="22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cs typeface="Geneva" charset="0"/>
                </a:rPr>
                <a:t>albino deer Seneca Army Depot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5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 descr="f21-06_genetic_drift_a__c"/>
          <p:cNvPicPr>
            <a:picLocks noChangeAspect="1" noChangeArrowheads="1"/>
          </p:cNvPicPr>
          <p:nvPr/>
        </p:nvPicPr>
        <p:blipFill>
          <a:blip r:embed="rId3"/>
          <a:srcRect t="3000" r="2251" b="6000"/>
          <a:stretch>
            <a:fillRect/>
          </a:stretch>
        </p:blipFill>
        <p:spPr bwMode="auto">
          <a:xfrm>
            <a:off x="4335463" y="3454400"/>
            <a:ext cx="46180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37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Bottleneck effect</a:t>
            </a:r>
          </a:p>
        </p:txBody>
      </p:sp>
      <p:sp>
        <p:nvSpPr>
          <p:cNvPr id="880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76300"/>
            <a:ext cx="9144000" cy="3124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large population is drastically 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reduced by a disaster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famine, natural disaster, loss of habitat…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loss of variation by 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chance event</a:t>
            </a:r>
            <a:endParaRPr lang="en-US">
              <a:latin typeface="Arial" charset="0"/>
              <a:ea typeface="ＭＳ Ｐゴシック" charset="0"/>
            </a:endParaRPr>
          </a:p>
          <a:p>
            <a:pPr lvl="2"/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narrows the gene pool</a:t>
            </a:r>
          </a:p>
        </p:txBody>
      </p:sp>
    </p:spTree>
    <p:extLst>
      <p:ext uri="{BB962C8B-B14F-4D97-AF65-F5344CB8AC3E}">
        <p14:creationId xmlns:p14="http://schemas.microsoft.com/office/powerpoint/2010/main" val="256871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Cheetahs 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2450" y="1371600"/>
            <a:ext cx="8591550" cy="45418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All cheetahs share a small number of alleles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less than 1% diversity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as if </a:t>
            </a:r>
            <a:r>
              <a:rPr lang="en-US" u="sng">
                <a:latin typeface="Arial" charset="0"/>
                <a:ea typeface="ＭＳ Ｐゴシック" charset="0"/>
              </a:rPr>
              <a:t>all</a:t>
            </a:r>
            <a:r>
              <a:rPr lang="en-US">
                <a:latin typeface="Arial" charset="0"/>
                <a:ea typeface="ＭＳ Ｐゴシック" charset="0"/>
              </a:rPr>
              <a:t> cheetahs are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identical twins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 bottlenecks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10,000 years ago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Ice Age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last 100 years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poaching &amp; loss of habitat</a:t>
            </a:r>
          </a:p>
        </p:txBody>
      </p:sp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3"/>
          <a:srcRect l="12508" t="12000"/>
          <a:stretch>
            <a:fillRect/>
          </a:stretch>
        </p:blipFill>
        <p:spPr bwMode="auto">
          <a:xfrm>
            <a:off x="5648325" y="2243138"/>
            <a:ext cx="3343275" cy="449580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71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 descr="23_10-PrairieCknBott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36525"/>
            <a:ext cx="4262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23-10</a:t>
            </a:r>
          </a:p>
        </p:txBody>
      </p:sp>
      <p:sp>
        <p:nvSpPr>
          <p:cNvPr id="92164" name="Text Box 9"/>
          <p:cNvSpPr txBox="1">
            <a:spLocks noChangeArrowheads="1"/>
          </p:cNvSpPr>
          <p:nvPr/>
        </p:nvSpPr>
        <p:spPr bwMode="auto">
          <a:xfrm>
            <a:off x="5010150" y="2909888"/>
            <a:ext cx="714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Number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of alleles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per locus</a:t>
            </a:r>
          </a:p>
        </p:txBody>
      </p:sp>
      <p:sp>
        <p:nvSpPr>
          <p:cNvPr id="92165" name="Text Box 10"/>
          <p:cNvSpPr txBox="1">
            <a:spLocks noChangeArrowheads="1"/>
          </p:cNvSpPr>
          <p:nvPr/>
        </p:nvSpPr>
        <p:spPr bwMode="auto">
          <a:xfrm>
            <a:off x="3508375" y="1824038"/>
            <a:ext cx="77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200" b="1">
                <a:cs typeface="Geneva" charset="0"/>
              </a:rPr>
              <a:t>Range</a:t>
            </a:r>
          </a:p>
          <a:p>
            <a:pPr>
              <a:lnSpc>
                <a:spcPct val="80000"/>
              </a:lnSpc>
            </a:pPr>
            <a:r>
              <a:rPr kumimoji="0" lang="en-US" sz="1200" b="1">
                <a:cs typeface="Geneva" charset="0"/>
              </a:rPr>
              <a:t>of greater</a:t>
            </a:r>
          </a:p>
          <a:p>
            <a:pPr>
              <a:lnSpc>
                <a:spcPct val="80000"/>
              </a:lnSpc>
            </a:pPr>
            <a:r>
              <a:rPr kumimoji="0" lang="en-US" sz="1200" b="1">
                <a:cs typeface="Geneva" charset="0"/>
              </a:rPr>
              <a:t>prairie</a:t>
            </a:r>
          </a:p>
          <a:p>
            <a:pPr>
              <a:lnSpc>
                <a:spcPct val="80000"/>
              </a:lnSpc>
            </a:pPr>
            <a:r>
              <a:rPr kumimoji="0" lang="en-US" sz="1200" b="1">
                <a:cs typeface="Geneva" charset="0"/>
              </a:rPr>
              <a:t>chicken</a:t>
            </a:r>
          </a:p>
        </p:txBody>
      </p:sp>
      <p:sp>
        <p:nvSpPr>
          <p:cNvPr id="92166" name="Text Box 11"/>
          <p:cNvSpPr txBox="1">
            <a:spLocks noChangeArrowheads="1"/>
          </p:cNvSpPr>
          <p:nvPr/>
        </p:nvSpPr>
        <p:spPr bwMode="auto">
          <a:xfrm>
            <a:off x="4162425" y="369888"/>
            <a:ext cx="1184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Pre-bottleneck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(Illinois, 1820)</a:t>
            </a:r>
          </a:p>
        </p:txBody>
      </p:sp>
      <p:sp>
        <p:nvSpPr>
          <p:cNvPr id="92167" name="Text Box 12"/>
          <p:cNvSpPr txBox="1">
            <a:spLocks noChangeArrowheads="1"/>
          </p:cNvSpPr>
          <p:nvPr/>
        </p:nvSpPr>
        <p:spPr bwMode="auto">
          <a:xfrm>
            <a:off x="5334000" y="366713"/>
            <a:ext cx="1285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Post-bottleneck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(Illinois, 1993)</a:t>
            </a:r>
          </a:p>
        </p:txBody>
      </p:sp>
      <p:sp>
        <p:nvSpPr>
          <p:cNvPr id="92168" name="Text Box 13"/>
          <p:cNvSpPr txBox="1">
            <a:spLocks noChangeArrowheads="1"/>
          </p:cNvSpPr>
          <p:nvPr/>
        </p:nvSpPr>
        <p:spPr bwMode="auto">
          <a:xfrm>
            <a:off x="2581275" y="5824538"/>
            <a:ext cx="1285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Minnesota, 1998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    (no bottleneck)</a:t>
            </a:r>
          </a:p>
        </p:txBody>
      </p:sp>
      <p:sp>
        <p:nvSpPr>
          <p:cNvPr id="92169" name="Text Box 14"/>
          <p:cNvSpPr txBox="1">
            <a:spLocks noChangeArrowheads="1"/>
          </p:cNvSpPr>
          <p:nvPr/>
        </p:nvSpPr>
        <p:spPr bwMode="auto">
          <a:xfrm>
            <a:off x="2581275" y="5230813"/>
            <a:ext cx="1304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Nebraska, 1998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    (no bottleneck)</a:t>
            </a:r>
          </a:p>
        </p:txBody>
      </p:sp>
      <p:sp>
        <p:nvSpPr>
          <p:cNvPr id="92170" name="Text Box 15"/>
          <p:cNvSpPr txBox="1">
            <a:spLocks noChangeArrowheads="1"/>
          </p:cNvSpPr>
          <p:nvPr/>
        </p:nvSpPr>
        <p:spPr bwMode="auto">
          <a:xfrm>
            <a:off x="2581275" y="4640263"/>
            <a:ext cx="1412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Kansas, 1998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    (no bottleneck)</a:t>
            </a:r>
          </a:p>
        </p:txBody>
      </p:sp>
      <p:sp>
        <p:nvSpPr>
          <p:cNvPr id="92171" name="Text Box 16"/>
          <p:cNvSpPr txBox="1">
            <a:spLocks noChangeArrowheads="1"/>
          </p:cNvSpPr>
          <p:nvPr/>
        </p:nvSpPr>
        <p:spPr bwMode="auto">
          <a:xfrm>
            <a:off x="2584450" y="3646488"/>
            <a:ext cx="4984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Illinois</a:t>
            </a:r>
          </a:p>
        </p:txBody>
      </p:sp>
      <p:sp>
        <p:nvSpPr>
          <p:cNvPr id="92172" name="Text Box 17"/>
          <p:cNvSpPr txBox="1">
            <a:spLocks noChangeArrowheads="1"/>
          </p:cNvSpPr>
          <p:nvPr/>
        </p:nvSpPr>
        <p:spPr bwMode="auto">
          <a:xfrm>
            <a:off x="2759075" y="3903663"/>
            <a:ext cx="9302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1930–1960s</a:t>
            </a:r>
          </a:p>
        </p:txBody>
      </p:sp>
      <p:sp>
        <p:nvSpPr>
          <p:cNvPr id="92173" name="Text Box 18"/>
          <p:cNvSpPr txBox="1">
            <a:spLocks noChangeArrowheads="1"/>
          </p:cNvSpPr>
          <p:nvPr/>
        </p:nvSpPr>
        <p:spPr bwMode="auto">
          <a:xfrm>
            <a:off x="2762250" y="4164013"/>
            <a:ext cx="3714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1993</a:t>
            </a:r>
          </a:p>
        </p:txBody>
      </p:sp>
      <p:sp>
        <p:nvSpPr>
          <p:cNvPr id="92174" name="Text Box 19"/>
          <p:cNvSpPr txBox="1">
            <a:spLocks noChangeArrowheads="1"/>
          </p:cNvSpPr>
          <p:nvPr/>
        </p:nvSpPr>
        <p:spPr bwMode="auto">
          <a:xfrm>
            <a:off x="2857500" y="3055938"/>
            <a:ext cx="701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Location</a:t>
            </a:r>
          </a:p>
        </p:txBody>
      </p:sp>
      <p:sp>
        <p:nvSpPr>
          <p:cNvPr id="92175" name="Text Box 20"/>
          <p:cNvSpPr txBox="1">
            <a:spLocks noChangeArrowheads="1"/>
          </p:cNvSpPr>
          <p:nvPr/>
        </p:nvSpPr>
        <p:spPr bwMode="auto">
          <a:xfrm>
            <a:off x="4010025" y="2995613"/>
            <a:ext cx="854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Population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size</a:t>
            </a:r>
          </a:p>
        </p:txBody>
      </p:sp>
      <p:sp>
        <p:nvSpPr>
          <p:cNvPr id="92176" name="Text Box 21"/>
          <p:cNvSpPr txBox="1">
            <a:spLocks noChangeArrowheads="1"/>
          </p:cNvSpPr>
          <p:nvPr/>
        </p:nvSpPr>
        <p:spPr bwMode="auto">
          <a:xfrm>
            <a:off x="5819775" y="2906713"/>
            <a:ext cx="879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Percentage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of eggs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hatched</a:t>
            </a:r>
          </a:p>
        </p:txBody>
      </p:sp>
      <p:sp>
        <p:nvSpPr>
          <p:cNvPr id="92177" name="Text Box 22"/>
          <p:cNvSpPr txBox="1">
            <a:spLocks noChangeArrowheads="1"/>
          </p:cNvSpPr>
          <p:nvPr/>
        </p:nvSpPr>
        <p:spPr bwMode="auto">
          <a:xfrm>
            <a:off x="3940175" y="3903663"/>
            <a:ext cx="1019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1,000–25,000</a:t>
            </a:r>
          </a:p>
        </p:txBody>
      </p:sp>
      <p:sp>
        <p:nvSpPr>
          <p:cNvPr id="92178" name="Text Box 23"/>
          <p:cNvSpPr txBox="1">
            <a:spLocks noChangeArrowheads="1"/>
          </p:cNvSpPr>
          <p:nvPr/>
        </p:nvSpPr>
        <p:spPr bwMode="auto">
          <a:xfrm>
            <a:off x="4276725" y="4157663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&lt;50</a:t>
            </a:r>
          </a:p>
        </p:txBody>
      </p:sp>
      <p:sp>
        <p:nvSpPr>
          <p:cNvPr id="92179" name="Text Box 24"/>
          <p:cNvSpPr txBox="1">
            <a:spLocks noChangeArrowheads="1"/>
          </p:cNvSpPr>
          <p:nvPr/>
        </p:nvSpPr>
        <p:spPr bwMode="auto">
          <a:xfrm>
            <a:off x="4089400" y="4738688"/>
            <a:ext cx="6254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750,000</a:t>
            </a:r>
          </a:p>
        </p:txBody>
      </p:sp>
      <p:sp>
        <p:nvSpPr>
          <p:cNvPr id="92180" name="Text Box 25"/>
          <p:cNvSpPr txBox="1">
            <a:spLocks noChangeArrowheads="1"/>
          </p:cNvSpPr>
          <p:nvPr/>
        </p:nvSpPr>
        <p:spPr bwMode="auto">
          <a:xfrm>
            <a:off x="4092575" y="5230813"/>
            <a:ext cx="600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75,000–</a:t>
            </a:r>
          </a:p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200,000</a:t>
            </a:r>
          </a:p>
        </p:txBody>
      </p:sp>
      <p:sp>
        <p:nvSpPr>
          <p:cNvPr id="92181" name="Text Box 26"/>
          <p:cNvSpPr txBox="1">
            <a:spLocks noChangeArrowheads="1"/>
          </p:cNvSpPr>
          <p:nvPr/>
        </p:nvSpPr>
        <p:spPr bwMode="auto">
          <a:xfrm>
            <a:off x="4171950" y="5900738"/>
            <a:ext cx="447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4,000</a:t>
            </a:r>
          </a:p>
        </p:txBody>
      </p:sp>
      <p:sp>
        <p:nvSpPr>
          <p:cNvPr id="92182" name="Text Box 27"/>
          <p:cNvSpPr txBox="1">
            <a:spLocks noChangeArrowheads="1"/>
          </p:cNvSpPr>
          <p:nvPr/>
        </p:nvSpPr>
        <p:spPr bwMode="auto">
          <a:xfrm>
            <a:off x="5200650" y="3833813"/>
            <a:ext cx="282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40000"/>
              </a:lnSpc>
            </a:pPr>
            <a:r>
              <a:rPr kumimoji="0" lang="en-US" sz="1200" b="1">
                <a:cs typeface="Geneva" charset="0"/>
              </a:rPr>
              <a:t>5.2</a:t>
            </a:r>
          </a:p>
          <a:p>
            <a:pPr>
              <a:lnSpc>
                <a:spcPct val="140000"/>
              </a:lnSpc>
            </a:pPr>
            <a:r>
              <a:rPr kumimoji="0" lang="en-US" sz="1200" b="1">
                <a:cs typeface="Geneva" charset="0"/>
              </a:rPr>
              <a:t>3.7</a:t>
            </a:r>
          </a:p>
        </p:txBody>
      </p:sp>
      <p:sp>
        <p:nvSpPr>
          <p:cNvPr id="92183" name="Text Box 28"/>
          <p:cNvSpPr txBox="1">
            <a:spLocks noChangeArrowheads="1"/>
          </p:cNvSpPr>
          <p:nvPr/>
        </p:nvSpPr>
        <p:spPr bwMode="auto">
          <a:xfrm>
            <a:off x="5953125" y="3836988"/>
            <a:ext cx="371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r">
              <a:lnSpc>
                <a:spcPct val="140000"/>
              </a:lnSpc>
            </a:pPr>
            <a:r>
              <a:rPr kumimoji="0" lang="en-US" sz="1200" b="1">
                <a:cs typeface="Geneva" charset="0"/>
              </a:rPr>
              <a:t>93</a:t>
            </a:r>
          </a:p>
          <a:p>
            <a:pPr algn="r">
              <a:lnSpc>
                <a:spcPct val="140000"/>
              </a:lnSpc>
            </a:pPr>
            <a:r>
              <a:rPr kumimoji="0" lang="en-US" sz="1200" b="1">
                <a:cs typeface="Geneva" charset="0"/>
              </a:rPr>
              <a:t>&lt;50</a:t>
            </a:r>
          </a:p>
        </p:txBody>
      </p:sp>
      <p:sp>
        <p:nvSpPr>
          <p:cNvPr id="92184" name="Text Box 29"/>
          <p:cNvSpPr txBox="1">
            <a:spLocks noChangeArrowheads="1"/>
          </p:cNvSpPr>
          <p:nvPr/>
        </p:nvSpPr>
        <p:spPr bwMode="auto">
          <a:xfrm>
            <a:off x="5194300" y="4738688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5.8</a:t>
            </a:r>
          </a:p>
        </p:txBody>
      </p:sp>
      <p:sp>
        <p:nvSpPr>
          <p:cNvPr id="92185" name="Text Box 30"/>
          <p:cNvSpPr txBox="1">
            <a:spLocks noChangeArrowheads="1"/>
          </p:cNvSpPr>
          <p:nvPr/>
        </p:nvSpPr>
        <p:spPr bwMode="auto">
          <a:xfrm>
            <a:off x="5194300" y="53133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5.8</a:t>
            </a:r>
          </a:p>
        </p:txBody>
      </p:sp>
      <p:sp>
        <p:nvSpPr>
          <p:cNvPr id="92186" name="Text Box 31"/>
          <p:cNvSpPr txBox="1">
            <a:spLocks noChangeArrowheads="1"/>
          </p:cNvSpPr>
          <p:nvPr/>
        </p:nvSpPr>
        <p:spPr bwMode="auto">
          <a:xfrm>
            <a:off x="5194300" y="58975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5.3</a:t>
            </a:r>
          </a:p>
        </p:txBody>
      </p:sp>
      <p:sp>
        <p:nvSpPr>
          <p:cNvPr id="92187" name="Text Box 32"/>
          <p:cNvSpPr txBox="1">
            <a:spLocks noChangeArrowheads="1"/>
          </p:cNvSpPr>
          <p:nvPr/>
        </p:nvSpPr>
        <p:spPr bwMode="auto">
          <a:xfrm>
            <a:off x="6121400" y="58975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85</a:t>
            </a:r>
          </a:p>
        </p:txBody>
      </p:sp>
      <p:sp>
        <p:nvSpPr>
          <p:cNvPr id="92188" name="Text Box 33"/>
          <p:cNvSpPr txBox="1">
            <a:spLocks noChangeArrowheads="1"/>
          </p:cNvSpPr>
          <p:nvPr/>
        </p:nvSpPr>
        <p:spPr bwMode="auto">
          <a:xfrm>
            <a:off x="6121400" y="53133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96</a:t>
            </a:r>
          </a:p>
        </p:txBody>
      </p:sp>
      <p:sp>
        <p:nvSpPr>
          <p:cNvPr id="92189" name="Text Box 34"/>
          <p:cNvSpPr txBox="1">
            <a:spLocks noChangeArrowheads="1"/>
          </p:cNvSpPr>
          <p:nvPr/>
        </p:nvSpPr>
        <p:spPr bwMode="auto">
          <a:xfrm>
            <a:off x="6124575" y="47418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99</a:t>
            </a:r>
          </a:p>
        </p:txBody>
      </p:sp>
      <p:sp>
        <p:nvSpPr>
          <p:cNvPr id="92190" name="Text Box 35"/>
          <p:cNvSpPr txBox="1">
            <a:spLocks noChangeArrowheads="1"/>
          </p:cNvSpPr>
          <p:nvPr/>
        </p:nvSpPr>
        <p:spPr bwMode="auto">
          <a:xfrm>
            <a:off x="2479675" y="2417763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(a)</a:t>
            </a:r>
          </a:p>
        </p:txBody>
      </p:sp>
      <p:sp>
        <p:nvSpPr>
          <p:cNvPr id="92191" name="Text Box 36"/>
          <p:cNvSpPr txBox="1">
            <a:spLocks noChangeArrowheads="1"/>
          </p:cNvSpPr>
          <p:nvPr/>
        </p:nvSpPr>
        <p:spPr bwMode="auto">
          <a:xfrm>
            <a:off x="2476500" y="6370638"/>
            <a:ext cx="2698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200" b="1">
                <a:cs typeface="Geneva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9459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045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Conservation issues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2950" y="1355725"/>
            <a:ext cx="5989638" cy="36147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Bottlenecking is an important concept in 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conservation biology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endangered species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loss of alleles from gene pool</a:t>
            </a:r>
          </a:p>
          <a:p>
            <a:pPr lvl="1"/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reduces variation</a:t>
            </a:r>
          </a:p>
          <a:p>
            <a:pPr lvl="1"/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reduces adaptability</a:t>
            </a: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10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3505200"/>
            <a:ext cx="224790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accent2"/>
            </a:outerShdw>
          </a:effectLst>
        </p:spPr>
      </p:pic>
      <p:pic>
        <p:nvPicPr>
          <p:cNvPr id="410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19600"/>
            <a:ext cx="172085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accent2"/>
            </a:outerShdw>
          </a:effectLst>
        </p:spPr>
      </p:pic>
      <p:pic>
        <p:nvPicPr>
          <p:cNvPr id="410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263" y="533400"/>
            <a:ext cx="2395537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158750" y="5794375"/>
            <a:ext cx="4333875" cy="8858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660000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12" charset="0"/>
                <a:ea typeface="+mn-ea"/>
                <a:cs typeface="+mn-cs"/>
                <a:sym typeface="Symbol" pitchFamily="-112" charset="2"/>
              </a:rPr>
              <a:t>Breeding programs must  consciously outcross</a:t>
            </a:r>
          </a:p>
        </p:txBody>
      </p: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6670675" y="53340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Peregrine Falcon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94217" name="Rectangle 10"/>
          <p:cNvSpPr>
            <a:spLocks noChangeArrowheads="1"/>
          </p:cNvSpPr>
          <p:nvPr/>
        </p:nvSpPr>
        <p:spPr bwMode="auto">
          <a:xfrm>
            <a:off x="7105650" y="6192838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</a:rPr>
              <a:t>Golden Lion Tamarin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Effects of Genetic Drift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: A Summary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174750"/>
            <a:ext cx="8534400" cy="42799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Genetic drift is significant in small populations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Genetic drift causes allele frequencies to change at random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Genetic drift can lead to a loss of genetic variation within populations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Genetic drift can cause harmful alleles to become fixed</a:t>
            </a:r>
          </a:p>
        </p:txBody>
      </p:sp>
    </p:spTree>
    <p:extLst>
      <p:ext uri="{BB962C8B-B14F-4D97-AF65-F5344CB8AC3E}">
        <p14:creationId xmlns:p14="http://schemas.microsoft.com/office/powerpoint/2010/main" val="263559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5. Natural selection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6411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Differential survival &amp; reproduction due to changing environmental conditions 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climate change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food source availability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predators, parasites, diseases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toxins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combinations of 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alleles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that provide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fitness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u="sng">
                <a:solidFill>
                  <a:srgbClr val="CC0000"/>
                </a:solidFill>
                <a:latin typeface="Arial" charset="0"/>
                <a:ea typeface="ＭＳ Ｐゴシック" charset="0"/>
              </a:rPr>
              <a:t>increase</a:t>
            </a:r>
            <a:r>
              <a:rPr lang="en-US">
                <a:latin typeface="Arial" charset="0"/>
                <a:ea typeface="ＭＳ Ｐゴシック" charset="0"/>
              </a:rPr>
              <a:t> in the population</a:t>
            </a:r>
          </a:p>
          <a:p>
            <a:pPr lvl="2"/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adaptive</a:t>
            </a:r>
            <a:r>
              <a:rPr lang="en-US">
                <a:latin typeface="Arial" charset="0"/>
                <a:ea typeface="ＭＳ Ｐゴシック" charset="0"/>
              </a:rPr>
              <a:t> evolutionary change</a:t>
            </a:r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050" y="4478338"/>
            <a:ext cx="2659063" cy="223678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99563" y="10302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648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7" name="Picture 9"/>
          <p:cNvPicPr>
            <a:picLocks noChangeAspect="1" noChangeArrowheads="1"/>
          </p:cNvPicPr>
          <p:nvPr/>
        </p:nvPicPr>
        <p:blipFill>
          <a:blip r:embed="rId3"/>
          <a:srcRect t="16240"/>
          <a:stretch>
            <a:fillRect/>
          </a:stretch>
        </p:blipFill>
        <p:spPr bwMode="auto">
          <a:xfrm>
            <a:off x="3359150" y="3922713"/>
            <a:ext cx="273367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E0E0E">
                <a:alpha val="75000"/>
              </a:srgbClr>
            </a:outerShdw>
          </a:effectLst>
        </p:spPr>
      </p:pic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80100" cy="7286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Natural Selection</a:t>
            </a:r>
          </a:p>
        </p:txBody>
      </p:sp>
      <p:sp>
        <p:nvSpPr>
          <p:cNvPr id="1003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26828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Selection acts on any trait that affects survival or reproduction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predation selection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physiological selection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sexual selection</a:t>
            </a:r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4381500"/>
            <a:ext cx="3470275" cy="23701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75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500" y="2528888"/>
            <a:ext cx="281146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E0E0E">
                <a:alpha val="75000"/>
              </a:srgbClr>
            </a:outerShdw>
          </a:effectLst>
        </p:spPr>
      </p:pic>
      <p:pic>
        <p:nvPicPr>
          <p:cNvPr id="575496" name="Picture 8" descr="22_04b"/>
          <p:cNvPicPr>
            <a:picLocks noChangeAspect="1" noChangeArrowheads="1"/>
          </p:cNvPicPr>
          <p:nvPr/>
        </p:nvPicPr>
        <p:blipFill>
          <a:blip r:embed="rId6"/>
          <a:srcRect t="4800" b="6000"/>
          <a:stretch>
            <a:fillRect/>
          </a:stretch>
        </p:blipFill>
        <p:spPr bwMode="auto">
          <a:xfrm>
            <a:off x="3702050" y="5183188"/>
            <a:ext cx="23479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E0E0E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99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767</Words>
  <Application>Microsoft Macintosh PowerPoint</Application>
  <PresentationFormat>On-screen Show (4:3)</PresentationFormat>
  <Paragraphs>175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Founder effect</vt:lpstr>
      <vt:lpstr>Bottleneck effect</vt:lpstr>
      <vt:lpstr>Cheetahs </vt:lpstr>
      <vt:lpstr>PowerPoint Presentation</vt:lpstr>
      <vt:lpstr>Conservation issues</vt:lpstr>
      <vt:lpstr>Effects of Genetic Drift: A Summary</vt:lpstr>
      <vt:lpstr>5. Natural selection</vt:lpstr>
      <vt:lpstr>Natural Selection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4</cp:revision>
  <dcterms:created xsi:type="dcterms:W3CDTF">2017-05-25T18:39:08Z</dcterms:created>
  <dcterms:modified xsi:type="dcterms:W3CDTF">2017-05-25T18:41:13Z</dcterms:modified>
</cp:coreProperties>
</file>