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2.bin" ContentType="audio/unknown"/>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3.bin" ContentType="audio/unknown"/>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audio4.bin" ContentType="audio/unknown"/>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2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F181A-F267-FB45-93F4-255C590774CB}" type="datetimeFigureOut">
              <a:rPr lang="en-US" smtClean="0"/>
              <a:t>5/25/17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1C34FD-409F-C040-A1C3-30A9C2BFFCE0}" type="slidenum">
              <a:rPr lang="en-US" smtClean="0"/>
              <a:t>‹#›</a:t>
            </a:fld>
            <a:endParaRPr lang="en-US"/>
          </a:p>
        </p:txBody>
      </p:sp>
    </p:spTree>
    <p:extLst>
      <p:ext uri="{BB962C8B-B14F-4D97-AF65-F5344CB8AC3E}">
        <p14:creationId xmlns:p14="http://schemas.microsoft.com/office/powerpoint/2010/main" val="8428426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BD04B215-F4F5-C84E-83C6-22BB65547C20}" type="slidenum">
              <a:rPr kumimoji="0" lang="en-US" sz="1200">
                <a:latin typeface="Times New Roman" charset="0"/>
              </a:rPr>
              <a:pPr/>
              <a:t>1</a:t>
            </a:fld>
            <a:endParaRPr kumimoji="0" lang="en-US" sz="1200">
              <a:latin typeface="Times New Roman" charset="0"/>
            </a:endParaRPr>
          </a:p>
        </p:txBody>
      </p:sp>
      <p:sp>
        <p:nvSpPr>
          <p:cNvPr id="7170" name="Rectangle 2"/>
          <p:cNvSpPr>
            <a:spLocks noGrp="1" noRot="1" noChangeAspect="1" noChangeArrowheads="1"/>
          </p:cNvSpPr>
          <p:nvPr>
            <p:ph type="sldImg"/>
          </p:nvPr>
        </p:nvSpPr>
        <p:spPr>
          <a:solidFill>
            <a:srgbClr val="FFFFFF"/>
          </a:solidFill>
          <a:ln/>
        </p:spPr>
      </p:sp>
      <p:sp>
        <p:nvSpPr>
          <p:cNvPr id="7171"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0642A3D8-8F72-284D-B282-84BED991422B}" type="slidenum">
              <a:rPr kumimoji="0" lang="en-US" sz="1200">
                <a:latin typeface="Times New Roman" charset="0"/>
              </a:rPr>
              <a:pPr/>
              <a:t>15</a:t>
            </a:fld>
            <a:endParaRPr kumimoji="0" lang="en-US" sz="1200">
              <a:latin typeface="Times New Roman"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atin typeface="Times New Roman" charset="0"/>
                <a:ea typeface="ＭＳ Ｐゴシック" charset="0"/>
                <a:cs typeface="ＭＳ Ｐゴシック" charset="0"/>
              </a:rPr>
              <a:t>Figure 25.4 Documenting the history of life</a:t>
            </a:r>
          </a:p>
          <a:p>
            <a:pPr eaLnBrk="1" hangingPunct="1"/>
            <a:r>
              <a:rPr lang="en-US">
                <a:latin typeface="Times New Roman" charset="0"/>
                <a:ea typeface="ＭＳ Ｐゴシック" charset="0"/>
                <a:cs typeface="ＭＳ Ｐゴシック" charset="0"/>
              </a:rPr>
              <a:t>The fossil record reveals changes in the history of life on earth</a:t>
            </a:r>
          </a:p>
          <a:p>
            <a:pPr eaLnBrk="1" hangingPunct="1"/>
            <a:r>
              <a:rPr lang="en-US">
                <a:latin typeface="Times New Roman" charset="0"/>
                <a:ea typeface="ＭＳ Ｐゴシック" charset="0"/>
                <a:cs typeface="ＭＳ Ｐゴシック" charset="0"/>
              </a:rPr>
              <a:t>Sedimentary rocks are deposited into layers called </a:t>
            </a:r>
            <a:r>
              <a:rPr lang="en-US" i="1">
                <a:latin typeface="Times New Roman" charset="0"/>
                <a:ea typeface="ＭＳ Ｐゴシック" charset="0"/>
                <a:cs typeface="ＭＳ Ｐゴシック" charset="0"/>
              </a:rPr>
              <a:t>strata</a:t>
            </a:r>
            <a:r>
              <a:rPr lang="en-US">
                <a:latin typeface="Times New Roman" charset="0"/>
                <a:ea typeface="ＭＳ Ｐゴシック" charset="0"/>
                <a:cs typeface="ＭＳ Ｐゴシック" charset="0"/>
              </a:rPr>
              <a:t> and are the richest source of fossils</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2041C64F-C1C3-744C-A2FC-46917AD50C0A}" type="slidenum">
              <a:rPr kumimoji="0" lang="en-US" sz="1200">
                <a:latin typeface="Times New Roman" charset="0"/>
              </a:rPr>
              <a:pPr/>
              <a:t>16</a:t>
            </a:fld>
            <a:endParaRPr kumimoji="0" lang="en-US" sz="1200">
              <a:latin typeface="Times New Roman"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1B05C180-D8E8-3549-844F-B72820DAE5CA}" type="slidenum">
              <a:rPr kumimoji="0" lang="en-US" sz="1200">
                <a:latin typeface="Times New Roman" charset="0"/>
              </a:rPr>
              <a:pPr/>
              <a:t>17</a:t>
            </a:fld>
            <a:endParaRPr kumimoji="0" lang="en-US" sz="1200">
              <a:latin typeface="Times New Roman"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atin typeface="Times New Roman" charset="0"/>
                <a:ea typeface="ＭＳ Ｐゴシック" charset="0"/>
                <a:cs typeface="ＭＳ Ｐゴシック" charset="0"/>
              </a:rPr>
              <a:t>Figure 25.5 Radiometric dating</a:t>
            </a:r>
          </a:p>
          <a:p>
            <a:pPr eaLnBrk="1" hangingPunct="1"/>
            <a:r>
              <a:rPr lang="en-US">
                <a:latin typeface="Times New Roman" charset="0"/>
                <a:ea typeface="ＭＳ Ｐゴシック" charset="0"/>
                <a:cs typeface="ＭＳ Ｐゴシック" charset="0"/>
              </a:rPr>
              <a:t>Sedimentary strata reveal the relative ages of fossils</a:t>
            </a:r>
          </a:p>
          <a:p>
            <a:pPr eaLnBrk="1" hangingPunct="1"/>
            <a:r>
              <a:rPr lang="en-US">
                <a:latin typeface="Times New Roman" charset="0"/>
                <a:ea typeface="ＭＳ Ｐゴシック" charset="0"/>
                <a:cs typeface="ＭＳ Ｐゴシック" charset="0"/>
              </a:rPr>
              <a:t>The absolute ages of fossils can be determined by </a:t>
            </a:r>
            <a:r>
              <a:rPr lang="en-US" b="1">
                <a:latin typeface="Times New Roman" charset="0"/>
                <a:ea typeface="ＭＳ Ｐゴシック" charset="0"/>
                <a:cs typeface="ＭＳ Ｐゴシック" charset="0"/>
              </a:rPr>
              <a:t>radiometric dating</a:t>
            </a:r>
          </a:p>
          <a:p>
            <a:pPr eaLnBrk="1" hangingPunct="1"/>
            <a:r>
              <a:rPr lang="en-US">
                <a:latin typeface="Times New Roman" charset="0"/>
                <a:ea typeface="ＭＳ Ｐゴシック" charset="0"/>
                <a:cs typeface="ＭＳ Ｐゴシック" charset="0"/>
              </a:rPr>
              <a:t>A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parent</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isotope decays to a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daughter</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isotope at a constant rate</a:t>
            </a:r>
          </a:p>
          <a:p>
            <a:pPr eaLnBrk="1" hangingPunct="1"/>
            <a:r>
              <a:rPr lang="en-US">
                <a:latin typeface="Times New Roman" charset="0"/>
                <a:ea typeface="ＭＳ Ｐゴシック" charset="0"/>
                <a:cs typeface="ＭＳ Ｐゴシック" charset="0"/>
              </a:rPr>
              <a:t>Each isotope has a known </a:t>
            </a:r>
            <a:r>
              <a:rPr lang="en-US" b="1">
                <a:latin typeface="Times New Roman" charset="0"/>
                <a:ea typeface="ＭＳ Ｐゴシック" charset="0"/>
                <a:cs typeface="ＭＳ Ｐゴシック" charset="0"/>
              </a:rPr>
              <a:t>half-life</a:t>
            </a:r>
            <a:r>
              <a:rPr lang="en-US">
                <a:latin typeface="Times New Roman" charset="0"/>
                <a:ea typeface="ＭＳ Ｐゴシック" charset="0"/>
                <a:cs typeface="ＭＳ Ｐゴシック" charset="0"/>
              </a:rPr>
              <a:t>, the time required for half the parent isotope to decay</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Radiocarbon dating can be used to date fossils up to 75,000 years old</a:t>
            </a:r>
          </a:p>
          <a:p>
            <a:pPr eaLnBrk="1" hangingPunct="1"/>
            <a:r>
              <a:rPr lang="en-US">
                <a:latin typeface="Times New Roman" charset="0"/>
                <a:ea typeface="ＭＳ Ｐゴシック" charset="0"/>
                <a:cs typeface="ＭＳ Ｐゴシック" charset="0"/>
              </a:rPr>
              <a:t>For older fossils, some isotopes can be used to date sedimentary rock layers above and below the fossil</a:t>
            </a:r>
          </a:p>
          <a:p>
            <a:pPr eaLnBrk="1" hangingPunct="1"/>
            <a:r>
              <a:rPr lang="en-US">
                <a:latin typeface="Times New Roman" charset="0"/>
                <a:ea typeface="ＭＳ Ｐゴシック" charset="0"/>
                <a:cs typeface="ＭＳ Ｐゴシック" charset="0"/>
              </a:rPr>
              <a:t>The magnetism of rocks can provide dating information</a:t>
            </a:r>
          </a:p>
          <a:p>
            <a:pPr eaLnBrk="1" hangingPunct="1"/>
            <a:r>
              <a:rPr lang="en-US">
                <a:latin typeface="Times New Roman" charset="0"/>
                <a:ea typeface="ＭＳ Ｐゴシック" charset="0"/>
                <a:cs typeface="ＭＳ Ｐゴシック" charset="0"/>
              </a:rPr>
              <a:t>Reversals of the magnetic poles leave their record on rocks throughout the world</a:t>
            </a:r>
          </a:p>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B9A1BCDA-06DE-4942-856F-F93838B1EE5E}" type="slidenum">
              <a:rPr kumimoji="0" lang="en-US" sz="1200">
                <a:latin typeface="Times New Roman" charset="0"/>
              </a:rPr>
              <a:pPr/>
              <a:t>18</a:t>
            </a:fld>
            <a:endParaRPr kumimoji="0" lang="en-US" sz="1200">
              <a:latin typeface="Times New Roman"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F0732222-2411-7343-B1DE-F44594FB7D15}" type="slidenum">
              <a:rPr kumimoji="0" lang="en-US" sz="1200">
                <a:latin typeface="Times New Roman" charset="0"/>
              </a:rPr>
              <a:pPr/>
              <a:t>19</a:t>
            </a:fld>
            <a:endParaRPr kumimoji="0" lang="en-US" sz="1200">
              <a:latin typeface="Times New Roman"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solidFill>
                  <a:srgbClr val="FF0000"/>
                </a:solidFill>
                <a:latin typeface="Times New Roman" charset="0"/>
                <a:ea typeface="ＭＳ Ｐゴシック" charset="0"/>
                <a:cs typeface="ＭＳ Ｐゴシック" charset="0"/>
                <a:sym typeface="Symbol" charset="0"/>
              </a:rPr>
              <a:t>Table 25.1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01B0EB65-BAF0-5147-A867-FDCDC8834E40}" type="slidenum">
              <a:rPr kumimoji="0" lang="en-US" sz="1200">
                <a:latin typeface="Times New Roman" charset="0"/>
              </a:rPr>
              <a:pPr/>
              <a:t>20</a:t>
            </a:fld>
            <a:endParaRPr kumimoji="0" lang="en-US" sz="1200">
              <a:latin typeface="Times New Roman"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solidFill>
                  <a:srgbClr val="FF0000"/>
                </a:solidFill>
                <a:latin typeface="Times New Roman" charset="0"/>
                <a:ea typeface="ＭＳ Ｐゴシック" charset="0"/>
                <a:cs typeface="ＭＳ Ｐゴシック" charset="0"/>
                <a:sym typeface="Symbol" charset="0"/>
              </a:rPr>
              <a:t>Table 25.1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A5DC1E3E-EE72-2E42-8C9C-F3FFE736746B}" type="slidenum">
              <a:rPr kumimoji="0" lang="en-US" sz="1200">
                <a:latin typeface="Times New Roman" charset="0"/>
              </a:rPr>
              <a:pPr/>
              <a:t>21</a:t>
            </a:fld>
            <a:endParaRPr kumimoji="0" lang="en-US" sz="1200">
              <a:latin typeface="Times New Roman" charset="0"/>
            </a:endParaRPr>
          </a:p>
        </p:txBody>
      </p:sp>
      <p:sp>
        <p:nvSpPr>
          <p:cNvPr id="7170" name="Rectangle 2"/>
          <p:cNvSpPr>
            <a:spLocks noGrp="1" noRot="1" noChangeAspect="1" noChangeArrowheads="1"/>
          </p:cNvSpPr>
          <p:nvPr>
            <p:ph type="sldImg"/>
          </p:nvPr>
        </p:nvSpPr>
        <p:spPr>
          <a:solidFill>
            <a:srgbClr val="FFFFFF"/>
          </a:solidFill>
          <a:ln/>
        </p:spPr>
      </p:sp>
      <p:sp>
        <p:nvSpPr>
          <p:cNvPr id="7171"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atin typeface="Times New Roman" charset="0"/>
                <a:ea typeface="ＭＳ Ｐゴシック" charset="0"/>
                <a:cs typeface="ＭＳ Ｐゴシック" charset="0"/>
              </a:rPr>
              <a:t>The oldest known fossils are </a:t>
            </a:r>
            <a:r>
              <a:rPr lang="en-US" b="1">
                <a:latin typeface="Times New Roman" charset="0"/>
                <a:ea typeface="ＭＳ Ｐゴシック" charset="0"/>
                <a:cs typeface="ＭＳ Ｐゴシック" charset="0"/>
              </a:rPr>
              <a:t>stromatolites</a:t>
            </a:r>
            <a:r>
              <a:rPr lang="en-US">
                <a:latin typeface="Times New Roman" charset="0"/>
                <a:ea typeface="ＭＳ Ｐゴシック" charset="0"/>
                <a:cs typeface="ＭＳ Ｐゴシック" charset="0"/>
              </a:rPr>
              <a:t>, rock-like structures composed of many layers of bacteria and sediment</a:t>
            </a:r>
          </a:p>
          <a:p>
            <a:pPr eaLnBrk="1" hangingPunct="1"/>
            <a:r>
              <a:rPr lang="en-US">
                <a:latin typeface="Times New Roman" charset="0"/>
                <a:ea typeface="ＭＳ Ｐゴシック" charset="0"/>
                <a:cs typeface="ＭＳ Ｐゴシック" charset="0"/>
              </a:rPr>
              <a:t>Stromatolites date back 3.5 billion years ago</a:t>
            </a:r>
          </a:p>
          <a:p>
            <a:pPr eaLnBrk="1" hangingPunct="1"/>
            <a:r>
              <a:rPr lang="en-US">
                <a:latin typeface="Times New Roman" charset="0"/>
                <a:ea typeface="ＭＳ Ｐゴシック" charset="0"/>
                <a:cs typeface="ＭＳ Ｐゴシック" charset="0"/>
              </a:rPr>
              <a:t>Prokaryotes were Earth</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sole inhabitants from 3.5 to about 2.1 billion years ago</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Electron Transport Systems</a:t>
            </a:r>
          </a:p>
          <a:p>
            <a:r>
              <a:rPr lang="en-US">
                <a:latin typeface="Times New Roman" charset="0"/>
                <a:ea typeface="ＭＳ Ｐゴシック" charset="0"/>
                <a:cs typeface="ＭＳ Ｐゴシック" charset="0"/>
              </a:rPr>
              <a:t>The chemiosmotic mechanism of ATP synthesis, in which a complex set of membrane–bound proteins pass electrons to reducible electron acceptors with the generation of ATP from ADP, is common to all three domains of life—Bacteria, Archaea, and Eukarya. There is strong evidence that this electron transport mechanism actually originated in organisms that lived before the last common ancestor of all present–day life. The earliest of these electron transport systems likely evolved before there was any free oxygen in the environment and before the appearance of photosynthesis; the organisms that used it would have required a plentiful supply of energy–rich compounds such as molecular hydrogen, methane, and hydrogen sulfide. A great challenge facing scientists studying the origin of life is to determine the steps by which this electron transport mechanism originated, and how important early versions of it might have been in the emergence of the first cells.</a:t>
            </a:r>
          </a:p>
          <a:p>
            <a:r>
              <a:rPr lang="en-US">
                <a:latin typeface="Times New Roman" charset="0"/>
                <a:ea typeface="ＭＳ Ｐゴシック" charset="0"/>
                <a:cs typeface="ＭＳ Ｐゴシック" charset="0"/>
              </a:rPr>
              <a:t>So considerable metabolic diversity among prokaryotes living in various environments had already evolved more than 3 billion years ago. Most subsequent evolution has been more structural than metabolic.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C3BD0185-39C3-BD41-A38D-F2449C341CA9}" type="slidenum">
              <a:rPr kumimoji="0" lang="en-US" sz="1200">
                <a:latin typeface="Times New Roman" charset="0"/>
              </a:rPr>
              <a:pPr/>
              <a:t>22</a:t>
            </a:fld>
            <a:endParaRPr kumimoji="0" lang="en-US" sz="1200">
              <a:latin typeface="Times New Roman" charset="0"/>
            </a:endParaRPr>
          </a:p>
        </p:txBody>
      </p:sp>
      <p:sp>
        <p:nvSpPr>
          <p:cNvPr id="9218" name="Rectangle 2"/>
          <p:cNvSpPr>
            <a:spLocks noGrp="1" noRot="1" noChangeAspect="1" noChangeArrowheads="1"/>
          </p:cNvSpPr>
          <p:nvPr>
            <p:ph type="sldImg"/>
          </p:nvPr>
        </p:nvSpPr>
        <p:spPr>
          <a:solidFill>
            <a:srgbClr val="FFFFFF"/>
          </a:solidFill>
          <a:ln/>
        </p:spPr>
      </p:sp>
      <p:sp>
        <p:nvSpPr>
          <p:cNvPr id="92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1EFD7579-8F04-FF47-AB28-132BD8200DD5}" type="slidenum">
              <a:rPr kumimoji="0" lang="en-US" sz="1200">
                <a:latin typeface="Times New Roman" charset="0"/>
              </a:rPr>
              <a:pPr/>
              <a:t>23</a:t>
            </a:fld>
            <a:endParaRPr kumimoji="0" lang="en-US" sz="1200">
              <a:latin typeface="Times New Roman" charset="0"/>
            </a:endParaRPr>
          </a:p>
        </p:txBody>
      </p:sp>
      <p:sp>
        <p:nvSpPr>
          <p:cNvPr id="11266" name="Rectangle 2"/>
          <p:cNvSpPr>
            <a:spLocks noGrp="1" noRot="1" noChangeAspect="1" noChangeArrowheads="1"/>
          </p:cNvSpPr>
          <p:nvPr>
            <p:ph type="sldImg"/>
          </p:nvPr>
        </p:nvSpPr>
        <p:spPr>
          <a:solidFill>
            <a:srgbClr val="FFFFFF"/>
          </a:solidFill>
          <a:ln/>
        </p:spPr>
      </p:sp>
      <p:sp>
        <p:nvSpPr>
          <p:cNvPr id="1126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Most atmospheric oxygen (O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is of biological origin</a:t>
            </a:r>
          </a:p>
          <a:p>
            <a:pPr eaLnBrk="1" hangingPunct="1"/>
            <a:r>
              <a:rPr lang="en-US">
                <a:latin typeface="Times New Roman" charset="0"/>
                <a:ea typeface="ＭＳ Ｐゴシック" charset="0"/>
                <a:cs typeface="ＭＳ Ｐゴシック" charset="0"/>
              </a:rPr>
              <a:t>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produced by oxygenic photosynthesis reacted with dissolved iron and precipitated out to form banded iron formations </a:t>
            </a:r>
          </a:p>
          <a:p>
            <a:pPr eaLnBrk="1" hangingPunct="1"/>
            <a:r>
              <a:rPr lang="en-US">
                <a:latin typeface="Times New Roman" charset="0"/>
                <a:ea typeface="ＭＳ Ｐゴシック" charset="0"/>
                <a:cs typeface="ＭＳ Ｐゴシック" charset="0"/>
              </a:rPr>
              <a:t>The source of O</a:t>
            </a:r>
            <a:r>
              <a:rPr lang="en-US" baseline="-25000">
                <a:latin typeface="Times New Roman" charset="0"/>
                <a:ea typeface="ＭＳ Ｐゴシック" charset="0"/>
                <a:cs typeface="ＭＳ Ｐゴシック" charset="0"/>
              </a:rPr>
              <a:t>2</a:t>
            </a:r>
            <a:r>
              <a:rPr lang="en-US">
                <a:latin typeface="Times New Roman" charset="0"/>
                <a:ea typeface="ＭＳ Ｐゴシック" charset="0"/>
                <a:cs typeface="ＭＳ Ｐゴシック" charset="0"/>
              </a:rPr>
              <a:t> was likely bacteria similar to modern cyanobacteria</a:t>
            </a:r>
          </a:p>
          <a:p>
            <a:pPr eaLnBrk="1" hangingPunct="1"/>
            <a:r>
              <a:rPr lang="en-US" sz="3000">
                <a:latin typeface="Times New Roman" charset="0"/>
                <a:ea typeface="ＭＳ Ｐゴシック" charset="0"/>
                <a:cs typeface="ＭＳ Ｐゴシック" charset="0"/>
              </a:rPr>
              <a:t>By about 2.7 billion years ago, O</a:t>
            </a:r>
            <a:r>
              <a:rPr lang="en-US" sz="3000" baseline="-25000">
                <a:latin typeface="Times New Roman" charset="0"/>
                <a:ea typeface="ＭＳ Ｐゴシック" charset="0"/>
                <a:cs typeface="ＭＳ Ｐゴシック" charset="0"/>
              </a:rPr>
              <a:t>2</a:t>
            </a:r>
            <a:r>
              <a:rPr lang="en-US" sz="3000">
                <a:latin typeface="Times New Roman" charset="0"/>
                <a:ea typeface="ＭＳ Ｐゴシック" charset="0"/>
                <a:cs typeface="ＭＳ Ｐゴシック" charset="0"/>
              </a:rPr>
              <a:t> began accumulating in the atmosphere and rusting iron-rich terrestrial rocks</a:t>
            </a:r>
          </a:p>
          <a:p>
            <a:pPr eaLnBrk="1" hangingPunct="1"/>
            <a:r>
              <a:rPr lang="en-US" sz="3000">
                <a:latin typeface="Times New Roman" charset="0"/>
                <a:ea typeface="ＭＳ Ｐゴシック" charset="0"/>
                <a:cs typeface="ＭＳ Ｐゴシック" charset="0"/>
              </a:rPr>
              <a:t>This </a:t>
            </a:r>
            <a:r>
              <a:rPr lang="ja-JP" altLang="en-US" sz="3000">
                <a:latin typeface="Times New Roman" charset="0"/>
                <a:ea typeface="ＭＳ Ｐゴシック" charset="0"/>
                <a:cs typeface="ＭＳ Ｐゴシック" charset="0"/>
              </a:rPr>
              <a:t>“</a:t>
            </a:r>
            <a:r>
              <a:rPr lang="en-US" altLang="ja-JP" sz="3000">
                <a:latin typeface="Times New Roman" charset="0"/>
                <a:ea typeface="ＭＳ Ｐゴシック" charset="0"/>
                <a:cs typeface="ＭＳ Ｐゴシック" charset="0"/>
              </a:rPr>
              <a:t>oxygen revolution</a:t>
            </a:r>
            <a:r>
              <a:rPr lang="ja-JP" altLang="en-US" sz="3000">
                <a:latin typeface="Times New Roman" charset="0"/>
                <a:ea typeface="ＭＳ Ｐゴシック" charset="0"/>
                <a:cs typeface="ＭＳ Ｐゴシック" charset="0"/>
              </a:rPr>
              <a:t>”</a:t>
            </a:r>
            <a:r>
              <a:rPr lang="en-US" altLang="ja-JP" sz="3000">
                <a:latin typeface="Times New Roman" charset="0"/>
                <a:ea typeface="ＭＳ Ｐゴシック" charset="0"/>
                <a:cs typeface="ＭＳ Ｐゴシック" charset="0"/>
              </a:rPr>
              <a:t> from 2.7 to 2.2 billion years ago</a:t>
            </a:r>
          </a:p>
          <a:p>
            <a:pPr lvl="1" eaLnBrk="1" hangingPunct="1"/>
            <a:r>
              <a:rPr lang="en-US">
                <a:latin typeface="Times New Roman" charset="0"/>
                <a:ea typeface="ＭＳ Ｐゴシック" charset="0"/>
              </a:rPr>
              <a:t>Posed a challenge for life</a:t>
            </a:r>
          </a:p>
          <a:p>
            <a:pPr lvl="1" eaLnBrk="1" hangingPunct="1"/>
            <a:r>
              <a:rPr lang="en-US">
                <a:latin typeface="Times New Roman" charset="0"/>
                <a:ea typeface="ＭＳ Ｐゴシック" charset="0"/>
              </a:rPr>
              <a:t>Provided opportunity to gain energy from light</a:t>
            </a:r>
          </a:p>
          <a:p>
            <a:pPr lvl="1" eaLnBrk="1" hangingPunct="1"/>
            <a:r>
              <a:rPr lang="en-US">
                <a:latin typeface="Times New Roman" charset="0"/>
                <a:ea typeface="ＭＳ Ｐゴシック" charset="0"/>
              </a:rPr>
              <a:t>Allowed organisms to exploit new ecosystems</a:t>
            </a:r>
          </a:p>
          <a:p>
            <a:pPr lvl="1" eaLnBrk="1" hangingPunct="1"/>
            <a:r>
              <a:rPr lang="en-US">
                <a:latin typeface="Times New Roman" charset="0"/>
                <a:ea typeface="ＭＳ Ｐゴシック" charset="0"/>
              </a:rPr>
              <a:t>For the Discovery Video Early Life, go to Animation and Video Files.</a:t>
            </a:r>
          </a:p>
          <a:p>
            <a:pPr lvl="1" eaLnBrk="1" hangingPunct="1"/>
            <a:endParaRPr lang="en-US">
              <a:latin typeface="Times New Roman" charset="0"/>
              <a:ea typeface="ＭＳ Ｐゴシック" charset="0"/>
            </a:endParaRPr>
          </a:p>
          <a:p>
            <a:pPr eaLnBrk="1" hangingPunct="1"/>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atin typeface="Times New Roman" charset="0"/>
                <a:ea typeface="ＭＳ Ｐゴシック" charset="0"/>
                <a:cs typeface="ＭＳ Ｐゴシック" charset="0"/>
              </a:rPr>
              <a:t>The oldest fossils of eukaryotic cells date back 2.1 billion years</a:t>
            </a:r>
          </a:p>
          <a:p>
            <a:pPr eaLnBrk="1" hangingPunct="1"/>
            <a:r>
              <a:rPr lang="en-US">
                <a:latin typeface="Times New Roman" charset="0"/>
                <a:ea typeface="ＭＳ Ｐゴシック" charset="0"/>
                <a:cs typeface="ＭＳ Ｐゴシック" charset="0"/>
              </a:rPr>
              <a:t>The hypothesis of </a:t>
            </a:r>
            <a:r>
              <a:rPr lang="en-US" b="1">
                <a:latin typeface="Times New Roman" charset="0"/>
                <a:ea typeface="ＭＳ Ｐゴシック" charset="0"/>
                <a:cs typeface="ＭＳ Ｐゴシック" charset="0"/>
              </a:rPr>
              <a:t>endosymbiosis </a:t>
            </a:r>
            <a:r>
              <a:rPr lang="en-US">
                <a:latin typeface="Times New Roman" charset="0"/>
                <a:ea typeface="ＭＳ Ｐゴシック" charset="0"/>
                <a:cs typeface="ＭＳ Ｐゴシック" charset="0"/>
              </a:rPr>
              <a:t>proposes that mitochondria and plastids (chloroplasts and related organelles) were formerly small prokaryotes living within larger host cells</a:t>
            </a:r>
          </a:p>
          <a:p>
            <a:pPr eaLnBrk="1" hangingPunct="1"/>
            <a:r>
              <a:rPr lang="en-US">
                <a:latin typeface="Times New Roman" charset="0"/>
                <a:ea typeface="ＭＳ Ｐゴシック" charset="0"/>
                <a:cs typeface="ＭＳ Ｐゴシック" charset="0"/>
              </a:rPr>
              <a:t>An </a:t>
            </a:r>
            <a:r>
              <a:rPr lang="en-US" i="1">
                <a:latin typeface="Times New Roman" charset="0"/>
                <a:ea typeface="ＭＳ Ｐゴシック" charset="0"/>
                <a:cs typeface="ＭＳ Ｐゴシック" charset="0"/>
              </a:rPr>
              <a:t>endosymbiont</a:t>
            </a:r>
            <a:r>
              <a:rPr lang="en-US">
                <a:latin typeface="Times New Roman" charset="0"/>
                <a:ea typeface="ＭＳ Ｐゴシック" charset="0"/>
                <a:cs typeface="ＭＳ Ｐゴシック" charset="0"/>
              </a:rPr>
              <a:t> is a cell that lives within a host cell</a:t>
            </a:r>
          </a:p>
          <a:p>
            <a:pPr eaLnBrk="1" hangingPunct="1"/>
            <a:r>
              <a:rPr lang="en-US">
                <a:latin typeface="Times New Roman" charset="0"/>
                <a:ea typeface="ＭＳ Ｐゴシック" charset="0"/>
                <a:cs typeface="ＭＳ Ｐゴシック" charset="0"/>
              </a:rPr>
              <a:t>The prokaryotic ancestors of mitochondria and plastids probably gained entry to the host cell as undigested prey or internal parasites</a:t>
            </a:r>
          </a:p>
          <a:p>
            <a:pPr eaLnBrk="1" hangingPunct="1"/>
            <a:r>
              <a:rPr lang="en-US">
                <a:latin typeface="Times New Roman" charset="0"/>
                <a:ea typeface="ＭＳ Ｐゴシック" charset="0"/>
                <a:cs typeface="ＭＳ Ｐゴシック" charset="0"/>
              </a:rPr>
              <a:t>In the process of becoming more interdependent, the host and endosymbionts would have become a single organism</a:t>
            </a:r>
          </a:p>
          <a:p>
            <a:pPr eaLnBrk="1" hangingPunct="1"/>
            <a:r>
              <a:rPr lang="en-US" b="1">
                <a:latin typeface="Times New Roman" charset="0"/>
                <a:ea typeface="ＭＳ Ｐゴシック" charset="0"/>
                <a:cs typeface="ＭＳ Ｐゴシック" charset="0"/>
              </a:rPr>
              <a:t>Serial endosymbiosis </a:t>
            </a:r>
            <a:r>
              <a:rPr lang="en-US">
                <a:latin typeface="Times New Roman" charset="0"/>
                <a:ea typeface="ＭＳ Ｐゴシック" charset="0"/>
                <a:cs typeface="ＭＳ Ｐゴシック" charset="0"/>
              </a:rPr>
              <a:t>supposes that mitochondria evolved before plastids through a sequence of endosymbiotic events</a:t>
            </a:r>
          </a:p>
          <a:p>
            <a:pPr eaLnBrk="1" hangingPunct="1"/>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B0E35A0E-A790-4848-AC36-BCE4334CE309}" type="slidenum">
              <a:rPr kumimoji="0" lang="en-US" sz="1200">
                <a:latin typeface="Times New Roman" charset="0"/>
              </a:rPr>
              <a:pPr/>
              <a:t>24</a:t>
            </a:fld>
            <a:endParaRPr kumimoji="0" lang="en-US" sz="120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4EED38EE-9B33-264B-8189-301AD95A6CD2}" type="slidenum">
              <a:rPr kumimoji="0" lang="en-US" sz="1200">
                <a:latin typeface="Times New Roman" charset="0"/>
              </a:rPr>
              <a:pPr/>
              <a:t>2</a:t>
            </a:fld>
            <a:endParaRPr kumimoji="0" lang="en-US" sz="1200">
              <a:latin typeface="Times New Roman" charset="0"/>
            </a:endParaRPr>
          </a:p>
        </p:txBody>
      </p:sp>
      <p:sp>
        <p:nvSpPr>
          <p:cNvPr id="9218" name="Rectangle 2"/>
          <p:cNvSpPr>
            <a:spLocks noGrp="1" noRot="1" noChangeAspect="1" noChangeArrowheads="1"/>
          </p:cNvSpPr>
          <p:nvPr>
            <p:ph type="sldImg"/>
          </p:nvPr>
        </p:nvSpPr>
        <p:spPr>
          <a:solidFill>
            <a:srgbClr val="FFFFFF"/>
          </a:solidFill>
          <a:ln/>
        </p:spPr>
      </p:sp>
      <p:sp>
        <p:nvSpPr>
          <p:cNvPr id="9219"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30E89857-1DD7-8942-A1A9-54ADD64305FF}" type="slidenum">
              <a:rPr kumimoji="0" lang="en-US" sz="1200">
                <a:latin typeface="Times New Roman" charset="0"/>
              </a:rPr>
              <a:pPr/>
              <a:t>25</a:t>
            </a:fld>
            <a:endParaRPr kumimoji="0" lang="en-US" sz="1200">
              <a:latin typeface="Times New Roman" charset="0"/>
            </a:endParaRPr>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8540A954-7BFD-9342-8CDE-6F52E6960354}" type="slidenum">
              <a:rPr kumimoji="0" lang="en-US" sz="1200">
                <a:latin typeface="Times New Roman" charset="0"/>
              </a:rPr>
              <a:pPr/>
              <a:t>6</a:t>
            </a:fld>
            <a:endParaRPr kumimoji="0" lang="en-US" sz="1200">
              <a:latin typeface="Times New Roman"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773FB12F-06B7-EC4D-8BB5-4E6AB51D6565}" type="slidenum">
              <a:rPr kumimoji="0" lang="en-US" sz="1200">
                <a:latin typeface="Times New Roman" charset="0"/>
              </a:rPr>
              <a:pPr/>
              <a:t>7</a:t>
            </a:fld>
            <a:endParaRPr kumimoji="0" lang="en-US" sz="1200">
              <a:latin typeface="Times New Roman"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4B1D22A5-98F4-5249-B5DB-BDD5FA732964}" type="slidenum">
              <a:rPr kumimoji="0" lang="en-US" sz="1200">
                <a:latin typeface="Times New Roman" charset="0"/>
              </a:rPr>
              <a:pPr/>
              <a:t>8</a:t>
            </a:fld>
            <a:endParaRPr kumimoji="0" lang="en-US" sz="1200">
              <a:latin typeface="Times New Roman" charset="0"/>
            </a:endParaRPr>
          </a:p>
        </p:txBody>
      </p:sp>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atin typeface="Times New Roman" charset="0"/>
                <a:ea typeface="ＭＳ Ｐゴシック" charset="0"/>
                <a:cs typeface="ＭＳ Ｐゴシック" charset="0"/>
              </a:rPr>
              <a:t>Earth formed about 4.6 billion years ago, along with the rest of the solar system</a:t>
            </a:r>
          </a:p>
          <a:p>
            <a:pPr eaLnBrk="1" hangingPunct="1"/>
            <a:r>
              <a:rPr lang="en-US">
                <a:latin typeface="Times New Roman" charset="0"/>
                <a:ea typeface="ＭＳ Ｐゴシック" charset="0"/>
                <a:cs typeface="ＭＳ Ｐゴシック" charset="0"/>
              </a:rPr>
              <a:t>Earth</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early atmosphere likely contained water vapor and chemicals released by volcanic eruptions (nitrogen, nitrogen oxides, carbon dioxide, methane, ammonia, hydrogen, hydrogen sulfide)</a:t>
            </a:r>
          </a:p>
          <a:p>
            <a:pPr eaLnBrk="1" hangingPunct="1"/>
            <a:r>
              <a:rPr lang="en-US">
                <a:latin typeface="Times New Roman" charset="0"/>
                <a:ea typeface="ＭＳ Ｐゴシック" charset="0"/>
                <a:cs typeface="ＭＳ Ｐゴシック" charset="0"/>
              </a:rPr>
              <a:t>A. I. Oparin and J. B. S. Haldane hypothesized that the early atmosphere was a reducing environment</a:t>
            </a:r>
          </a:p>
          <a:p>
            <a:pPr eaLnBrk="1" hangingPunct="1"/>
            <a:r>
              <a:rPr lang="en-US">
                <a:latin typeface="Times New Roman" charset="0"/>
                <a:ea typeface="ＭＳ Ｐゴシック" charset="0"/>
                <a:cs typeface="ＭＳ Ｐゴシック" charset="0"/>
              </a:rPr>
              <a:t>Stanley Miller and Harold Urey conducted lab experiments that showed that the abiotic synthesis of organic molecules in a reducing atmosphere is possible</a:t>
            </a:r>
          </a:p>
          <a:p>
            <a:pPr eaLnBrk="1" hangingPunct="1"/>
            <a:r>
              <a:rPr lang="en-US">
                <a:latin typeface="Times New Roman" charset="0"/>
                <a:ea typeface="ＭＳ Ｐゴシック" charset="0"/>
                <a:cs typeface="ＭＳ Ｐゴシック" charset="0"/>
              </a:rPr>
              <a:t>However, the evidence is not yet convincing that the early atmosphere was in fact reducing</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Amino acids have also been found in meteorites</a:t>
            </a:r>
          </a:p>
          <a:p>
            <a:pPr eaLnBrk="1" hangingPunct="1"/>
            <a:r>
              <a:rPr lang="en-US">
                <a:latin typeface="Times New Roman" charset="0"/>
                <a:ea typeface="ＭＳ Ｐゴシック" charset="0"/>
                <a:cs typeface="ＭＳ Ｐゴシック" charset="0"/>
              </a:rPr>
              <a:t>Small organic molecules polymerize when they are concentrated on hot sand, clay, or rock</a:t>
            </a:r>
          </a:p>
          <a:p>
            <a:r>
              <a:rPr lang="en-US">
                <a:latin typeface="Times New Roman" charset="0"/>
                <a:ea typeface="ＭＳ Ｐゴシック" charset="0"/>
                <a:cs typeface="ＭＳ Ｐゴシック" charset="0"/>
              </a:rPr>
              <a:t>It is unclear whether young Earth</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atmosphere contained enough methane and ammonia to be reducing. Growing evidence suggests that the early atmosphere was made up primarily of nitrogen and carbon dioxide and was neither reducing nor oxidizing (electron–removing). Miller–Urey–type experiments using such atmospheres have not produced organic molecules. Still, it is likely that small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pockets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of the early atmosphere—perhaps near volcanic openings—were reducing.</a:t>
            </a:r>
          </a:p>
          <a:p>
            <a:r>
              <a:rPr lang="en-US">
                <a:latin typeface="Times New Roman" charset="0"/>
                <a:ea typeface="ＭＳ Ｐゴシック" charset="0"/>
                <a:cs typeface="ＭＳ Ｐゴシック" charset="0"/>
              </a:rPr>
              <a:t>Instead of forming in the atmosphere, the first organic compounds on Earth may have been synthesized near submerged volcanoes and deep–sea vents—weak points in Earth</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crust where hot water and minerals gush into the ocean.</a:t>
            </a: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76B5F5C1-5B91-0648-A104-8D003BB074E6}" type="slidenum">
              <a:rPr kumimoji="0" lang="en-US" sz="1200">
                <a:latin typeface="Times New Roman" charset="0"/>
              </a:rPr>
              <a:pPr/>
              <a:t>10</a:t>
            </a:fld>
            <a:endParaRPr kumimoji="0" lang="en-US" sz="1200">
              <a:latin typeface="Times New Roman" charset="0"/>
            </a:endParaRPr>
          </a:p>
        </p:txBody>
      </p:sp>
      <p:sp>
        <p:nvSpPr>
          <p:cNvPr id="21506" name="Rectangle 2"/>
          <p:cNvSpPr>
            <a:spLocks noGrp="1" noRot="1" noChangeAspect="1" noChangeArrowheads="1"/>
          </p:cNvSpPr>
          <p:nvPr>
            <p:ph type="sldImg"/>
          </p:nvPr>
        </p:nvSpPr>
        <p:spPr>
          <a:solidFill>
            <a:srgbClr val="FFFFFF"/>
          </a:solidFill>
          <a:ln/>
        </p:spPr>
      </p:sp>
      <p:sp>
        <p:nvSpPr>
          <p:cNvPr id="21507"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90D83D55-4F26-0A4A-947F-134D46C397CF}" type="slidenum">
              <a:rPr kumimoji="0" lang="en-US" sz="1200">
                <a:latin typeface="Times New Roman" charset="0"/>
              </a:rPr>
              <a:pPr/>
              <a:t>11</a:t>
            </a:fld>
            <a:endParaRPr kumimoji="0" lang="en-US" sz="1200">
              <a:latin typeface="Times New Roman" charset="0"/>
            </a:endParaRPr>
          </a:p>
        </p:txBody>
      </p:sp>
      <p:sp>
        <p:nvSpPr>
          <p:cNvPr id="23554" name="Rectangle 2"/>
          <p:cNvSpPr>
            <a:spLocks noGrp="1" noRot="1" noChangeAspect="1" noChangeArrowheads="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atin typeface="Times New Roman" charset="0"/>
                <a:ea typeface="ＭＳ Ｐゴシック" charset="0"/>
                <a:cs typeface="ＭＳ Ｐゴシック" charset="0"/>
              </a:rPr>
              <a:t>Life is defined partly by two properties: accurate replication and metabolism. Neither property can exist without the other. Self–replicating molecules and a metabolism–like source of the building blocks must have appeared together. How did that happen?</a:t>
            </a:r>
          </a:p>
          <a:p>
            <a:r>
              <a:rPr lang="en-US">
                <a:latin typeface="Times New Roman" charset="0"/>
                <a:ea typeface="ＭＳ Ｐゴシック" charset="0"/>
                <a:cs typeface="ＭＳ Ｐゴシック" charset="0"/>
              </a:rPr>
              <a:t>The necessary conditions for life may have been met by protobionts, aggregates of abiotically produced molecules surrounded by a membrane or membrane–like structure. Protobionts exhibit some of the properties associated with life, including simple reproduction and metabolism, as well as the maintenance of an internal chemical environment different from that of their surroundings.</a:t>
            </a:r>
          </a:p>
          <a:p>
            <a:r>
              <a:rPr lang="en-US">
                <a:latin typeface="Times New Roman" charset="0"/>
                <a:ea typeface="ＭＳ Ｐゴシック" charset="0"/>
                <a:cs typeface="ＭＳ Ｐゴシック" charset="0"/>
              </a:rPr>
              <a:t>Laboratory experiments demonstrate that protobionts could have formed spontaneously from abiotically produced organic compounds. For example, small membrane–bounded droplets called liposomes can form when lipids or other organic molecules are added to water.</a:t>
            </a:r>
          </a:p>
          <a:p>
            <a:pPr eaLnBrk="1" hangingPunct="1"/>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EB92DDB8-99D2-4D4A-A819-3AF9591E3F61}" type="slidenum">
              <a:rPr kumimoji="0" lang="en-US" sz="1200">
                <a:latin typeface="Times New Roman" charset="0"/>
              </a:rPr>
              <a:pPr/>
              <a:t>12</a:t>
            </a:fld>
            <a:endParaRPr kumimoji="0" lang="en-US" sz="1200">
              <a:latin typeface="Times New Roman" charset="0"/>
            </a:endParaRPr>
          </a:p>
        </p:txBody>
      </p:sp>
      <p:sp>
        <p:nvSpPr>
          <p:cNvPr id="25602" name="Rectangle 2"/>
          <p:cNvSpPr>
            <a:spLocks noGrp="1" noRot="1" noChangeAspect="1" noChangeArrowheads="1"/>
          </p:cNvSpPr>
          <p:nvPr>
            <p:ph type="sldImg"/>
          </p:nvPr>
        </p:nvSpPr>
        <p:spPr>
          <a:solidFill>
            <a:srgbClr val="FFFFFF"/>
          </a:solidFill>
          <a:ln/>
        </p:spPr>
      </p:sp>
      <p:sp>
        <p:nvSpPr>
          <p:cNvPr id="25603"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atin typeface="Times New Roman" charset="0"/>
                <a:ea typeface="ＭＳ Ｐゴシック" charset="0"/>
                <a:cs typeface="ＭＳ Ｐゴシック" charset="0"/>
              </a:rPr>
              <a:t>Why RNA?</a:t>
            </a:r>
          </a:p>
          <a:p>
            <a:r>
              <a:rPr lang="en-US">
                <a:latin typeface="Times New Roman" charset="0"/>
                <a:ea typeface="ＭＳ Ｐゴシック" charset="0"/>
                <a:cs typeface="ＭＳ Ｐゴシック" charset="0"/>
              </a:rPr>
              <a:t>RNA molecules are important catalysts in modern cells. Modern cells use RNA catalysts, called ribozymes, to remove introns from RNA. Ribozymes also help catalyze the synthesis of new RNA, notably rRNA, tRNA, and mRNA. Thus, RNA is autocatalytic, and in the prebiotic world, before there were enzymes (proteins) or DNA, RNA molecules may have been fully capable of ribozyme-catalyzed replication.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B95EB2DA-043C-8C4B-B276-AA22F99CB464}" type="slidenum">
              <a:rPr kumimoji="0" lang="en-US" sz="1200">
                <a:latin typeface="Times New Roman" charset="0"/>
              </a:rPr>
              <a:pPr/>
              <a:t>14</a:t>
            </a:fld>
            <a:endParaRPr kumimoji="0" lang="en-US" sz="1200">
              <a:latin typeface="Times New Roman" charset="0"/>
            </a:endParaRPr>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7DB7E2-CD6C-1E47-98BB-802CCD4E0CCC}"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65DA2-7A22-D64D-9F51-718714619782}" type="slidenum">
              <a:rPr lang="en-US" smtClean="0"/>
              <a:t>‹#›</a:t>
            </a:fld>
            <a:endParaRPr lang="en-US"/>
          </a:p>
        </p:txBody>
      </p:sp>
    </p:spTree>
    <p:extLst>
      <p:ext uri="{BB962C8B-B14F-4D97-AF65-F5344CB8AC3E}">
        <p14:creationId xmlns:p14="http://schemas.microsoft.com/office/powerpoint/2010/main" val="76751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DB7E2-CD6C-1E47-98BB-802CCD4E0CCC}"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65DA2-7A22-D64D-9F51-718714619782}" type="slidenum">
              <a:rPr lang="en-US" smtClean="0"/>
              <a:t>‹#›</a:t>
            </a:fld>
            <a:endParaRPr lang="en-US"/>
          </a:p>
        </p:txBody>
      </p:sp>
    </p:spTree>
    <p:extLst>
      <p:ext uri="{BB962C8B-B14F-4D97-AF65-F5344CB8AC3E}">
        <p14:creationId xmlns:p14="http://schemas.microsoft.com/office/powerpoint/2010/main" val="218471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DB7E2-CD6C-1E47-98BB-802CCD4E0CCC}"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65DA2-7A22-D64D-9F51-718714619782}" type="slidenum">
              <a:rPr lang="en-US" smtClean="0"/>
              <a:t>‹#›</a:t>
            </a:fld>
            <a:endParaRPr lang="en-US"/>
          </a:p>
        </p:txBody>
      </p:sp>
    </p:spTree>
    <p:extLst>
      <p:ext uri="{BB962C8B-B14F-4D97-AF65-F5344CB8AC3E}">
        <p14:creationId xmlns:p14="http://schemas.microsoft.com/office/powerpoint/2010/main" val="238872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DB7E2-CD6C-1E47-98BB-802CCD4E0CCC}"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65DA2-7A22-D64D-9F51-718714619782}" type="slidenum">
              <a:rPr lang="en-US" smtClean="0"/>
              <a:t>‹#›</a:t>
            </a:fld>
            <a:endParaRPr lang="en-US"/>
          </a:p>
        </p:txBody>
      </p:sp>
    </p:spTree>
    <p:extLst>
      <p:ext uri="{BB962C8B-B14F-4D97-AF65-F5344CB8AC3E}">
        <p14:creationId xmlns:p14="http://schemas.microsoft.com/office/powerpoint/2010/main" val="334817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7DB7E2-CD6C-1E47-98BB-802CCD4E0CCC}"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65DA2-7A22-D64D-9F51-718714619782}" type="slidenum">
              <a:rPr lang="en-US" smtClean="0"/>
              <a:t>‹#›</a:t>
            </a:fld>
            <a:endParaRPr lang="en-US"/>
          </a:p>
        </p:txBody>
      </p:sp>
    </p:spTree>
    <p:extLst>
      <p:ext uri="{BB962C8B-B14F-4D97-AF65-F5344CB8AC3E}">
        <p14:creationId xmlns:p14="http://schemas.microsoft.com/office/powerpoint/2010/main" val="3559919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7DB7E2-CD6C-1E47-98BB-802CCD4E0CCC}"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65DA2-7A22-D64D-9F51-718714619782}" type="slidenum">
              <a:rPr lang="en-US" smtClean="0"/>
              <a:t>‹#›</a:t>
            </a:fld>
            <a:endParaRPr lang="en-US"/>
          </a:p>
        </p:txBody>
      </p:sp>
    </p:spTree>
    <p:extLst>
      <p:ext uri="{BB962C8B-B14F-4D97-AF65-F5344CB8AC3E}">
        <p14:creationId xmlns:p14="http://schemas.microsoft.com/office/powerpoint/2010/main" val="97437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7DB7E2-CD6C-1E47-98BB-802CCD4E0CCC}" type="datetimeFigureOut">
              <a:rPr lang="en-US" smtClean="0"/>
              <a:t>5/25/17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F65DA2-7A22-D64D-9F51-718714619782}" type="slidenum">
              <a:rPr lang="en-US" smtClean="0"/>
              <a:t>‹#›</a:t>
            </a:fld>
            <a:endParaRPr lang="en-US"/>
          </a:p>
        </p:txBody>
      </p:sp>
    </p:spTree>
    <p:extLst>
      <p:ext uri="{BB962C8B-B14F-4D97-AF65-F5344CB8AC3E}">
        <p14:creationId xmlns:p14="http://schemas.microsoft.com/office/powerpoint/2010/main" val="163040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7DB7E2-CD6C-1E47-98BB-802CCD4E0CCC}" type="datetimeFigureOut">
              <a:rPr lang="en-US" smtClean="0"/>
              <a:t>5/25/17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F65DA2-7A22-D64D-9F51-718714619782}" type="slidenum">
              <a:rPr lang="en-US" smtClean="0"/>
              <a:t>‹#›</a:t>
            </a:fld>
            <a:endParaRPr lang="en-US"/>
          </a:p>
        </p:txBody>
      </p:sp>
    </p:spTree>
    <p:extLst>
      <p:ext uri="{BB962C8B-B14F-4D97-AF65-F5344CB8AC3E}">
        <p14:creationId xmlns:p14="http://schemas.microsoft.com/office/powerpoint/2010/main" val="387981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DB7E2-CD6C-1E47-98BB-802CCD4E0CCC}" type="datetimeFigureOut">
              <a:rPr lang="en-US" smtClean="0"/>
              <a:t>5/25/17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F65DA2-7A22-D64D-9F51-718714619782}" type="slidenum">
              <a:rPr lang="en-US" smtClean="0"/>
              <a:t>‹#›</a:t>
            </a:fld>
            <a:endParaRPr lang="en-US"/>
          </a:p>
        </p:txBody>
      </p:sp>
    </p:spTree>
    <p:extLst>
      <p:ext uri="{BB962C8B-B14F-4D97-AF65-F5344CB8AC3E}">
        <p14:creationId xmlns:p14="http://schemas.microsoft.com/office/powerpoint/2010/main" val="2354131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DB7E2-CD6C-1E47-98BB-802CCD4E0CCC}"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65DA2-7A22-D64D-9F51-718714619782}" type="slidenum">
              <a:rPr lang="en-US" smtClean="0"/>
              <a:t>‹#›</a:t>
            </a:fld>
            <a:endParaRPr lang="en-US"/>
          </a:p>
        </p:txBody>
      </p:sp>
    </p:spTree>
    <p:extLst>
      <p:ext uri="{BB962C8B-B14F-4D97-AF65-F5344CB8AC3E}">
        <p14:creationId xmlns:p14="http://schemas.microsoft.com/office/powerpoint/2010/main" val="160981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DB7E2-CD6C-1E47-98BB-802CCD4E0CCC}"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65DA2-7A22-D64D-9F51-718714619782}" type="slidenum">
              <a:rPr lang="en-US" smtClean="0"/>
              <a:t>‹#›</a:t>
            </a:fld>
            <a:endParaRPr lang="en-US"/>
          </a:p>
        </p:txBody>
      </p:sp>
    </p:spTree>
    <p:extLst>
      <p:ext uri="{BB962C8B-B14F-4D97-AF65-F5344CB8AC3E}">
        <p14:creationId xmlns:p14="http://schemas.microsoft.com/office/powerpoint/2010/main" val="23699682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DB7E2-CD6C-1E47-98BB-802CCD4E0CCC}" type="datetimeFigureOut">
              <a:rPr lang="en-US" smtClean="0"/>
              <a:t>5/25/17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65DA2-7A22-D64D-9F51-718714619782}" type="slidenum">
              <a:rPr lang="en-US" smtClean="0"/>
              <a:t>‹#›</a:t>
            </a:fld>
            <a:endParaRPr lang="en-US"/>
          </a:p>
        </p:txBody>
      </p:sp>
    </p:spTree>
    <p:extLst>
      <p:ext uri="{BB962C8B-B14F-4D97-AF65-F5344CB8AC3E}">
        <p14:creationId xmlns:p14="http://schemas.microsoft.com/office/powerpoint/2010/main" val="3578462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25_14GeologicRecord_A.html" TargetMode="External"/><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audio" Target="../media/audio4.bin"/><Relationship Id="rId4" Type="http://schemas.openxmlformats.org/officeDocument/2006/relationships/image" Target="../media/image20.jpe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audio" Target="../media/audio4.bin"/><Relationship Id="rId4" Type="http://schemas.openxmlformats.org/officeDocument/2006/relationships/image" Target="../media/image27.pn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audio" Target="../media/audio4.bin"/><Relationship Id="rId4" Type="http://schemas.openxmlformats.org/officeDocument/2006/relationships/image" Target="../media/image30.jpe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4"/>
          <p:cNvSpPr>
            <a:spLocks noChangeArrowheads="1"/>
          </p:cNvSpPr>
          <p:nvPr/>
        </p:nvSpPr>
        <p:spPr bwMode="auto">
          <a:xfrm>
            <a:off x="-14288" y="2663825"/>
            <a:ext cx="305752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b="1">
                <a:solidFill>
                  <a:schemeClr val="bg1"/>
                </a:solidFill>
              </a:rPr>
              <a:t>Origin of Life</a:t>
            </a:r>
          </a:p>
        </p:txBody>
      </p:sp>
      <p:sp>
        <p:nvSpPr>
          <p:cNvPr id="371718" name="Rectangle 6"/>
          <p:cNvSpPr>
            <a:spLocks noChangeArrowheads="1"/>
          </p:cNvSpPr>
          <p:nvPr/>
        </p:nvSpPr>
        <p:spPr bwMode="auto">
          <a:xfrm>
            <a:off x="4024313" y="106363"/>
            <a:ext cx="4960937" cy="1876425"/>
          </a:xfrm>
          <a:prstGeom prst="rect">
            <a:avLst/>
          </a:prstGeom>
          <a:solidFill>
            <a:schemeClr val="bg2"/>
          </a:solidFill>
          <a:ln w="9525">
            <a:noFill/>
            <a:miter lim="800000"/>
            <a:headEnd/>
            <a:tailEnd/>
          </a:ln>
          <a:effectLst>
            <a:outerShdw blurRad="63500" dist="38099" dir="2700000" algn="ctr" rotWithShape="0">
              <a:srgbClr val="000000">
                <a:alpha val="74998"/>
              </a:srgbClr>
            </a:outerShdw>
          </a:effectLst>
        </p:spPr>
        <p:txBody>
          <a:bodyPr anchor="ctr">
            <a:spAutoFit/>
          </a:bodyPr>
          <a:lstStyle/>
          <a:p>
            <a:pPr>
              <a:defRPr/>
            </a:pPr>
            <a:r>
              <a:rPr lang="ja-JP" altLang="en-US" b="1">
                <a:solidFill>
                  <a:schemeClr val="bg1"/>
                </a:solidFill>
                <a:latin typeface="Comic Sans MS" charset="0"/>
              </a:rPr>
              <a:t>“</a:t>
            </a:r>
            <a:r>
              <a:rPr lang="en-US" b="1">
                <a:solidFill>
                  <a:schemeClr val="bg1"/>
                </a:solidFill>
                <a:latin typeface="Comic Sans MS" charset="0"/>
              </a:rPr>
              <a:t>…sparked by just the right combination of physical events &amp; chemical processes…</a:t>
            </a:r>
            <a:r>
              <a:rPr lang="ja-JP" altLang="en-US" b="1">
                <a:solidFill>
                  <a:schemeClr val="bg1"/>
                </a:solidFill>
                <a:latin typeface="Comic Sans MS" charset="0"/>
              </a:rPr>
              <a:t>”</a:t>
            </a:r>
            <a:endParaRPr lang="en-US" b="1">
              <a:solidFill>
                <a:schemeClr val="bg1"/>
              </a:solidFill>
              <a:latin typeface="Comic Sans MS" charset="0"/>
            </a:endParaRPr>
          </a:p>
        </p:txBody>
      </p:sp>
    </p:spTree>
    <p:extLst>
      <p:ext uri="{BB962C8B-B14F-4D97-AF65-F5344CB8AC3E}">
        <p14:creationId xmlns:p14="http://schemas.microsoft.com/office/powerpoint/2010/main" val="23706584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32"/>
          <p:cNvGrpSpPr>
            <a:grpSpLocks/>
          </p:cNvGrpSpPr>
          <p:nvPr/>
        </p:nvGrpSpPr>
        <p:grpSpPr bwMode="auto">
          <a:xfrm>
            <a:off x="3302000" y="360363"/>
            <a:ext cx="5842000" cy="6497637"/>
            <a:chOff x="2080" y="227"/>
            <a:chExt cx="3680" cy="4093"/>
          </a:xfrm>
        </p:grpSpPr>
        <p:pic>
          <p:nvPicPr>
            <p:cNvPr id="20489" name="Picture 5" descr="04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 y="585"/>
              <a:ext cx="3272" cy="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Rectangle 6"/>
            <p:cNvSpPr>
              <a:spLocks noChangeArrowheads="1"/>
            </p:cNvSpPr>
            <p:nvPr/>
          </p:nvSpPr>
          <p:spPr bwMode="auto">
            <a:xfrm>
              <a:off x="3315" y="1350"/>
              <a:ext cx="81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85000"/>
                </a:lnSpc>
              </a:pPr>
              <a:r>
                <a:rPr lang="en-US" sz="1600" b="1">
                  <a:solidFill>
                    <a:srgbClr val="000000"/>
                  </a:solidFill>
                </a:rPr>
                <a:t>Water vapor</a:t>
              </a:r>
            </a:p>
          </p:txBody>
        </p:sp>
        <p:sp>
          <p:nvSpPr>
            <p:cNvPr id="20491" name="Rectangle 7"/>
            <p:cNvSpPr>
              <a:spLocks noChangeArrowheads="1"/>
            </p:cNvSpPr>
            <p:nvPr/>
          </p:nvSpPr>
          <p:spPr bwMode="auto">
            <a:xfrm>
              <a:off x="4785" y="3441"/>
              <a:ext cx="889"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85000"/>
                </a:lnSpc>
              </a:pPr>
              <a:r>
                <a:rPr lang="en-US" sz="1600" b="1">
                  <a:solidFill>
                    <a:srgbClr val="000000"/>
                  </a:solidFill>
                </a:rPr>
                <a:t>Condensed liquid with complex, organic</a:t>
              </a:r>
            </a:p>
            <a:p>
              <a:pPr>
                <a:lnSpc>
                  <a:spcPct val="85000"/>
                </a:lnSpc>
              </a:pPr>
              <a:r>
                <a:rPr lang="en-US" sz="1600" b="1">
                  <a:solidFill>
                    <a:srgbClr val="000000"/>
                  </a:solidFill>
                </a:rPr>
                <a:t>molecules</a:t>
              </a:r>
            </a:p>
          </p:txBody>
        </p:sp>
        <p:sp>
          <p:nvSpPr>
            <p:cNvPr id="20492" name="Rectangle 9"/>
            <p:cNvSpPr>
              <a:spLocks noChangeArrowheads="1"/>
            </p:cNvSpPr>
            <p:nvPr/>
          </p:nvSpPr>
          <p:spPr bwMode="auto">
            <a:xfrm>
              <a:off x="2080" y="2349"/>
              <a:ext cx="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endParaRPr lang="en-US" b="1"/>
            </a:p>
          </p:txBody>
        </p:sp>
        <p:sp>
          <p:nvSpPr>
            <p:cNvPr id="20493" name="Rectangle 10"/>
            <p:cNvSpPr>
              <a:spLocks noChangeArrowheads="1"/>
            </p:cNvSpPr>
            <p:nvPr/>
          </p:nvSpPr>
          <p:spPr bwMode="auto">
            <a:xfrm>
              <a:off x="5047" y="2040"/>
              <a:ext cx="66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600" b="1">
                  <a:solidFill>
                    <a:srgbClr val="000000"/>
                  </a:solidFill>
                </a:rPr>
                <a:t>Condenser</a:t>
              </a:r>
              <a:endParaRPr lang="en-US" sz="1600" b="1"/>
            </a:p>
          </p:txBody>
        </p:sp>
        <p:sp>
          <p:nvSpPr>
            <p:cNvPr id="20494" name="Rectangle 11"/>
            <p:cNvSpPr>
              <a:spLocks noChangeArrowheads="1"/>
            </p:cNvSpPr>
            <p:nvPr/>
          </p:nvSpPr>
          <p:spPr bwMode="auto">
            <a:xfrm>
              <a:off x="3373" y="1883"/>
              <a:ext cx="1114"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85000"/>
                </a:lnSpc>
              </a:pPr>
              <a:r>
                <a:rPr lang="en-US" sz="1600" b="1">
                  <a:solidFill>
                    <a:srgbClr val="000000"/>
                  </a:solidFill>
                </a:rPr>
                <a:t>Mixture of gases</a:t>
              </a:r>
            </a:p>
            <a:p>
              <a:pPr>
                <a:lnSpc>
                  <a:spcPct val="85000"/>
                </a:lnSpc>
              </a:pPr>
              <a:r>
                <a:rPr lang="en-US" sz="1600" b="1">
                  <a:solidFill>
                    <a:srgbClr val="000000"/>
                  </a:solidFill>
                </a:rPr>
                <a:t>("primitive</a:t>
              </a:r>
            </a:p>
            <a:p>
              <a:pPr>
                <a:lnSpc>
                  <a:spcPct val="85000"/>
                </a:lnSpc>
              </a:pPr>
              <a:r>
                <a:rPr lang="en-US" sz="1600" b="1">
                  <a:solidFill>
                    <a:srgbClr val="000000"/>
                  </a:solidFill>
                </a:rPr>
                <a:t>atmosphere")</a:t>
              </a:r>
              <a:endParaRPr lang="en-US" sz="1600" b="1"/>
            </a:p>
          </p:txBody>
        </p:sp>
        <p:sp>
          <p:nvSpPr>
            <p:cNvPr id="20495" name="Rectangle 12"/>
            <p:cNvSpPr>
              <a:spLocks noChangeArrowheads="1"/>
            </p:cNvSpPr>
            <p:nvPr/>
          </p:nvSpPr>
          <p:spPr bwMode="auto">
            <a:xfrm>
              <a:off x="3008" y="3900"/>
              <a:ext cx="79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600" b="1">
                  <a:solidFill>
                    <a:srgbClr val="000000"/>
                  </a:solidFill>
                </a:rPr>
                <a:t>Heated water</a:t>
              </a:r>
            </a:p>
            <a:p>
              <a:pPr>
                <a:lnSpc>
                  <a:spcPct val="85000"/>
                </a:lnSpc>
              </a:pPr>
              <a:r>
                <a:rPr lang="en-US" sz="1600" b="1">
                  <a:solidFill>
                    <a:srgbClr val="000000"/>
                  </a:solidFill>
                </a:rPr>
                <a:t>("ocean")</a:t>
              </a:r>
            </a:p>
          </p:txBody>
        </p:sp>
        <p:sp>
          <p:nvSpPr>
            <p:cNvPr id="20496" name="Rectangle 13"/>
            <p:cNvSpPr>
              <a:spLocks noChangeArrowheads="1"/>
            </p:cNvSpPr>
            <p:nvPr/>
          </p:nvSpPr>
          <p:spPr bwMode="auto">
            <a:xfrm>
              <a:off x="4201" y="227"/>
              <a:ext cx="1373"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85000"/>
                </a:lnSpc>
              </a:pPr>
              <a:r>
                <a:rPr lang="en-US" sz="1600" b="1">
                  <a:solidFill>
                    <a:srgbClr val="000000"/>
                  </a:solidFill>
                </a:rPr>
                <a:t>Electrodes discharge </a:t>
              </a:r>
              <a:br>
                <a:rPr lang="en-US" sz="1600" b="1">
                  <a:solidFill>
                    <a:srgbClr val="000000"/>
                  </a:solidFill>
                </a:rPr>
              </a:br>
              <a:r>
                <a:rPr lang="en-US" sz="1600" b="1">
                  <a:solidFill>
                    <a:srgbClr val="000000"/>
                  </a:solidFill>
                </a:rPr>
                <a:t>sparks</a:t>
              </a:r>
            </a:p>
            <a:p>
              <a:pPr>
                <a:lnSpc>
                  <a:spcPct val="85000"/>
                </a:lnSpc>
              </a:pPr>
              <a:r>
                <a:rPr lang="en-US" sz="1600" b="1">
                  <a:solidFill>
                    <a:srgbClr val="000000"/>
                  </a:solidFill>
                </a:rPr>
                <a:t>(lightning simulation)</a:t>
              </a:r>
            </a:p>
          </p:txBody>
        </p:sp>
        <p:sp>
          <p:nvSpPr>
            <p:cNvPr id="20497" name="Rectangle 14"/>
            <p:cNvSpPr>
              <a:spLocks noChangeArrowheads="1"/>
            </p:cNvSpPr>
            <p:nvPr/>
          </p:nvSpPr>
          <p:spPr bwMode="auto">
            <a:xfrm>
              <a:off x="5244" y="2518"/>
              <a:ext cx="35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600" b="1">
                  <a:solidFill>
                    <a:srgbClr val="000000"/>
                  </a:solidFill>
                </a:rPr>
                <a:t>Water</a:t>
              </a:r>
              <a:endParaRPr lang="en-US" sz="1600" b="1"/>
            </a:p>
          </p:txBody>
        </p:sp>
        <p:sp>
          <p:nvSpPr>
            <p:cNvPr id="20498" name="Line 15"/>
            <p:cNvSpPr>
              <a:spLocks noChangeShapeType="1"/>
            </p:cNvSpPr>
            <p:nvPr/>
          </p:nvSpPr>
          <p:spPr bwMode="auto">
            <a:xfrm>
              <a:off x="3232" y="1194"/>
              <a:ext cx="139" cy="15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Line 16"/>
            <p:cNvSpPr>
              <a:spLocks noChangeShapeType="1"/>
            </p:cNvSpPr>
            <p:nvPr/>
          </p:nvSpPr>
          <p:spPr bwMode="auto">
            <a:xfrm>
              <a:off x="4500" y="3489"/>
              <a:ext cx="26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Line 17"/>
            <p:cNvSpPr>
              <a:spLocks noChangeShapeType="1"/>
            </p:cNvSpPr>
            <p:nvPr/>
          </p:nvSpPr>
          <p:spPr bwMode="auto">
            <a:xfrm flipV="1">
              <a:off x="4220" y="1809"/>
              <a:ext cx="456" cy="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18"/>
            <p:cNvSpPr>
              <a:spLocks noChangeShapeType="1"/>
            </p:cNvSpPr>
            <p:nvPr/>
          </p:nvSpPr>
          <p:spPr bwMode="auto">
            <a:xfrm flipV="1">
              <a:off x="4948" y="2161"/>
              <a:ext cx="136" cy="1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482" name="Rectangle 2"/>
          <p:cNvSpPr>
            <a:spLocks noGrp="1" noChangeArrowheads="1"/>
          </p:cNvSpPr>
          <p:nvPr>
            <p:ph type="title"/>
          </p:nvPr>
        </p:nvSpPr>
        <p:spPr bwMode="auto">
          <a:xfrm>
            <a:off x="0" y="0"/>
            <a:ext cx="67437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Origin of Organic Molecules</a:t>
            </a:r>
          </a:p>
        </p:txBody>
      </p:sp>
      <p:sp>
        <p:nvSpPr>
          <p:cNvPr id="20483" name="Rectangle 4" descr="Rectangle: Click to edit Master text styles&#10;Second level&#10;Third level&#10;Fourth level&#10;Fifth level"/>
          <p:cNvSpPr>
            <a:spLocks noGrp="1" noChangeArrowheads="1"/>
          </p:cNvSpPr>
          <p:nvPr>
            <p:ph type="body" idx="1"/>
          </p:nvPr>
        </p:nvSpPr>
        <p:spPr>
          <a:xfrm>
            <a:off x="0" y="1524000"/>
            <a:ext cx="4348163" cy="5486400"/>
          </a:xfrm>
        </p:spPr>
        <p:txBody>
          <a:bodyPr/>
          <a:lstStyle/>
          <a:p>
            <a:pPr>
              <a:lnSpc>
                <a:spcPct val="90000"/>
              </a:lnSpc>
            </a:pPr>
            <a:r>
              <a:rPr lang="en-US" sz="2400">
                <a:latin typeface="Arial" charset="0"/>
                <a:ea typeface="ＭＳ Ｐゴシック" charset="0"/>
                <a:cs typeface="ＭＳ Ｐゴシック" charset="0"/>
              </a:rPr>
              <a:t>Abiotic synthesis</a:t>
            </a:r>
          </a:p>
          <a:p>
            <a:pPr lvl="1">
              <a:lnSpc>
                <a:spcPct val="90000"/>
              </a:lnSpc>
            </a:pPr>
            <a:r>
              <a:rPr lang="en-US" sz="2400">
                <a:solidFill>
                  <a:srgbClr val="CC0000"/>
                </a:solidFill>
                <a:latin typeface="Arial" charset="0"/>
                <a:ea typeface="ＭＳ Ｐゴシック" charset="0"/>
              </a:rPr>
              <a:t>1920</a:t>
            </a:r>
            <a:r>
              <a:rPr lang="en-US" sz="2400">
                <a:latin typeface="Arial" charset="0"/>
                <a:ea typeface="ＭＳ Ｐゴシック" charset="0"/>
              </a:rPr>
              <a:t/>
            </a:r>
            <a:br>
              <a:rPr lang="en-US" sz="2400">
                <a:latin typeface="Arial" charset="0"/>
                <a:ea typeface="ＭＳ Ｐゴシック" charset="0"/>
              </a:rPr>
            </a:br>
            <a:r>
              <a:rPr lang="en-US" sz="2400">
                <a:solidFill>
                  <a:srgbClr val="CC0000"/>
                </a:solidFill>
                <a:latin typeface="Arial" charset="0"/>
                <a:ea typeface="ＭＳ Ｐゴシック" charset="0"/>
              </a:rPr>
              <a:t>Oparin &amp; Haldane</a:t>
            </a:r>
            <a:r>
              <a:rPr lang="en-US" sz="2400">
                <a:latin typeface="Arial" charset="0"/>
                <a:ea typeface="ＭＳ Ｐゴシック" charset="0"/>
              </a:rPr>
              <a:t> propose reducing atmosphere hypothesis </a:t>
            </a:r>
          </a:p>
          <a:p>
            <a:pPr lvl="1">
              <a:lnSpc>
                <a:spcPct val="90000"/>
              </a:lnSpc>
            </a:pPr>
            <a:r>
              <a:rPr lang="en-US" sz="2400">
                <a:solidFill>
                  <a:srgbClr val="CC0000"/>
                </a:solidFill>
                <a:latin typeface="Arial" charset="0"/>
                <a:ea typeface="ＭＳ Ｐゴシック" charset="0"/>
              </a:rPr>
              <a:t>1953</a:t>
            </a:r>
            <a:r>
              <a:rPr lang="en-US" sz="2400">
                <a:latin typeface="Arial" charset="0"/>
                <a:ea typeface="ＭＳ Ｐゴシック" charset="0"/>
              </a:rPr>
              <a:t/>
            </a:r>
            <a:br>
              <a:rPr lang="en-US" sz="2400">
                <a:latin typeface="Arial" charset="0"/>
                <a:ea typeface="ＭＳ Ｐゴシック" charset="0"/>
              </a:rPr>
            </a:br>
            <a:r>
              <a:rPr lang="en-US" sz="2400">
                <a:solidFill>
                  <a:srgbClr val="CC0000"/>
                </a:solidFill>
                <a:latin typeface="Arial" charset="0"/>
                <a:ea typeface="ＭＳ Ｐゴシック" charset="0"/>
              </a:rPr>
              <a:t>Miller &amp; Urey</a:t>
            </a:r>
            <a:r>
              <a:rPr lang="en-US" sz="2400">
                <a:latin typeface="Arial" charset="0"/>
                <a:ea typeface="ＭＳ Ｐゴシック" charset="0"/>
              </a:rPr>
              <a:t> </a:t>
            </a:r>
            <a:br>
              <a:rPr lang="en-US" sz="2400">
                <a:latin typeface="Arial" charset="0"/>
                <a:ea typeface="ＭＳ Ｐゴシック" charset="0"/>
              </a:rPr>
            </a:br>
            <a:r>
              <a:rPr lang="en-US" sz="2400">
                <a:latin typeface="Arial" charset="0"/>
                <a:ea typeface="ＭＳ Ｐゴシック" charset="0"/>
              </a:rPr>
              <a:t>test hypothesis</a:t>
            </a:r>
          </a:p>
          <a:p>
            <a:pPr lvl="2">
              <a:lnSpc>
                <a:spcPct val="90000"/>
              </a:lnSpc>
            </a:pPr>
            <a:r>
              <a:rPr lang="en-US">
                <a:latin typeface="Arial" charset="0"/>
                <a:ea typeface="ＭＳ Ｐゴシック" charset="0"/>
              </a:rPr>
              <a:t>formed organic compounds</a:t>
            </a:r>
          </a:p>
          <a:p>
            <a:pPr lvl="3">
              <a:lnSpc>
                <a:spcPct val="90000"/>
              </a:lnSpc>
            </a:pPr>
            <a:r>
              <a:rPr lang="en-US" sz="2400">
                <a:latin typeface="Arial" charset="0"/>
                <a:ea typeface="ＭＳ Ｐゴシック" charset="0"/>
              </a:rPr>
              <a:t>amino acids</a:t>
            </a:r>
          </a:p>
          <a:p>
            <a:pPr lvl="3">
              <a:lnSpc>
                <a:spcPct val="90000"/>
              </a:lnSpc>
            </a:pPr>
            <a:r>
              <a:rPr lang="en-US" sz="2400">
                <a:latin typeface="Arial" charset="0"/>
                <a:ea typeface="ＭＳ Ｐゴシック" charset="0"/>
              </a:rPr>
              <a:t>adenine</a:t>
            </a:r>
          </a:p>
        </p:txBody>
      </p:sp>
      <p:sp>
        <p:nvSpPr>
          <p:cNvPr id="20484" name="Rectangle 26"/>
          <p:cNvSpPr>
            <a:spLocks noChangeArrowheads="1"/>
          </p:cNvSpPr>
          <p:nvPr/>
        </p:nvSpPr>
        <p:spPr bwMode="auto">
          <a:xfrm>
            <a:off x="7789863" y="1951038"/>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600" b="1">
                <a:solidFill>
                  <a:srgbClr val="000000"/>
                </a:solidFill>
              </a:rPr>
              <a:t>CH</a:t>
            </a:r>
            <a:r>
              <a:rPr lang="en-US" sz="1600" b="1" baseline="-25000">
                <a:solidFill>
                  <a:srgbClr val="000000"/>
                </a:solidFill>
              </a:rPr>
              <a:t>4</a:t>
            </a:r>
            <a:endParaRPr lang="en-US" sz="1600" b="1">
              <a:solidFill>
                <a:srgbClr val="000000"/>
              </a:solidFill>
            </a:endParaRPr>
          </a:p>
        </p:txBody>
      </p:sp>
      <p:sp>
        <p:nvSpPr>
          <p:cNvPr id="20485" name="Rectangle 27"/>
          <p:cNvSpPr>
            <a:spLocks noChangeArrowheads="1"/>
          </p:cNvSpPr>
          <p:nvPr/>
        </p:nvSpPr>
        <p:spPr bwMode="auto">
          <a:xfrm>
            <a:off x="7559675" y="2617788"/>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600" b="1">
                <a:solidFill>
                  <a:srgbClr val="000000"/>
                </a:solidFill>
              </a:rPr>
              <a:t>NH</a:t>
            </a:r>
            <a:r>
              <a:rPr lang="en-US" sz="1600" b="1" baseline="-25000">
                <a:solidFill>
                  <a:srgbClr val="000000"/>
                </a:solidFill>
              </a:rPr>
              <a:t>3</a:t>
            </a:r>
            <a:endParaRPr lang="en-US" sz="1600" b="1">
              <a:solidFill>
                <a:srgbClr val="000000"/>
              </a:solidFill>
            </a:endParaRPr>
          </a:p>
        </p:txBody>
      </p:sp>
      <p:sp>
        <p:nvSpPr>
          <p:cNvPr id="20486" name="Rectangle 28"/>
          <p:cNvSpPr>
            <a:spLocks noChangeArrowheads="1"/>
          </p:cNvSpPr>
          <p:nvPr/>
        </p:nvSpPr>
        <p:spPr bwMode="auto">
          <a:xfrm>
            <a:off x="8039100" y="2411413"/>
            <a:ext cx="407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600" b="1">
                <a:solidFill>
                  <a:srgbClr val="000000"/>
                </a:solidFill>
              </a:rPr>
              <a:t>H</a:t>
            </a:r>
            <a:r>
              <a:rPr lang="en-US" sz="1600" b="1" baseline="-25000">
                <a:solidFill>
                  <a:srgbClr val="000000"/>
                </a:solidFill>
              </a:rPr>
              <a:t>2</a:t>
            </a:r>
            <a:endParaRPr lang="en-US" sz="1600" b="1">
              <a:solidFill>
                <a:srgbClr val="000000"/>
              </a:solidFill>
            </a:endParaRPr>
          </a:p>
        </p:txBody>
      </p:sp>
      <p:sp>
        <p:nvSpPr>
          <p:cNvPr id="20487" name="Line 29"/>
          <p:cNvSpPr>
            <a:spLocks noChangeShapeType="1"/>
          </p:cNvSpPr>
          <p:nvPr/>
        </p:nvSpPr>
        <p:spPr bwMode="auto">
          <a:xfrm>
            <a:off x="5043488" y="5768975"/>
            <a:ext cx="355600" cy="4222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Line 31"/>
          <p:cNvSpPr>
            <a:spLocks noChangeShapeType="1"/>
          </p:cNvSpPr>
          <p:nvPr/>
        </p:nvSpPr>
        <p:spPr bwMode="auto">
          <a:xfrm flipV="1">
            <a:off x="7048500" y="966788"/>
            <a:ext cx="628650" cy="4841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15750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2098675"/>
            <a:ext cx="7294563"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title"/>
          </p:nvPr>
        </p:nvSpPr>
        <p:spPr bwMode="auto">
          <a:xfrm>
            <a:off x="0" y="0"/>
            <a:ext cx="80391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Origin of Cells (Protobionts)</a:t>
            </a:r>
          </a:p>
        </p:txBody>
      </p:sp>
      <p:sp>
        <p:nvSpPr>
          <p:cNvPr id="22531" name="Rectangle 4" descr="Rectangle: Click to edit Master text styles&#10;Second level&#10;Third level&#10;Fourth level&#10;Fifth level"/>
          <p:cNvSpPr>
            <a:spLocks noGrp="1" noChangeArrowheads="1"/>
          </p:cNvSpPr>
          <p:nvPr>
            <p:ph type="body" idx="1"/>
          </p:nvPr>
        </p:nvSpPr>
        <p:spPr>
          <a:xfrm>
            <a:off x="203200" y="863600"/>
            <a:ext cx="8137525" cy="958850"/>
          </a:xfrm>
        </p:spPr>
        <p:txBody>
          <a:bodyPr/>
          <a:lstStyle/>
          <a:p>
            <a:pPr>
              <a:lnSpc>
                <a:spcPct val="90000"/>
              </a:lnSpc>
              <a:tabLst>
                <a:tab pos="1711325" algn="l"/>
                <a:tab pos="2170113" algn="l"/>
              </a:tabLst>
            </a:pPr>
            <a:r>
              <a:rPr lang="en-US" sz="2600">
                <a:latin typeface="Arial" charset="0"/>
                <a:ea typeface="ＭＳ Ｐゴシック" charset="0"/>
                <a:cs typeface="ＭＳ Ｐゴシック" charset="0"/>
              </a:rPr>
              <a:t>Bubbles	</a:t>
            </a:r>
            <a:r>
              <a:rPr lang="en-US" sz="2600">
                <a:latin typeface="Arial" charset="0"/>
                <a:ea typeface="ＭＳ Ｐゴシック" charset="0"/>
                <a:cs typeface="ＭＳ Ｐゴシック" charset="0"/>
                <a:sym typeface="Symbol" charset="0"/>
              </a:rPr>
              <a:t> </a:t>
            </a:r>
            <a:r>
              <a:rPr lang="en-US" sz="2600">
                <a:latin typeface="Arial" charset="0"/>
                <a:ea typeface="ＭＳ Ｐゴシック" charset="0"/>
                <a:cs typeface="ＭＳ Ｐゴシック" charset="0"/>
              </a:rPr>
              <a:t>separate inside from outside</a:t>
            </a:r>
          </a:p>
          <a:p>
            <a:pPr>
              <a:lnSpc>
                <a:spcPct val="90000"/>
              </a:lnSpc>
              <a:buFont typeface="Wingdings" charset="0"/>
              <a:buNone/>
              <a:tabLst>
                <a:tab pos="1711325" algn="l"/>
                <a:tab pos="2170113" algn="l"/>
              </a:tabLst>
            </a:pPr>
            <a:r>
              <a:rPr lang="en-US" sz="2600">
                <a:latin typeface="Arial" charset="0"/>
                <a:ea typeface="ＭＳ Ｐゴシック" charset="0"/>
                <a:cs typeface="ＭＳ Ｐゴシック" charset="0"/>
              </a:rPr>
              <a:t>		</a:t>
            </a:r>
            <a:r>
              <a:rPr lang="en-US" sz="2600">
                <a:latin typeface="Arial" charset="0"/>
                <a:ea typeface="ＭＳ Ｐゴシック" charset="0"/>
                <a:cs typeface="ＭＳ Ｐゴシック" charset="0"/>
                <a:sym typeface="Symbol" charset="0"/>
              </a:rPr>
              <a:t> </a:t>
            </a:r>
            <a:r>
              <a:rPr lang="en-US" sz="2600">
                <a:latin typeface="Arial" charset="0"/>
                <a:ea typeface="ＭＳ Ｐゴシック" charset="0"/>
                <a:cs typeface="ＭＳ Ｐゴシック" charset="0"/>
              </a:rPr>
              <a:t>metabolism &amp; reproduction</a:t>
            </a:r>
          </a:p>
        </p:txBody>
      </p:sp>
      <p:grpSp>
        <p:nvGrpSpPr>
          <p:cNvPr id="22532" name="Group 17"/>
          <p:cNvGrpSpPr>
            <a:grpSpLocks/>
          </p:cNvGrpSpPr>
          <p:nvPr/>
        </p:nvGrpSpPr>
        <p:grpSpPr bwMode="auto">
          <a:xfrm>
            <a:off x="1831975" y="1624013"/>
            <a:ext cx="6245225" cy="5018087"/>
            <a:chOff x="328" y="652"/>
            <a:chExt cx="5109" cy="4095"/>
          </a:xfrm>
        </p:grpSpPr>
        <p:pic>
          <p:nvPicPr>
            <p:cNvPr id="225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 y="904"/>
              <a:ext cx="4960"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6"/>
            <p:cNvSpPr txBox="1">
              <a:spLocks noChangeArrowheads="1"/>
            </p:cNvSpPr>
            <p:nvPr/>
          </p:nvSpPr>
          <p:spPr bwMode="auto">
            <a:xfrm>
              <a:off x="1871" y="841"/>
              <a:ext cx="431"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lang="en-US" sz="1400"/>
                <a:t>20 m</a:t>
              </a:r>
            </a:p>
          </p:txBody>
        </p:sp>
        <p:sp>
          <p:nvSpPr>
            <p:cNvPr id="22539" name="Text Box 7"/>
            <p:cNvSpPr txBox="1">
              <a:spLocks noChangeArrowheads="1"/>
            </p:cNvSpPr>
            <p:nvPr/>
          </p:nvSpPr>
          <p:spPr bwMode="auto">
            <a:xfrm>
              <a:off x="347" y="3236"/>
              <a:ext cx="1884" cy="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marL="266700" indent="-2667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sz="1400" b="1"/>
                <a:t>(a) Simple reproduction.</a:t>
              </a:r>
              <a:r>
                <a:rPr lang="en-US" sz="1400"/>
                <a:t> This liposome is </a:t>
              </a:r>
              <a:r>
                <a:rPr lang="ja-JP" altLang="en-US" sz="1400"/>
                <a:t>“</a:t>
              </a:r>
              <a:r>
                <a:rPr lang="en-US" altLang="ja-JP" sz="1400"/>
                <a:t>giving birth</a:t>
              </a:r>
              <a:r>
                <a:rPr lang="ja-JP" altLang="en-US" sz="1400"/>
                <a:t>”</a:t>
              </a:r>
              <a:r>
                <a:rPr lang="en-US" altLang="ja-JP" sz="1400"/>
                <a:t> to smaller</a:t>
              </a:r>
              <a:br>
                <a:rPr lang="en-US" altLang="ja-JP" sz="1400"/>
              </a:br>
              <a:r>
                <a:rPr lang="en-US" altLang="ja-JP" sz="1400"/>
                <a:t>liposomes (LM).</a:t>
              </a:r>
              <a:endParaRPr lang="en-US" sz="1400"/>
            </a:p>
          </p:txBody>
        </p:sp>
        <p:sp>
          <p:nvSpPr>
            <p:cNvPr id="22540" name="Text Box 8"/>
            <p:cNvSpPr txBox="1">
              <a:spLocks noChangeArrowheads="1"/>
            </p:cNvSpPr>
            <p:nvPr/>
          </p:nvSpPr>
          <p:spPr bwMode="auto">
            <a:xfrm>
              <a:off x="2708" y="3265"/>
              <a:ext cx="2729" cy="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marL="266700" indent="-2667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sz="1400" b="1"/>
                <a:t>(b) Simple metabolism.</a:t>
              </a:r>
              <a:r>
                <a:rPr lang="en-US" sz="1400"/>
                <a:t> If enzymes—in this case, phosphorylase and amylase—are included in the </a:t>
              </a:r>
              <a:br>
                <a:rPr lang="en-US" sz="1400"/>
              </a:br>
              <a:r>
                <a:rPr lang="en-US" sz="1400"/>
                <a:t>solution from which the droplets self-assemble, some liposomes can carry out simple metabolic </a:t>
              </a:r>
              <a:br>
                <a:rPr lang="en-US" sz="1400"/>
              </a:br>
              <a:r>
                <a:rPr lang="en-US" sz="1400"/>
                <a:t>reactions and export the products.</a:t>
              </a:r>
            </a:p>
            <a:p>
              <a:endParaRPr lang="en-US" sz="1400"/>
            </a:p>
          </p:txBody>
        </p:sp>
        <p:sp>
          <p:nvSpPr>
            <p:cNvPr id="22541" name="Text Box 9"/>
            <p:cNvSpPr txBox="1">
              <a:spLocks noChangeArrowheads="1"/>
            </p:cNvSpPr>
            <p:nvPr/>
          </p:nvSpPr>
          <p:spPr bwMode="auto">
            <a:xfrm>
              <a:off x="3154" y="652"/>
              <a:ext cx="170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lang="en-US" sz="1400"/>
                <a:t>Glucose-phosphate</a:t>
              </a:r>
            </a:p>
          </p:txBody>
        </p:sp>
        <p:sp>
          <p:nvSpPr>
            <p:cNvPr id="22542" name="Text Box 10"/>
            <p:cNvSpPr txBox="1">
              <a:spLocks noChangeArrowheads="1"/>
            </p:cNvSpPr>
            <p:nvPr/>
          </p:nvSpPr>
          <p:spPr bwMode="auto">
            <a:xfrm>
              <a:off x="3866" y="1211"/>
              <a:ext cx="1084"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lang="en-US" sz="1400"/>
                <a:t>Glucose-phosphate</a:t>
              </a:r>
            </a:p>
          </p:txBody>
        </p:sp>
        <p:sp>
          <p:nvSpPr>
            <p:cNvPr id="22543" name="Text Box 11"/>
            <p:cNvSpPr txBox="1">
              <a:spLocks noChangeArrowheads="1"/>
            </p:cNvSpPr>
            <p:nvPr/>
          </p:nvSpPr>
          <p:spPr bwMode="auto">
            <a:xfrm>
              <a:off x="3805" y="1578"/>
              <a:ext cx="13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lang="en-US" sz="1400"/>
                <a:t>Phosphorylase</a:t>
              </a:r>
            </a:p>
          </p:txBody>
        </p:sp>
        <p:sp>
          <p:nvSpPr>
            <p:cNvPr id="22544" name="Text Box 12"/>
            <p:cNvSpPr txBox="1">
              <a:spLocks noChangeArrowheads="1"/>
            </p:cNvSpPr>
            <p:nvPr/>
          </p:nvSpPr>
          <p:spPr bwMode="auto">
            <a:xfrm>
              <a:off x="4103" y="1961"/>
              <a:ext cx="65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lang="en-US" sz="1400"/>
                <a:t>Starch</a:t>
              </a:r>
            </a:p>
          </p:txBody>
        </p:sp>
        <p:sp>
          <p:nvSpPr>
            <p:cNvPr id="22545" name="Text Box 13"/>
            <p:cNvSpPr txBox="1">
              <a:spLocks noChangeArrowheads="1"/>
            </p:cNvSpPr>
            <p:nvPr/>
          </p:nvSpPr>
          <p:spPr bwMode="auto">
            <a:xfrm>
              <a:off x="4264" y="2195"/>
              <a:ext cx="10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lang="en-US" sz="1400"/>
                <a:t>Amylase</a:t>
              </a:r>
            </a:p>
          </p:txBody>
        </p:sp>
        <p:sp>
          <p:nvSpPr>
            <p:cNvPr id="22546" name="Text Box 14"/>
            <p:cNvSpPr txBox="1">
              <a:spLocks noChangeArrowheads="1"/>
            </p:cNvSpPr>
            <p:nvPr/>
          </p:nvSpPr>
          <p:spPr bwMode="auto">
            <a:xfrm>
              <a:off x="4018" y="2419"/>
              <a:ext cx="7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lang="en-US" sz="1400"/>
                <a:t>Maltose</a:t>
              </a:r>
            </a:p>
          </p:txBody>
        </p:sp>
        <p:sp>
          <p:nvSpPr>
            <p:cNvPr id="22547" name="Text Box 15"/>
            <p:cNvSpPr txBox="1">
              <a:spLocks noChangeArrowheads="1"/>
            </p:cNvSpPr>
            <p:nvPr/>
          </p:nvSpPr>
          <p:spPr bwMode="auto">
            <a:xfrm>
              <a:off x="3864" y="2926"/>
              <a:ext cx="79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lang="en-US" sz="1400"/>
                <a:t>Maltose</a:t>
              </a:r>
            </a:p>
          </p:txBody>
        </p:sp>
        <p:sp>
          <p:nvSpPr>
            <p:cNvPr id="22548" name="Text Box 16"/>
            <p:cNvSpPr txBox="1">
              <a:spLocks noChangeArrowheads="1"/>
            </p:cNvSpPr>
            <p:nvPr/>
          </p:nvSpPr>
          <p:spPr bwMode="auto">
            <a:xfrm>
              <a:off x="2599" y="2295"/>
              <a:ext cx="8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lang="en-US" sz="1400"/>
                <a:t>Phosphate</a:t>
              </a:r>
            </a:p>
          </p:txBody>
        </p:sp>
      </p:grpSp>
      <p:grpSp>
        <p:nvGrpSpPr>
          <p:cNvPr id="3" name="Group 9"/>
          <p:cNvGrpSpPr>
            <a:grpSpLocks/>
          </p:cNvGrpSpPr>
          <p:nvPr/>
        </p:nvGrpSpPr>
        <p:grpSpPr bwMode="auto">
          <a:xfrm>
            <a:off x="0" y="3773488"/>
            <a:ext cx="1863725" cy="3084512"/>
            <a:chOff x="0" y="2377"/>
            <a:chExt cx="1174" cy="1943"/>
          </a:xfrm>
        </p:grpSpPr>
        <p:pic>
          <p:nvPicPr>
            <p:cNvPr id="22535" name="Picture 6" descr="pengui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2" y="3504"/>
              <a:ext cx="803"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AutoShape 7"/>
            <p:cNvSpPr>
              <a:spLocks noChangeArrowheads="1"/>
            </p:cNvSpPr>
            <p:nvPr/>
          </p:nvSpPr>
          <p:spPr bwMode="auto">
            <a:xfrm flipH="1">
              <a:off x="0" y="2377"/>
              <a:ext cx="1174" cy="717"/>
            </a:xfrm>
            <a:prstGeom prst="wedgeEllipseCallout">
              <a:avLst>
                <a:gd name="adj1" fmla="val -13120"/>
                <a:gd name="adj2" fmla="val 123917"/>
              </a:avLst>
            </a:prstGeom>
            <a:solidFill>
              <a:srgbClr val="FFEA18"/>
            </a:solidFill>
            <a:ln w="38100">
              <a:solidFill>
                <a:srgbClr val="CC0000"/>
              </a:solidFill>
              <a:miter lim="800000"/>
              <a:headEnd/>
              <a:tailEnd/>
            </a:ln>
          </p:spPr>
          <p:txBody>
            <a:bodyPr wrap="none" lIns="9144" tIns="9144" rIns="9144" bIns="9144" anchor="ctr"/>
            <a:lstStyle/>
            <a:p>
              <a:r>
                <a:rPr lang="en-US" sz="1800" b="1">
                  <a:solidFill>
                    <a:srgbClr val="0F116A"/>
                  </a:solidFill>
                  <a:latin typeface="Comic Sans MS" charset="0"/>
                </a:rPr>
                <a:t>Bubbles…</a:t>
              </a:r>
              <a:br>
                <a:rPr lang="en-US" sz="1800" b="1">
                  <a:solidFill>
                    <a:srgbClr val="0F116A"/>
                  </a:solidFill>
                  <a:latin typeface="Comic Sans MS" charset="0"/>
                </a:rPr>
              </a:br>
              <a:r>
                <a:rPr lang="en-US" sz="1800" b="1">
                  <a:solidFill>
                    <a:srgbClr val="0F116A"/>
                  </a:solidFill>
                  <a:latin typeface="Comic Sans MS" charset="0"/>
                </a:rPr>
                <a:t>Tiny bubbles…</a:t>
              </a:r>
            </a:p>
          </p:txBody>
        </p:sp>
      </p:grpSp>
      <p:pic>
        <p:nvPicPr>
          <p:cNvPr id="22" name="60AE61AD.WAV">
            <a:hlinkClick r:id="" action="ppaction://media"/>
          </p:cNvPr>
          <p:cNvPicPr>
            <a:picLocks noRot="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6138" y="4648200"/>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920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bwMode="auto">
          <a:xfrm>
            <a:off x="0" y="0"/>
            <a:ext cx="4902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Origin of Genetics</a:t>
            </a:r>
          </a:p>
        </p:txBody>
      </p:sp>
      <p:sp>
        <p:nvSpPr>
          <p:cNvPr id="24578" name="Rectangle 4" descr="Rectangle: Click to edit Master text styles&#10;Second level&#10;Third level&#10;Fourth level&#10;Fifth level"/>
          <p:cNvSpPr>
            <a:spLocks noGrp="1" noChangeArrowheads="1"/>
          </p:cNvSpPr>
          <p:nvPr>
            <p:ph type="body" idx="1"/>
          </p:nvPr>
        </p:nvSpPr>
        <p:spPr>
          <a:xfrm>
            <a:off x="228600" y="1028700"/>
            <a:ext cx="7772400" cy="5303838"/>
          </a:xfrm>
        </p:spPr>
        <p:txBody>
          <a:bodyPr/>
          <a:lstStyle/>
          <a:p>
            <a:pPr>
              <a:lnSpc>
                <a:spcPct val="90000"/>
              </a:lnSpc>
            </a:pPr>
            <a:r>
              <a:rPr lang="en-US">
                <a:latin typeface="Arial" charset="0"/>
                <a:ea typeface="ＭＳ Ｐゴシック" charset="0"/>
                <a:cs typeface="ＭＳ Ｐゴシック" charset="0"/>
              </a:rPr>
              <a:t>RNA is likely first genetic material</a:t>
            </a:r>
          </a:p>
          <a:p>
            <a:pPr lvl="1">
              <a:lnSpc>
                <a:spcPct val="90000"/>
              </a:lnSpc>
            </a:pPr>
            <a:r>
              <a:rPr lang="en-US">
                <a:latin typeface="Arial" charset="0"/>
                <a:ea typeface="ＭＳ Ｐゴシック" charset="0"/>
              </a:rPr>
              <a:t>multi-functional</a:t>
            </a:r>
          </a:p>
          <a:p>
            <a:pPr lvl="1">
              <a:lnSpc>
                <a:spcPct val="90000"/>
              </a:lnSpc>
            </a:pPr>
            <a:r>
              <a:rPr lang="en-US">
                <a:latin typeface="Arial" charset="0"/>
                <a:ea typeface="ＭＳ Ｐゴシック" charset="0"/>
              </a:rPr>
              <a:t>codes information</a:t>
            </a:r>
          </a:p>
          <a:p>
            <a:pPr lvl="2">
              <a:lnSpc>
                <a:spcPct val="90000"/>
              </a:lnSpc>
            </a:pPr>
            <a:r>
              <a:rPr lang="en-US">
                <a:latin typeface="Arial" charset="0"/>
                <a:ea typeface="ＭＳ Ｐゴシック" charset="0"/>
              </a:rPr>
              <a:t>self-replicating molecule </a:t>
            </a:r>
          </a:p>
          <a:p>
            <a:pPr lvl="2">
              <a:lnSpc>
                <a:spcPct val="90000"/>
              </a:lnSpc>
            </a:pPr>
            <a:r>
              <a:rPr lang="en-US">
                <a:latin typeface="Arial" charset="0"/>
                <a:ea typeface="ＭＳ Ｐゴシック" charset="0"/>
              </a:rPr>
              <a:t>makes inheritance possible</a:t>
            </a:r>
          </a:p>
          <a:p>
            <a:pPr lvl="2">
              <a:lnSpc>
                <a:spcPct val="90000"/>
              </a:lnSpc>
            </a:pPr>
            <a:r>
              <a:rPr lang="en-US">
                <a:latin typeface="Arial" charset="0"/>
                <a:ea typeface="ＭＳ Ｐゴシック" charset="0"/>
              </a:rPr>
              <a:t>natural selection &amp; evolution</a:t>
            </a:r>
          </a:p>
          <a:p>
            <a:pPr lvl="1">
              <a:lnSpc>
                <a:spcPct val="90000"/>
              </a:lnSpc>
            </a:pPr>
            <a:r>
              <a:rPr lang="en-US">
                <a:latin typeface="Arial" charset="0"/>
                <a:ea typeface="ＭＳ Ｐゴシック" charset="0"/>
              </a:rPr>
              <a:t>enzyme functions</a:t>
            </a:r>
          </a:p>
          <a:p>
            <a:pPr lvl="2">
              <a:lnSpc>
                <a:spcPct val="90000"/>
              </a:lnSpc>
            </a:pPr>
            <a:r>
              <a:rPr lang="en-US" u="sng">
                <a:solidFill>
                  <a:srgbClr val="CC0000"/>
                </a:solidFill>
                <a:latin typeface="Arial" charset="0"/>
                <a:ea typeface="ＭＳ Ｐゴシック" charset="0"/>
              </a:rPr>
              <a:t>ribozymes</a:t>
            </a:r>
            <a:endParaRPr lang="en-US">
              <a:latin typeface="Arial" charset="0"/>
              <a:ea typeface="ＭＳ Ｐゴシック" charset="0"/>
            </a:endParaRPr>
          </a:p>
          <a:p>
            <a:pPr lvl="2">
              <a:lnSpc>
                <a:spcPct val="90000"/>
              </a:lnSpc>
            </a:pPr>
            <a:r>
              <a:rPr lang="en-US">
                <a:latin typeface="Arial" charset="0"/>
                <a:ea typeface="ＭＳ Ｐゴシック" charset="0"/>
              </a:rPr>
              <a:t>replication</a:t>
            </a:r>
          </a:p>
          <a:p>
            <a:pPr lvl="1">
              <a:lnSpc>
                <a:spcPct val="90000"/>
              </a:lnSpc>
            </a:pPr>
            <a:r>
              <a:rPr lang="en-US">
                <a:latin typeface="Arial" charset="0"/>
                <a:ea typeface="ＭＳ Ｐゴシック" charset="0"/>
              </a:rPr>
              <a:t>regulatory molecule</a:t>
            </a:r>
          </a:p>
          <a:p>
            <a:pPr lvl="1">
              <a:lnSpc>
                <a:spcPct val="90000"/>
              </a:lnSpc>
            </a:pPr>
            <a:r>
              <a:rPr lang="en-US">
                <a:latin typeface="Arial" charset="0"/>
                <a:ea typeface="ＭＳ Ｐゴシック" charset="0"/>
              </a:rPr>
              <a:t>transport molecule</a:t>
            </a:r>
          </a:p>
          <a:p>
            <a:pPr lvl="2">
              <a:lnSpc>
                <a:spcPct val="90000"/>
              </a:lnSpc>
            </a:pPr>
            <a:r>
              <a:rPr lang="en-US" u="sng">
                <a:solidFill>
                  <a:srgbClr val="CC0000"/>
                </a:solidFill>
                <a:latin typeface="Arial" charset="0"/>
                <a:ea typeface="ＭＳ Ｐゴシック" charset="0"/>
              </a:rPr>
              <a:t>tRNA</a:t>
            </a:r>
            <a:r>
              <a:rPr lang="en-US">
                <a:latin typeface="Arial" charset="0"/>
                <a:ea typeface="ＭＳ Ｐゴシック" charset="0"/>
              </a:rPr>
              <a:t> &amp; </a:t>
            </a:r>
            <a:r>
              <a:rPr lang="en-US" u="sng">
                <a:solidFill>
                  <a:srgbClr val="CC0000"/>
                </a:solidFill>
                <a:latin typeface="Arial" charset="0"/>
                <a:ea typeface="ＭＳ Ｐゴシック" charset="0"/>
              </a:rPr>
              <a:t>mRNA</a:t>
            </a:r>
            <a:endParaRPr lang="en-US">
              <a:latin typeface="Arial" charset="0"/>
              <a:ea typeface="ＭＳ Ｐゴシック" charset="0"/>
            </a:endParaRPr>
          </a:p>
        </p:txBody>
      </p:sp>
      <p:sp>
        <p:nvSpPr>
          <p:cNvPr id="24579" name="Rectangle 5"/>
          <p:cNvSpPr>
            <a:spLocks noChangeArrowheads="1"/>
          </p:cNvSpPr>
          <p:nvPr/>
        </p:nvSpPr>
        <p:spPr bwMode="auto">
          <a:xfrm>
            <a:off x="4959350" y="344488"/>
            <a:ext cx="4184650" cy="488950"/>
          </a:xfrm>
          <a:prstGeom prst="rect">
            <a:avLst/>
          </a:prstGeom>
          <a:solidFill>
            <a:srgbClr val="FFCD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b="1">
                <a:solidFill>
                  <a:srgbClr val="0F116A"/>
                </a:solidFill>
              </a:rPr>
              <a:t>Dawn of natural selection</a:t>
            </a:r>
          </a:p>
        </p:txBody>
      </p:sp>
      <p:pic>
        <p:nvPicPr>
          <p:cNvPr id="28675" name="Picture 3"/>
          <p:cNvPicPr>
            <a:picLocks noChangeAspect="1" noChangeArrowheads="1"/>
          </p:cNvPicPr>
          <p:nvPr/>
        </p:nvPicPr>
        <p:blipFill>
          <a:blip r:embed="rId3"/>
          <a:srcRect/>
          <a:stretch>
            <a:fillRect/>
          </a:stretch>
        </p:blipFill>
        <p:spPr bwMode="auto">
          <a:xfrm>
            <a:off x="5359400" y="2844800"/>
            <a:ext cx="3444875" cy="3429000"/>
          </a:xfrm>
          <a:prstGeom prst="rect">
            <a:avLst/>
          </a:prstGeom>
          <a:noFill/>
          <a:ln w="9525">
            <a:noFill/>
            <a:miter lim="800000"/>
            <a:headEnd/>
            <a:tailEnd/>
          </a:ln>
          <a:effectLst>
            <a:outerShdw blurRad="50800" dist="38100" dir="2700000" algn="br">
              <a:srgbClr val="000000">
                <a:alpha val="43000"/>
              </a:srgbClr>
            </a:outerShdw>
          </a:effectLst>
        </p:spPr>
      </p:pic>
    </p:spTree>
    <p:extLst>
      <p:ext uri="{BB962C8B-B14F-4D97-AF65-F5344CB8AC3E}">
        <p14:creationId xmlns:p14="http://schemas.microsoft.com/office/powerpoint/2010/main" val="6326053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26"/>
          <p:cNvSpPr>
            <a:spLocks noGrp="1" noChangeArrowheads="1"/>
          </p:cNvSpPr>
          <p:nvPr>
            <p:ph type="title"/>
          </p:nvPr>
        </p:nvSpPr>
        <p:spPr bwMode="auto">
          <a:xfrm>
            <a:off x="457200" y="274638"/>
            <a:ext cx="82296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600">
                <a:latin typeface="Arial" charset="0"/>
                <a:ea typeface="ＭＳ Ｐゴシック" charset="0"/>
                <a:cs typeface="ＭＳ Ｐゴシック" charset="0"/>
              </a:rPr>
              <a:t>A ribozyme capable of replicating RNA</a:t>
            </a:r>
          </a:p>
        </p:txBody>
      </p:sp>
      <p:grpSp>
        <p:nvGrpSpPr>
          <p:cNvPr id="2" name="Group 1028"/>
          <p:cNvGrpSpPr>
            <a:grpSpLocks/>
          </p:cNvGrpSpPr>
          <p:nvPr/>
        </p:nvGrpSpPr>
        <p:grpSpPr bwMode="auto">
          <a:xfrm>
            <a:off x="1689100" y="1054100"/>
            <a:ext cx="5691188" cy="5086350"/>
            <a:chOff x="1064" y="784"/>
            <a:chExt cx="3585" cy="3204"/>
          </a:xfrm>
          <a:effectLst>
            <a:outerShdw blurRad="50800" dist="38100" algn="r">
              <a:srgbClr val="000000">
                <a:alpha val="43000"/>
              </a:srgbClr>
            </a:outerShdw>
          </a:effectLst>
        </p:grpSpPr>
        <p:pic>
          <p:nvPicPr>
            <p:cNvPr id="62468" name="Picture 1029"/>
            <p:cNvPicPr>
              <a:picLocks noChangeAspect="1" noChangeArrowheads="1"/>
            </p:cNvPicPr>
            <p:nvPr/>
          </p:nvPicPr>
          <p:blipFill>
            <a:blip r:embed="rId2" cstate="screen"/>
            <a:srcRect/>
            <a:stretch>
              <a:fillRect/>
            </a:stretch>
          </p:blipFill>
          <p:spPr bwMode="auto">
            <a:xfrm>
              <a:off x="1104" y="784"/>
              <a:ext cx="3536" cy="3124"/>
            </a:xfrm>
            <a:prstGeom prst="rect">
              <a:avLst/>
            </a:prstGeom>
            <a:noFill/>
            <a:ln w="9525">
              <a:noFill/>
              <a:miter lim="800000"/>
              <a:headEnd/>
              <a:tailEnd/>
            </a:ln>
            <a:effectLst>
              <a:outerShdw blurRad="50800" dist="38100" dir="2700000" algn="br">
                <a:srgbClr val="000000">
                  <a:alpha val="43000"/>
                </a:srgbClr>
              </a:outerShdw>
            </a:effectLst>
          </p:spPr>
        </p:pic>
        <p:sp>
          <p:nvSpPr>
            <p:cNvPr id="62469" name="Line 1030"/>
            <p:cNvSpPr>
              <a:spLocks noChangeShapeType="1"/>
            </p:cNvSpPr>
            <p:nvPr/>
          </p:nvSpPr>
          <p:spPr bwMode="auto">
            <a:xfrm flipV="1">
              <a:off x="3584" y="1152"/>
              <a:ext cx="240" cy="240"/>
            </a:xfrm>
            <a:prstGeom prst="line">
              <a:avLst/>
            </a:prstGeom>
            <a:noFill/>
            <a:ln w="25400">
              <a:solidFill>
                <a:schemeClr val="tx1"/>
              </a:solidFill>
              <a:round/>
              <a:headEnd/>
              <a:tailEnd/>
            </a:ln>
          </p:spPr>
          <p:txBody>
            <a:bodyPr wrap="none" lIns="92075" tIns="46038" rIns="92075" bIns="46038" anchor="ctr"/>
            <a:lstStyle/>
            <a:p>
              <a:pPr>
                <a:defRPr/>
              </a:pPr>
              <a:endParaRPr lang="en-US">
                <a:latin typeface="Arial" pitchFamily="-112" charset="0"/>
                <a:ea typeface="+mn-ea"/>
                <a:cs typeface="+mn-cs"/>
                <a:sym typeface="Symbol" pitchFamily="-112" charset="2"/>
              </a:endParaRPr>
            </a:p>
          </p:txBody>
        </p:sp>
        <p:sp>
          <p:nvSpPr>
            <p:cNvPr id="62470" name="Line 1031"/>
            <p:cNvSpPr>
              <a:spLocks noChangeShapeType="1"/>
            </p:cNvSpPr>
            <p:nvPr/>
          </p:nvSpPr>
          <p:spPr bwMode="auto">
            <a:xfrm>
              <a:off x="2820" y="1704"/>
              <a:ext cx="252" cy="68"/>
            </a:xfrm>
            <a:prstGeom prst="line">
              <a:avLst/>
            </a:prstGeom>
            <a:noFill/>
            <a:ln w="25400">
              <a:solidFill>
                <a:schemeClr val="tx1"/>
              </a:solidFill>
              <a:round/>
              <a:headEnd/>
              <a:tailEnd/>
            </a:ln>
          </p:spPr>
          <p:txBody>
            <a:bodyPr wrap="none" lIns="92075" tIns="46038" rIns="92075" bIns="46038" anchor="ctr"/>
            <a:lstStyle/>
            <a:p>
              <a:pPr>
                <a:defRPr/>
              </a:pPr>
              <a:endParaRPr lang="en-US">
                <a:latin typeface="Arial" pitchFamily="-112" charset="0"/>
                <a:ea typeface="+mn-ea"/>
                <a:cs typeface="+mn-cs"/>
                <a:sym typeface="Symbol" pitchFamily="-112" charset="2"/>
              </a:endParaRPr>
            </a:p>
          </p:txBody>
        </p:sp>
        <p:sp>
          <p:nvSpPr>
            <p:cNvPr id="62471" name="Line 1032"/>
            <p:cNvSpPr>
              <a:spLocks noChangeShapeType="1"/>
            </p:cNvSpPr>
            <p:nvPr/>
          </p:nvSpPr>
          <p:spPr bwMode="auto">
            <a:xfrm flipV="1">
              <a:off x="2584" y="3692"/>
              <a:ext cx="228" cy="132"/>
            </a:xfrm>
            <a:prstGeom prst="line">
              <a:avLst/>
            </a:prstGeom>
            <a:noFill/>
            <a:ln w="25400">
              <a:solidFill>
                <a:schemeClr val="tx1"/>
              </a:solidFill>
              <a:round/>
              <a:headEnd/>
              <a:tailEnd/>
            </a:ln>
          </p:spPr>
          <p:txBody>
            <a:bodyPr wrap="none" lIns="92075" tIns="46038" rIns="92075" bIns="46038" anchor="ctr"/>
            <a:lstStyle/>
            <a:p>
              <a:pPr>
                <a:defRPr/>
              </a:pPr>
              <a:endParaRPr lang="en-US">
                <a:latin typeface="Arial" pitchFamily="-112" charset="0"/>
                <a:ea typeface="+mn-ea"/>
                <a:cs typeface="+mn-cs"/>
                <a:sym typeface="Symbol" pitchFamily="-112" charset="2"/>
              </a:endParaRPr>
            </a:p>
          </p:txBody>
        </p:sp>
        <p:sp>
          <p:nvSpPr>
            <p:cNvPr id="62472" name="Line 1033"/>
            <p:cNvSpPr>
              <a:spLocks noChangeShapeType="1"/>
            </p:cNvSpPr>
            <p:nvPr/>
          </p:nvSpPr>
          <p:spPr bwMode="auto">
            <a:xfrm flipH="1">
              <a:off x="1720" y="3080"/>
              <a:ext cx="48" cy="192"/>
            </a:xfrm>
            <a:prstGeom prst="line">
              <a:avLst/>
            </a:prstGeom>
            <a:noFill/>
            <a:ln w="25400">
              <a:solidFill>
                <a:schemeClr val="tx1"/>
              </a:solidFill>
              <a:round/>
              <a:headEnd/>
              <a:tailEnd/>
            </a:ln>
          </p:spPr>
          <p:txBody>
            <a:bodyPr wrap="none" lIns="92075" tIns="46038" rIns="92075" bIns="46038" anchor="ctr"/>
            <a:lstStyle/>
            <a:p>
              <a:pPr>
                <a:defRPr/>
              </a:pPr>
              <a:endParaRPr lang="en-US">
                <a:latin typeface="Arial" pitchFamily="-112" charset="0"/>
                <a:ea typeface="+mn-ea"/>
                <a:cs typeface="+mn-cs"/>
                <a:sym typeface="Symbol" pitchFamily="-112" charset="2"/>
              </a:endParaRPr>
            </a:p>
          </p:txBody>
        </p:sp>
        <p:sp>
          <p:nvSpPr>
            <p:cNvPr id="62473" name="Line 1034"/>
            <p:cNvSpPr>
              <a:spLocks noChangeShapeType="1"/>
            </p:cNvSpPr>
            <p:nvPr/>
          </p:nvSpPr>
          <p:spPr bwMode="auto">
            <a:xfrm>
              <a:off x="1720" y="3264"/>
              <a:ext cx="96" cy="144"/>
            </a:xfrm>
            <a:prstGeom prst="line">
              <a:avLst/>
            </a:prstGeom>
            <a:noFill/>
            <a:ln w="25400">
              <a:solidFill>
                <a:schemeClr val="tx1"/>
              </a:solidFill>
              <a:round/>
              <a:headEnd/>
              <a:tailEnd/>
            </a:ln>
          </p:spPr>
          <p:txBody>
            <a:bodyPr wrap="none" lIns="92075" tIns="46038" rIns="92075" bIns="46038" anchor="ctr"/>
            <a:lstStyle/>
            <a:p>
              <a:pPr>
                <a:defRPr/>
              </a:pPr>
              <a:endParaRPr lang="en-US">
                <a:latin typeface="Arial" pitchFamily="-112" charset="0"/>
                <a:ea typeface="+mn-ea"/>
                <a:cs typeface="+mn-cs"/>
                <a:sym typeface="Symbol" pitchFamily="-112" charset="2"/>
              </a:endParaRPr>
            </a:p>
          </p:txBody>
        </p:sp>
        <p:sp>
          <p:nvSpPr>
            <p:cNvPr id="62474" name="Text Box 1035"/>
            <p:cNvSpPr txBox="1">
              <a:spLocks noChangeArrowheads="1"/>
            </p:cNvSpPr>
            <p:nvPr/>
          </p:nvSpPr>
          <p:spPr bwMode="auto">
            <a:xfrm>
              <a:off x="3744" y="1040"/>
              <a:ext cx="905" cy="326"/>
            </a:xfrm>
            <a:prstGeom prst="rect">
              <a:avLst/>
            </a:prstGeom>
            <a:noFill/>
            <a:ln w="25400">
              <a:noFill/>
              <a:miter lim="800000"/>
              <a:headEnd/>
              <a:tailEnd/>
            </a:ln>
          </p:spPr>
          <p:txBody>
            <a:bodyPr wrap="none" lIns="92075" tIns="46038" rIns="92075" bIns="46038" anchor="ctr">
              <a:spAutoFit/>
            </a:bodyPr>
            <a:lstStyle/>
            <a:p>
              <a:pPr>
                <a:defRPr/>
              </a:pPr>
              <a:r>
                <a:rPr lang="en-US" sz="1400" dirty="0" err="1">
                  <a:latin typeface="Arial" pitchFamily="-112" charset="0"/>
                  <a:ea typeface="+mn-ea"/>
                  <a:cs typeface="+mn-cs"/>
                  <a:sym typeface="Symbol" pitchFamily="-112" charset="2"/>
                </a:rPr>
                <a:t>Ribozyme</a:t>
              </a:r>
              <a:endParaRPr lang="en-US" sz="1400" dirty="0">
                <a:latin typeface="Arial" pitchFamily="-112" charset="0"/>
                <a:ea typeface="+mn-ea"/>
                <a:cs typeface="+mn-cs"/>
                <a:sym typeface="Symbol" pitchFamily="-112" charset="2"/>
              </a:endParaRPr>
            </a:p>
            <a:p>
              <a:pPr>
                <a:defRPr/>
              </a:pPr>
              <a:r>
                <a:rPr lang="en-US" sz="1400" dirty="0">
                  <a:latin typeface="Arial" pitchFamily="-112" charset="0"/>
                  <a:ea typeface="+mn-ea"/>
                  <a:cs typeface="+mn-cs"/>
                  <a:sym typeface="Symbol" pitchFamily="-112" charset="2"/>
                </a:rPr>
                <a:t>(RNA molecule)</a:t>
              </a:r>
            </a:p>
          </p:txBody>
        </p:sp>
        <p:sp>
          <p:nvSpPr>
            <p:cNvPr id="62475" name="Text Box 1036"/>
            <p:cNvSpPr txBox="1">
              <a:spLocks noChangeArrowheads="1"/>
            </p:cNvSpPr>
            <p:nvPr/>
          </p:nvSpPr>
          <p:spPr bwMode="auto">
            <a:xfrm>
              <a:off x="2264" y="1600"/>
              <a:ext cx="581" cy="192"/>
            </a:xfrm>
            <a:prstGeom prst="rect">
              <a:avLst/>
            </a:prstGeom>
            <a:noFill/>
            <a:ln w="25400">
              <a:noFill/>
              <a:miter lim="800000"/>
              <a:headEnd/>
              <a:tailEnd/>
            </a:ln>
          </p:spPr>
          <p:txBody>
            <a:bodyPr wrap="none" lIns="92075" tIns="46038" rIns="92075" bIns="46038" anchor="ctr">
              <a:spAutoFit/>
            </a:bodyPr>
            <a:lstStyle/>
            <a:p>
              <a:pPr algn="ctr">
                <a:defRPr/>
              </a:pPr>
              <a:r>
                <a:rPr lang="en-US" sz="1400">
                  <a:latin typeface="Arial" pitchFamily="-112" charset="0"/>
                  <a:ea typeface="+mn-ea"/>
                  <a:cs typeface="+mn-cs"/>
                  <a:sym typeface="Symbol" pitchFamily="-112" charset="2"/>
                </a:rPr>
                <a:t>Template</a:t>
              </a:r>
            </a:p>
          </p:txBody>
        </p:sp>
        <p:sp>
          <p:nvSpPr>
            <p:cNvPr id="62476" name="Text Box 1037"/>
            <p:cNvSpPr txBox="1">
              <a:spLocks noChangeArrowheads="1"/>
            </p:cNvSpPr>
            <p:nvPr/>
          </p:nvSpPr>
          <p:spPr bwMode="auto">
            <a:xfrm>
              <a:off x="1064" y="3160"/>
              <a:ext cx="700" cy="192"/>
            </a:xfrm>
            <a:prstGeom prst="rect">
              <a:avLst/>
            </a:prstGeom>
            <a:noFill/>
            <a:ln w="25400">
              <a:noFill/>
              <a:miter lim="800000"/>
              <a:headEnd/>
              <a:tailEnd/>
            </a:ln>
          </p:spPr>
          <p:txBody>
            <a:bodyPr wrap="none" lIns="92075" tIns="46038" rIns="92075" bIns="46038" anchor="ctr">
              <a:spAutoFit/>
            </a:bodyPr>
            <a:lstStyle/>
            <a:p>
              <a:pPr algn="ctr">
                <a:defRPr/>
              </a:pPr>
              <a:r>
                <a:rPr lang="en-US" sz="1400" dirty="0">
                  <a:latin typeface="Arial" pitchFamily="-112" charset="0"/>
                  <a:ea typeface="+mn-ea"/>
                  <a:cs typeface="+mn-cs"/>
                  <a:sym typeface="Symbol" pitchFamily="-112" charset="2"/>
                </a:rPr>
                <a:t>Nucleotides</a:t>
              </a:r>
            </a:p>
          </p:txBody>
        </p:sp>
        <p:sp>
          <p:nvSpPr>
            <p:cNvPr id="62477" name="Text Box 1038"/>
            <p:cNvSpPr txBox="1">
              <a:spLocks noChangeArrowheads="1"/>
            </p:cNvSpPr>
            <p:nvPr/>
          </p:nvSpPr>
          <p:spPr bwMode="auto">
            <a:xfrm>
              <a:off x="1184" y="3696"/>
              <a:ext cx="1439" cy="192"/>
            </a:xfrm>
            <a:prstGeom prst="rect">
              <a:avLst/>
            </a:prstGeom>
            <a:noFill/>
            <a:ln w="25400">
              <a:noFill/>
              <a:miter lim="800000"/>
              <a:headEnd/>
              <a:tailEnd/>
            </a:ln>
          </p:spPr>
          <p:txBody>
            <a:bodyPr wrap="none" lIns="92075" tIns="46038" rIns="92075" bIns="46038" anchor="ctr">
              <a:spAutoFit/>
            </a:bodyPr>
            <a:lstStyle/>
            <a:p>
              <a:pPr algn="ctr">
                <a:defRPr/>
              </a:pPr>
              <a:r>
                <a:rPr lang="en-US" sz="1400" dirty="0">
                  <a:latin typeface="Arial" pitchFamily="-112" charset="0"/>
                  <a:ea typeface="+mn-ea"/>
                  <a:cs typeface="+mn-cs"/>
                  <a:sym typeface="Symbol" pitchFamily="-112" charset="2"/>
                </a:rPr>
                <a:t>Complementary RNA copy</a:t>
              </a:r>
            </a:p>
          </p:txBody>
        </p:sp>
        <p:sp>
          <p:nvSpPr>
            <p:cNvPr id="62478" name="Text Box 1039"/>
            <p:cNvSpPr txBox="1">
              <a:spLocks noChangeArrowheads="1"/>
            </p:cNvSpPr>
            <p:nvPr/>
          </p:nvSpPr>
          <p:spPr bwMode="auto">
            <a:xfrm>
              <a:off x="2272" y="1285"/>
              <a:ext cx="212" cy="215"/>
            </a:xfrm>
            <a:prstGeom prst="rect">
              <a:avLst/>
            </a:prstGeom>
            <a:noFill/>
            <a:ln w="25400">
              <a:noFill/>
              <a:miter lim="800000"/>
              <a:headEnd/>
              <a:tailEnd/>
            </a:ln>
          </p:spPr>
          <p:txBody>
            <a:bodyPr wrap="none" lIns="92075" tIns="46038" rIns="92075" bIns="46038" anchor="ctr">
              <a:spAutoFit/>
            </a:bodyPr>
            <a:lstStyle/>
            <a:p>
              <a:pPr algn="ctr">
                <a:defRPr/>
              </a:pPr>
              <a:r>
                <a:rPr lang="en-US" sz="1400">
                  <a:latin typeface="Arial" pitchFamily="-112" charset="0"/>
                  <a:ea typeface="+mn-ea"/>
                  <a:cs typeface="+mn-cs"/>
                  <a:sym typeface="Symbol" pitchFamily="-112" charset="2"/>
                </a:rPr>
                <a:t>3</a:t>
              </a:r>
              <a:r>
                <a:rPr lang="en-US" sz="1400">
                  <a:latin typeface="Arial" pitchFamily="-112" charset="0"/>
                  <a:ea typeface="+mn-ea"/>
                  <a:cs typeface="+mn-cs"/>
                  <a:sym typeface="Symbol" charset="2"/>
                </a:rPr>
                <a:t></a:t>
              </a:r>
              <a:endParaRPr lang="en-US" sz="1400">
                <a:latin typeface="Arial" pitchFamily="-112" charset="0"/>
                <a:ea typeface="+mn-ea"/>
                <a:cs typeface="+mn-cs"/>
                <a:sym typeface="Symbol" pitchFamily="-112" charset="2"/>
              </a:endParaRPr>
            </a:p>
          </p:txBody>
        </p:sp>
        <p:sp>
          <p:nvSpPr>
            <p:cNvPr id="62479" name="Text Box 1040"/>
            <p:cNvSpPr txBox="1">
              <a:spLocks noChangeArrowheads="1"/>
            </p:cNvSpPr>
            <p:nvPr/>
          </p:nvSpPr>
          <p:spPr bwMode="auto">
            <a:xfrm>
              <a:off x="2740" y="3749"/>
              <a:ext cx="212" cy="215"/>
            </a:xfrm>
            <a:prstGeom prst="rect">
              <a:avLst/>
            </a:prstGeom>
            <a:noFill/>
            <a:ln w="25400">
              <a:noFill/>
              <a:miter lim="800000"/>
              <a:headEnd/>
              <a:tailEnd/>
            </a:ln>
          </p:spPr>
          <p:txBody>
            <a:bodyPr wrap="none" lIns="92075" tIns="46038" rIns="92075" bIns="46038" anchor="ctr">
              <a:spAutoFit/>
            </a:bodyPr>
            <a:lstStyle/>
            <a:p>
              <a:pPr algn="ctr">
                <a:defRPr/>
              </a:pPr>
              <a:r>
                <a:rPr lang="en-US" sz="1400">
                  <a:latin typeface="Arial" pitchFamily="-112" charset="0"/>
                  <a:ea typeface="+mn-ea"/>
                  <a:cs typeface="+mn-cs"/>
                  <a:sym typeface="Symbol" pitchFamily="-112" charset="2"/>
                </a:rPr>
                <a:t>5</a:t>
              </a:r>
              <a:r>
                <a:rPr lang="en-US" sz="1400">
                  <a:latin typeface="Arial" pitchFamily="-112" charset="0"/>
                  <a:ea typeface="+mn-ea"/>
                  <a:cs typeface="+mn-cs"/>
                  <a:sym typeface="Symbol" charset="2"/>
                </a:rPr>
                <a:t></a:t>
              </a:r>
              <a:endParaRPr lang="en-US" sz="1400">
                <a:latin typeface="Arial" pitchFamily="-112" charset="0"/>
                <a:ea typeface="+mn-ea"/>
                <a:cs typeface="+mn-cs"/>
                <a:sym typeface="Symbol" pitchFamily="-112" charset="2"/>
              </a:endParaRPr>
            </a:p>
          </p:txBody>
        </p:sp>
        <p:sp>
          <p:nvSpPr>
            <p:cNvPr id="62480" name="Text Box 1041"/>
            <p:cNvSpPr txBox="1">
              <a:spLocks noChangeArrowheads="1"/>
            </p:cNvSpPr>
            <p:nvPr/>
          </p:nvSpPr>
          <p:spPr bwMode="auto">
            <a:xfrm>
              <a:off x="3556" y="3773"/>
              <a:ext cx="212" cy="215"/>
            </a:xfrm>
            <a:prstGeom prst="rect">
              <a:avLst/>
            </a:prstGeom>
            <a:noFill/>
            <a:ln w="25400">
              <a:noFill/>
              <a:miter lim="800000"/>
              <a:headEnd/>
              <a:tailEnd/>
            </a:ln>
          </p:spPr>
          <p:txBody>
            <a:bodyPr wrap="none" lIns="92075" tIns="46038" rIns="92075" bIns="46038" anchor="ctr">
              <a:spAutoFit/>
            </a:bodyPr>
            <a:lstStyle/>
            <a:p>
              <a:pPr algn="ctr">
                <a:defRPr/>
              </a:pPr>
              <a:r>
                <a:rPr lang="en-US" sz="1400">
                  <a:latin typeface="Arial" pitchFamily="-112" charset="0"/>
                  <a:ea typeface="+mn-ea"/>
                  <a:cs typeface="+mn-cs"/>
                  <a:sym typeface="Symbol" pitchFamily="-112" charset="2"/>
                </a:rPr>
                <a:t>5</a:t>
              </a:r>
              <a:r>
                <a:rPr lang="en-US" sz="1400">
                  <a:latin typeface="Arial" pitchFamily="-112" charset="0"/>
                  <a:ea typeface="+mn-ea"/>
                  <a:cs typeface="+mn-cs"/>
                  <a:sym typeface="Symbol" charset="2"/>
                </a:rPr>
                <a:t></a:t>
              </a:r>
              <a:endParaRPr lang="en-US" sz="1400">
                <a:latin typeface="Arial" pitchFamily="-112" charset="0"/>
                <a:ea typeface="+mn-ea"/>
                <a:cs typeface="+mn-cs"/>
                <a:sym typeface="Symbol" pitchFamily="-112" charset="2"/>
              </a:endParaRPr>
            </a:p>
          </p:txBody>
        </p:sp>
      </p:grpSp>
    </p:spTree>
    <p:extLst>
      <p:ext uri="{BB962C8B-B14F-4D97-AF65-F5344CB8AC3E}">
        <p14:creationId xmlns:p14="http://schemas.microsoft.com/office/powerpoint/2010/main" val="16454076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8098" name="Picture 2" descr="26-02-EvolClockAnalogy-L"/>
          <p:cNvPicPr>
            <a:picLocks noChangeAspect="1" noChangeArrowheads="1"/>
          </p:cNvPicPr>
          <p:nvPr/>
        </p:nvPicPr>
        <p:blipFill>
          <a:blip r:embed="rId4"/>
          <a:srcRect b="3600"/>
          <a:stretch>
            <a:fillRect/>
          </a:stretch>
        </p:blipFill>
        <p:spPr bwMode="auto">
          <a:xfrm>
            <a:off x="4445000" y="1125538"/>
            <a:ext cx="4546600" cy="5656262"/>
          </a:xfrm>
          <a:prstGeom prst="rect">
            <a:avLst/>
          </a:prstGeom>
          <a:ln>
            <a:noFill/>
          </a:ln>
          <a:effectLst>
            <a:outerShdw blurRad="292100" dist="139700" dir="2700000" algn="tl" rotWithShape="0">
              <a:srgbClr val="333333">
                <a:alpha val="65000"/>
              </a:srgbClr>
            </a:outerShdw>
          </a:effectLst>
        </p:spPr>
      </p:pic>
      <p:sp>
        <p:nvSpPr>
          <p:cNvPr id="27650" name="Rectangle 3"/>
          <p:cNvSpPr>
            <a:spLocks noGrp="1" noChangeArrowheads="1"/>
          </p:cNvSpPr>
          <p:nvPr>
            <p:ph type="title"/>
          </p:nvPr>
        </p:nvSpPr>
        <p:spPr bwMode="auto">
          <a:xfrm>
            <a:off x="0" y="0"/>
            <a:ext cx="7137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Key Events in Origin of Life</a:t>
            </a:r>
          </a:p>
        </p:txBody>
      </p:sp>
      <p:sp>
        <p:nvSpPr>
          <p:cNvPr id="27651" name="Rectangle 4" descr="Rectangle: Click to edit Master text styles&#10;Second level&#10;Third level&#10;Fourth level&#10;Fifth level"/>
          <p:cNvSpPr>
            <a:spLocks noGrp="1" noChangeArrowheads="1"/>
          </p:cNvSpPr>
          <p:nvPr>
            <p:ph type="body" idx="1"/>
          </p:nvPr>
        </p:nvSpPr>
        <p:spPr>
          <a:xfrm>
            <a:off x="342900" y="1206500"/>
            <a:ext cx="3657600" cy="4419600"/>
          </a:xfrm>
        </p:spPr>
        <p:txBody>
          <a:bodyPr/>
          <a:lstStyle/>
          <a:p>
            <a:r>
              <a:rPr lang="en-US">
                <a:latin typeface="Arial" charset="0"/>
                <a:ea typeface="ＭＳ Ｐゴシック" charset="0"/>
                <a:cs typeface="ＭＳ Ｐゴシック" charset="0"/>
              </a:rPr>
              <a:t>Key events in evolutionary history of life on Earth</a:t>
            </a:r>
          </a:p>
          <a:p>
            <a:pPr lvl="1"/>
            <a:r>
              <a:rPr lang="en-US">
                <a:latin typeface="Arial" charset="0"/>
                <a:ea typeface="ＭＳ Ｐゴシック" charset="0"/>
              </a:rPr>
              <a:t>life originated 3.5–4.0 bya</a:t>
            </a:r>
          </a:p>
          <a:p>
            <a:pPr lvl="1"/>
            <a:r>
              <a:rPr lang="ja-JP" altLang="en-US">
                <a:latin typeface="Arial" charset="0"/>
                <a:ea typeface="ＭＳ Ｐゴシック" charset="0"/>
              </a:rPr>
              <a:t>“</a:t>
            </a:r>
            <a:r>
              <a:rPr lang="en-US" altLang="ja-JP">
                <a:latin typeface="Arial" charset="0"/>
                <a:ea typeface="ＭＳ Ｐゴシック" charset="0"/>
              </a:rPr>
              <a:t>Heterotroph Hypothesis</a:t>
            </a:r>
            <a:r>
              <a:rPr lang="ja-JP" altLang="en-US">
                <a:latin typeface="Arial" charset="0"/>
                <a:ea typeface="ＭＳ Ｐゴシック" charset="0"/>
              </a:rPr>
              <a:t>”</a:t>
            </a:r>
            <a:r>
              <a:rPr lang="en-US" altLang="ja-JP">
                <a:latin typeface="Arial" charset="0"/>
                <a:ea typeface="ＭＳ Ｐゴシック" charset="0"/>
              </a:rPr>
              <a:t>:  cells eating other cells for ~700 million years.</a:t>
            </a:r>
            <a:endParaRPr lang="en-US">
              <a:latin typeface="Arial" charset="0"/>
              <a:ea typeface="ＭＳ Ｐゴシック" charset="0"/>
            </a:endParaRPr>
          </a:p>
        </p:txBody>
      </p:sp>
      <p:sp>
        <p:nvSpPr>
          <p:cNvPr id="388101" name="Oval 5"/>
          <p:cNvSpPr>
            <a:spLocks noChangeArrowheads="1"/>
          </p:cNvSpPr>
          <p:nvPr/>
        </p:nvSpPr>
        <p:spPr bwMode="auto">
          <a:xfrm>
            <a:off x="8153400" y="4330700"/>
            <a:ext cx="990600" cy="38100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306579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8101"/>
                                        </p:tgtEl>
                                        <p:attrNameLst>
                                          <p:attrName>style.visibility</p:attrName>
                                        </p:attrNameLst>
                                      </p:cBhvr>
                                      <p:to>
                                        <p:strVal val="visible"/>
                                      </p:to>
                                    </p:set>
                                    <p:animEffect transition="in" filter="wipe(left)">
                                      <p:cBhvr>
                                        <p:cTn id="7" dur="500"/>
                                        <p:tgtEl>
                                          <p:spTgt spid="388101"/>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7" descr="25_04-FossilTimeline0-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725" y="136525"/>
            <a:ext cx="567055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8"/>
          <p:cNvSpPr>
            <a:spLocks noChangeArrowheads="1"/>
          </p:cNvSpPr>
          <p:nvPr/>
        </p:nvSpPr>
        <p:spPr bwMode="auto">
          <a:xfrm>
            <a:off x="152400"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1" hangingPunct="1"/>
            <a:r>
              <a:rPr kumimoji="0" lang="en-US" sz="1200">
                <a:solidFill>
                  <a:schemeClr val="tx2"/>
                </a:solidFill>
              </a:rPr>
              <a:t>Fig. 25-4</a:t>
            </a:r>
          </a:p>
        </p:txBody>
      </p:sp>
      <p:sp>
        <p:nvSpPr>
          <p:cNvPr id="29699" name="Text Box 9"/>
          <p:cNvSpPr txBox="1">
            <a:spLocks noChangeArrowheads="1"/>
          </p:cNvSpPr>
          <p:nvPr/>
        </p:nvSpPr>
        <p:spPr bwMode="auto">
          <a:xfrm>
            <a:off x="4465638" y="198438"/>
            <a:ext cx="547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a:t>Present</a:t>
            </a:r>
          </a:p>
        </p:txBody>
      </p:sp>
      <p:sp>
        <p:nvSpPr>
          <p:cNvPr id="29700" name="Text Box 10"/>
          <p:cNvSpPr txBox="1">
            <a:spLocks noChangeArrowheads="1"/>
          </p:cNvSpPr>
          <p:nvPr/>
        </p:nvSpPr>
        <p:spPr bwMode="auto">
          <a:xfrm>
            <a:off x="1892300" y="938213"/>
            <a:ext cx="7699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i="1"/>
              <a:t>Dimetrodon</a:t>
            </a:r>
          </a:p>
        </p:txBody>
      </p:sp>
      <p:sp>
        <p:nvSpPr>
          <p:cNvPr id="29701" name="Text Box 11"/>
          <p:cNvSpPr txBox="1">
            <a:spLocks noChangeArrowheads="1"/>
          </p:cNvSpPr>
          <p:nvPr/>
        </p:nvSpPr>
        <p:spPr bwMode="auto">
          <a:xfrm>
            <a:off x="2466975" y="3787775"/>
            <a:ext cx="12969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i="1"/>
              <a:t>Coccosteus cuspidatus</a:t>
            </a:r>
            <a:endParaRPr kumimoji="0" lang="en-US" sz="900" b="1"/>
          </a:p>
        </p:txBody>
      </p:sp>
      <p:sp>
        <p:nvSpPr>
          <p:cNvPr id="29702" name="Text Box 12"/>
          <p:cNvSpPr txBox="1">
            <a:spLocks noChangeArrowheads="1"/>
          </p:cNvSpPr>
          <p:nvPr/>
        </p:nvSpPr>
        <p:spPr bwMode="auto">
          <a:xfrm>
            <a:off x="3590925" y="6200775"/>
            <a:ext cx="788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a:t>Fossilized</a:t>
            </a:r>
          </a:p>
          <a:p>
            <a:pPr>
              <a:lnSpc>
                <a:spcPct val="90000"/>
              </a:lnSpc>
            </a:pPr>
            <a:r>
              <a:rPr kumimoji="0" lang="en-US" sz="900" b="1"/>
              <a:t>stromatolite</a:t>
            </a:r>
          </a:p>
        </p:txBody>
      </p:sp>
      <p:sp>
        <p:nvSpPr>
          <p:cNvPr id="29703" name="Text Box 13"/>
          <p:cNvSpPr txBox="1">
            <a:spLocks noChangeArrowheads="1"/>
          </p:cNvSpPr>
          <p:nvPr/>
        </p:nvSpPr>
        <p:spPr bwMode="auto">
          <a:xfrm>
            <a:off x="2193925" y="5546725"/>
            <a:ext cx="7889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a:t>Stromatolites</a:t>
            </a:r>
          </a:p>
        </p:txBody>
      </p:sp>
      <p:sp>
        <p:nvSpPr>
          <p:cNvPr id="29704" name="Text Box 14"/>
          <p:cNvSpPr txBox="1">
            <a:spLocks noChangeArrowheads="1"/>
          </p:cNvSpPr>
          <p:nvPr/>
        </p:nvSpPr>
        <p:spPr bwMode="auto">
          <a:xfrm>
            <a:off x="4984750" y="5607050"/>
            <a:ext cx="820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i="1"/>
              <a:t>Tappania, </a:t>
            </a:r>
            <a:r>
              <a:rPr kumimoji="0" lang="en-US" sz="900" b="1"/>
              <a:t>a</a:t>
            </a:r>
          </a:p>
          <a:p>
            <a:pPr>
              <a:lnSpc>
                <a:spcPct val="90000"/>
              </a:lnSpc>
            </a:pPr>
            <a:r>
              <a:rPr kumimoji="0" lang="en-US" sz="900" b="1"/>
              <a:t>unicellular</a:t>
            </a:r>
          </a:p>
          <a:p>
            <a:pPr>
              <a:lnSpc>
                <a:spcPct val="90000"/>
              </a:lnSpc>
            </a:pPr>
            <a:r>
              <a:rPr kumimoji="0" lang="en-US" sz="900" b="1"/>
              <a:t>eukaryote</a:t>
            </a:r>
          </a:p>
        </p:txBody>
      </p:sp>
      <p:sp>
        <p:nvSpPr>
          <p:cNvPr id="29705" name="Text Box 15"/>
          <p:cNvSpPr txBox="1">
            <a:spLocks noChangeArrowheads="1"/>
          </p:cNvSpPr>
          <p:nvPr/>
        </p:nvSpPr>
        <p:spPr bwMode="auto">
          <a:xfrm>
            <a:off x="6759575" y="4422775"/>
            <a:ext cx="668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i="1"/>
              <a:t>Dickinsonia</a:t>
            </a:r>
          </a:p>
          <a:p>
            <a:pPr>
              <a:lnSpc>
                <a:spcPct val="90000"/>
              </a:lnSpc>
            </a:pPr>
            <a:r>
              <a:rPr kumimoji="0" lang="en-US" sz="900" b="1" i="1"/>
              <a:t>costata</a:t>
            </a:r>
          </a:p>
          <a:p>
            <a:pPr>
              <a:lnSpc>
                <a:spcPct val="90000"/>
              </a:lnSpc>
            </a:pPr>
            <a:endParaRPr kumimoji="0" lang="en-US" sz="900" b="1"/>
          </a:p>
        </p:txBody>
      </p:sp>
      <p:sp>
        <p:nvSpPr>
          <p:cNvPr id="29706" name="Text Box 16"/>
          <p:cNvSpPr txBox="1">
            <a:spLocks noChangeArrowheads="1"/>
          </p:cNvSpPr>
          <p:nvPr/>
        </p:nvSpPr>
        <p:spPr bwMode="auto">
          <a:xfrm>
            <a:off x="5000625" y="3584575"/>
            <a:ext cx="7445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i="1"/>
              <a:t>Hallucigenia</a:t>
            </a:r>
            <a:endParaRPr kumimoji="0" lang="en-US" sz="900" b="1"/>
          </a:p>
        </p:txBody>
      </p:sp>
      <p:sp>
        <p:nvSpPr>
          <p:cNvPr id="29707" name="Text Box 17"/>
          <p:cNvSpPr txBox="1">
            <a:spLocks noChangeArrowheads="1"/>
          </p:cNvSpPr>
          <p:nvPr/>
        </p:nvSpPr>
        <p:spPr bwMode="auto">
          <a:xfrm>
            <a:off x="6645275" y="1673225"/>
            <a:ext cx="668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a:t>Casts of</a:t>
            </a:r>
          </a:p>
          <a:p>
            <a:pPr>
              <a:lnSpc>
                <a:spcPct val="90000"/>
              </a:lnSpc>
            </a:pPr>
            <a:r>
              <a:rPr kumimoji="0" lang="en-US" sz="900" b="1"/>
              <a:t>ammonites</a:t>
            </a:r>
            <a:endParaRPr kumimoji="0" lang="en-US" sz="900" b="1" i="1"/>
          </a:p>
          <a:p>
            <a:pPr>
              <a:lnSpc>
                <a:spcPct val="90000"/>
              </a:lnSpc>
            </a:pPr>
            <a:endParaRPr kumimoji="0" lang="en-US" sz="900" b="1"/>
          </a:p>
        </p:txBody>
      </p:sp>
      <p:sp>
        <p:nvSpPr>
          <p:cNvPr id="29708" name="Text Box 18"/>
          <p:cNvSpPr txBox="1">
            <a:spLocks noChangeArrowheads="1"/>
          </p:cNvSpPr>
          <p:nvPr/>
        </p:nvSpPr>
        <p:spPr bwMode="auto">
          <a:xfrm>
            <a:off x="5456238" y="157163"/>
            <a:ext cx="1412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i="1"/>
              <a:t>Rhomaleosaurus victor,</a:t>
            </a:r>
            <a:r>
              <a:rPr kumimoji="0" lang="en-US" sz="900" b="1"/>
              <a:t> </a:t>
            </a:r>
          </a:p>
          <a:p>
            <a:pPr>
              <a:lnSpc>
                <a:spcPct val="90000"/>
              </a:lnSpc>
            </a:pPr>
            <a:r>
              <a:rPr kumimoji="0" lang="en-US" sz="900" b="1"/>
              <a:t>a plesiosaur</a:t>
            </a:r>
          </a:p>
        </p:txBody>
      </p:sp>
      <p:sp>
        <p:nvSpPr>
          <p:cNvPr id="29709" name="Text Box 19"/>
          <p:cNvSpPr txBox="1">
            <a:spLocks noChangeArrowheads="1"/>
          </p:cNvSpPr>
          <p:nvPr/>
        </p:nvSpPr>
        <p:spPr bwMode="auto">
          <a:xfrm rot="-5435517">
            <a:off x="4214019" y="945357"/>
            <a:ext cx="12160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a:t>100 million years ago</a:t>
            </a:r>
          </a:p>
        </p:txBody>
      </p:sp>
      <p:sp>
        <p:nvSpPr>
          <p:cNvPr id="29710" name="Text Box 20"/>
          <p:cNvSpPr txBox="1">
            <a:spLocks noChangeArrowheads="1"/>
          </p:cNvSpPr>
          <p:nvPr/>
        </p:nvSpPr>
        <p:spPr bwMode="auto">
          <a:xfrm rot="-5381366">
            <a:off x="4707732" y="2053431"/>
            <a:ext cx="2222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a:t>200</a:t>
            </a:r>
          </a:p>
        </p:txBody>
      </p:sp>
      <p:sp>
        <p:nvSpPr>
          <p:cNvPr id="29711" name="Text Box 21"/>
          <p:cNvSpPr txBox="1">
            <a:spLocks noChangeArrowheads="1"/>
          </p:cNvSpPr>
          <p:nvPr/>
        </p:nvSpPr>
        <p:spPr bwMode="auto">
          <a:xfrm rot="-5381366">
            <a:off x="4707732" y="1821656"/>
            <a:ext cx="2222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a:t>175</a:t>
            </a:r>
          </a:p>
        </p:txBody>
      </p:sp>
      <p:sp>
        <p:nvSpPr>
          <p:cNvPr id="29712" name="Text Box 22"/>
          <p:cNvSpPr txBox="1">
            <a:spLocks noChangeArrowheads="1"/>
          </p:cNvSpPr>
          <p:nvPr/>
        </p:nvSpPr>
        <p:spPr bwMode="auto">
          <a:xfrm rot="-5381366">
            <a:off x="4715669" y="2977357"/>
            <a:ext cx="2063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a:t>300</a:t>
            </a:r>
          </a:p>
        </p:txBody>
      </p:sp>
      <p:sp>
        <p:nvSpPr>
          <p:cNvPr id="29713" name="Text Box 23"/>
          <p:cNvSpPr txBox="1">
            <a:spLocks noChangeArrowheads="1"/>
          </p:cNvSpPr>
          <p:nvPr/>
        </p:nvSpPr>
        <p:spPr bwMode="auto">
          <a:xfrm rot="-5381366">
            <a:off x="4709319" y="2753519"/>
            <a:ext cx="2222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a:t>270</a:t>
            </a:r>
          </a:p>
        </p:txBody>
      </p:sp>
      <p:sp>
        <p:nvSpPr>
          <p:cNvPr id="29714" name="Text Box 24"/>
          <p:cNvSpPr txBox="1">
            <a:spLocks noChangeArrowheads="1"/>
          </p:cNvSpPr>
          <p:nvPr/>
        </p:nvSpPr>
        <p:spPr bwMode="auto">
          <a:xfrm rot="-5381366">
            <a:off x="4710907" y="3869531"/>
            <a:ext cx="2222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a:t>400</a:t>
            </a:r>
          </a:p>
        </p:txBody>
      </p:sp>
      <p:sp>
        <p:nvSpPr>
          <p:cNvPr id="29715" name="Text Box 25"/>
          <p:cNvSpPr txBox="1">
            <a:spLocks noChangeArrowheads="1"/>
          </p:cNvSpPr>
          <p:nvPr/>
        </p:nvSpPr>
        <p:spPr bwMode="auto">
          <a:xfrm rot="-5381366">
            <a:off x="4710907" y="3655219"/>
            <a:ext cx="2222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a:t>375</a:t>
            </a:r>
          </a:p>
        </p:txBody>
      </p:sp>
      <p:sp>
        <p:nvSpPr>
          <p:cNvPr id="29716" name="Text Box 26"/>
          <p:cNvSpPr txBox="1">
            <a:spLocks noChangeArrowheads="1"/>
          </p:cNvSpPr>
          <p:nvPr/>
        </p:nvSpPr>
        <p:spPr bwMode="auto">
          <a:xfrm rot="-5381366">
            <a:off x="4709319" y="4741069"/>
            <a:ext cx="2222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a:t>500</a:t>
            </a:r>
          </a:p>
        </p:txBody>
      </p:sp>
      <p:sp>
        <p:nvSpPr>
          <p:cNvPr id="29717" name="Text Box 27"/>
          <p:cNvSpPr txBox="1">
            <a:spLocks noChangeArrowheads="1"/>
          </p:cNvSpPr>
          <p:nvPr/>
        </p:nvSpPr>
        <p:spPr bwMode="auto">
          <a:xfrm rot="-5381366">
            <a:off x="4712494" y="4969669"/>
            <a:ext cx="2222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a:t>525</a:t>
            </a:r>
          </a:p>
        </p:txBody>
      </p:sp>
      <p:sp>
        <p:nvSpPr>
          <p:cNvPr id="29718" name="Text Box 28"/>
          <p:cNvSpPr txBox="1">
            <a:spLocks noChangeArrowheads="1"/>
          </p:cNvSpPr>
          <p:nvPr/>
        </p:nvSpPr>
        <p:spPr bwMode="auto">
          <a:xfrm rot="-5381366">
            <a:off x="4714082" y="5306219"/>
            <a:ext cx="2222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a:t>565</a:t>
            </a:r>
          </a:p>
        </p:txBody>
      </p:sp>
      <p:sp>
        <p:nvSpPr>
          <p:cNvPr id="29719" name="Text Box 29"/>
          <p:cNvSpPr txBox="1">
            <a:spLocks noChangeArrowheads="1"/>
          </p:cNvSpPr>
          <p:nvPr/>
        </p:nvSpPr>
        <p:spPr bwMode="auto">
          <a:xfrm rot="-5381366">
            <a:off x="4709319" y="5633244"/>
            <a:ext cx="2222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a:t>600</a:t>
            </a:r>
          </a:p>
        </p:txBody>
      </p:sp>
      <p:sp>
        <p:nvSpPr>
          <p:cNvPr id="29720" name="Text Box 30"/>
          <p:cNvSpPr txBox="1">
            <a:spLocks noChangeArrowheads="1"/>
          </p:cNvSpPr>
          <p:nvPr/>
        </p:nvSpPr>
        <p:spPr bwMode="auto">
          <a:xfrm rot="-5381366">
            <a:off x="4497388" y="6159500"/>
            <a:ext cx="6461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900" b="1"/>
              <a:t>3,500 1,500</a:t>
            </a:r>
          </a:p>
        </p:txBody>
      </p:sp>
      <p:sp>
        <p:nvSpPr>
          <p:cNvPr id="29721" name="Text Box 31"/>
          <p:cNvSpPr txBox="1">
            <a:spLocks noChangeArrowheads="1"/>
          </p:cNvSpPr>
          <p:nvPr/>
        </p:nvSpPr>
        <p:spPr bwMode="auto">
          <a:xfrm rot="5418635">
            <a:off x="5334000" y="5029200"/>
            <a:ext cx="363538"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800" b="1"/>
              <a:t>2.5 cm</a:t>
            </a:r>
          </a:p>
        </p:txBody>
      </p:sp>
      <p:sp>
        <p:nvSpPr>
          <p:cNvPr id="29722" name="Line 32"/>
          <p:cNvSpPr>
            <a:spLocks noChangeShapeType="1"/>
          </p:cNvSpPr>
          <p:nvPr/>
        </p:nvSpPr>
        <p:spPr bwMode="auto">
          <a:xfrm>
            <a:off x="5608638" y="4973638"/>
            <a:ext cx="0" cy="2206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23" name="Line 33"/>
          <p:cNvSpPr>
            <a:spLocks noChangeShapeType="1"/>
          </p:cNvSpPr>
          <p:nvPr/>
        </p:nvSpPr>
        <p:spPr bwMode="auto">
          <a:xfrm flipH="1">
            <a:off x="5575300" y="4967288"/>
            <a:ext cx="682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24" name="Line 34"/>
          <p:cNvSpPr>
            <a:spLocks noChangeShapeType="1"/>
          </p:cNvSpPr>
          <p:nvPr/>
        </p:nvSpPr>
        <p:spPr bwMode="auto">
          <a:xfrm flipH="1">
            <a:off x="5573713" y="5197475"/>
            <a:ext cx="682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25" name="Text Box 35"/>
          <p:cNvSpPr txBox="1">
            <a:spLocks noChangeArrowheads="1"/>
          </p:cNvSpPr>
          <p:nvPr/>
        </p:nvSpPr>
        <p:spPr bwMode="auto">
          <a:xfrm rot="18636">
            <a:off x="4078288" y="3638550"/>
            <a:ext cx="363537"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800" b="1">
                <a:solidFill>
                  <a:schemeClr val="bg1"/>
                </a:solidFill>
              </a:rPr>
              <a:t>4.5 cm</a:t>
            </a:r>
          </a:p>
        </p:txBody>
      </p:sp>
      <p:sp>
        <p:nvSpPr>
          <p:cNvPr id="29726" name="Line 36"/>
          <p:cNvSpPr>
            <a:spLocks noChangeShapeType="1"/>
          </p:cNvSpPr>
          <p:nvPr/>
        </p:nvSpPr>
        <p:spPr bwMode="auto">
          <a:xfrm rot="5400000" flipV="1">
            <a:off x="4242594" y="3542507"/>
            <a:ext cx="0" cy="176212"/>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27" name="Line 37"/>
          <p:cNvSpPr>
            <a:spLocks noChangeShapeType="1"/>
          </p:cNvSpPr>
          <p:nvPr/>
        </p:nvSpPr>
        <p:spPr bwMode="auto">
          <a:xfrm rot="16200000" flipH="1">
            <a:off x="4302919" y="3626644"/>
            <a:ext cx="61912"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28" name="Line 38"/>
          <p:cNvSpPr>
            <a:spLocks noChangeShapeType="1"/>
          </p:cNvSpPr>
          <p:nvPr/>
        </p:nvSpPr>
        <p:spPr bwMode="auto">
          <a:xfrm rot="16200000" flipH="1">
            <a:off x="4125119" y="3626644"/>
            <a:ext cx="61912"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29" name="Text Box 39"/>
          <p:cNvSpPr txBox="1">
            <a:spLocks noChangeArrowheads="1"/>
          </p:cNvSpPr>
          <p:nvPr/>
        </p:nvSpPr>
        <p:spPr bwMode="auto">
          <a:xfrm rot="18636">
            <a:off x="6853238" y="4176713"/>
            <a:ext cx="252412"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800" b="1">
                <a:solidFill>
                  <a:schemeClr val="bg1"/>
                </a:solidFill>
              </a:rPr>
              <a:t>1 cm</a:t>
            </a:r>
          </a:p>
        </p:txBody>
      </p:sp>
      <p:sp>
        <p:nvSpPr>
          <p:cNvPr id="29730" name="Line 40"/>
          <p:cNvSpPr>
            <a:spLocks noChangeShapeType="1"/>
          </p:cNvSpPr>
          <p:nvPr/>
        </p:nvSpPr>
        <p:spPr bwMode="auto">
          <a:xfrm rot="5400000" flipV="1">
            <a:off x="6969919" y="3999707"/>
            <a:ext cx="0" cy="347662"/>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31" name="Line 41"/>
          <p:cNvSpPr>
            <a:spLocks noChangeShapeType="1"/>
          </p:cNvSpPr>
          <p:nvPr/>
        </p:nvSpPr>
        <p:spPr bwMode="auto">
          <a:xfrm rot="16200000" flipH="1">
            <a:off x="7115969" y="4169569"/>
            <a:ext cx="61912"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32" name="Line 42"/>
          <p:cNvSpPr>
            <a:spLocks noChangeShapeType="1"/>
          </p:cNvSpPr>
          <p:nvPr/>
        </p:nvSpPr>
        <p:spPr bwMode="auto">
          <a:xfrm rot="16200000" flipH="1">
            <a:off x="6766719" y="4169569"/>
            <a:ext cx="61912"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33" name="AutoShape 43"/>
          <p:cNvSpPr>
            <a:spLocks noChangeArrowheads="1"/>
          </p:cNvSpPr>
          <p:nvPr/>
        </p:nvSpPr>
        <p:spPr bwMode="auto">
          <a:xfrm flipV="1">
            <a:off x="1770063" y="954088"/>
            <a:ext cx="93662" cy="79375"/>
          </a:xfrm>
          <a:prstGeom prst="triangle">
            <a:avLst>
              <a:gd name="adj" fmla="val 50000"/>
            </a:avLst>
          </a:prstGeom>
          <a:solidFill>
            <a:srgbClr val="8AA0D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34" name="AutoShape 44"/>
          <p:cNvSpPr>
            <a:spLocks noChangeArrowheads="1"/>
          </p:cNvSpPr>
          <p:nvPr/>
        </p:nvSpPr>
        <p:spPr bwMode="auto">
          <a:xfrm>
            <a:off x="2330450" y="3800475"/>
            <a:ext cx="93663" cy="79375"/>
          </a:xfrm>
          <a:prstGeom prst="triangle">
            <a:avLst>
              <a:gd name="adj" fmla="val 50000"/>
            </a:avLst>
          </a:prstGeom>
          <a:solidFill>
            <a:srgbClr val="8AA0D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35" name="AutoShape 45"/>
          <p:cNvSpPr>
            <a:spLocks noChangeArrowheads="1"/>
          </p:cNvSpPr>
          <p:nvPr/>
        </p:nvSpPr>
        <p:spPr bwMode="auto">
          <a:xfrm>
            <a:off x="2076450" y="5565775"/>
            <a:ext cx="93663" cy="79375"/>
          </a:xfrm>
          <a:prstGeom prst="triangle">
            <a:avLst>
              <a:gd name="adj" fmla="val 50000"/>
            </a:avLst>
          </a:prstGeom>
          <a:solidFill>
            <a:srgbClr val="8AA0D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36" name="AutoShape 46"/>
          <p:cNvSpPr>
            <a:spLocks noChangeArrowheads="1"/>
          </p:cNvSpPr>
          <p:nvPr/>
        </p:nvSpPr>
        <p:spPr bwMode="auto">
          <a:xfrm>
            <a:off x="3465513" y="6213475"/>
            <a:ext cx="93662" cy="79375"/>
          </a:xfrm>
          <a:prstGeom prst="triangle">
            <a:avLst>
              <a:gd name="adj" fmla="val 50000"/>
            </a:avLst>
          </a:prstGeom>
          <a:solidFill>
            <a:srgbClr val="8AA0D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37" name="AutoShape 47"/>
          <p:cNvSpPr>
            <a:spLocks noChangeArrowheads="1"/>
          </p:cNvSpPr>
          <p:nvPr/>
        </p:nvSpPr>
        <p:spPr bwMode="auto">
          <a:xfrm flipV="1">
            <a:off x="5330825" y="169863"/>
            <a:ext cx="93663" cy="79375"/>
          </a:xfrm>
          <a:prstGeom prst="triangle">
            <a:avLst>
              <a:gd name="adj" fmla="val 50000"/>
            </a:avLst>
          </a:prstGeom>
          <a:solidFill>
            <a:srgbClr val="8AA0D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38" name="AutoShape 48"/>
          <p:cNvSpPr>
            <a:spLocks noChangeArrowheads="1"/>
          </p:cNvSpPr>
          <p:nvPr/>
        </p:nvSpPr>
        <p:spPr bwMode="auto">
          <a:xfrm flipV="1">
            <a:off x="6519863" y="1689100"/>
            <a:ext cx="93662" cy="79375"/>
          </a:xfrm>
          <a:prstGeom prst="triangle">
            <a:avLst>
              <a:gd name="adj" fmla="val 50000"/>
            </a:avLst>
          </a:prstGeom>
          <a:solidFill>
            <a:srgbClr val="8AA0D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39" name="AutoShape 49"/>
          <p:cNvSpPr>
            <a:spLocks noChangeArrowheads="1"/>
          </p:cNvSpPr>
          <p:nvPr/>
        </p:nvSpPr>
        <p:spPr bwMode="auto">
          <a:xfrm rot="-5400000" flipH="1" flipV="1">
            <a:off x="4899820" y="3593306"/>
            <a:ext cx="93662" cy="79375"/>
          </a:xfrm>
          <a:prstGeom prst="triangle">
            <a:avLst>
              <a:gd name="adj" fmla="val 50000"/>
            </a:avLst>
          </a:prstGeom>
          <a:solidFill>
            <a:srgbClr val="8AA0D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40" name="AutoShape 50"/>
          <p:cNvSpPr>
            <a:spLocks noChangeArrowheads="1"/>
          </p:cNvSpPr>
          <p:nvPr/>
        </p:nvSpPr>
        <p:spPr bwMode="auto">
          <a:xfrm rot="5400000" flipV="1">
            <a:off x="6650831" y="4426744"/>
            <a:ext cx="93663" cy="79375"/>
          </a:xfrm>
          <a:prstGeom prst="triangle">
            <a:avLst>
              <a:gd name="adj" fmla="val 50000"/>
            </a:avLst>
          </a:prstGeom>
          <a:solidFill>
            <a:srgbClr val="8AA0D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41" name="AutoShape 51"/>
          <p:cNvSpPr>
            <a:spLocks noChangeArrowheads="1"/>
          </p:cNvSpPr>
          <p:nvPr/>
        </p:nvSpPr>
        <p:spPr bwMode="auto">
          <a:xfrm rot="-5400000" flipH="1" flipV="1">
            <a:off x="4891882" y="5622131"/>
            <a:ext cx="93662" cy="79375"/>
          </a:xfrm>
          <a:prstGeom prst="triangle">
            <a:avLst>
              <a:gd name="adj" fmla="val 50000"/>
            </a:avLst>
          </a:prstGeom>
          <a:solidFill>
            <a:srgbClr val="8AA0D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563580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body" idx="1"/>
          </p:nvPr>
        </p:nvSpPr>
        <p:spPr>
          <a:xfrm>
            <a:off x="204788" y="1174750"/>
            <a:ext cx="8534400" cy="4425950"/>
          </a:xfrm>
        </p:spPr>
        <p:txBody>
          <a:bodyPr/>
          <a:lstStyle/>
          <a:p>
            <a:pPr eaLnBrk="1" hangingPunct="1"/>
            <a:r>
              <a:rPr lang="en-US" sz="3000">
                <a:latin typeface="Arial" charset="0"/>
                <a:ea typeface="ＭＳ Ｐゴシック" charset="0"/>
                <a:cs typeface="ＭＳ Ｐゴシック" charset="0"/>
              </a:rPr>
              <a:t>Few individuals have fossilized, and even fewer have been discovered</a:t>
            </a:r>
          </a:p>
          <a:p>
            <a:pPr eaLnBrk="1" hangingPunct="1"/>
            <a:r>
              <a:rPr lang="en-US" sz="3000">
                <a:latin typeface="Arial" charset="0"/>
                <a:ea typeface="ＭＳ Ｐゴシック" charset="0"/>
                <a:cs typeface="ＭＳ Ｐゴシック" charset="0"/>
              </a:rPr>
              <a:t>The fossil record is biased in favor of species that</a:t>
            </a:r>
          </a:p>
          <a:p>
            <a:pPr lvl="1" eaLnBrk="1" hangingPunct="1"/>
            <a:r>
              <a:rPr lang="en-US">
                <a:latin typeface="Arial" charset="0"/>
                <a:ea typeface="ＭＳ Ｐゴシック" charset="0"/>
              </a:rPr>
              <a:t>Existed for a long time</a:t>
            </a:r>
          </a:p>
          <a:p>
            <a:pPr lvl="1" eaLnBrk="1" hangingPunct="1"/>
            <a:r>
              <a:rPr lang="en-US">
                <a:latin typeface="Arial" charset="0"/>
                <a:ea typeface="ＭＳ Ｐゴシック" charset="0"/>
              </a:rPr>
              <a:t>Were abundant and widespread</a:t>
            </a:r>
          </a:p>
          <a:p>
            <a:pPr lvl="1" eaLnBrk="1" hangingPunct="1"/>
            <a:r>
              <a:rPr lang="en-US">
                <a:latin typeface="Arial" charset="0"/>
                <a:ea typeface="ＭＳ Ｐゴシック" charset="0"/>
              </a:rPr>
              <a:t>Had hard parts</a:t>
            </a:r>
          </a:p>
        </p:txBody>
      </p:sp>
      <p:pic>
        <p:nvPicPr>
          <p:cNvPr id="31746" name="Picture 5" descr="playbutt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713" y="5989638"/>
            <a:ext cx="9779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Line 6"/>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2839" name="AutoShape 7">
            <a:hlinkClick r:id="" action="ppaction://noaction" highlightClick="1"/>
          </p:cNvPr>
          <p:cNvSpPr>
            <a:spLocks noChangeArrowheads="1"/>
          </p:cNvSpPr>
          <p:nvPr/>
        </p:nvSpPr>
        <p:spPr bwMode="auto">
          <a:xfrm>
            <a:off x="3551238" y="6084888"/>
            <a:ext cx="2967037" cy="381000"/>
          </a:xfrm>
          <a:prstGeom prst="actionButtonBlank">
            <a:avLst/>
          </a:prstGeom>
          <a:solidFill>
            <a:srgbClr val="3366FF">
              <a:alpha val="50000"/>
            </a:srgbClr>
          </a:solidFill>
          <a:ln w="9525">
            <a:noFill/>
            <a:miter lim="800000"/>
            <a:headEnd/>
            <a:tailEnd/>
          </a:ln>
          <a:effectLst/>
        </p:spPr>
        <p:txBody>
          <a:bodyPr wrap="none" anchor="ctr"/>
          <a:lstStyle/>
          <a:p>
            <a:pPr algn="ctr" eaLnBrk="1" hangingPunct="1">
              <a:defRPr/>
            </a:pPr>
            <a:r>
              <a:rPr kumimoji="0" lang="en-US" sz="1400" b="1">
                <a:effectLst>
                  <a:outerShdw blurRad="38100" dist="38100" dir="2700000" algn="tl">
                    <a:srgbClr val="FFFFFF"/>
                  </a:outerShdw>
                </a:effectLst>
              </a:rPr>
              <a:t>Animation: The Geologic Record</a:t>
            </a:r>
          </a:p>
        </p:txBody>
      </p:sp>
    </p:spTree>
    <p:extLst>
      <p:ext uri="{BB962C8B-B14F-4D97-AF65-F5344CB8AC3E}">
        <p14:creationId xmlns:p14="http://schemas.microsoft.com/office/powerpoint/2010/main" val="14035224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7" descr="25_05RadiometricDating-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66688"/>
            <a:ext cx="8548687"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8"/>
          <p:cNvSpPr>
            <a:spLocks noChangeArrowheads="1"/>
          </p:cNvSpPr>
          <p:nvPr/>
        </p:nvSpPr>
        <p:spPr bwMode="auto">
          <a:xfrm>
            <a:off x="152400"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1" hangingPunct="1"/>
            <a:r>
              <a:rPr kumimoji="0" lang="en-US" sz="1200">
                <a:solidFill>
                  <a:schemeClr val="tx2"/>
                </a:solidFill>
              </a:rPr>
              <a:t>Fig. 25-5</a:t>
            </a:r>
          </a:p>
        </p:txBody>
      </p:sp>
      <p:sp>
        <p:nvSpPr>
          <p:cNvPr id="33795" name="Text Box 9"/>
          <p:cNvSpPr txBox="1">
            <a:spLocks noChangeArrowheads="1"/>
          </p:cNvSpPr>
          <p:nvPr/>
        </p:nvSpPr>
        <p:spPr bwMode="auto">
          <a:xfrm>
            <a:off x="3838575" y="5997575"/>
            <a:ext cx="27686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2400" b="1"/>
              <a:t>Time (half-lives)</a:t>
            </a:r>
          </a:p>
        </p:txBody>
      </p:sp>
      <p:sp>
        <p:nvSpPr>
          <p:cNvPr id="33796" name="Text Box 10"/>
          <p:cNvSpPr txBox="1">
            <a:spLocks noChangeArrowheads="1"/>
          </p:cNvSpPr>
          <p:nvPr/>
        </p:nvSpPr>
        <p:spPr bwMode="auto">
          <a:xfrm>
            <a:off x="3797300" y="2713038"/>
            <a:ext cx="21812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2400" b="1"/>
              <a:t>Accumulating</a:t>
            </a:r>
          </a:p>
          <a:p>
            <a:pPr>
              <a:lnSpc>
                <a:spcPct val="80000"/>
              </a:lnSpc>
            </a:pPr>
            <a:r>
              <a:rPr kumimoji="0" lang="en-US" sz="2400" b="1"/>
              <a:t>  </a:t>
            </a:r>
            <a:r>
              <a:rPr kumimoji="0" lang="ja-JP" altLang="en-US" sz="2400" b="1"/>
              <a:t>“</a:t>
            </a:r>
            <a:r>
              <a:rPr kumimoji="0" lang="en-US" altLang="ja-JP" sz="2400" b="1"/>
              <a:t>daughter</a:t>
            </a:r>
            <a:r>
              <a:rPr kumimoji="0" lang="ja-JP" altLang="en-US" sz="2400" b="1"/>
              <a:t>”</a:t>
            </a:r>
            <a:endParaRPr kumimoji="0" lang="en-US" altLang="ja-JP" sz="2400" b="1"/>
          </a:p>
          <a:p>
            <a:pPr>
              <a:lnSpc>
                <a:spcPct val="90000"/>
              </a:lnSpc>
            </a:pPr>
            <a:r>
              <a:rPr kumimoji="0" lang="en-US" sz="2400" b="1"/>
              <a:t>     isotope</a:t>
            </a:r>
          </a:p>
        </p:txBody>
      </p:sp>
      <p:sp>
        <p:nvSpPr>
          <p:cNvPr id="33797" name="Text Box 11"/>
          <p:cNvSpPr txBox="1">
            <a:spLocks noChangeArrowheads="1"/>
          </p:cNvSpPr>
          <p:nvPr/>
        </p:nvSpPr>
        <p:spPr bwMode="auto">
          <a:xfrm>
            <a:off x="1727200" y="4221163"/>
            <a:ext cx="19812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2400" b="1"/>
              <a:t>Remaining</a:t>
            </a:r>
          </a:p>
          <a:p>
            <a:pPr>
              <a:lnSpc>
                <a:spcPct val="80000"/>
              </a:lnSpc>
            </a:pPr>
            <a:r>
              <a:rPr kumimoji="0" lang="en-US" sz="2400" b="1"/>
              <a:t>  </a:t>
            </a:r>
            <a:r>
              <a:rPr kumimoji="0" lang="ja-JP" altLang="en-US" sz="2400" b="1"/>
              <a:t>“</a:t>
            </a:r>
            <a:r>
              <a:rPr kumimoji="0" lang="en-US" altLang="ja-JP" sz="2400" b="1"/>
              <a:t>parent</a:t>
            </a:r>
            <a:r>
              <a:rPr kumimoji="0" lang="ja-JP" altLang="en-US" sz="2400" b="1"/>
              <a:t>”</a:t>
            </a:r>
            <a:endParaRPr kumimoji="0" lang="en-US" altLang="ja-JP" sz="2400" b="1"/>
          </a:p>
          <a:p>
            <a:pPr>
              <a:lnSpc>
                <a:spcPct val="90000"/>
              </a:lnSpc>
            </a:pPr>
            <a:r>
              <a:rPr kumimoji="0" lang="en-US" sz="2400" b="1"/>
              <a:t>   isotope</a:t>
            </a:r>
          </a:p>
        </p:txBody>
      </p:sp>
      <p:sp>
        <p:nvSpPr>
          <p:cNvPr id="33798" name="Text Box 12"/>
          <p:cNvSpPr txBox="1">
            <a:spLocks noChangeArrowheads="1"/>
          </p:cNvSpPr>
          <p:nvPr/>
        </p:nvSpPr>
        <p:spPr bwMode="auto">
          <a:xfrm rot="-5399249">
            <a:off x="-738981" y="3286919"/>
            <a:ext cx="302101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2400" b="1"/>
              <a:t>Fraction of parent       isotope remaining</a:t>
            </a:r>
          </a:p>
        </p:txBody>
      </p:sp>
      <p:sp>
        <p:nvSpPr>
          <p:cNvPr id="33799" name="Text Box 13"/>
          <p:cNvSpPr txBox="1">
            <a:spLocks noChangeArrowheads="1"/>
          </p:cNvSpPr>
          <p:nvPr/>
        </p:nvSpPr>
        <p:spPr bwMode="auto">
          <a:xfrm>
            <a:off x="2778125" y="5614988"/>
            <a:ext cx="32226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2400" b="1"/>
              <a:t>1</a:t>
            </a:r>
          </a:p>
        </p:txBody>
      </p:sp>
      <p:sp>
        <p:nvSpPr>
          <p:cNvPr id="33800" name="Text Box 14"/>
          <p:cNvSpPr txBox="1">
            <a:spLocks noChangeArrowheads="1"/>
          </p:cNvSpPr>
          <p:nvPr/>
        </p:nvSpPr>
        <p:spPr bwMode="auto">
          <a:xfrm>
            <a:off x="4371975" y="5610225"/>
            <a:ext cx="32226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2400" b="1"/>
              <a:t>2</a:t>
            </a:r>
          </a:p>
        </p:txBody>
      </p:sp>
      <p:sp>
        <p:nvSpPr>
          <p:cNvPr id="33801" name="Text Box 15"/>
          <p:cNvSpPr txBox="1">
            <a:spLocks noChangeArrowheads="1"/>
          </p:cNvSpPr>
          <p:nvPr/>
        </p:nvSpPr>
        <p:spPr bwMode="auto">
          <a:xfrm>
            <a:off x="6046788" y="5603875"/>
            <a:ext cx="32226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2400" b="1"/>
              <a:t>3</a:t>
            </a:r>
          </a:p>
        </p:txBody>
      </p:sp>
      <p:sp>
        <p:nvSpPr>
          <p:cNvPr id="33802" name="Text Box 16"/>
          <p:cNvSpPr txBox="1">
            <a:spLocks noChangeArrowheads="1"/>
          </p:cNvSpPr>
          <p:nvPr/>
        </p:nvSpPr>
        <p:spPr bwMode="auto">
          <a:xfrm>
            <a:off x="7662863" y="5586413"/>
            <a:ext cx="322262"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2400" b="1"/>
              <a:t>4</a:t>
            </a:r>
          </a:p>
        </p:txBody>
      </p:sp>
      <p:sp>
        <p:nvSpPr>
          <p:cNvPr id="33803" name="Text Box 17"/>
          <p:cNvSpPr txBox="1">
            <a:spLocks noChangeArrowheads="1"/>
          </p:cNvSpPr>
          <p:nvPr/>
        </p:nvSpPr>
        <p:spPr bwMode="auto">
          <a:xfrm>
            <a:off x="2841625" y="3454400"/>
            <a:ext cx="5000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2700" b="1" baseline="30000"/>
              <a:t>1</a:t>
            </a:r>
            <a:r>
              <a:rPr kumimoji="0" lang="en-US" sz="2700" b="1"/>
              <a:t>/</a:t>
            </a:r>
            <a:r>
              <a:rPr kumimoji="0" lang="en-US" sz="2700" b="1" baseline="-15000"/>
              <a:t>2</a:t>
            </a:r>
            <a:endParaRPr kumimoji="0" lang="en-US" sz="2700" b="1" baseline="-25000"/>
          </a:p>
          <a:p>
            <a:pPr>
              <a:lnSpc>
                <a:spcPct val="90000"/>
              </a:lnSpc>
            </a:pPr>
            <a:endParaRPr kumimoji="0" lang="en-US" sz="2700" b="1"/>
          </a:p>
        </p:txBody>
      </p:sp>
      <p:sp>
        <p:nvSpPr>
          <p:cNvPr id="33804" name="Text Box 18"/>
          <p:cNvSpPr txBox="1">
            <a:spLocks noChangeArrowheads="1"/>
          </p:cNvSpPr>
          <p:nvPr/>
        </p:nvSpPr>
        <p:spPr bwMode="auto">
          <a:xfrm>
            <a:off x="4460875" y="4259263"/>
            <a:ext cx="5000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2700" b="1" baseline="30000"/>
              <a:t>1</a:t>
            </a:r>
            <a:r>
              <a:rPr kumimoji="0" lang="en-US" sz="2700" b="1"/>
              <a:t>/</a:t>
            </a:r>
            <a:r>
              <a:rPr kumimoji="0" lang="en-US" sz="2700" b="1" baseline="-15000"/>
              <a:t>4</a:t>
            </a:r>
            <a:endParaRPr kumimoji="0" lang="en-US" sz="2700" b="1" baseline="-25000"/>
          </a:p>
          <a:p>
            <a:pPr>
              <a:lnSpc>
                <a:spcPct val="90000"/>
              </a:lnSpc>
            </a:pPr>
            <a:endParaRPr kumimoji="0" lang="en-US" sz="2700" b="1"/>
          </a:p>
        </p:txBody>
      </p:sp>
      <p:sp>
        <p:nvSpPr>
          <p:cNvPr id="33805" name="Text Box 19"/>
          <p:cNvSpPr txBox="1">
            <a:spLocks noChangeArrowheads="1"/>
          </p:cNvSpPr>
          <p:nvPr/>
        </p:nvSpPr>
        <p:spPr bwMode="auto">
          <a:xfrm>
            <a:off x="6132513" y="4635500"/>
            <a:ext cx="5000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2700" b="1" baseline="30000"/>
              <a:t>1</a:t>
            </a:r>
            <a:r>
              <a:rPr kumimoji="0" lang="en-US" sz="2700" b="1"/>
              <a:t>/</a:t>
            </a:r>
            <a:r>
              <a:rPr kumimoji="0" lang="en-US" sz="2700" b="1" baseline="-15000"/>
              <a:t>8</a:t>
            </a:r>
            <a:endParaRPr kumimoji="0" lang="en-US" sz="2700" b="1" baseline="-25000"/>
          </a:p>
          <a:p>
            <a:pPr>
              <a:lnSpc>
                <a:spcPct val="90000"/>
              </a:lnSpc>
            </a:pPr>
            <a:endParaRPr kumimoji="0" lang="en-US" sz="2700" b="1"/>
          </a:p>
        </p:txBody>
      </p:sp>
      <p:sp>
        <p:nvSpPr>
          <p:cNvPr id="33806" name="Text Box 20"/>
          <p:cNvSpPr txBox="1">
            <a:spLocks noChangeArrowheads="1"/>
          </p:cNvSpPr>
          <p:nvPr/>
        </p:nvSpPr>
        <p:spPr bwMode="auto">
          <a:xfrm>
            <a:off x="7721600" y="4811713"/>
            <a:ext cx="5000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2700" b="1" baseline="30000"/>
              <a:t>1</a:t>
            </a:r>
            <a:r>
              <a:rPr kumimoji="0" lang="en-US" sz="2700" b="1"/>
              <a:t>/</a:t>
            </a:r>
            <a:r>
              <a:rPr kumimoji="0" lang="en-US" sz="2700" b="1" baseline="-15000"/>
              <a:t>16</a:t>
            </a:r>
            <a:endParaRPr kumimoji="0" lang="en-US" sz="2700" b="1" baseline="-25000"/>
          </a:p>
          <a:p>
            <a:pPr>
              <a:lnSpc>
                <a:spcPct val="90000"/>
              </a:lnSpc>
            </a:pPr>
            <a:endParaRPr kumimoji="0" lang="en-US" sz="2700" b="1"/>
          </a:p>
        </p:txBody>
      </p:sp>
      <p:sp>
        <p:nvSpPr>
          <p:cNvPr id="33807" name="Line 21"/>
          <p:cNvSpPr>
            <a:spLocks noChangeShapeType="1"/>
          </p:cNvSpPr>
          <p:nvPr/>
        </p:nvSpPr>
        <p:spPr bwMode="auto">
          <a:xfrm>
            <a:off x="3421063" y="2882900"/>
            <a:ext cx="3349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8" name="Line 22"/>
          <p:cNvSpPr>
            <a:spLocks noChangeShapeType="1"/>
          </p:cNvSpPr>
          <p:nvPr/>
        </p:nvSpPr>
        <p:spPr bwMode="auto">
          <a:xfrm>
            <a:off x="3111500" y="5048250"/>
            <a:ext cx="3175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9424717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idx="1"/>
          </p:nvPr>
        </p:nvSpPr>
        <p:spPr>
          <a:xfrm>
            <a:off x="206375" y="1600200"/>
            <a:ext cx="8534400" cy="2311400"/>
          </a:xfrm>
        </p:spPr>
        <p:txBody>
          <a:bodyPr/>
          <a:lstStyle/>
          <a:p>
            <a:pPr eaLnBrk="1" hangingPunct="1"/>
            <a:r>
              <a:rPr lang="en-US" sz="3000">
                <a:latin typeface="Arial" charset="0"/>
                <a:ea typeface="ＭＳ Ｐゴシック" charset="0"/>
                <a:cs typeface="ＭＳ Ｐゴシック" charset="0"/>
              </a:rPr>
              <a:t>The </a:t>
            </a:r>
            <a:r>
              <a:rPr lang="en-US" sz="3000" b="1">
                <a:latin typeface="Arial" charset="0"/>
                <a:ea typeface="ＭＳ Ｐゴシック" charset="0"/>
                <a:cs typeface="ＭＳ Ｐゴシック" charset="0"/>
              </a:rPr>
              <a:t>geologic record </a:t>
            </a:r>
            <a:r>
              <a:rPr lang="en-US" sz="3000">
                <a:latin typeface="Arial" charset="0"/>
                <a:ea typeface="ＭＳ Ｐゴシック" charset="0"/>
                <a:cs typeface="ＭＳ Ｐゴシック" charset="0"/>
              </a:rPr>
              <a:t>is divided into the Archaean, the Proterozoic, and the Phanerozoic eons</a:t>
            </a:r>
          </a:p>
          <a:p>
            <a:pPr eaLnBrk="1" hangingPunct="1"/>
            <a:endParaRPr lang="en-US" sz="3000">
              <a:latin typeface="Arial" charset="0"/>
              <a:ea typeface="ＭＳ Ｐゴシック" charset="0"/>
              <a:cs typeface="ＭＳ Ｐゴシック" charset="0"/>
            </a:endParaRPr>
          </a:p>
        </p:txBody>
      </p:sp>
      <p:sp>
        <p:nvSpPr>
          <p:cNvPr id="35842" name="Line 4"/>
          <p:cNvSpPr>
            <a:spLocks noChangeShapeType="1"/>
          </p:cNvSpPr>
          <p:nvPr/>
        </p:nvSpPr>
        <p:spPr bwMode="auto">
          <a:xfrm>
            <a:off x="304800" y="140335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3" name="Rectangle 5"/>
          <p:cNvSpPr>
            <a:spLocks noChangeArrowheads="1"/>
          </p:cNvSpPr>
          <p:nvPr/>
        </p:nvSpPr>
        <p:spPr bwMode="auto">
          <a:xfrm>
            <a:off x="152400" y="838200"/>
            <a:ext cx="8763000" cy="304800"/>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p>
            <a:endParaRPr lang="en-US"/>
          </a:p>
        </p:txBody>
      </p:sp>
      <p:sp>
        <p:nvSpPr>
          <p:cNvPr id="35844" name="Rectangle 2"/>
          <p:cNvSpPr>
            <a:spLocks noGrp="1" noChangeArrowheads="1"/>
          </p:cNvSpPr>
          <p:nvPr>
            <p:ph type="title"/>
          </p:nvPr>
        </p:nvSpPr>
        <p:spPr>
          <a:xfrm>
            <a:off x="104775" y="76200"/>
            <a:ext cx="8985250" cy="1325563"/>
          </a:xfrm>
        </p:spPr>
        <p:txBody>
          <a:bodyPr/>
          <a:lstStyle/>
          <a:p>
            <a:pPr eaLnBrk="1" hangingPunct="1"/>
            <a:r>
              <a:rPr lang="en-US">
                <a:latin typeface="Times New Roman" charset="0"/>
                <a:ea typeface="ＭＳ Ｐゴシック" charset="0"/>
                <a:cs typeface="ＭＳ Ｐゴシック" charset="0"/>
              </a:rPr>
              <a:t>Concept 25.3: Key events in life</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history include the origins of single-celled and multicelled organisms and the colonization of land</a:t>
            </a:r>
            <a:endParaRPr lang="en-US" sz="24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5192681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25_T01aGeologicRecEa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231775"/>
            <a:ext cx="749300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ChangeArrowheads="1"/>
          </p:cNvSpPr>
          <p:nvPr/>
        </p:nvSpPr>
        <p:spPr bwMode="auto">
          <a:xfrm>
            <a:off x="152400"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1" hangingPunct="1"/>
            <a:r>
              <a:rPr kumimoji="0" lang="en-US" sz="1200">
                <a:solidFill>
                  <a:schemeClr val="tx2"/>
                </a:solidFill>
              </a:rPr>
              <a:t>Table 25-1a</a:t>
            </a:r>
          </a:p>
        </p:txBody>
      </p:sp>
    </p:spTree>
    <p:extLst>
      <p:ext uri="{BB962C8B-B14F-4D97-AF65-F5344CB8AC3E}">
        <p14:creationId xmlns:p14="http://schemas.microsoft.com/office/powerpoint/2010/main" val="3905975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Group 2"/>
          <p:cNvGrpSpPr>
            <a:grpSpLocks/>
          </p:cNvGrpSpPr>
          <p:nvPr/>
        </p:nvGrpSpPr>
        <p:grpSpPr bwMode="auto">
          <a:xfrm>
            <a:off x="188913" y="0"/>
            <a:ext cx="8532812" cy="6530975"/>
            <a:chOff x="103" y="206"/>
            <a:chExt cx="5375" cy="4114"/>
          </a:xfrm>
        </p:grpSpPr>
        <p:pic>
          <p:nvPicPr>
            <p:cNvPr id="8195" name="Picture 3" descr="04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 y="206"/>
              <a:ext cx="5317" cy="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ChangeArrowheads="1"/>
            </p:cNvSpPr>
            <p:nvPr/>
          </p:nvSpPr>
          <p:spPr bwMode="auto">
            <a:xfrm>
              <a:off x="2565" y="576"/>
              <a:ext cx="41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300" b="1">
                  <a:solidFill>
                    <a:srgbClr val="000000"/>
                  </a:solidFill>
                </a:rPr>
                <a:t>Bacteria</a:t>
              </a:r>
              <a:endParaRPr lang="en-US" b="1"/>
            </a:p>
          </p:txBody>
        </p:sp>
        <p:sp>
          <p:nvSpPr>
            <p:cNvPr id="8197" name="Rectangle 5"/>
            <p:cNvSpPr>
              <a:spLocks noChangeArrowheads="1"/>
            </p:cNvSpPr>
            <p:nvPr/>
          </p:nvSpPr>
          <p:spPr bwMode="auto">
            <a:xfrm>
              <a:off x="3028" y="576"/>
              <a:ext cx="39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300" b="1">
                  <a:solidFill>
                    <a:srgbClr val="000000"/>
                  </a:solidFill>
                </a:rPr>
                <a:t>Archae-</a:t>
              </a:r>
            </a:p>
            <a:p>
              <a:pPr>
                <a:lnSpc>
                  <a:spcPct val="85000"/>
                </a:lnSpc>
              </a:pPr>
              <a:r>
                <a:rPr lang="en-US" sz="1300" b="1">
                  <a:solidFill>
                    <a:srgbClr val="000000"/>
                  </a:solidFill>
                </a:rPr>
                <a:t>bacteria</a:t>
              </a:r>
            </a:p>
          </p:txBody>
        </p:sp>
        <p:sp>
          <p:nvSpPr>
            <p:cNvPr id="8198" name="Rectangle 6"/>
            <p:cNvSpPr>
              <a:spLocks noChangeArrowheads="1"/>
            </p:cNvSpPr>
            <p:nvPr/>
          </p:nvSpPr>
          <p:spPr bwMode="auto">
            <a:xfrm>
              <a:off x="4806" y="576"/>
              <a:ext cx="43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300" b="1">
                  <a:solidFill>
                    <a:srgbClr val="000000"/>
                  </a:solidFill>
                </a:rPr>
                <a:t>Animalia</a:t>
              </a:r>
              <a:endParaRPr lang="en-US" b="1"/>
            </a:p>
          </p:txBody>
        </p:sp>
        <p:sp>
          <p:nvSpPr>
            <p:cNvPr id="8199" name="Rectangle 7"/>
            <p:cNvSpPr>
              <a:spLocks noChangeArrowheads="1"/>
            </p:cNvSpPr>
            <p:nvPr/>
          </p:nvSpPr>
          <p:spPr bwMode="auto">
            <a:xfrm>
              <a:off x="4394" y="576"/>
              <a:ext cx="2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300" b="1">
                  <a:solidFill>
                    <a:srgbClr val="000000"/>
                  </a:solidFill>
                </a:rPr>
                <a:t>Fungi</a:t>
              </a:r>
              <a:endParaRPr lang="en-US" b="1"/>
            </a:p>
          </p:txBody>
        </p:sp>
        <p:sp>
          <p:nvSpPr>
            <p:cNvPr id="8200" name="Rectangle 8"/>
            <p:cNvSpPr>
              <a:spLocks noChangeArrowheads="1"/>
            </p:cNvSpPr>
            <p:nvPr/>
          </p:nvSpPr>
          <p:spPr bwMode="auto">
            <a:xfrm>
              <a:off x="3487" y="576"/>
              <a:ext cx="38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300" b="1">
                  <a:solidFill>
                    <a:srgbClr val="000000"/>
                  </a:solidFill>
                </a:rPr>
                <a:t>Protista</a:t>
              </a:r>
              <a:endParaRPr lang="en-US" b="1"/>
            </a:p>
          </p:txBody>
        </p:sp>
        <p:sp>
          <p:nvSpPr>
            <p:cNvPr id="8201" name="Rectangle 9"/>
            <p:cNvSpPr>
              <a:spLocks noChangeArrowheads="1"/>
            </p:cNvSpPr>
            <p:nvPr/>
          </p:nvSpPr>
          <p:spPr bwMode="auto">
            <a:xfrm>
              <a:off x="3936" y="576"/>
              <a:ext cx="3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300" b="1">
                  <a:solidFill>
                    <a:srgbClr val="000000"/>
                  </a:solidFill>
                </a:rPr>
                <a:t>Plantae</a:t>
              </a:r>
              <a:endParaRPr lang="en-US" b="1"/>
            </a:p>
          </p:txBody>
        </p:sp>
        <p:sp>
          <p:nvSpPr>
            <p:cNvPr id="8202" name="Freeform 10"/>
            <p:cNvSpPr>
              <a:spLocks/>
            </p:cNvSpPr>
            <p:nvPr/>
          </p:nvSpPr>
          <p:spPr bwMode="auto">
            <a:xfrm>
              <a:off x="3497" y="672"/>
              <a:ext cx="358" cy="42"/>
            </a:xfrm>
            <a:custGeom>
              <a:avLst/>
              <a:gdLst>
                <a:gd name="T0" fmla="*/ 0 w 358"/>
                <a:gd name="T1" fmla="*/ 42 h 42"/>
                <a:gd name="T2" fmla="*/ 0 w 358"/>
                <a:gd name="T3" fmla="*/ 0 h 42"/>
                <a:gd name="T4" fmla="*/ 358 w 358"/>
                <a:gd name="T5" fmla="*/ 0 h 42"/>
                <a:gd name="T6" fmla="*/ 358 w 358"/>
                <a:gd name="T7" fmla="*/ 33 h 42"/>
                <a:gd name="T8" fmla="*/ 0 60000 65536"/>
                <a:gd name="T9" fmla="*/ 0 60000 65536"/>
                <a:gd name="T10" fmla="*/ 0 60000 65536"/>
                <a:gd name="T11" fmla="*/ 0 60000 65536"/>
                <a:gd name="T12" fmla="*/ 0 w 358"/>
                <a:gd name="T13" fmla="*/ 0 h 42"/>
                <a:gd name="T14" fmla="*/ 358 w 358"/>
                <a:gd name="T15" fmla="*/ 42 h 42"/>
              </a:gdLst>
              <a:ahLst/>
              <a:cxnLst>
                <a:cxn ang="T8">
                  <a:pos x="T0" y="T1"/>
                </a:cxn>
                <a:cxn ang="T9">
                  <a:pos x="T2" y="T3"/>
                </a:cxn>
                <a:cxn ang="T10">
                  <a:pos x="T4" y="T5"/>
                </a:cxn>
                <a:cxn ang="T11">
                  <a:pos x="T6" y="T7"/>
                </a:cxn>
              </a:cxnLst>
              <a:rect l="T12" t="T13" r="T14" b="T15"/>
              <a:pathLst>
                <a:path w="358" h="42">
                  <a:moveTo>
                    <a:pt x="0" y="42"/>
                  </a:moveTo>
                  <a:lnTo>
                    <a:pt x="0" y="0"/>
                  </a:lnTo>
                  <a:lnTo>
                    <a:pt x="358" y="0"/>
                  </a:lnTo>
                  <a:lnTo>
                    <a:pt x="358" y="33"/>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3" name="Rectangle 11"/>
            <p:cNvSpPr>
              <a:spLocks noChangeArrowheads="1"/>
            </p:cNvSpPr>
            <p:nvPr/>
          </p:nvSpPr>
          <p:spPr bwMode="auto">
            <a:xfrm>
              <a:off x="317" y="3951"/>
              <a:ext cx="30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700" b="1">
                  <a:solidFill>
                    <a:srgbClr val="000000"/>
                  </a:solidFill>
                </a:rPr>
                <a:t>4500</a:t>
              </a:r>
              <a:endParaRPr lang="en-US" b="1"/>
            </a:p>
          </p:txBody>
        </p:sp>
        <p:sp>
          <p:nvSpPr>
            <p:cNvPr id="8204" name="Rectangle 12"/>
            <p:cNvSpPr>
              <a:spLocks noChangeArrowheads="1"/>
            </p:cNvSpPr>
            <p:nvPr/>
          </p:nvSpPr>
          <p:spPr bwMode="auto">
            <a:xfrm>
              <a:off x="317" y="3578"/>
              <a:ext cx="30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700" b="1">
                  <a:solidFill>
                    <a:srgbClr val="000000"/>
                  </a:solidFill>
                </a:rPr>
                <a:t>4000</a:t>
              </a:r>
              <a:endParaRPr lang="en-US" b="1"/>
            </a:p>
          </p:txBody>
        </p:sp>
        <p:sp>
          <p:nvSpPr>
            <p:cNvPr id="8205" name="Rectangle 13"/>
            <p:cNvSpPr>
              <a:spLocks noChangeArrowheads="1"/>
            </p:cNvSpPr>
            <p:nvPr/>
          </p:nvSpPr>
          <p:spPr bwMode="auto">
            <a:xfrm>
              <a:off x="317" y="3206"/>
              <a:ext cx="30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700" b="1">
                  <a:solidFill>
                    <a:srgbClr val="000000"/>
                  </a:solidFill>
                </a:rPr>
                <a:t>3500</a:t>
              </a:r>
              <a:endParaRPr lang="en-US" b="1"/>
            </a:p>
          </p:txBody>
        </p:sp>
        <p:sp>
          <p:nvSpPr>
            <p:cNvPr id="8206" name="Rectangle 14"/>
            <p:cNvSpPr>
              <a:spLocks noChangeArrowheads="1"/>
            </p:cNvSpPr>
            <p:nvPr/>
          </p:nvSpPr>
          <p:spPr bwMode="auto">
            <a:xfrm>
              <a:off x="317" y="2834"/>
              <a:ext cx="30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700" b="1">
                  <a:solidFill>
                    <a:srgbClr val="000000"/>
                  </a:solidFill>
                </a:rPr>
                <a:t>3000</a:t>
              </a:r>
              <a:endParaRPr lang="en-US" b="1"/>
            </a:p>
          </p:txBody>
        </p:sp>
        <p:sp>
          <p:nvSpPr>
            <p:cNvPr id="8207" name="Rectangle 15"/>
            <p:cNvSpPr>
              <a:spLocks noChangeArrowheads="1"/>
            </p:cNvSpPr>
            <p:nvPr/>
          </p:nvSpPr>
          <p:spPr bwMode="auto">
            <a:xfrm>
              <a:off x="317" y="2462"/>
              <a:ext cx="30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700" b="1">
                  <a:solidFill>
                    <a:srgbClr val="000000"/>
                  </a:solidFill>
                </a:rPr>
                <a:t>2500</a:t>
              </a:r>
              <a:endParaRPr lang="en-US" b="1"/>
            </a:p>
          </p:txBody>
        </p:sp>
        <p:sp>
          <p:nvSpPr>
            <p:cNvPr id="8208" name="Rectangle 16"/>
            <p:cNvSpPr>
              <a:spLocks noChangeArrowheads="1"/>
            </p:cNvSpPr>
            <p:nvPr/>
          </p:nvSpPr>
          <p:spPr bwMode="auto">
            <a:xfrm>
              <a:off x="317" y="2089"/>
              <a:ext cx="30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700" b="1">
                  <a:solidFill>
                    <a:srgbClr val="000000"/>
                  </a:solidFill>
                </a:rPr>
                <a:t>2000</a:t>
              </a:r>
              <a:endParaRPr lang="en-US" b="1"/>
            </a:p>
          </p:txBody>
        </p:sp>
        <p:sp>
          <p:nvSpPr>
            <p:cNvPr id="8209" name="Rectangle 17"/>
            <p:cNvSpPr>
              <a:spLocks noChangeArrowheads="1"/>
            </p:cNvSpPr>
            <p:nvPr/>
          </p:nvSpPr>
          <p:spPr bwMode="auto">
            <a:xfrm>
              <a:off x="393" y="973"/>
              <a:ext cx="22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700" b="1">
                  <a:solidFill>
                    <a:srgbClr val="000000"/>
                  </a:solidFill>
                </a:rPr>
                <a:t>500</a:t>
              </a:r>
              <a:endParaRPr lang="en-US" b="1"/>
            </a:p>
          </p:txBody>
        </p:sp>
        <p:sp>
          <p:nvSpPr>
            <p:cNvPr id="8210" name="Rectangle 18"/>
            <p:cNvSpPr>
              <a:spLocks noChangeArrowheads="1"/>
            </p:cNvSpPr>
            <p:nvPr/>
          </p:nvSpPr>
          <p:spPr bwMode="auto">
            <a:xfrm>
              <a:off x="317" y="1717"/>
              <a:ext cx="30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700" b="1">
                  <a:solidFill>
                    <a:srgbClr val="000000"/>
                  </a:solidFill>
                </a:rPr>
                <a:t>1500</a:t>
              </a:r>
              <a:endParaRPr lang="en-US" b="1"/>
            </a:p>
          </p:txBody>
        </p:sp>
        <p:sp>
          <p:nvSpPr>
            <p:cNvPr id="8211" name="Rectangle 19"/>
            <p:cNvSpPr>
              <a:spLocks noChangeArrowheads="1"/>
            </p:cNvSpPr>
            <p:nvPr/>
          </p:nvSpPr>
          <p:spPr bwMode="auto">
            <a:xfrm>
              <a:off x="518" y="619"/>
              <a:ext cx="7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700" b="1">
                  <a:solidFill>
                    <a:srgbClr val="000000"/>
                  </a:solidFill>
                </a:rPr>
                <a:t>0</a:t>
              </a:r>
              <a:endParaRPr lang="en-US" b="1"/>
            </a:p>
          </p:txBody>
        </p:sp>
        <p:sp>
          <p:nvSpPr>
            <p:cNvPr id="8212" name="Rectangle 20"/>
            <p:cNvSpPr>
              <a:spLocks noChangeArrowheads="1"/>
            </p:cNvSpPr>
            <p:nvPr/>
          </p:nvSpPr>
          <p:spPr bwMode="auto">
            <a:xfrm>
              <a:off x="317" y="1345"/>
              <a:ext cx="30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700" b="1">
                  <a:solidFill>
                    <a:srgbClr val="000000"/>
                  </a:solidFill>
                </a:rPr>
                <a:t>1000</a:t>
              </a:r>
              <a:endParaRPr lang="en-US" b="1"/>
            </a:p>
          </p:txBody>
        </p:sp>
        <p:sp>
          <p:nvSpPr>
            <p:cNvPr id="8213" name="Rectangle 21"/>
            <p:cNvSpPr>
              <a:spLocks noChangeArrowheads="1"/>
            </p:cNvSpPr>
            <p:nvPr/>
          </p:nvSpPr>
          <p:spPr bwMode="auto">
            <a:xfrm>
              <a:off x="1147" y="3994"/>
              <a:ext cx="106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500" b="1">
                  <a:solidFill>
                    <a:srgbClr val="000000"/>
                  </a:solidFill>
                </a:rPr>
                <a:t>Formation of earth</a:t>
              </a:r>
              <a:endParaRPr lang="en-US" sz="2000" b="1"/>
            </a:p>
          </p:txBody>
        </p:sp>
        <p:sp>
          <p:nvSpPr>
            <p:cNvPr id="8214" name="Rectangle 22"/>
            <p:cNvSpPr>
              <a:spLocks noChangeArrowheads="1"/>
            </p:cNvSpPr>
            <p:nvPr/>
          </p:nvSpPr>
          <p:spPr bwMode="auto">
            <a:xfrm>
              <a:off x="1147" y="3436"/>
              <a:ext cx="1240"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500" b="1">
                  <a:solidFill>
                    <a:srgbClr val="000000"/>
                  </a:solidFill>
                </a:rPr>
                <a:t>Molten-hot surface of</a:t>
              </a:r>
            </a:p>
            <a:p>
              <a:pPr>
                <a:lnSpc>
                  <a:spcPct val="85000"/>
                </a:lnSpc>
              </a:pPr>
              <a:r>
                <a:rPr lang="en-US" sz="1500" b="1">
                  <a:solidFill>
                    <a:srgbClr val="000000"/>
                  </a:solidFill>
                </a:rPr>
                <a:t>earth becomes cooler</a:t>
              </a:r>
              <a:endParaRPr lang="en-US" sz="2000" b="1"/>
            </a:p>
          </p:txBody>
        </p:sp>
        <p:sp>
          <p:nvSpPr>
            <p:cNvPr id="8215" name="Rectangle 23"/>
            <p:cNvSpPr>
              <a:spLocks noChangeArrowheads="1"/>
            </p:cNvSpPr>
            <p:nvPr/>
          </p:nvSpPr>
          <p:spPr bwMode="auto">
            <a:xfrm>
              <a:off x="1147" y="2461"/>
              <a:ext cx="1247"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500" b="1">
                  <a:solidFill>
                    <a:srgbClr val="000000"/>
                  </a:solidFill>
                </a:rPr>
                <a:t>Oldest definite fossils</a:t>
              </a:r>
            </a:p>
            <a:p>
              <a:pPr>
                <a:lnSpc>
                  <a:spcPct val="85000"/>
                </a:lnSpc>
              </a:pPr>
              <a:r>
                <a:rPr lang="en-US" sz="1500" b="1">
                  <a:solidFill>
                    <a:srgbClr val="000000"/>
                  </a:solidFill>
                </a:rPr>
                <a:t>of prokaryotes</a:t>
              </a:r>
            </a:p>
          </p:txBody>
        </p:sp>
        <p:sp>
          <p:nvSpPr>
            <p:cNvPr id="8216" name="Rectangle 24"/>
            <p:cNvSpPr>
              <a:spLocks noChangeArrowheads="1"/>
            </p:cNvSpPr>
            <p:nvPr/>
          </p:nvSpPr>
          <p:spPr bwMode="auto">
            <a:xfrm>
              <a:off x="1147" y="2108"/>
              <a:ext cx="1287"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500" b="1">
                  <a:solidFill>
                    <a:srgbClr val="000000"/>
                  </a:solidFill>
                </a:rPr>
                <a:t>Appearance of oxygen</a:t>
              </a:r>
            </a:p>
            <a:p>
              <a:pPr>
                <a:lnSpc>
                  <a:spcPct val="85000"/>
                </a:lnSpc>
              </a:pPr>
              <a:r>
                <a:rPr lang="en-US" sz="1500" b="1">
                  <a:solidFill>
                    <a:srgbClr val="000000"/>
                  </a:solidFill>
                </a:rPr>
                <a:t>in atmosphere</a:t>
              </a:r>
            </a:p>
          </p:txBody>
        </p:sp>
        <p:sp>
          <p:nvSpPr>
            <p:cNvPr id="8217" name="Rectangle 25"/>
            <p:cNvSpPr>
              <a:spLocks noChangeArrowheads="1"/>
            </p:cNvSpPr>
            <p:nvPr/>
          </p:nvSpPr>
          <p:spPr bwMode="auto">
            <a:xfrm>
              <a:off x="1147" y="1705"/>
              <a:ext cx="1247"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500" b="1">
                  <a:solidFill>
                    <a:srgbClr val="000000"/>
                  </a:solidFill>
                </a:rPr>
                <a:t>Oldest definite fossils</a:t>
              </a:r>
            </a:p>
            <a:p>
              <a:pPr>
                <a:lnSpc>
                  <a:spcPct val="85000"/>
                </a:lnSpc>
              </a:pPr>
              <a:r>
                <a:rPr lang="en-US" sz="1500" b="1">
                  <a:solidFill>
                    <a:srgbClr val="000000"/>
                  </a:solidFill>
                </a:rPr>
                <a:t>of eukaryotes</a:t>
              </a:r>
            </a:p>
          </p:txBody>
        </p:sp>
        <p:sp>
          <p:nvSpPr>
            <p:cNvPr id="8218" name="Rectangle 26"/>
            <p:cNvSpPr>
              <a:spLocks noChangeArrowheads="1"/>
            </p:cNvSpPr>
            <p:nvPr/>
          </p:nvSpPr>
          <p:spPr bwMode="auto">
            <a:xfrm>
              <a:off x="1147" y="1344"/>
              <a:ext cx="1000"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500" b="1">
                  <a:solidFill>
                    <a:srgbClr val="000000"/>
                  </a:solidFill>
                </a:rPr>
                <a:t>First multicellular</a:t>
              </a:r>
            </a:p>
            <a:p>
              <a:pPr>
                <a:lnSpc>
                  <a:spcPct val="85000"/>
                </a:lnSpc>
              </a:pPr>
              <a:r>
                <a:rPr lang="en-US" sz="1500" b="1">
                  <a:solidFill>
                    <a:srgbClr val="000000"/>
                  </a:solidFill>
                </a:rPr>
                <a:t>organisms</a:t>
              </a:r>
            </a:p>
          </p:txBody>
        </p:sp>
        <p:sp>
          <p:nvSpPr>
            <p:cNvPr id="8219" name="Rectangle 27"/>
            <p:cNvSpPr>
              <a:spLocks noChangeArrowheads="1"/>
            </p:cNvSpPr>
            <p:nvPr/>
          </p:nvSpPr>
          <p:spPr bwMode="auto">
            <a:xfrm>
              <a:off x="1147" y="1056"/>
              <a:ext cx="131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500" b="1">
                  <a:solidFill>
                    <a:srgbClr val="000000"/>
                  </a:solidFill>
                </a:rPr>
                <a:t>Appearance of animals</a:t>
              </a:r>
            </a:p>
            <a:p>
              <a:pPr>
                <a:lnSpc>
                  <a:spcPct val="85000"/>
                </a:lnSpc>
              </a:pPr>
              <a:r>
                <a:rPr lang="en-US" sz="1500" b="1">
                  <a:solidFill>
                    <a:srgbClr val="000000"/>
                  </a:solidFill>
                </a:rPr>
                <a:t>and land plants</a:t>
              </a:r>
            </a:p>
          </p:txBody>
        </p:sp>
        <p:sp>
          <p:nvSpPr>
            <p:cNvPr id="8220" name="Rectangle 28"/>
            <p:cNvSpPr>
              <a:spLocks noChangeArrowheads="1"/>
            </p:cNvSpPr>
            <p:nvPr/>
          </p:nvSpPr>
          <p:spPr bwMode="auto">
            <a:xfrm>
              <a:off x="1147" y="768"/>
              <a:ext cx="1147"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500" b="1">
                  <a:solidFill>
                    <a:srgbClr val="000000"/>
                  </a:solidFill>
                </a:rPr>
                <a:t>Colonization of land</a:t>
              </a:r>
            </a:p>
            <a:p>
              <a:pPr>
                <a:lnSpc>
                  <a:spcPct val="85000"/>
                </a:lnSpc>
              </a:pPr>
              <a:r>
                <a:rPr lang="en-US" sz="1500" b="1">
                  <a:solidFill>
                    <a:srgbClr val="000000"/>
                  </a:solidFill>
                </a:rPr>
                <a:t>by animals</a:t>
              </a:r>
            </a:p>
          </p:txBody>
        </p:sp>
        <p:sp>
          <p:nvSpPr>
            <p:cNvPr id="8221" name="Line 29"/>
            <p:cNvSpPr>
              <a:spLocks noChangeShapeType="1"/>
            </p:cNvSpPr>
            <p:nvPr/>
          </p:nvSpPr>
          <p:spPr bwMode="auto">
            <a:xfrm>
              <a:off x="558" y="4293"/>
              <a:ext cx="416"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Rectangle 30"/>
            <p:cNvSpPr>
              <a:spLocks noChangeArrowheads="1"/>
            </p:cNvSpPr>
            <p:nvPr/>
          </p:nvSpPr>
          <p:spPr bwMode="auto">
            <a:xfrm>
              <a:off x="671" y="945"/>
              <a:ext cx="40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100" b="1">
                  <a:solidFill>
                    <a:srgbClr val="0F116A"/>
                  </a:solidFill>
                </a:rPr>
                <a:t>Paleozoic</a:t>
              </a:r>
              <a:endParaRPr lang="en-US" b="1">
                <a:solidFill>
                  <a:srgbClr val="0F116A"/>
                </a:solidFill>
              </a:endParaRPr>
            </a:p>
          </p:txBody>
        </p:sp>
        <p:sp>
          <p:nvSpPr>
            <p:cNvPr id="8223" name="Rectangle 31"/>
            <p:cNvSpPr>
              <a:spLocks noChangeArrowheads="1"/>
            </p:cNvSpPr>
            <p:nvPr/>
          </p:nvSpPr>
          <p:spPr bwMode="auto">
            <a:xfrm>
              <a:off x="671" y="795"/>
              <a:ext cx="39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100" b="1">
                  <a:solidFill>
                    <a:srgbClr val="0F116A"/>
                  </a:solidFill>
                </a:rPr>
                <a:t>Mesozoic</a:t>
              </a:r>
              <a:endParaRPr lang="en-US" b="1">
                <a:solidFill>
                  <a:srgbClr val="0F116A"/>
                </a:solidFill>
              </a:endParaRPr>
            </a:p>
          </p:txBody>
        </p:sp>
        <p:sp>
          <p:nvSpPr>
            <p:cNvPr id="8224" name="Rectangle 32"/>
            <p:cNvSpPr>
              <a:spLocks noChangeArrowheads="1"/>
            </p:cNvSpPr>
            <p:nvPr/>
          </p:nvSpPr>
          <p:spPr bwMode="auto">
            <a:xfrm>
              <a:off x="671" y="670"/>
              <a:ext cx="391"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100" b="1">
                  <a:solidFill>
                    <a:srgbClr val="0F116A"/>
                  </a:solidFill>
                </a:rPr>
                <a:t>Cenozoic</a:t>
              </a:r>
              <a:endParaRPr lang="en-US" b="1">
                <a:solidFill>
                  <a:srgbClr val="0F116A"/>
                </a:solidFill>
              </a:endParaRPr>
            </a:p>
          </p:txBody>
        </p:sp>
        <p:sp>
          <p:nvSpPr>
            <p:cNvPr id="8225" name="Text Box 33"/>
            <p:cNvSpPr txBox="1">
              <a:spLocks noChangeArrowheads="1"/>
            </p:cNvSpPr>
            <p:nvPr/>
          </p:nvSpPr>
          <p:spPr bwMode="auto">
            <a:xfrm rot="-5400000">
              <a:off x="-531" y="2297"/>
              <a:ext cx="1466"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85000"/>
                </a:lnSpc>
              </a:pPr>
              <a:r>
                <a:rPr lang="en-US" sz="1700" b="1">
                  <a:solidFill>
                    <a:srgbClr val="0F116A"/>
                  </a:solidFill>
                </a:rPr>
                <a:t>Millions of years ago</a:t>
              </a:r>
              <a:endParaRPr lang="en-US" sz="1700" b="1">
                <a:solidFill>
                  <a:srgbClr val="0F116A"/>
                </a:solidFill>
                <a:latin typeface="Times" charset="0"/>
              </a:endParaRPr>
            </a:p>
          </p:txBody>
        </p:sp>
        <p:sp>
          <p:nvSpPr>
            <p:cNvPr id="8226" name="Text Box 34"/>
            <p:cNvSpPr txBox="1">
              <a:spLocks noChangeArrowheads="1"/>
            </p:cNvSpPr>
            <p:nvPr/>
          </p:nvSpPr>
          <p:spPr bwMode="auto">
            <a:xfrm rot="-5400000">
              <a:off x="362" y="3020"/>
              <a:ext cx="815"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85000"/>
                </a:lnSpc>
              </a:pPr>
              <a:r>
                <a:rPr lang="en-US" sz="1700" b="1">
                  <a:solidFill>
                    <a:srgbClr val="0F116A"/>
                  </a:solidFill>
                </a:rPr>
                <a:t>ARCHEAN</a:t>
              </a:r>
              <a:endParaRPr lang="en-US" sz="1700" b="1">
                <a:solidFill>
                  <a:srgbClr val="0F116A"/>
                </a:solidFill>
                <a:latin typeface="Times" charset="0"/>
              </a:endParaRPr>
            </a:p>
          </p:txBody>
        </p:sp>
        <p:sp>
          <p:nvSpPr>
            <p:cNvPr id="8227" name="Text Box 35"/>
            <p:cNvSpPr txBox="1">
              <a:spLocks noChangeArrowheads="1"/>
            </p:cNvSpPr>
            <p:nvPr/>
          </p:nvSpPr>
          <p:spPr bwMode="auto">
            <a:xfrm rot="-5400000">
              <a:off x="231" y="2157"/>
              <a:ext cx="1487"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85000"/>
                </a:lnSpc>
              </a:pPr>
              <a:r>
                <a:rPr lang="en-US" sz="1700" b="1">
                  <a:solidFill>
                    <a:srgbClr val="0F116A"/>
                  </a:solidFill>
                </a:rPr>
                <a:t>PRECAMBRIAN</a:t>
              </a:r>
              <a:endParaRPr lang="en-US" sz="1700" b="1">
                <a:solidFill>
                  <a:srgbClr val="0F116A"/>
                </a:solidFill>
                <a:latin typeface="Times" charset="0"/>
              </a:endParaRPr>
            </a:p>
          </p:txBody>
        </p:sp>
        <p:sp>
          <p:nvSpPr>
            <p:cNvPr id="8228" name="Text Box 36"/>
            <p:cNvSpPr txBox="1">
              <a:spLocks noChangeArrowheads="1"/>
            </p:cNvSpPr>
            <p:nvPr/>
          </p:nvSpPr>
          <p:spPr bwMode="auto">
            <a:xfrm rot="-5400000">
              <a:off x="99" y="1651"/>
              <a:ext cx="134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85000"/>
                </a:lnSpc>
              </a:pPr>
              <a:r>
                <a:rPr lang="en-US" sz="1700" b="1">
                  <a:solidFill>
                    <a:srgbClr val="0F116A"/>
                  </a:solidFill>
                </a:rPr>
                <a:t>PROTEROZOIC</a:t>
              </a:r>
              <a:endParaRPr lang="en-US" sz="1700" b="1">
                <a:solidFill>
                  <a:srgbClr val="0F116A"/>
                </a:solidFill>
                <a:latin typeface="Times" charset="0"/>
              </a:endParaRPr>
            </a:p>
          </p:txBody>
        </p:sp>
        <p:sp>
          <p:nvSpPr>
            <p:cNvPr id="8229" name="Line 37"/>
            <p:cNvSpPr>
              <a:spLocks noChangeShapeType="1"/>
            </p:cNvSpPr>
            <p:nvPr/>
          </p:nvSpPr>
          <p:spPr bwMode="auto">
            <a:xfrm>
              <a:off x="1080" y="965"/>
              <a:ext cx="5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0" name="Line 38"/>
            <p:cNvSpPr>
              <a:spLocks noChangeShapeType="1"/>
            </p:cNvSpPr>
            <p:nvPr/>
          </p:nvSpPr>
          <p:spPr bwMode="auto">
            <a:xfrm>
              <a:off x="1080" y="1090"/>
              <a:ext cx="5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1" name="Line 39"/>
            <p:cNvSpPr>
              <a:spLocks noChangeShapeType="1"/>
            </p:cNvSpPr>
            <p:nvPr/>
          </p:nvSpPr>
          <p:spPr bwMode="auto">
            <a:xfrm>
              <a:off x="1080" y="1365"/>
              <a:ext cx="5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2" name="Line 40"/>
            <p:cNvSpPr>
              <a:spLocks noChangeShapeType="1"/>
            </p:cNvSpPr>
            <p:nvPr/>
          </p:nvSpPr>
          <p:spPr bwMode="auto">
            <a:xfrm>
              <a:off x="1080" y="1785"/>
              <a:ext cx="5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3" name="Line 41"/>
            <p:cNvSpPr>
              <a:spLocks noChangeShapeType="1"/>
            </p:cNvSpPr>
            <p:nvPr/>
          </p:nvSpPr>
          <p:spPr bwMode="auto">
            <a:xfrm>
              <a:off x="1080" y="2155"/>
              <a:ext cx="5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4" name="Line 42"/>
            <p:cNvSpPr>
              <a:spLocks noChangeShapeType="1"/>
            </p:cNvSpPr>
            <p:nvPr/>
          </p:nvSpPr>
          <p:spPr bwMode="auto">
            <a:xfrm>
              <a:off x="1080" y="2540"/>
              <a:ext cx="5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5" name="Line 43"/>
            <p:cNvSpPr>
              <a:spLocks noChangeShapeType="1"/>
            </p:cNvSpPr>
            <p:nvPr/>
          </p:nvSpPr>
          <p:spPr bwMode="auto">
            <a:xfrm>
              <a:off x="1080" y="3545"/>
              <a:ext cx="5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6" name="Line 44"/>
            <p:cNvSpPr>
              <a:spLocks noChangeShapeType="1"/>
            </p:cNvSpPr>
            <p:nvPr/>
          </p:nvSpPr>
          <p:spPr bwMode="auto">
            <a:xfrm>
              <a:off x="1080" y="4040"/>
              <a:ext cx="5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8557" name="Rectangle 45" descr="Rectangle: Click to edit Master text styles&#10;Second level&#10;Third level&#10;Fourth level&#10;Fifth level"/>
          <p:cNvSpPr>
            <a:spLocks noGrp="1" noChangeArrowheads="1"/>
          </p:cNvSpPr>
          <p:nvPr>
            <p:ph type="body" idx="1"/>
          </p:nvPr>
        </p:nvSpPr>
        <p:spPr>
          <a:xfrm>
            <a:off x="4800600" y="4292600"/>
            <a:ext cx="4343400" cy="2565400"/>
          </a:xfrm>
          <a:solidFill>
            <a:srgbClr val="FFCC18"/>
          </a:solidFill>
          <a:effectLst>
            <a:outerShdw blurRad="63500" dist="38099" dir="2700000" algn="ctr" rotWithShape="0">
              <a:srgbClr val="000000">
                <a:alpha val="74998"/>
              </a:srgbClr>
            </a:outerShdw>
          </a:effectLst>
        </p:spPr>
        <p:txBody>
          <a:bodyPr>
            <a:normAutofit fontScale="92500"/>
          </a:bodyPr>
          <a:lstStyle/>
          <a:p>
            <a:pPr marL="0" indent="0">
              <a:lnSpc>
                <a:spcPct val="90000"/>
              </a:lnSpc>
              <a:defRPr/>
            </a:pPr>
            <a:r>
              <a:rPr lang="en-US">
                <a:latin typeface="Arial" charset="0"/>
                <a:ea typeface="ＭＳ Ｐゴシック" charset="0"/>
                <a:cs typeface="ＭＳ Ｐゴシック" charset="0"/>
              </a:rPr>
              <a:t>The evolutionary tree of life can be documented with evidence.</a:t>
            </a:r>
          </a:p>
          <a:p>
            <a:pPr marL="0" indent="0">
              <a:lnSpc>
                <a:spcPct val="90000"/>
              </a:lnSpc>
              <a:defRPr/>
            </a:pPr>
            <a:r>
              <a:rPr lang="en-US">
                <a:latin typeface="Arial" charset="0"/>
                <a:ea typeface="ＭＳ Ｐゴシック" charset="0"/>
                <a:cs typeface="ＭＳ Ｐゴシック" charset="0"/>
              </a:rPr>
              <a:t>The </a:t>
            </a:r>
            <a:r>
              <a:rPr lang="en-US" u="sng">
                <a:solidFill>
                  <a:srgbClr val="CC0000"/>
                </a:solidFill>
                <a:latin typeface="Arial" charset="0"/>
                <a:ea typeface="ＭＳ Ｐゴシック" charset="0"/>
                <a:cs typeface="ＭＳ Ｐゴシック" charset="0"/>
              </a:rPr>
              <a:t>Origin of Life</a:t>
            </a:r>
            <a:r>
              <a:rPr lang="en-US">
                <a:latin typeface="Arial" charset="0"/>
                <a:ea typeface="ＭＳ Ｐゴシック" charset="0"/>
                <a:cs typeface="ＭＳ Ｐゴシック" charset="0"/>
              </a:rPr>
              <a:t> on Earth is another story…</a:t>
            </a:r>
          </a:p>
        </p:txBody>
      </p:sp>
    </p:spTree>
    <p:extLst>
      <p:ext uri="{BB962C8B-B14F-4D97-AF65-F5344CB8AC3E}">
        <p14:creationId xmlns:p14="http://schemas.microsoft.com/office/powerpoint/2010/main" val="10571169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152400"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1" hangingPunct="1"/>
            <a:r>
              <a:rPr kumimoji="0" lang="en-US" sz="1200">
                <a:solidFill>
                  <a:schemeClr val="tx2"/>
                </a:solidFill>
              </a:rPr>
              <a:t>Table 25-1b</a:t>
            </a:r>
          </a:p>
        </p:txBody>
      </p:sp>
      <p:pic>
        <p:nvPicPr>
          <p:cNvPr id="39938" name="Picture 3" descr="25_T01bGeologicRecLat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325438"/>
            <a:ext cx="8548687"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6916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457200" y="274638"/>
            <a:ext cx="6451600" cy="1143000"/>
          </a:xfrm>
        </p:spPr>
        <p:txBody>
          <a:bodyPr/>
          <a:lstStyle/>
          <a:p>
            <a:r>
              <a:rPr lang="en-US">
                <a:latin typeface="Times New Roman" charset="0"/>
                <a:ea typeface="ＭＳ Ｐゴシック" charset="0"/>
                <a:cs typeface="ＭＳ Ｐゴシック" charset="0"/>
              </a:rPr>
              <a:t>Prokaryotes</a:t>
            </a:r>
          </a:p>
        </p:txBody>
      </p:sp>
      <p:sp>
        <p:nvSpPr>
          <p:cNvPr id="6146" name="Rectangle 3" descr="Rectangle: Click to edit Master text styles&#10;Second level&#10;Third level&#10;Fourth level&#10;Fifth level"/>
          <p:cNvSpPr>
            <a:spLocks noGrp="1" noChangeArrowheads="1"/>
          </p:cNvSpPr>
          <p:nvPr>
            <p:ph type="body" idx="1"/>
          </p:nvPr>
        </p:nvSpPr>
        <p:spPr>
          <a:xfrm>
            <a:off x="533400" y="1371600"/>
            <a:ext cx="5562600" cy="1371600"/>
          </a:xfrm>
        </p:spPr>
        <p:txBody>
          <a:bodyPr/>
          <a:lstStyle/>
          <a:p>
            <a:r>
              <a:rPr lang="en-US">
                <a:latin typeface="Arial" charset="0"/>
                <a:ea typeface="ＭＳ Ｐゴシック" charset="0"/>
                <a:cs typeface="ＭＳ Ｐゴシック" charset="0"/>
              </a:rPr>
              <a:t>Prokaryotes dominated life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on Earth from 3.5–2.0 bya</a:t>
            </a:r>
          </a:p>
        </p:txBody>
      </p:sp>
      <p:pic>
        <p:nvPicPr>
          <p:cNvPr id="390148" name="Picture 4" descr="26-03-EarlyProkaryoteModern"/>
          <p:cNvPicPr>
            <a:picLocks noChangeAspect="1" noChangeArrowheads="1"/>
          </p:cNvPicPr>
          <p:nvPr/>
        </p:nvPicPr>
        <p:blipFill>
          <a:blip r:embed="rId4"/>
          <a:srcRect/>
          <a:stretch>
            <a:fillRect/>
          </a:stretch>
        </p:blipFill>
        <p:spPr bwMode="auto">
          <a:xfrm>
            <a:off x="304800" y="3897313"/>
            <a:ext cx="8643938" cy="2808287"/>
          </a:xfrm>
          <a:prstGeom prst="rect">
            <a:avLst/>
          </a:prstGeom>
          <a:ln>
            <a:noFill/>
          </a:ln>
          <a:effectLst>
            <a:outerShdw blurRad="292100" dist="139700" dir="2700000" algn="tl" rotWithShape="0">
              <a:srgbClr val="333333">
                <a:alpha val="65000"/>
              </a:srgbClr>
            </a:outerShdw>
          </a:effectLst>
        </p:spPr>
      </p:pic>
      <p:sp>
        <p:nvSpPr>
          <p:cNvPr id="6148" name="Rectangle 5"/>
          <p:cNvSpPr>
            <a:spLocks noChangeArrowheads="1"/>
          </p:cNvSpPr>
          <p:nvPr/>
        </p:nvSpPr>
        <p:spPr bwMode="auto">
          <a:xfrm>
            <a:off x="990600" y="3124200"/>
            <a:ext cx="2698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b="1">
                <a:solidFill>
                  <a:srgbClr val="0F116A"/>
                </a:solidFill>
              </a:rPr>
              <a:t>3.5 billion year old </a:t>
            </a:r>
            <a:br>
              <a:rPr lang="en-US" sz="2200" b="1">
                <a:solidFill>
                  <a:srgbClr val="0F116A"/>
                </a:solidFill>
              </a:rPr>
            </a:br>
            <a:r>
              <a:rPr lang="en-US" sz="2200" b="1">
                <a:solidFill>
                  <a:srgbClr val="0F116A"/>
                </a:solidFill>
              </a:rPr>
              <a:t>fossil of bacteria</a:t>
            </a:r>
          </a:p>
        </p:txBody>
      </p:sp>
      <p:pic>
        <p:nvPicPr>
          <p:cNvPr id="390151" name="Picture 7" descr="26UN-512-EvoClockProkary-L"/>
          <p:cNvPicPr>
            <a:picLocks noChangeAspect="1" noChangeArrowheads="1"/>
          </p:cNvPicPr>
          <p:nvPr/>
        </p:nvPicPr>
        <p:blipFill>
          <a:blip r:embed="rId5"/>
          <a:srcRect b="3600"/>
          <a:stretch>
            <a:fillRect/>
          </a:stretch>
        </p:blipFill>
        <p:spPr bwMode="auto">
          <a:xfrm>
            <a:off x="5943600" y="457200"/>
            <a:ext cx="3200400" cy="3030538"/>
          </a:xfrm>
          <a:prstGeom prst="rect">
            <a:avLst/>
          </a:prstGeom>
          <a:ln>
            <a:noFill/>
          </a:ln>
          <a:effectLst>
            <a:outerShdw blurRad="292100" dist="139700" dir="2700000" algn="tl" rotWithShape="0">
              <a:srgbClr val="333333">
                <a:alpha val="65000"/>
              </a:srgbClr>
            </a:outerShdw>
          </a:effectLst>
        </p:spPr>
      </p:pic>
      <p:sp>
        <p:nvSpPr>
          <p:cNvPr id="6150" name="Rectangle 8"/>
          <p:cNvSpPr>
            <a:spLocks noChangeArrowheads="1"/>
          </p:cNvSpPr>
          <p:nvPr/>
        </p:nvSpPr>
        <p:spPr bwMode="auto">
          <a:xfrm>
            <a:off x="6319838" y="6118225"/>
            <a:ext cx="2625725" cy="581025"/>
          </a:xfrm>
          <a:prstGeom prst="rect">
            <a:avLst/>
          </a:prstGeom>
          <a:solidFill>
            <a:srgbClr val="00330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pPr>
            <a:r>
              <a:rPr lang="en-US" sz="2000" b="1">
                <a:solidFill>
                  <a:srgbClr val="FFEA18"/>
                </a:solidFill>
              </a:rPr>
              <a:t>chains of one-celled</a:t>
            </a:r>
            <a:br>
              <a:rPr lang="en-US" sz="2000" b="1">
                <a:solidFill>
                  <a:srgbClr val="FFEA18"/>
                </a:solidFill>
              </a:rPr>
            </a:br>
            <a:r>
              <a:rPr lang="en-US" sz="2000" b="1">
                <a:solidFill>
                  <a:srgbClr val="FFEA18"/>
                </a:solidFill>
              </a:rPr>
              <a:t>cyanobacteria</a:t>
            </a:r>
          </a:p>
        </p:txBody>
      </p:sp>
      <p:sp>
        <p:nvSpPr>
          <p:cNvPr id="390153" name="Oval 9"/>
          <p:cNvSpPr>
            <a:spLocks noChangeArrowheads="1"/>
          </p:cNvSpPr>
          <p:nvPr/>
        </p:nvSpPr>
        <p:spPr bwMode="auto">
          <a:xfrm>
            <a:off x="7646988" y="2889250"/>
            <a:ext cx="673100" cy="24765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2" name="Rectangle 6"/>
          <p:cNvSpPr>
            <a:spLocks noChangeArrowheads="1"/>
          </p:cNvSpPr>
          <p:nvPr/>
        </p:nvSpPr>
        <p:spPr bwMode="auto">
          <a:xfrm>
            <a:off x="5692775" y="3459163"/>
            <a:ext cx="24352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b="1">
                <a:solidFill>
                  <a:srgbClr val="0F116A"/>
                </a:solidFill>
              </a:rPr>
              <a:t>modern  bacteria</a:t>
            </a:r>
          </a:p>
        </p:txBody>
      </p:sp>
    </p:spTree>
    <p:extLst>
      <p:ext uri="{BB962C8B-B14F-4D97-AF65-F5344CB8AC3E}">
        <p14:creationId xmlns:p14="http://schemas.microsoft.com/office/powerpoint/2010/main" val="2622458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0153"/>
                                        </p:tgtEl>
                                        <p:attrNameLst>
                                          <p:attrName>style.visibility</p:attrName>
                                        </p:attrNameLst>
                                      </p:cBhvr>
                                      <p:to>
                                        <p:strVal val="visible"/>
                                      </p:to>
                                    </p:set>
                                    <p:animEffect transition="in" filter="wipe(left)">
                                      <p:cBhvr>
                                        <p:cTn id="7" dur="500"/>
                                        <p:tgtEl>
                                          <p:spTgt spid="390153"/>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202" name="Picture 10"/>
          <p:cNvPicPr>
            <a:picLocks noChangeAspect="1" noChangeArrowheads="1"/>
          </p:cNvPicPr>
          <p:nvPr/>
        </p:nvPicPr>
        <p:blipFill>
          <a:blip r:embed="rId3"/>
          <a:srcRect/>
          <a:stretch>
            <a:fillRect/>
          </a:stretch>
        </p:blipFill>
        <p:spPr bwMode="auto">
          <a:xfrm>
            <a:off x="153988" y="3635375"/>
            <a:ext cx="4184650" cy="3138488"/>
          </a:xfrm>
          <a:prstGeom prst="rect">
            <a:avLst/>
          </a:prstGeom>
          <a:noFill/>
          <a:ln w="9525">
            <a:noFill/>
            <a:miter lim="800000"/>
            <a:headEnd/>
            <a:tailEnd/>
          </a:ln>
          <a:effectLst>
            <a:outerShdw blurRad="63500" dist="35921" dir="2700000" algn="ctr" rotWithShape="0">
              <a:srgbClr val="000000">
                <a:alpha val="71001"/>
              </a:srgbClr>
            </a:outerShdw>
          </a:effectLst>
        </p:spPr>
      </p:pic>
      <p:sp>
        <p:nvSpPr>
          <p:cNvPr id="8194" name="Rectangle 2"/>
          <p:cNvSpPr>
            <a:spLocks noGrp="1" noChangeArrowheads="1"/>
          </p:cNvSpPr>
          <p:nvPr>
            <p:ph type="title"/>
          </p:nvPr>
        </p:nvSpPr>
        <p:spPr>
          <a:xfrm>
            <a:off x="457200" y="274638"/>
            <a:ext cx="4152900" cy="1143000"/>
          </a:xfrm>
        </p:spPr>
        <p:txBody>
          <a:bodyPr/>
          <a:lstStyle/>
          <a:p>
            <a:r>
              <a:rPr lang="en-US">
                <a:latin typeface="Times New Roman" charset="0"/>
                <a:ea typeface="ＭＳ Ｐゴシック" charset="0"/>
                <a:cs typeface="ＭＳ Ｐゴシック" charset="0"/>
              </a:rPr>
              <a:t>Stromatolites</a:t>
            </a:r>
          </a:p>
        </p:txBody>
      </p:sp>
      <p:sp>
        <p:nvSpPr>
          <p:cNvPr id="8195" name="Rectangle 3" descr="Rectangle: Click to edit Master text styles&#10;Second level&#10;Third level&#10;Fourth level&#10;Fifth level"/>
          <p:cNvSpPr>
            <a:spLocks noGrp="1" noChangeArrowheads="1"/>
          </p:cNvSpPr>
          <p:nvPr>
            <p:ph type="body" idx="1"/>
          </p:nvPr>
        </p:nvSpPr>
        <p:spPr>
          <a:xfrm>
            <a:off x="685800" y="1371600"/>
            <a:ext cx="3657600" cy="1563688"/>
          </a:xfrm>
        </p:spPr>
        <p:txBody>
          <a:bodyPr/>
          <a:lstStyle/>
          <a:p>
            <a:pPr marL="0" indent="0">
              <a:lnSpc>
                <a:spcPct val="90000"/>
              </a:lnSpc>
              <a:buFontTx/>
              <a:buNone/>
            </a:pPr>
            <a:r>
              <a:rPr lang="en-US" sz="2600">
                <a:latin typeface="Arial" charset="0"/>
                <a:ea typeface="ＭＳ Ｐゴシック" charset="0"/>
                <a:cs typeface="ＭＳ Ｐゴシック" charset="0"/>
              </a:rPr>
              <a:t>Fossilized mats of prokaryotes resemble modern microbial colonies</a:t>
            </a:r>
          </a:p>
        </p:txBody>
      </p:sp>
      <p:pic>
        <p:nvPicPr>
          <p:cNvPr id="392196" name="Picture 4"/>
          <p:cNvPicPr>
            <a:picLocks noChangeAspect="1" noChangeArrowheads="1"/>
          </p:cNvPicPr>
          <p:nvPr/>
        </p:nvPicPr>
        <p:blipFill>
          <a:blip r:embed="rId4"/>
          <a:srcRect r="2818"/>
          <a:stretch>
            <a:fillRect/>
          </a:stretch>
        </p:blipFill>
        <p:spPr bwMode="auto">
          <a:xfrm>
            <a:off x="4498975" y="400050"/>
            <a:ext cx="4511675" cy="640080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92197" name="Picture 5"/>
          <p:cNvPicPr>
            <a:picLocks noChangeAspect="1" noChangeArrowheads="1"/>
          </p:cNvPicPr>
          <p:nvPr/>
        </p:nvPicPr>
        <p:blipFill>
          <a:blip r:embed="rId5"/>
          <a:srcRect/>
          <a:stretch>
            <a:fillRect/>
          </a:stretch>
        </p:blipFill>
        <p:spPr bwMode="auto">
          <a:xfrm>
            <a:off x="2678113" y="2654300"/>
            <a:ext cx="3425825" cy="2570163"/>
          </a:xfrm>
          <a:prstGeom prst="rect">
            <a:avLst/>
          </a:prstGeom>
          <a:noFill/>
          <a:ln w="9525">
            <a:noFill/>
            <a:miter lim="800000"/>
            <a:headEnd/>
            <a:tailEnd/>
          </a:ln>
          <a:effectLst>
            <a:outerShdw blurRad="63500" dist="35921" dir="2700000" algn="ctr" rotWithShape="0">
              <a:srgbClr val="000000">
                <a:alpha val="73000"/>
              </a:srgbClr>
            </a:outerShdw>
          </a:effectLst>
        </p:spPr>
      </p:pic>
      <p:sp>
        <p:nvSpPr>
          <p:cNvPr id="8198" name="Rectangle 6"/>
          <p:cNvSpPr>
            <a:spLocks noChangeArrowheads="1"/>
          </p:cNvSpPr>
          <p:nvPr/>
        </p:nvSpPr>
        <p:spPr bwMode="auto">
          <a:xfrm>
            <a:off x="7151688" y="366713"/>
            <a:ext cx="1906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chemeClr val="bg1"/>
                </a:solidFill>
              </a:rPr>
              <a:t>Lynn Margulis</a:t>
            </a:r>
          </a:p>
        </p:txBody>
      </p:sp>
      <p:pic>
        <p:nvPicPr>
          <p:cNvPr id="392199" name="Picture 7"/>
          <p:cNvPicPr>
            <a:picLocks noChangeAspect="1" noChangeArrowheads="1"/>
          </p:cNvPicPr>
          <p:nvPr/>
        </p:nvPicPr>
        <p:blipFill>
          <a:blip r:embed="rId6"/>
          <a:srcRect/>
          <a:stretch>
            <a:fillRect/>
          </a:stretch>
        </p:blipFill>
        <p:spPr bwMode="auto">
          <a:xfrm>
            <a:off x="5505450" y="3717925"/>
            <a:ext cx="3482975" cy="304800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92200" name="Picture 8"/>
          <p:cNvPicPr>
            <a:picLocks noChangeAspect="1" noChangeArrowheads="1"/>
          </p:cNvPicPr>
          <p:nvPr/>
        </p:nvPicPr>
        <p:blipFill>
          <a:blip r:embed="rId7"/>
          <a:srcRect/>
          <a:stretch>
            <a:fillRect/>
          </a:stretch>
        </p:blipFill>
        <p:spPr bwMode="auto">
          <a:xfrm>
            <a:off x="2676525" y="2660650"/>
            <a:ext cx="3422650" cy="2568575"/>
          </a:xfrm>
          <a:prstGeom prst="rect">
            <a:avLst/>
          </a:prstGeom>
          <a:noFill/>
          <a:ln w="9525">
            <a:noFill/>
            <a:miter lim="800000"/>
            <a:headEnd/>
            <a:tailEnd/>
          </a:ln>
          <a:effectLst>
            <a:outerShdw blurRad="63500" dist="35921" dir="2700000" algn="ctr" rotWithShape="0">
              <a:srgbClr val="000000">
                <a:alpha val="72000"/>
              </a:srgbClr>
            </a:outerShdw>
          </a:effectLst>
        </p:spPr>
      </p:pic>
    </p:spTree>
    <p:extLst>
      <p:ext uri="{BB962C8B-B14F-4D97-AF65-F5344CB8AC3E}">
        <p14:creationId xmlns:p14="http://schemas.microsoft.com/office/powerpoint/2010/main" val="10270325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0" y="0"/>
            <a:ext cx="6184900" cy="1143000"/>
          </a:xfrm>
        </p:spPr>
        <p:txBody>
          <a:bodyPr/>
          <a:lstStyle/>
          <a:p>
            <a:r>
              <a:rPr lang="en-US">
                <a:latin typeface="Times New Roman" charset="0"/>
                <a:ea typeface="ＭＳ Ｐゴシック" charset="0"/>
                <a:cs typeface="ＭＳ Ｐゴシック" charset="0"/>
              </a:rPr>
              <a:t>Oxygen atmosphere</a:t>
            </a:r>
          </a:p>
        </p:txBody>
      </p:sp>
      <p:pic>
        <p:nvPicPr>
          <p:cNvPr id="394243" name="Picture 3" descr="26UN-513-EvoClockOxygen-L"/>
          <p:cNvPicPr>
            <a:picLocks noChangeAspect="1" noChangeArrowheads="1"/>
          </p:cNvPicPr>
          <p:nvPr/>
        </p:nvPicPr>
        <p:blipFill>
          <a:blip r:embed="rId4"/>
          <a:srcRect b="3600"/>
          <a:stretch>
            <a:fillRect/>
          </a:stretch>
        </p:blipFill>
        <p:spPr bwMode="auto">
          <a:xfrm>
            <a:off x="368300" y="3441700"/>
            <a:ext cx="3517900" cy="3416300"/>
          </a:xfrm>
          <a:prstGeom prst="rect">
            <a:avLst/>
          </a:prstGeom>
          <a:ln>
            <a:noFill/>
          </a:ln>
          <a:effectLst>
            <a:outerShdw blurRad="292100" dist="139700" dir="2700000" algn="tl" rotWithShape="0">
              <a:srgbClr val="333333">
                <a:alpha val="65000"/>
              </a:srgbClr>
            </a:outerShdw>
          </a:effectLst>
        </p:spPr>
      </p:pic>
      <p:pic>
        <p:nvPicPr>
          <p:cNvPr id="394244" name="Picture 4" descr="26-05-BandedIron"/>
          <p:cNvPicPr>
            <a:picLocks noChangeAspect="1" noChangeArrowheads="1"/>
          </p:cNvPicPr>
          <p:nvPr/>
        </p:nvPicPr>
        <p:blipFill>
          <a:blip r:embed="rId5"/>
          <a:srcRect/>
          <a:stretch>
            <a:fillRect/>
          </a:stretch>
        </p:blipFill>
        <p:spPr bwMode="auto">
          <a:xfrm>
            <a:off x="4038600" y="3962400"/>
            <a:ext cx="4953000" cy="2803525"/>
          </a:xfrm>
          <a:prstGeom prst="rect">
            <a:avLst/>
          </a:prstGeom>
          <a:ln>
            <a:noFill/>
          </a:ln>
          <a:effectLst>
            <a:outerShdw blurRad="292100" dist="139700" dir="2700000" algn="tl" rotWithShape="0">
              <a:srgbClr val="333333">
                <a:alpha val="65000"/>
              </a:srgbClr>
            </a:outerShdw>
          </a:effectLst>
        </p:spPr>
      </p:pic>
      <p:sp>
        <p:nvSpPr>
          <p:cNvPr id="10244" name="Rectangle 5" descr="Rectangle: Click to edit Master text styles&#10;Second level&#10;Third level&#10;Fourth level&#10;Fifth level"/>
          <p:cNvSpPr>
            <a:spLocks noGrp="1" noChangeArrowheads="1"/>
          </p:cNvSpPr>
          <p:nvPr>
            <p:ph type="body" idx="1"/>
          </p:nvPr>
        </p:nvSpPr>
        <p:spPr>
          <a:xfrm>
            <a:off x="266700" y="469900"/>
            <a:ext cx="8305800" cy="2270125"/>
          </a:xfrm>
        </p:spPr>
        <p:txBody>
          <a:bodyPr>
            <a:normAutofit lnSpcReduction="10000"/>
          </a:bodyPr>
          <a:lstStyle/>
          <a:p>
            <a:pPr>
              <a:lnSpc>
                <a:spcPct val="90000"/>
              </a:lnSpc>
            </a:pPr>
            <a:r>
              <a:rPr lang="en-US">
                <a:latin typeface="Arial" charset="0"/>
                <a:ea typeface="ＭＳ Ｐゴシック" charset="0"/>
                <a:cs typeface="ＭＳ Ｐゴシック" charset="0"/>
              </a:rPr>
              <a:t>Oxygen begins to accumulate 2.7 bya</a:t>
            </a:r>
          </a:p>
          <a:p>
            <a:pPr lvl="1">
              <a:lnSpc>
                <a:spcPct val="90000"/>
              </a:lnSpc>
            </a:pPr>
            <a:r>
              <a:rPr lang="en-US">
                <a:latin typeface="Arial" charset="0"/>
                <a:ea typeface="ＭＳ Ｐゴシック" charset="0"/>
              </a:rPr>
              <a:t>reducing </a:t>
            </a:r>
            <a:r>
              <a:rPr lang="en-US">
                <a:latin typeface="Arial" charset="0"/>
                <a:ea typeface="ＭＳ Ｐゴシック" charset="0"/>
                <a:sym typeface="Symbol" charset="0"/>
              </a:rPr>
              <a:t></a:t>
            </a:r>
            <a:r>
              <a:rPr lang="en-US">
                <a:latin typeface="Arial" charset="0"/>
                <a:ea typeface="ＭＳ Ｐゴシック" charset="0"/>
              </a:rPr>
              <a:t> </a:t>
            </a:r>
            <a:r>
              <a:rPr lang="en-US" u="sng">
                <a:solidFill>
                  <a:srgbClr val="CC0000"/>
                </a:solidFill>
                <a:latin typeface="Arial" charset="0"/>
                <a:ea typeface="ＭＳ Ｐゴシック" charset="0"/>
              </a:rPr>
              <a:t>oxidizing</a:t>
            </a:r>
            <a:r>
              <a:rPr lang="en-US">
                <a:latin typeface="Arial" charset="0"/>
                <a:ea typeface="ＭＳ Ｐゴシック" charset="0"/>
              </a:rPr>
              <a:t> atmosphere</a:t>
            </a:r>
          </a:p>
          <a:p>
            <a:pPr lvl="2">
              <a:lnSpc>
                <a:spcPct val="90000"/>
              </a:lnSpc>
            </a:pPr>
            <a:r>
              <a:rPr lang="en-US">
                <a:latin typeface="Arial" charset="0"/>
                <a:ea typeface="ＭＳ Ｐゴシック" charset="0"/>
              </a:rPr>
              <a:t>evidence in banded iron in rocks = rusting</a:t>
            </a:r>
          </a:p>
          <a:p>
            <a:pPr lvl="2">
              <a:lnSpc>
                <a:spcPct val="90000"/>
              </a:lnSpc>
            </a:pPr>
            <a:r>
              <a:rPr lang="en-US">
                <a:latin typeface="Arial" charset="0"/>
                <a:ea typeface="ＭＳ Ｐゴシック" charset="0"/>
              </a:rPr>
              <a:t>makes aerobic respiration possible</a:t>
            </a:r>
          </a:p>
          <a:p>
            <a:pPr lvl="1">
              <a:lnSpc>
                <a:spcPct val="90000"/>
              </a:lnSpc>
            </a:pPr>
            <a:r>
              <a:rPr lang="en-US">
                <a:latin typeface="Arial" charset="0"/>
                <a:ea typeface="ＭＳ Ｐゴシック" charset="0"/>
              </a:rPr>
              <a:t>photosynthetic bacteria (</a:t>
            </a:r>
            <a:r>
              <a:rPr lang="en-US">
                <a:solidFill>
                  <a:srgbClr val="008000"/>
                </a:solidFill>
                <a:latin typeface="Arial" charset="0"/>
                <a:ea typeface="ＭＳ Ｐゴシック" charset="0"/>
              </a:rPr>
              <a:t>blue-green algae</a:t>
            </a:r>
            <a:r>
              <a:rPr lang="en-US">
                <a:latin typeface="Arial" charset="0"/>
                <a:ea typeface="ＭＳ Ｐゴシック" charset="0"/>
              </a:rPr>
              <a:t>)</a:t>
            </a:r>
          </a:p>
        </p:txBody>
      </p:sp>
      <p:sp>
        <p:nvSpPr>
          <p:cNvPr id="394247" name="Oval 7"/>
          <p:cNvSpPr>
            <a:spLocks noChangeArrowheads="1"/>
          </p:cNvSpPr>
          <p:nvPr/>
        </p:nvSpPr>
        <p:spPr bwMode="auto">
          <a:xfrm>
            <a:off x="1549400" y="6477000"/>
            <a:ext cx="990600" cy="38100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755302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4247"/>
                                        </p:tgtEl>
                                        <p:attrNameLst>
                                          <p:attrName>style.visibility</p:attrName>
                                        </p:attrNameLst>
                                      </p:cBhvr>
                                      <p:to>
                                        <p:strVal val="visible"/>
                                      </p:to>
                                    </p:set>
                                    <p:animEffect transition="in" filter="wipe(left)">
                                      <p:cBhvr>
                                        <p:cTn id="7" dur="500"/>
                                        <p:tgtEl>
                                          <p:spTgt spid="394247"/>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0" y="0"/>
            <a:ext cx="5257800" cy="741363"/>
          </a:xfrm>
        </p:spPr>
        <p:txBody>
          <a:bodyPr>
            <a:normAutofit fontScale="90000"/>
          </a:bodyPr>
          <a:lstStyle/>
          <a:p>
            <a:r>
              <a:rPr lang="en-US">
                <a:latin typeface="Times New Roman" charset="0"/>
                <a:ea typeface="ＭＳ Ｐゴシック" charset="0"/>
                <a:cs typeface="ＭＳ Ｐゴシック" charset="0"/>
              </a:rPr>
              <a:t>First Eukaryotes</a:t>
            </a:r>
          </a:p>
        </p:txBody>
      </p:sp>
      <p:pic>
        <p:nvPicPr>
          <p:cNvPr id="12290" name="Picture 4" descr="04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3" y="2806700"/>
            <a:ext cx="7843837"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descr="Rectangle: Click to edit Master text styles&#10;Second level&#10;Third level&#10;Fourth level&#10;Fifth level"/>
          <p:cNvSpPr>
            <a:spLocks noGrp="1" noChangeArrowheads="1"/>
          </p:cNvSpPr>
          <p:nvPr>
            <p:ph type="body" idx="1"/>
          </p:nvPr>
        </p:nvSpPr>
        <p:spPr>
          <a:xfrm>
            <a:off x="190500" y="833438"/>
            <a:ext cx="7772400" cy="1630362"/>
          </a:xfrm>
        </p:spPr>
        <p:txBody>
          <a:bodyPr>
            <a:normAutofit lnSpcReduction="10000"/>
          </a:bodyPr>
          <a:lstStyle/>
          <a:p>
            <a:pPr>
              <a:lnSpc>
                <a:spcPct val="90000"/>
              </a:lnSpc>
            </a:pPr>
            <a:r>
              <a:rPr lang="en-US">
                <a:latin typeface="Arial" charset="0"/>
                <a:ea typeface="ＭＳ Ｐゴシック" charset="0"/>
                <a:cs typeface="ＭＳ Ｐゴシック" charset="0"/>
              </a:rPr>
              <a:t>Development of internal membranes</a:t>
            </a:r>
            <a:endParaRPr lang="en-US" sz="2600">
              <a:latin typeface="Arial" charset="0"/>
              <a:ea typeface="ＭＳ Ｐゴシック" charset="0"/>
              <a:cs typeface="ＭＳ Ｐゴシック" charset="0"/>
            </a:endParaRPr>
          </a:p>
          <a:p>
            <a:pPr lvl="1">
              <a:lnSpc>
                <a:spcPct val="90000"/>
              </a:lnSpc>
            </a:pPr>
            <a:r>
              <a:rPr lang="en-US" sz="2400">
                <a:latin typeface="Arial" charset="0"/>
                <a:ea typeface="ＭＳ Ｐゴシック" charset="0"/>
              </a:rPr>
              <a:t>create internal micro-environments</a:t>
            </a:r>
          </a:p>
          <a:p>
            <a:pPr lvl="1">
              <a:lnSpc>
                <a:spcPct val="90000"/>
              </a:lnSpc>
            </a:pPr>
            <a:r>
              <a:rPr lang="en-US" sz="2400" u="sng">
                <a:latin typeface="Arial" charset="0"/>
                <a:ea typeface="ＭＳ Ｐゴシック" charset="0"/>
              </a:rPr>
              <a:t>advantage</a:t>
            </a:r>
            <a:r>
              <a:rPr lang="en-US" sz="2400">
                <a:latin typeface="Arial" charset="0"/>
                <a:ea typeface="ＭＳ Ｐゴシック" charset="0"/>
              </a:rPr>
              <a:t>: specialization = increase efficiency</a:t>
            </a:r>
          </a:p>
          <a:p>
            <a:pPr lvl="2">
              <a:lnSpc>
                <a:spcPct val="90000"/>
              </a:lnSpc>
            </a:pPr>
            <a:r>
              <a:rPr lang="en-US" sz="2600">
                <a:latin typeface="Arial" charset="0"/>
                <a:ea typeface="ＭＳ Ｐゴシック" charset="0"/>
              </a:rPr>
              <a:t>natural selection</a:t>
            </a:r>
            <a:r>
              <a:rPr lang="en-US" sz="2600" i="1">
                <a:latin typeface="Arial" charset="0"/>
                <a:ea typeface="ＭＳ Ｐゴシック" charset="0"/>
              </a:rPr>
              <a:t>!</a:t>
            </a:r>
            <a:endParaRPr lang="en-US" sz="2600">
              <a:latin typeface="Arial" charset="0"/>
              <a:ea typeface="ＭＳ Ｐゴシック" charset="0"/>
            </a:endParaRPr>
          </a:p>
        </p:txBody>
      </p:sp>
      <p:sp>
        <p:nvSpPr>
          <p:cNvPr id="12292" name="Rectangle 5"/>
          <p:cNvSpPr>
            <a:spLocks noChangeArrowheads="1"/>
          </p:cNvSpPr>
          <p:nvPr/>
        </p:nvSpPr>
        <p:spPr bwMode="auto">
          <a:xfrm>
            <a:off x="109538" y="3200400"/>
            <a:ext cx="20081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800" b="1">
                <a:solidFill>
                  <a:srgbClr val="000000"/>
                </a:solidFill>
              </a:rPr>
              <a:t>infolding of the</a:t>
            </a:r>
            <a:br>
              <a:rPr lang="en-US" sz="1800" b="1">
                <a:solidFill>
                  <a:srgbClr val="000000"/>
                </a:solidFill>
              </a:rPr>
            </a:br>
            <a:r>
              <a:rPr lang="en-US" sz="1800" b="1">
                <a:solidFill>
                  <a:srgbClr val="000000"/>
                </a:solidFill>
              </a:rPr>
              <a:t>plasma membrane</a:t>
            </a:r>
          </a:p>
        </p:txBody>
      </p:sp>
      <p:sp>
        <p:nvSpPr>
          <p:cNvPr id="12293" name="Rectangle 6"/>
          <p:cNvSpPr>
            <a:spLocks noChangeArrowheads="1"/>
          </p:cNvSpPr>
          <p:nvPr/>
        </p:nvSpPr>
        <p:spPr bwMode="auto">
          <a:xfrm>
            <a:off x="657225" y="5064125"/>
            <a:ext cx="4953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800" b="1">
                <a:solidFill>
                  <a:srgbClr val="000000"/>
                </a:solidFill>
              </a:rPr>
              <a:t>DNA</a:t>
            </a:r>
            <a:endParaRPr lang="en-US" sz="1800" b="1"/>
          </a:p>
        </p:txBody>
      </p:sp>
      <p:sp>
        <p:nvSpPr>
          <p:cNvPr id="12294" name="Rectangle 7"/>
          <p:cNvSpPr>
            <a:spLocks noChangeArrowheads="1"/>
          </p:cNvSpPr>
          <p:nvPr/>
        </p:nvSpPr>
        <p:spPr bwMode="auto">
          <a:xfrm>
            <a:off x="2401888" y="5360988"/>
            <a:ext cx="8763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800" b="1">
                <a:solidFill>
                  <a:srgbClr val="000000"/>
                </a:solidFill>
              </a:rPr>
              <a:t>cell wall</a:t>
            </a:r>
            <a:endParaRPr lang="en-US" sz="1800" b="1"/>
          </a:p>
        </p:txBody>
      </p:sp>
      <p:sp>
        <p:nvSpPr>
          <p:cNvPr id="12295" name="Rectangle 8"/>
          <p:cNvSpPr>
            <a:spLocks noChangeArrowheads="1"/>
          </p:cNvSpPr>
          <p:nvPr/>
        </p:nvSpPr>
        <p:spPr bwMode="auto">
          <a:xfrm>
            <a:off x="2663825" y="3108325"/>
            <a:ext cx="1219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800" b="1">
                <a:solidFill>
                  <a:srgbClr val="000000"/>
                </a:solidFill>
              </a:rPr>
              <a:t>plasma</a:t>
            </a:r>
          </a:p>
          <a:p>
            <a:pPr>
              <a:lnSpc>
                <a:spcPct val="85000"/>
              </a:lnSpc>
            </a:pPr>
            <a:r>
              <a:rPr lang="en-US" sz="1800" b="1">
                <a:solidFill>
                  <a:srgbClr val="000000"/>
                </a:solidFill>
              </a:rPr>
              <a:t>membrane </a:t>
            </a:r>
          </a:p>
        </p:txBody>
      </p:sp>
      <p:sp>
        <p:nvSpPr>
          <p:cNvPr id="12296" name="Rectangle 9"/>
          <p:cNvSpPr>
            <a:spLocks noChangeArrowheads="1"/>
          </p:cNvSpPr>
          <p:nvPr/>
        </p:nvSpPr>
        <p:spPr bwMode="auto">
          <a:xfrm>
            <a:off x="771525" y="5749925"/>
            <a:ext cx="1581150" cy="60960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p>
            <a:pPr>
              <a:lnSpc>
                <a:spcPct val="85000"/>
              </a:lnSpc>
            </a:pPr>
            <a:r>
              <a:rPr lang="en-US" sz="2000" b="1">
                <a:solidFill>
                  <a:srgbClr val="CC0000"/>
                </a:solidFill>
              </a:rPr>
              <a:t>Prokaryotic</a:t>
            </a:r>
          </a:p>
          <a:p>
            <a:pPr>
              <a:lnSpc>
                <a:spcPct val="85000"/>
              </a:lnSpc>
            </a:pPr>
            <a:r>
              <a:rPr lang="en-US" sz="2000" b="1">
                <a:solidFill>
                  <a:srgbClr val="CC0000"/>
                </a:solidFill>
              </a:rPr>
              <a:t>cell</a:t>
            </a:r>
          </a:p>
        </p:txBody>
      </p:sp>
      <p:sp>
        <p:nvSpPr>
          <p:cNvPr id="12297" name="Rectangle 10"/>
          <p:cNvSpPr>
            <a:spLocks noChangeArrowheads="1"/>
          </p:cNvSpPr>
          <p:nvPr/>
        </p:nvSpPr>
        <p:spPr bwMode="auto">
          <a:xfrm>
            <a:off x="3571875" y="5749925"/>
            <a:ext cx="1654175" cy="102552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0">
            <a:spAutoFit/>
          </a:bodyPr>
          <a:lstStyle/>
          <a:p>
            <a:pPr>
              <a:lnSpc>
                <a:spcPct val="85000"/>
              </a:lnSpc>
            </a:pPr>
            <a:r>
              <a:rPr lang="en-US" sz="1800" b="1">
                <a:solidFill>
                  <a:srgbClr val="CC0000"/>
                </a:solidFill>
              </a:rPr>
              <a:t>Prokaryotic ancestor of eukaryotic cells</a:t>
            </a:r>
          </a:p>
        </p:txBody>
      </p:sp>
      <p:sp>
        <p:nvSpPr>
          <p:cNvPr id="12298" name="Rectangle 11"/>
          <p:cNvSpPr>
            <a:spLocks noChangeArrowheads="1"/>
          </p:cNvSpPr>
          <p:nvPr/>
        </p:nvSpPr>
        <p:spPr bwMode="auto">
          <a:xfrm>
            <a:off x="6831013" y="5749925"/>
            <a:ext cx="1482725" cy="60960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p>
            <a:pPr>
              <a:lnSpc>
                <a:spcPct val="85000"/>
              </a:lnSpc>
            </a:pPr>
            <a:r>
              <a:rPr lang="en-US" sz="2000" b="1">
                <a:solidFill>
                  <a:srgbClr val="CC0000"/>
                </a:solidFill>
              </a:rPr>
              <a:t>Eukaryotic</a:t>
            </a:r>
          </a:p>
          <a:p>
            <a:pPr>
              <a:lnSpc>
                <a:spcPct val="85000"/>
              </a:lnSpc>
            </a:pPr>
            <a:r>
              <a:rPr lang="en-US" sz="2000" b="1">
                <a:solidFill>
                  <a:srgbClr val="CC0000"/>
                </a:solidFill>
              </a:rPr>
              <a:t>cell</a:t>
            </a:r>
          </a:p>
        </p:txBody>
      </p:sp>
      <p:sp>
        <p:nvSpPr>
          <p:cNvPr id="12299" name="Line 12"/>
          <p:cNvSpPr>
            <a:spLocks noChangeShapeType="1"/>
          </p:cNvSpPr>
          <p:nvPr/>
        </p:nvSpPr>
        <p:spPr bwMode="auto">
          <a:xfrm flipV="1">
            <a:off x="954088" y="4714875"/>
            <a:ext cx="820737" cy="2682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Line 13"/>
          <p:cNvSpPr>
            <a:spLocks noChangeShapeType="1"/>
          </p:cNvSpPr>
          <p:nvPr/>
        </p:nvSpPr>
        <p:spPr bwMode="auto">
          <a:xfrm>
            <a:off x="2155825" y="5045075"/>
            <a:ext cx="277813" cy="2778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1" name="Freeform 14"/>
          <p:cNvSpPr>
            <a:spLocks/>
          </p:cNvSpPr>
          <p:nvPr/>
        </p:nvSpPr>
        <p:spPr bwMode="auto">
          <a:xfrm>
            <a:off x="1393825" y="3698875"/>
            <a:ext cx="584200" cy="520700"/>
          </a:xfrm>
          <a:custGeom>
            <a:avLst/>
            <a:gdLst>
              <a:gd name="T0" fmla="*/ 2147483647 w 368"/>
              <a:gd name="T1" fmla="*/ 2147483647 h 328"/>
              <a:gd name="T2" fmla="*/ 0 w 368"/>
              <a:gd name="T3" fmla="*/ 0 h 328"/>
              <a:gd name="T4" fmla="*/ 2147483647 w 368"/>
              <a:gd name="T5" fmla="*/ 2147483647 h 328"/>
              <a:gd name="T6" fmla="*/ 0 60000 65536"/>
              <a:gd name="T7" fmla="*/ 0 60000 65536"/>
              <a:gd name="T8" fmla="*/ 0 60000 65536"/>
              <a:gd name="T9" fmla="*/ 0 w 368"/>
              <a:gd name="T10" fmla="*/ 0 h 328"/>
              <a:gd name="T11" fmla="*/ 368 w 368"/>
              <a:gd name="T12" fmla="*/ 328 h 328"/>
            </a:gdLst>
            <a:ahLst/>
            <a:cxnLst>
              <a:cxn ang="T6">
                <a:pos x="T0" y="T1"/>
              </a:cxn>
              <a:cxn ang="T7">
                <a:pos x="T2" y="T3"/>
              </a:cxn>
              <a:cxn ang="T8">
                <a:pos x="T4" y="T5"/>
              </a:cxn>
            </a:cxnLst>
            <a:rect l="T9" t="T10" r="T11" b="T12"/>
            <a:pathLst>
              <a:path w="368" h="328">
                <a:moveTo>
                  <a:pt x="216" y="328"/>
                </a:moveTo>
                <a:lnTo>
                  <a:pt x="0" y="0"/>
                </a:lnTo>
                <a:lnTo>
                  <a:pt x="368" y="20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2" name="Rectangle 15"/>
          <p:cNvSpPr>
            <a:spLocks noChangeArrowheads="1"/>
          </p:cNvSpPr>
          <p:nvPr/>
        </p:nvSpPr>
        <p:spPr bwMode="auto">
          <a:xfrm>
            <a:off x="5373688" y="2928938"/>
            <a:ext cx="1562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800" b="1" u="sng">
                <a:solidFill>
                  <a:srgbClr val="008000"/>
                </a:solidFill>
              </a:rPr>
              <a:t>endoplasmic</a:t>
            </a:r>
            <a:br>
              <a:rPr lang="en-US" sz="1800" b="1" u="sng">
                <a:solidFill>
                  <a:srgbClr val="008000"/>
                </a:solidFill>
              </a:rPr>
            </a:br>
            <a:r>
              <a:rPr lang="en-US" sz="1800" b="1" u="sng">
                <a:solidFill>
                  <a:srgbClr val="008000"/>
                </a:solidFill>
              </a:rPr>
              <a:t>reticulum (ER)</a:t>
            </a:r>
            <a:endParaRPr lang="en-US" sz="1800" b="1">
              <a:solidFill>
                <a:srgbClr val="000000"/>
              </a:solidFill>
            </a:endParaRPr>
          </a:p>
        </p:txBody>
      </p:sp>
      <p:sp>
        <p:nvSpPr>
          <p:cNvPr id="12303" name="Rectangle 16"/>
          <p:cNvSpPr>
            <a:spLocks noChangeArrowheads="1"/>
          </p:cNvSpPr>
          <p:nvPr/>
        </p:nvSpPr>
        <p:spPr bwMode="auto">
          <a:xfrm>
            <a:off x="7199313" y="2813050"/>
            <a:ext cx="194468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85000"/>
              </a:lnSpc>
            </a:pPr>
            <a:r>
              <a:rPr lang="en-US" sz="1800" b="1">
                <a:solidFill>
                  <a:srgbClr val="000000"/>
                </a:solidFill>
              </a:rPr>
              <a:t>nuclear envelope</a:t>
            </a:r>
          </a:p>
        </p:txBody>
      </p:sp>
      <p:sp>
        <p:nvSpPr>
          <p:cNvPr id="12304" name="Line 17"/>
          <p:cNvSpPr>
            <a:spLocks noChangeShapeType="1"/>
          </p:cNvSpPr>
          <p:nvPr/>
        </p:nvSpPr>
        <p:spPr bwMode="auto">
          <a:xfrm>
            <a:off x="6169025" y="3395663"/>
            <a:ext cx="506413" cy="6858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5" name="Line 18"/>
          <p:cNvSpPr>
            <a:spLocks noChangeShapeType="1"/>
          </p:cNvSpPr>
          <p:nvPr/>
        </p:nvSpPr>
        <p:spPr bwMode="auto">
          <a:xfrm flipH="1">
            <a:off x="7404100" y="3771900"/>
            <a:ext cx="965200" cy="6794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6" name="Line 19"/>
          <p:cNvSpPr>
            <a:spLocks noChangeShapeType="1"/>
          </p:cNvSpPr>
          <p:nvPr/>
        </p:nvSpPr>
        <p:spPr bwMode="auto">
          <a:xfrm flipH="1">
            <a:off x="7477125" y="3089275"/>
            <a:ext cx="330200" cy="1104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7" name="Rectangle 20"/>
          <p:cNvSpPr>
            <a:spLocks noChangeArrowheads="1"/>
          </p:cNvSpPr>
          <p:nvPr/>
        </p:nvSpPr>
        <p:spPr bwMode="auto">
          <a:xfrm>
            <a:off x="8124825" y="3517900"/>
            <a:ext cx="8636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800" b="1" u="sng">
                <a:solidFill>
                  <a:srgbClr val="008000"/>
                </a:solidFill>
              </a:rPr>
              <a:t>nucleus</a:t>
            </a:r>
            <a:endParaRPr lang="en-US" sz="1800" b="1"/>
          </a:p>
        </p:txBody>
      </p:sp>
      <p:sp>
        <p:nvSpPr>
          <p:cNvPr id="12308" name="Line 21"/>
          <p:cNvSpPr>
            <a:spLocks noChangeShapeType="1"/>
          </p:cNvSpPr>
          <p:nvPr/>
        </p:nvSpPr>
        <p:spPr bwMode="auto">
          <a:xfrm flipH="1">
            <a:off x="2359025" y="3302000"/>
            <a:ext cx="309563" cy="4984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9" name="Rectangle 22"/>
          <p:cNvSpPr>
            <a:spLocks noChangeArrowheads="1"/>
          </p:cNvSpPr>
          <p:nvPr/>
        </p:nvSpPr>
        <p:spPr bwMode="auto">
          <a:xfrm>
            <a:off x="5311775" y="5426075"/>
            <a:ext cx="11557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en-US" sz="1800" b="1">
                <a:solidFill>
                  <a:srgbClr val="000000"/>
                </a:solidFill>
              </a:rPr>
              <a:t>plasma </a:t>
            </a:r>
          </a:p>
          <a:p>
            <a:pPr>
              <a:lnSpc>
                <a:spcPct val="85000"/>
              </a:lnSpc>
            </a:pPr>
            <a:r>
              <a:rPr lang="en-US" sz="1800" b="1">
                <a:solidFill>
                  <a:srgbClr val="000000"/>
                </a:solidFill>
              </a:rPr>
              <a:t>membrane</a:t>
            </a:r>
          </a:p>
        </p:txBody>
      </p:sp>
      <p:sp>
        <p:nvSpPr>
          <p:cNvPr id="12310" name="Line 23"/>
          <p:cNvSpPr>
            <a:spLocks noChangeShapeType="1"/>
          </p:cNvSpPr>
          <p:nvPr/>
        </p:nvSpPr>
        <p:spPr bwMode="auto">
          <a:xfrm flipV="1">
            <a:off x="6226175" y="5311775"/>
            <a:ext cx="298450" cy="2381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1" name="Rectangle 27"/>
          <p:cNvSpPr>
            <a:spLocks noChangeArrowheads="1"/>
          </p:cNvSpPr>
          <p:nvPr/>
        </p:nvSpPr>
        <p:spPr bwMode="auto">
          <a:xfrm>
            <a:off x="7734300" y="463550"/>
            <a:ext cx="1220788" cy="48895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F116A"/>
                </a:solidFill>
              </a:rPr>
              <a:t>~2 bya</a:t>
            </a:r>
          </a:p>
        </p:txBody>
      </p:sp>
    </p:spTree>
    <p:extLst>
      <p:ext uri="{BB962C8B-B14F-4D97-AF65-F5344CB8AC3E}">
        <p14:creationId xmlns:p14="http://schemas.microsoft.com/office/powerpoint/2010/main" val="3625551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bwMode="auto">
          <a:xfrm>
            <a:off x="0" y="0"/>
            <a:ext cx="4521200" cy="614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atin typeface="Arial" charset="0"/>
                <a:ea typeface="ＭＳ Ｐゴシック" charset="0"/>
                <a:cs typeface="ＭＳ Ｐゴシック" charset="0"/>
              </a:rPr>
              <a:t>Endosymbiosis</a:t>
            </a:r>
          </a:p>
        </p:txBody>
      </p:sp>
      <p:sp>
        <p:nvSpPr>
          <p:cNvPr id="14338" name="Rectangle 3" descr="Rectangle: Click to edit Master text styles&#10;Second level&#10;Third level&#10;Fourth level&#10;Fifth level"/>
          <p:cNvSpPr>
            <a:spLocks noGrp="1" noChangeArrowheads="1"/>
          </p:cNvSpPr>
          <p:nvPr>
            <p:ph type="body" idx="4294967295"/>
          </p:nvPr>
        </p:nvSpPr>
        <p:spPr>
          <a:xfrm>
            <a:off x="0" y="622300"/>
            <a:ext cx="8467725" cy="2098675"/>
          </a:xfrm>
        </p:spPr>
        <p:txBody>
          <a:bodyPr>
            <a:normAutofit fontScale="92500" lnSpcReduction="10000"/>
          </a:bodyPr>
          <a:lstStyle/>
          <a:p>
            <a:pPr>
              <a:lnSpc>
                <a:spcPct val="90000"/>
              </a:lnSpc>
            </a:pPr>
            <a:r>
              <a:rPr lang="en-US" sz="2400">
                <a:latin typeface="Arial" charset="0"/>
                <a:ea typeface="ＭＳ Ｐゴシック" charset="0"/>
                <a:cs typeface="ＭＳ Ｐゴシック" charset="0"/>
              </a:rPr>
              <a:t>Evolution of eukaryotes</a:t>
            </a:r>
          </a:p>
          <a:p>
            <a:pPr lvl="1">
              <a:lnSpc>
                <a:spcPct val="90000"/>
              </a:lnSpc>
            </a:pPr>
            <a:r>
              <a:rPr lang="en-US" sz="2400">
                <a:latin typeface="Arial" charset="0"/>
                <a:ea typeface="ＭＳ Ｐゴシック" charset="0"/>
              </a:rPr>
              <a:t>origin of </a:t>
            </a:r>
            <a:r>
              <a:rPr lang="en-US" sz="2400" u="sng">
                <a:solidFill>
                  <a:srgbClr val="CC0000"/>
                </a:solidFill>
                <a:latin typeface="Arial" charset="0"/>
                <a:ea typeface="ＭＳ Ｐゴシック" charset="0"/>
              </a:rPr>
              <a:t>mitochondria</a:t>
            </a:r>
            <a:endParaRPr lang="en-US" sz="2400">
              <a:latin typeface="Arial" charset="0"/>
              <a:ea typeface="ＭＳ Ｐゴシック" charset="0"/>
            </a:endParaRPr>
          </a:p>
          <a:p>
            <a:pPr lvl="1">
              <a:lnSpc>
                <a:spcPct val="90000"/>
              </a:lnSpc>
            </a:pPr>
            <a:r>
              <a:rPr lang="en-US" sz="2400">
                <a:latin typeface="Arial" charset="0"/>
                <a:ea typeface="ＭＳ Ｐゴシック" charset="0"/>
              </a:rPr>
              <a:t>engulfed aerobic bacteria, but </a:t>
            </a:r>
            <a:br>
              <a:rPr lang="en-US" sz="2400">
                <a:latin typeface="Arial" charset="0"/>
                <a:ea typeface="ＭＳ Ｐゴシック" charset="0"/>
              </a:rPr>
            </a:br>
            <a:r>
              <a:rPr lang="en-US" sz="2400">
                <a:latin typeface="Arial" charset="0"/>
                <a:ea typeface="ＭＳ Ｐゴシック" charset="0"/>
              </a:rPr>
              <a:t>did not digest them</a:t>
            </a:r>
          </a:p>
          <a:p>
            <a:pPr lvl="1">
              <a:lnSpc>
                <a:spcPct val="90000"/>
              </a:lnSpc>
            </a:pPr>
            <a:r>
              <a:rPr lang="en-US" sz="2400">
                <a:latin typeface="Arial" charset="0"/>
                <a:ea typeface="ＭＳ Ｐゴシック" charset="0"/>
              </a:rPr>
              <a:t>mutually beneficial relationship</a:t>
            </a:r>
          </a:p>
          <a:p>
            <a:pPr lvl="2">
              <a:lnSpc>
                <a:spcPct val="90000"/>
              </a:lnSpc>
            </a:pPr>
            <a:r>
              <a:rPr lang="en-US">
                <a:latin typeface="Arial" charset="0"/>
                <a:ea typeface="ＭＳ Ｐゴシック" charset="0"/>
              </a:rPr>
              <a:t>natural selection</a:t>
            </a:r>
            <a:r>
              <a:rPr lang="en-US" i="1">
                <a:latin typeface="Arial" charset="0"/>
                <a:ea typeface="ＭＳ Ｐゴシック" charset="0"/>
              </a:rPr>
              <a:t>!</a:t>
            </a:r>
          </a:p>
        </p:txBody>
      </p:sp>
      <p:pic>
        <p:nvPicPr>
          <p:cNvPr id="14339" name="Picture 5" descr="04_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3444875"/>
            <a:ext cx="841057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6"/>
          <p:cNvSpPr>
            <a:spLocks noChangeArrowheads="1"/>
          </p:cNvSpPr>
          <p:nvPr/>
        </p:nvSpPr>
        <p:spPr bwMode="auto">
          <a:xfrm>
            <a:off x="277813" y="6089650"/>
            <a:ext cx="2036762" cy="66992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p>
            <a:pPr>
              <a:lnSpc>
                <a:spcPct val="90000"/>
              </a:lnSpc>
            </a:pPr>
            <a:r>
              <a:rPr lang="en-US" sz="2100" b="1">
                <a:solidFill>
                  <a:srgbClr val="CC0000"/>
                </a:solidFill>
              </a:rPr>
              <a:t>Ancestral </a:t>
            </a:r>
          </a:p>
          <a:p>
            <a:pPr>
              <a:lnSpc>
                <a:spcPct val="90000"/>
              </a:lnSpc>
            </a:pPr>
            <a:r>
              <a:rPr lang="en-US" sz="2100" b="1">
                <a:solidFill>
                  <a:srgbClr val="CC0000"/>
                </a:solidFill>
              </a:rPr>
              <a:t>eukaryotic cell</a:t>
            </a:r>
            <a:endParaRPr lang="en-US" sz="2100" b="1"/>
          </a:p>
        </p:txBody>
      </p:sp>
      <p:sp>
        <p:nvSpPr>
          <p:cNvPr id="14341" name="Rectangle 7"/>
          <p:cNvSpPr>
            <a:spLocks noChangeArrowheads="1"/>
          </p:cNvSpPr>
          <p:nvPr/>
        </p:nvSpPr>
        <p:spPr bwMode="auto">
          <a:xfrm>
            <a:off x="6248400" y="6065838"/>
            <a:ext cx="2732088" cy="66992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p>
            <a:pPr>
              <a:lnSpc>
                <a:spcPct val="90000"/>
              </a:lnSpc>
            </a:pPr>
            <a:r>
              <a:rPr lang="en-US" sz="2100" b="1">
                <a:solidFill>
                  <a:srgbClr val="CC0000"/>
                </a:solidFill>
              </a:rPr>
              <a:t>Eukaryotic cell</a:t>
            </a:r>
          </a:p>
          <a:p>
            <a:pPr>
              <a:lnSpc>
                <a:spcPct val="90000"/>
              </a:lnSpc>
            </a:pPr>
            <a:r>
              <a:rPr lang="en-US" sz="2100" b="1">
                <a:solidFill>
                  <a:srgbClr val="CC0000"/>
                </a:solidFill>
              </a:rPr>
              <a:t>with mitochondrion</a:t>
            </a:r>
            <a:r>
              <a:rPr lang="en-US" sz="2100" b="1">
                <a:solidFill>
                  <a:srgbClr val="000000"/>
                </a:solidFill>
              </a:rPr>
              <a:t> </a:t>
            </a:r>
          </a:p>
        </p:txBody>
      </p:sp>
      <p:sp>
        <p:nvSpPr>
          <p:cNvPr id="14342" name="Rectangle 8"/>
          <p:cNvSpPr>
            <a:spLocks noChangeArrowheads="1"/>
          </p:cNvSpPr>
          <p:nvPr/>
        </p:nvSpPr>
        <p:spPr bwMode="auto">
          <a:xfrm>
            <a:off x="1027113" y="3516313"/>
            <a:ext cx="25463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900" b="1">
                <a:solidFill>
                  <a:srgbClr val="000000"/>
                </a:solidFill>
              </a:rPr>
              <a:t>internal membrane system</a:t>
            </a:r>
          </a:p>
        </p:txBody>
      </p:sp>
      <p:sp>
        <p:nvSpPr>
          <p:cNvPr id="14343" name="Rectangle 9"/>
          <p:cNvSpPr>
            <a:spLocks noChangeArrowheads="1"/>
          </p:cNvSpPr>
          <p:nvPr/>
        </p:nvSpPr>
        <p:spPr bwMode="auto">
          <a:xfrm>
            <a:off x="4308475" y="3652838"/>
            <a:ext cx="20780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b="1">
                <a:solidFill>
                  <a:srgbClr val="000000"/>
                </a:solidFill>
              </a:rPr>
              <a:t>aerobic bacterium</a:t>
            </a:r>
          </a:p>
        </p:txBody>
      </p:sp>
      <p:sp>
        <p:nvSpPr>
          <p:cNvPr id="14344" name="Rectangle 10"/>
          <p:cNvSpPr>
            <a:spLocks noChangeArrowheads="1"/>
          </p:cNvSpPr>
          <p:nvPr/>
        </p:nvSpPr>
        <p:spPr bwMode="auto">
          <a:xfrm>
            <a:off x="7024688" y="3700463"/>
            <a:ext cx="16891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b="1" u="sng">
                <a:solidFill>
                  <a:srgbClr val="CC0000"/>
                </a:solidFill>
              </a:rPr>
              <a:t>mitochondrion</a:t>
            </a:r>
            <a:endParaRPr lang="en-US" sz="2000" b="1"/>
          </a:p>
        </p:txBody>
      </p:sp>
      <p:sp>
        <p:nvSpPr>
          <p:cNvPr id="14345" name="Line 11"/>
          <p:cNvSpPr>
            <a:spLocks noChangeShapeType="1"/>
          </p:cNvSpPr>
          <p:nvPr/>
        </p:nvSpPr>
        <p:spPr bwMode="auto">
          <a:xfrm flipH="1">
            <a:off x="8143875" y="3971925"/>
            <a:ext cx="141288" cy="1035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6" name="Line 12"/>
          <p:cNvSpPr>
            <a:spLocks noChangeShapeType="1"/>
          </p:cNvSpPr>
          <p:nvPr/>
        </p:nvSpPr>
        <p:spPr bwMode="auto">
          <a:xfrm>
            <a:off x="5189538" y="3911600"/>
            <a:ext cx="128587" cy="4492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7" name="Freeform 13"/>
          <p:cNvSpPr>
            <a:spLocks/>
          </p:cNvSpPr>
          <p:nvPr/>
        </p:nvSpPr>
        <p:spPr bwMode="auto">
          <a:xfrm>
            <a:off x="1457325" y="4135438"/>
            <a:ext cx="765175" cy="509587"/>
          </a:xfrm>
          <a:custGeom>
            <a:avLst/>
            <a:gdLst>
              <a:gd name="T0" fmla="*/ 0 w 447"/>
              <a:gd name="T1" fmla="*/ 2147483647 h 231"/>
              <a:gd name="T2" fmla="*/ 2147483647 w 447"/>
              <a:gd name="T3" fmla="*/ 0 h 231"/>
              <a:gd name="T4" fmla="*/ 2147483647 w 447"/>
              <a:gd name="T5" fmla="*/ 2147483647 h 231"/>
              <a:gd name="T6" fmla="*/ 0 60000 65536"/>
              <a:gd name="T7" fmla="*/ 0 60000 65536"/>
              <a:gd name="T8" fmla="*/ 0 60000 65536"/>
              <a:gd name="T9" fmla="*/ 0 w 447"/>
              <a:gd name="T10" fmla="*/ 0 h 231"/>
              <a:gd name="T11" fmla="*/ 447 w 447"/>
              <a:gd name="T12" fmla="*/ 231 h 231"/>
            </a:gdLst>
            <a:ahLst/>
            <a:cxnLst>
              <a:cxn ang="T6">
                <a:pos x="T0" y="T1"/>
              </a:cxn>
              <a:cxn ang="T7">
                <a:pos x="T2" y="T3"/>
              </a:cxn>
              <a:cxn ang="T8">
                <a:pos x="T4" y="T5"/>
              </a:cxn>
            </a:cxnLst>
            <a:rect l="T9" t="T10" r="T11" b="T12"/>
            <a:pathLst>
              <a:path w="447" h="231">
                <a:moveTo>
                  <a:pt x="0" y="66"/>
                </a:moveTo>
                <a:lnTo>
                  <a:pt x="447" y="0"/>
                </a:lnTo>
                <a:lnTo>
                  <a:pt x="207" y="23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8" name="Rectangle 18"/>
          <p:cNvSpPr>
            <a:spLocks noChangeArrowheads="1"/>
          </p:cNvSpPr>
          <p:nvPr/>
        </p:nvSpPr>
        <p:spPr bwMode="auto">
          <a:xfrm>
            <a:off x="5219700" y="5181600"/>
            <a:ext cx="1408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Endosymbiosis</a:t>
            </a:r>
            <a:endParaRPr lang="en-US" sz="1900" b="1">
              <a:solidFill>
                <a:srgbClr val="000000"/>
              </a:solidFill>
            </a:endParaRPr>
          </a:p>
        </p:txBody>
      </p:sp>
      <p:pic>
        <p:nvPicPr>
          <p:cNvPr id="14349" name="Picture 26" descr="26-02-EvolClockAnalogy-L"/>
          <p:cNvPicPr>
            <a:picLocks noChangeAspect="1" noChangeArrowheads="1"/>
          </p:cNvPicPr>
          <p:nvPr/>
        </p:nvPicPr>
        <p:blipFill>
          <a:blip r:embed="rId5">
            <a:extLst>
              <a:ext uri="{28A0092B-C50C-407E-A947-70E740481C1C}">
                <a14:useLocalDpi xmlns:a14="http://schemas.microsoft.com/office/drawing/2010/main" val="0"/>
              </a:ext>
            </a:extLst>
          </a:blip>
          <a:srcRect b="3600"/>
          <a:stretch>
            <a:fillRect/>
          </a:stretch>
        </p:blipFill>
        <p:spPr bwMode="auto">
          <a:xfrm>
            <a:off x="6213475" y="11113"/>
            <a:ext cx="293528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315" name="Oval 27"/>
          <p:cNvSpPr>
            <a:spLocks noChangeArrowheads="1"/>
          </p:cNvSpPr>
          <p:nvPr/>
        </p:nvSpPr>
        <p:spPr bwMode="auto">
          <a:xfrm>
            <a:off x="6249988" y="2970213"/>
            <a:ext cx="1303337" cy="542925"/>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894602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6315"/>
                                        </p:tgtEl>
                                        <p:attrNameLst>
                                          <p:attrName>style.visibility</p:attrName>
                                        </p:attrNameLst>
                                      </p:cBhvr>
                                      <p:to>
                                        <p:strVal val="visible"/>
                                      </p:to>
                                    </p:set>
                                    <p:animEffect transition="in" filter="wipe(left)">
                                      <p:cBhvr>
                                        <p:cTn id="7" dur="500"/>
                                        <p:tgtEl>
                                          <p:spTgt spid="396315"/>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4420" name="Picture 4" descr="darwin_cartoon"/>
          <p:cNvPicPr>
            <a:picLocks noChangeAspect="1" noChangeArrowheads="1"/>
          </p:cNvPicPr>
          <p:nvPr/>
        </p:nvPicPr>
        <p:blipFill>
          <a:blip r:embed="rId2"/>
          <a:srcRect/>
          <a:stretch>
            <a:fillRect/>
          </a:stretch>
        </p:blipFill>
        <p:spPr bwMode="auto">
          <a:xfrm>
            <a:off x="5045075" y="3086100"/>
            <a:ext cx="3978275" cy="3660775"/>
          </a:xfrm>
          <a:prstGeom prst="rect">
            <a:avLst/>
          </a:prstGeom>
          <a:noFill/>
          <a:effectLst>
            <a:outerShdw blurRad="63500" dist="38099" dir="2700000" algn="ctr" rotWithShape="0">
              <a:srgbClr val="000000">
                <a:alpha val="74998"/>
              </a:srgbClr>
            </a:outerShdw>
          </a:effectLst>
        </p:spPr>
      </p:pic>
      <p:sp>
        <p:nvSpPr>
          <p:cNvPr id="102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r>
              <a:rPr lang="en-US">
                <a:latin typeface="Arial" charset="0"/>
                <a:ea typeface="ＭＳ Ｐゴシック" charset="0"/>
                <a:cs typeface="ＭＳ Ｐゴシック" charset="0"/>
              </a:rPr>
              <a:t>What is Life?</a:t>
            </a:r>
            <a:br>
              <a:rPr lang="en-US">
                <a:latin typeface="Arial" charset="0"/>
                <a:ea typeface="ＭＳ Ｐゴシック" charset="0"/>
                <a:cs typeface="ＭＳ Ｐゴシック" charset="0"/>
              </a:rPr>
            </a:br>
            <a:endParaRPr lang="en-US">
              <a:latin typeface="Arial" charset="0"/>
              <a:ea typeface="ＭＳ Ｐゴシック" charset="0"/>
              <a:cs typeface="ＭＳ Ｐゴシック" charset="0"/>
            </a:endParaRPr>
          </a:p>
        </p:txBody>
      </p:sp>
      <p:sp>
        <p:nvSpPr>
          <p:cNvPr id="10243" name="Rectangle 3" descr="Rectangle: Click to edit Master text styles&#10;Second level&#10;Third level&#10;Fourth level&#10;Fifth level"/>
          <p:cNvSpPr>
            <a:spLocks noGrp="1" noChangeArrowheads="1"/>
          </p:cNvSpPr>
          <p:nvPr>
            <p:ph type="body" idx="1"/>
          </p:nvPr>
        </p:nvSpPr>
        <p:spPr>
          <a:xfrm>
            <a:off x="457200" y="939800"/>
            <a:ext cx="7772400" cy="5276850"/>
          </a:xfrm>
        </p:spPr>
        <p:txBody>
          <a:bodyPr>
            <a:normAutofit lnSpcReduction="10000"/>
          </a:bodyPr>
          <a:lstStyle/>
          <a:p>
            <a:pPr>
              <a:lnSpc>
                <a:spcPct val="90000"/>
              </a:lnSpc>
            </a:pPr>
            <a:r>
              <a:rPr lang="en-US" sz="2600">
                <a:latin typeface="Arial" charset="0"/>
                <a:ea typeface="ＭＳ Ｐゴシック" charset="0"/>
                <a:cs typeface="ＭＳ Ｐゴシック" charset="0"/>
              </a:rPr>
              <a:t>First we have to define </a:t>
            </a:r>
            <a:r>
              <a:rPr lang="en-US" sz="2600" u="sng">
                <a:solidFill>
                  <a:srgbClr val="CC0000"/>
                </a:solidFill>
                <a:latin typeface="Arial" charset="0"/>
                <a:ea typeface="ＭＳ Ｐゴシック" charset="0"/>
                <a:cs typeface="ＭＳ Ｐゴシック" charset="0"/>
              </a:rPr>
              <a:t>LIFE</a:t>
            </a:r>
            <a:r>
              <a:rPr lang="en-US" sz="2600">
                <a:latin typeface="Arial" charset="0"/>
                <a:ea typeface="ＭＳ Ｐゴシック" charset="0"/>
                <a:cs typeface="ＭＳ Ｐゴシック" charset="0"/>
              </a:rPr>
              <a:t>…</a:t>
            </a:r>
          </a:p>
          <a:p>
            <a:pPr lvl="1">
              <a:lnSpc>
                <a:spcPct val="90000"/>
              </a:lnSpc>
            </a:pPr>
            <a:r>
              <a:rPr lang="en-US" sz="2400">
                <a:latin typeface="Arial" charset="0"/>
                <a:ea typeface="ＭＳ Ｐゴシック" charset="0"/>
              </a:rPr>
              <a:t>organized as </a:t>
            </a:r>
            <a:r>
              <a:rPr lang="en-US" sz="2400" u="sng">
                <a:solidFill>
                  <a:srgbClr val="CC0000"/>
                </a:solidFill>
                <a:latin typeface="Arial" charset="0"/>
                <a:ea typeface="ＭＳ Ｐゴシック" charset="0"/>
              </a:rPr>
              <a:t>cells</a:t>
            </a:r>
            <a:endParaRPr lang="en-US" sz="2400">
              <a:latin typeface="Arial" charset="0"/>
              <a:ea typeface="ＭＳ Ｐゴシック" charset="0"/>
            </a:endParaRPr>
          </a:p>
          <a:p>
            <a:pPr lvl="1">
              <a:lnSpc>
                <a:spcPct val="90000"/>
              </a:lnSpc>
            </a:pPr>
            <a:r>
              <a:rPr lang="en-US" sz="2400" u="sng">
                <a:solidFill>
                  <a:srgbClr val="CC0000"/>
                </a:solidFill>
                <a:latin typeface="Arial" charset="0"/>
                <a:ea typeface="ＭＳ Ｐゴシック" charset="0"/>
              </a:rPr>
              <a:t>respond</a:t>
            </a:r>
            <a:r>
              <a:rPr lang="en-US" sz="2400">
                <a:latin typeface="Arial" charset="0"/>
                <a:ea typeface="ＭＳ Ｐゴシック" charset="0"/>
              </a:rPr>
              <a:t> to stimuli</a:t>
            </a:r>
          </a:p>
          <a:p>
            <a:pPr lvl="1">
              <a:lnSpc>
                <a:spcPct val="90000"/>
              </a:lnSpc>
            </a:pPr>
            <a:r>
              <a:rPr lang="en-US" sz="2400" u="sng">
                <a:solidFill>
                  <a:srgbClr val="CC0000"/>
                </a:solidFill>
                <a:latin typeface="Arial" charset="0"/>
                <a:ea typeface="ＭＳ Ｐゴシック" charset="0"/>
              </a:rPr>
              <a:t>regulate</a:t>
            </a:r>
            <a:r>
              <a:rPr lang="en-US" sz="2400">
                <a:solidFill>
                  <a:srgbClr val="CC0000"/>
                </a:solidFill>
                <a:latin typeface="Arial" charset="0"/>
                <a:ea typeface="ＭＳ Ｐゴシック" charset="0"/>
              </a:rPr>
              <a:t> </a:t>
            </a:r>
            <a:r>
              <a:rPr lang="en-US" sz="2400">
                <a:latin typeface="Arial" charset="0"/>
                <a:ea typeface="ＭＳ Ｐゴシック" charset="0"/>
              </a:rPr>
              <a:t>internal processes</a:t>
            </a:r>
          </a:p>
          <a:p>
            <a:pPr lvl="2">
              <a:lnSpc>
                <a:spcPct val="90000"/>
              </a:lnSpc>
            </a:pPr>
            <a:r>
              <a:rPr lang="en-US" u="sng">
                <a:solidFill>
                  <a:srgbClr val="CC0000"/>
                </a:solidFill>
                <a:latin typeface="Arial" charset="0"/>
                <a:ea typeface="ＭＳ Ｐゴシック" charset="0"/>
              </a:rPr>
              <a:t>homeostasis</a:t>
            </a:r>
          </a:p>
          <a:p>
            <a:pPr lvl="1">
              <a:lnSpc>
                <a:spcPct val="90000"/>
              </a:lnSpc>
            </a:pPr>
            <a:r>
              <a:rPr lang="en-US" sz="2400">
                <a:latin typeface="Arial" charset="0"/>
                <a:ea typeface="ＭＳ Ｐゴシック" charset="0"/>
              </a:rPr>
              <a:t>use </a:t>
            </a:r>
            <a:r>
              <a:rPr lang="en-US" sz="2400" u="sng">
                <a:solidFill>
                  <a:srgbClr val="CC0000"/>
                </a:solidFill>
                <a:latin typeface="Arial" charset="0"/>
                <a:ea typeface="ＭＳ Ｐゴシック" charset="0"/>
              </a:rPr>
              <a:t>energy</a:t>
            </a:r>
            <a:r>
              <a:rPr lang="en-US" sz="2400">
                <a:latin typeface="Arial" charset="0"/>
                <a:ea typeface="ＭＳ Ｐゴシック" charset="0"/>
              </a:rPr>
              <a:t> to </a:t>
            </a:r>
            <a:r>
              <a:rPr lang="en-US" sz="2400" u="sng">
                <a:solidFill>
                  <a:srgbClr val="CC0000"/>
                </a:solidFill>
                <a:latin typeface="Arial" charset="0"/>
                <a:ea typeface="ＭＳ Ｐゴシック" charset="0"/>
              </a:rPr>
              <a:t>grow</a:t>
            </a:r>
          </a:p>
          <a:p>
            <a:pPr lvl="2">
              <a:lnSpc>
                <a:spcPct val="90000"/>
              </a:lnSpc>
            </a:pPr>
            <a:r>
              <a:rPr lang="en-US">
                <a:latin typeface="Arial" charset="0"/>
                <a:ea typeface="ＭＳ Ｐゴシック" charset="0"/>
              </a:rPr>
              <a:t>metabolism</a:t>
            </a:r>
          </a:p>
          <a:p>
            <a:pPr lvl="1">
              <a:lnSpc>
                <a:spcPct val="90000"/>
              </a:lnSpc>
            </a:pPr>
            <a:r>
              <a:rPr lang="en-US" sz="2400" u="sng">
                <a:solidFill>
                  <a:srgbClr val="CC0000"/>
                </a:solidFill>
                <a:latin typeface="Arial" charset="0"/>
                <a:ea typeface="ＭＳ Ｐゴシック" charset="0"/>
              </a:rPr>
              <a:t>develop</a:t>
            </a:r>
            <a:r>
              <a:rPr lang="en-US" sz="2400">
                <a:latin typeface="Arial" charset="0"/>
                <a:ea typeface="ＭＳ Ｐゴシック" charset="0"/>
              </a:rPr>
              <a:t> </a:t>
            </a:r>
          </a:p>
          <a:p>
            <a:pPr lvl="2">
              <a:lnSpc>
                <a:spcPct val="90000"/>
              </a:lnSpc>
            </a:pPr>
            <a:r>
              <a:rPr lang="en-US">
                <a:latin typeface="Arial" charset="0"/>
                <a:ea typeface="ＭＳ Ｐゴシック" charset="0"/>
              </a:rPr>
              <a:t>change &amp; mature </a:t>
            </a:r>
            <a:br>
              <a:rPr lang="en-US">
                <a:latin typeface="Arial" charset="0"/>
                <a:ea typeface="ＭＳ Ｐゴシック" charset="0"/>
              </a:rPr>
            </a:br>
            <a:r>
              <a:rPr lang="en-US">
                <a:latin typeface="Arial" charset="0"/>
                <a:ea typeface="ＭＳ Ｐゴシック" charset="0"/>
              </a:rPr>
              <a:t>within lifetime</a:t>
            </a:r>
          </a:p>
          <a:p>
            <a:pPr lvl="1">
              <a:lnSpc>
                <a:spcPct val="90000"/>
              </a:lnSpc>
            </a:pPr>
            <a:r>
              <a:rPr lang="en-US" sz="2400" u="sng">
                <a:solidFill>
                  <a:srgbClr val="CC0000"/>
                </a:solidFill>
                <a:latin typeface="Arial" charset="0"/>
                <a:ea typeface="ＭＳ Ｐゴシック" charset="0"/>
              </a:rPr>
              <a:t>reproduce</a:t>
            </a:r>
            <a:endParaRPr lang="en-US" sz="2400">
              <a:latin typeface="Arial" charset="0"/>
              <a:ea typeface="ＭＳ Ｐゴシック" charset="0"/>
            </a:endParaRPr>
          </a:p>
          <a:p>
            <a:pPr lvl="2">
              <a:lnSpc>
                <a:spcPct val="90000"/>
              </a:lnSpc>
            </a:pPr>
            <a:r>
              <a:rPr lang="en-US" u="sng">
                <a:solidFill>
                  <a:srgbClr val="CC0000"/>
                </a:solidFill>
                <a:latin typeface="Arial" charset="0"/>
                <a:ea typeface="ＭＳ Ｐゴシック" charset="0"/>
              </a:rPr>
              <a:t>heredity</a:t>
            </a:r>
          </a:p>
          <a:p>
            <a:pPr lvl="3">
              <a:lnSpc>
                <a:spcPct val="90000"/>
              </a:lnSpc>
            </a:pPr>
            <a:r>
              <a:rPr lang="en-US" sz="2400">
                <a:latin typeface="Arial" charset="0"/>
                <a:ea typeface="ＭＳ Ｐゴシック" charset="0"/>
              </a:rPr>
              <a:t>DNA / RNA</a:t>
            </a:r>
          </a:p>
          <a:p>
            <a:pPr lvl="2">
              <a:lnSpc>
                <a:spcPct val="90000"/>
              </a:lnSpc>
            </a:pPr>
            <a:r>
              <a:rPr lang="en-US">
                <a:latin typeface="Arial" charset="0"/>
                <a:ea typeface="ＭＳ Ｐゴシック" charset="0"/>
              </a:rPr>
              <a:t>adaptation &amp; evolution</a:t>
            </a:r>
          </a:p>
        </p:txBody>
      </p:sp>
    </p:spTree>
    <p:extLst>
      <p:ext uri="{BB962C8B-B14F-4D97-AF65-F5344CB8AC3E}">
        <p14:creationId xmlns:p14="http://schemas.microsoft.com/office/powerpoint/2010/main" val="21581360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bwMode="auto">
          <a:xfrm>
            <a:off x="0" y="0"/>
            <a:ext cx="7632700" cy="893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Life comes from Non-Life</a:t>
            </a:r>
          </a:p>
        </p:txBody>
      </p:sp>
      <p:sp>
        <p:nvSpPr>
          <p:cNvPr id="11266" name="Content Placeholder 2"/>
          <p:cNvSpPr>
            <a:spLocks noGrp="1"/>
          </p:cNvSpPr>
          <p:nvPr>
            <p:ph idx="1"/>
          </p:nvPr>
        </p:nvSpPr>
        <p:spPr>
          <a:xfrm>
            <a:off x="177800" y="977900"/>
            <a:ext cx="6540500" cy="4318000"/>
          </a:xfrm>
        </p:spPr>
        <p:txBody>
          <a:bodyPr>
            <a:normAutofit fontScale="92500" lnSpcReduction="20000"/>
          </a:bodyPr>
          <a:lstStyle/>
          <a:p>
            <a:r>
              <a:rPr lang="en-US">
                <a:latin typeface="Arial" charset="0"/>
                <a:ea typeface="ＭＳ Ｐゴシック" charset="0"/>
                <a:cs typeface="ＭＳ Ｐゴシック" charset="0"/>
              </a:rPr>
              <a:t>Where is the line between living and non-living?</a:t>
            </a:r>
          </a:p>
          <a:p>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A vehicle (organism) built by design information (DNA) for the purpose of replicating that information</a:t>
            </a:r>
            <a:r>
              <a:rPr lang="ja-JP" altLang="en-US">
                <a:latin typeface="Arial" charset="0"/>
                <a:ea typeface="ＭＳ Ｐゴシック" charset="0"/>
                <a:cs typeface="ＭＳ Ｐゴシック" charset="0"/>
              </a:rPr>
              <a:t>”</a:t>
            </a:r>
            <a:endParaRPr lang="en-US" altLang="ja-JP">
              <a:latin typeface="Arial" charset="0"/>
              <a:ea typeface="ＭＳ Ｐゴシック" charset="0"/>
              <a:cs typeface="ＭＳ Ｐゴシック" charset="0"/>
            </a:endParaRPr>
          </a:p>
          <a:p>
            <a:r>
              <a:rPr lang="en-US">
                <a:latin typeface="Arial" charset="0"/>
                <a:ea typeface="ＭＳ Ｐゴシック" charset="0"/>
                <a:cs typeface="ＭＳ Ｐゴシック" charset="0"/>
              </a:rPr>
              <a:t>Good– but too inclusive??? (computer viruses, etc.)</a:t>
            </a:r>
          </a:p>
          <a:p>
            <a:r>
              <a:rPr lang="en-US">
                <a:latin typeface="Arial" charset="0"/>
                <a:ea typeface="ＭＳ Ｐゴシック" charset="0"/>
                <a:cs typeface="ＭＳ Ｐゴシック" charset="0"/>
              </a:rPr>
              <a:t>Terrestrial life is cellular (sorry viruses).</a:t>
            </a:r>
          </a:p>
        </p:txBody>
      </p:sp>
      <p:pic>
        <p:nvPicPr>
          <p:cNvPr id="312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4229100"/>
            <a:ext cx="26289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1"/>
          <p:cNvSpPr>
            <a:spLocks noChangeArrowheads="1"/>
          </p:cNvSpPr>
          <p:nvPr/>
        </p:nvSpPr>
        <p:spPr bwMode="auto">
          <a:xfrm flipH="1">
            <a:off x="6400800" y="1930400"/>
            <a:ext cx="2743200" cy="1816100"/>
          </a:xfrm>
          <a:prstGeom prst="wedgeEllipseCallout">
            <a:avLst>
              <a:gd name="adj1" fmla="val 6273"/>
              <a:gd name="adj2" fmla="val 92185"/>
            </a:avLst>
          </a:prstGeom>
          <a:solidFill>
            <a:srgbClr val="FFEA18"/>
          </a:solidFill>
          <a:ln w="38100">
            <a:solidFill>
              <a:srgbClr val="CC0000"/>
            </a:solidFill>
            <a:miter lim="800000"/>
            <a:headEnd/>
            <a:tailEnd/>
          </a:ln>
        </p:spPr>
        <p:txBody>
          <a:bodyPr wrap="none" lIns="0" tIns="0" rIns="0" bIns="0" anchor="ctr"/>
          <a:lstStyle/>
          <a:p>
            <a:r>
              <a:rPr lang="en-US" sz="2600" b="1">
                <a:solidFill>
                  <a:srgbClr val="0F116A"/>
                </a:solidFill>
                <a:latin typeface="Comic Sans MS" charset="0"/>
              </a:rPr>
              <a:t>No worries—</a:t>
            </a:r>
          </a:p>
          <a:p>
            <a:r>
              <a:rPr lang="en-US" sz="2600" b="1">
                <a:solidFill>
                  <a:srgbClr val="0F116A"/>
                </a:solidFill>
                <a:latin typeface="Comic Sans MS" charset="0"/>
              </a:rPr>
              <a:t>Alive or Not,</a:t>
            </a:r>
          </a:p>
          <a:p>
            <a:r>
              <a:rPr lang="en-US" sz="2600" b="1">
                <a:solidFill>
                  <a:srgbClr val="0F116A"/>
                </a:solidFill>
                <a:latin typeface="Comic Sans MS" charset="0"/>
              </a:rPr>
              <a:t>I exist!!!</a:t>
            </a:r>
          </a:p>
        </p:txBody>
      </p:sp>
    </p:spTree>
    <p:extLst>
      <p:ext uri="{BB962C8B-B14F-4D97-AF65-F5344CB8AC3E}">
        <p14:creationId xmlns:p14="http://schemas.microsoft.com/office/powerpoint/2010/main" val="2518142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12322"/>
                                        </p:tgtEl>
                                        <p:attrNameLst>
                                          <p:attrName>style.visibility</p:attrName>
                                        </p:attrNameLst>
                                      </p:cBhvr>
                                      <p:to>
                                        <p:strVal val="visible"/>
                                      </p:to>
                                    </p:set>
                                    <p:anim calcmode="lin" valueType="num">
                                      <p:cBhvr additive="base">
                                        <p:cTn id="7" dur="500" fill="hold"/>
                                        <p:tgtEl>
                                          <p:spTgt spid="312322"/>
                                        </p:tgtEl>
                                        <p:attrNameLst>
                                          <p:attrName>ppt_x</p:attrName>
                                        </p:attrNameLst>
                                      </p:cBhvr>
                                      <p:tavLst>
                                        <p:tav tm="0">
                                          <p:val>
                                            <p:strVal val="#ppt_x"/>
                                          </p:val>
                                        </p:tav>
                                        <p:tav tm="100000">
                                          <p:val>
                                            <p:strVal val="#ppt_x"/>
                                          </p:val>
                                        </p:tav>
                                      </p:tavLst>
                                    </p:anim>
                                    <p:anim calcmode="lin" valueType="num">
                                      <p:cBhvr additive="base">
                                        <p:cTn id="8" dur="500" fill="hold"/>
                                        <p:tgtEl>
                                          <p:spTgt spid="31232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5444" name="Picture 4" descr="f4-01_the_origin_of_lif"/>
          <p:cNvPicPr>
            <a:picLocks noChangeAspect="1" noChangeArrowheads="1"/>
          </p:cNvPicPr>
          <p:nvPr/>
        </p:nvPicPr>
        <p:blipFill>
          <a:blip r:embed="rId2"/>
          <a:srcRect/>
          <a:stretch>
            <a:fillRect/>
          </a:stretch>
        </p:blipFill>
        <p:spPr bwMode="auto">
          <a:xfrm>
            <a:off x="6132513" y="2286000"/>
            <a:ext cx="2703512" cy="4175125"/>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122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The Origin of Life is </a:t>
            </a:r>
            <a:r>
              <a:rPr lang="en-US" u="sng">
                <a:solidFill>
                  <a:srgbClr val="CC0000"/>
                </a:solidFill>
                <a:latin typeface="Arial" charset="0"/>
                <a:ea typeface="ＭＳ Ｐゴシック" charset="0"/>
                <a:cs typeface="ＭＳ Ｐゴシック" charset="0"/>
              </a:rPr>
              <a:t>Hypothesis</a:t>
            </a:r>
          </a:p>
        </p:txBody>
      </p:sp>
      <p:sp>
        <p:nvSpPr>
          <p:cNvPr id="12291" name="Rectangle 3" descr="Rectangle: Click to edit Master text styles&#10;Second level&#10;Third level&#10;Fourth level&#10;Fifth level"/>
          <p:cNvSpPr>
            <a:spLocks noGrp="1" noChangeArrowheads="1"/>
          </p:cNvSpPr>
          <p:nvPr>
            <p:ph type="body" idx="1"/>
          </p:nvPr>
        </p:nvSpPr>
        <p:spPr>
          <a:xfrm>
            <a:off x="508000" y="1055688"/>
            <a:ext cx="5280025" cy="5478462"/>
          </a:xfrm>
        </p:spPr>
        <p:txBody>
          <a:bodyPr>
            <a:normAutofit lnSpcReduction="10000"/>
          </a:bodyPr>
          <a:lstStyle/>
          <a:p>
            <a:pPr>
              <a:lnSpc>
                <a:spcPct val="90000"/>
              </a:lnSpc>
            </a:pPr>
            <a:r>
              <a:rPr lang="en-US" sz="2600">
                <a:latin typeface="Arial" charset="0"/>
                <a:ea typeface="ＭＳ Ｐゴシック" charset="0"/>
                <a:cs typeface="ＭＳ Ｐゴシック" charset="0"/>
              </a:rPr>
              <a:t>Special Creation</a:t>
            </a:r>
          </a:p>
          <a:p>
            <a:pPr lvl="1">
              <a:lnSpc>
                <a:spcPct val="90000"/>
              </a:lnSpc>
            </a:pPr>
            <a:r>
              <a:rPr lang="en-US" sz="2400" i="1">
                <a:latin typeface="Arial" charset="0"/>
                <a:ea typeface="ＭＳ Ｐゴシック" charset="0"/>
              </a:rPr>
              <a:t>Life was created by a supernatural or divine force.</a:t>
            </a:r>
            <a:endParaRPr lang="en-US" sz="2400">
              <a:latin typeface="Arial" charset="0"/>
              <a:ea typeface="ＭＳ Ｐゴシック" charset="0"/>
            </a:endParaRPr>
          </a:p>
          <a:p>
            <a:pPr lvl="1">
              <a:lnSpc>
                <a:spcPct val="90000"/>
              </a:lnSpc>
            </a:pPr>
            <a:r>
              <a:rPr lang="en-US" sz="2400">
                <a:solidFill>
                  <a:srgbClr val="CC0000"/>
                </a:solidFill>
                <a:latin typeface="Arial" charset="0"/>
                <a:ea typeface="ＭＳ Ｐゴシック" charset="0"/>
              </a:rPr>
              <a:t>not testable</a:t>
            </a:r>
            <a:endParaRPr lang="en-US" sz="2400">
              <a:latin typeface="Arial" charset="0"/>
              <a:ea typeface="ＭＳ Ｐゴシック" charset="0"/>
            </a:endParaRPr>
          </a:p>
          <a:p>
            <a:pPr>
              <a:lnSpc>
                <a:spcPct val="90000"/>
              </a:lnSpc>
            </a:pPr>
            <a:r>
              <a:rPr lang="en-US" sz="2600">
                <a:latin typeface="Arial" charset="0"/>
                <a:ea typeface="ＭＳ Ｐゴシック" charset="0"/>
                <a:cs typeface="ＭＳ Ｐゴシック" charset="0"/>
              </a:rPr>
              <a:t>Extraterrestrial Origin (Panspermia)</a:t>
            </a:r>
          </a:p>
          <a:p>
            <a:pPr lvl="1">
              <a:lnSpc>
                <a:spcPct val="90000"/>
              </a:lnSpc>
            </a:pPr>
            <a:r>
              <a:rPr lang="en-US" sz="2400" i="1">
                <a:latin typeface="Arial" charset="0"/>
                <a:ea typeface="ＭＳ Ｐゴシック" charset="0"/>
              </a:rPr>
              <a:t>The original source of organic (carbon) materials was comets &amp; meteorites striking early Earth.</a:t>
            </a:r>
            <a:endParaRPr lang="en-US" sz="2400">
              <a:latin typeface="Arial" charset="0"/>
              <a:ea typeface="ＭＳ Ｐゴシック" charset="0"/>
            </a:endParaRPr>
          </a:p>
          <a:p>
            <a:pPr lvl="1">
              <a:lnSpc>
                <a:spcPct val="90000"/>
              </a:lnSpc>
            </a:pPr>
            <a:r>
              <a:rPr lang="en-US" sz="2400">
                <a:solidFill>
                  <a:srgbClr val="CC0000"/>
                </a:solidFill>
                <a:latin typeface="Arial" charset="0"/>
                <a:ea typeface="ＭＳ Ｐゴシック" charset="0"/>
              </a:rPr>
              <a:t>testable</a:t>
            </a:r>
            <a:endParaRPr lang="en-US" sz="2400">
              <a:latin typeface="Arial" charset="0"/>
              <a:ea typeface="ＭＳ Ｐゴシック" charset="0"/>
            </a:endParaRPr>
          </a:p>
          <a:p>
            <a:pPr>
              <a:lnSpc>
                <a:spcPct val="90000"/>
              </a:lnSpc>
            </a:pPr>
            <a:r>
              <a:rPr lang="en-US" sz="2600">
                <a:latin typeface="Arial" charset="0"/>
                <a:ea typeface="ＭＳ Ｐゴシック" charset="0"/>
                <a:cs typeface="ＭＳ Ｐゴシック" charset="0"/>
              </a:rPr>
              <a:t>Spontaneous Abiotic Origin</a:t>
            </a:r>
          </a:p>
          <a:p>
            <a:pPr lvl="1">
              <a:lnSpc>
                <a:spcPct val="90000"/>
              </a:lnSpc>
            </a:pPr>
            <a:r>
              <a:rPr lang="en-US" sz="2400" i="1">
                <a:latin typeface="Arial" charset="0"/>
                <a:ea typeface="ＭＳ Ｐゴシック" charset="0"/>
              </a:rPr>
              <a:t>Life evolved spontaneously from inorganic molecules.</a:t>
            </a:r>
            <a:endParaRPr lang="en-US" sz="2400">
              <a:latin typeface="Arial" charset="0"/>
              <a:ea typeface="ＭＳ Ｐゴシック" charset="0"/>
            </a:endParaRPr>
          </a:p>
          <a:p>
            <a:pPr lvl="1">
              <a:lnSpc>
                <a:spcPct val="90000"/>
              </a:lnSpc>
            </a:pPr>
            <a:r>
              <a:rPr lang="en-US" sz="2400">
                <a:solidFill>
                  <a:srgbClr val="CC0000"/>
                </a:solidFill>
                <a:latin typeface="Arial" charset="0"/>
                <a:ea typeface="ＭＳ Ｐゴシック" charset="0"/>
              </a:rPr>
              <a:t>testable</a:t>
            </a:r>
            <a:endParaRPr lang="en-US" sz="2400">
              <a:latin typeface="Arial" charset="0"/>
              <a:ea typeface="ＭＳ Ｐゴシック" charset="0"/>
            </a:endParaRPr>
          </a:p>
        </p:txBody>
      </p:sp>
    </p:spTree>
    <p:extLst>
      <p:ext uri="{BB962C8B-B14F-4D97-AF65-F5344CB8AC3E}">
        <p14:creationId xmlns:p14="http://schemas.microsoft.com/office/powerpoint/2010/main" val="36945773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98425" y="76200"/>
            <a:ext cx="8534400" cy="503238"/>
          </a:xfrm>
        </p:spPr>
        <p:txBody>
          <a:bodyPr>
            <a:normAutofit fontScale="90000"/>
          </a:bodyPr>
          <a:lstStyle/>
          <a:p>
            <a:pPr eaLnBrk="1" hangingPunct="1"/>
            <a:r>
              <a:rPr lang="en-US">
                <a:latin typeface="Times New Roman" charset="0"/>
                <a:ea typeface="ＭＳ Ｐゴシック" charset="0"/>
                <a:cs typeface="ＭＳ Ｐゴシック" charset="0"/>
              </a:rPr>
              <a:t>Overview: Lost Worlds</a:t>
            </a:r>
          </a:p>
        </p:txBody>
      </p:sp>
      <p:sp>
        <p:nvSpPr>
          <p:cNvPr id="13314" name="Rectangle 3"/>
          <p:cNvSpPr>
            <a:spLocks noGrp="1" noChangeArrowheads="1"/>
          </p:cNvSpPr>
          <p:nvPr>
            <p:ph type="body" idx="1"/>
          </p:nvPr>
        </p:nvSpPr>
        <p:spPr>
          <a:xfrm>
            <a:off x="204788" y="1174750"/>
            <a:ext cx="8534400" cy="4425950"/>
          </a:xfrm>
        </p:spPr>
        <p:txBody>
          <a:bodyPr/>
          <a:lstStyle/>
          <a:p>
            <a:pPr eaLnBrk="1" hangingPunct="1"/>
            <a:r>
              <a:rPr lang="en-US" sz="3000">
                <a:latin typeface="Arial" charset="0"/>
                <a:ea typeface="ＭＳ Ｐゴシック" charset="0"/>
                <a:cs typeface="ＭＳ Ｐゴシック" charset="0"/>
              </a:rPr>
              <a:t>Past organisms were very different from those now alive</a:t>
            </a:r>
          </a:p>
          <a:p>
            <a:pPr eaLnBrk="1" hangingPunct="1"/>
            <a:r>
              <a:rPr lang="en-US" sz="3000">
                <a:latin typeface="Arial" charset="0"/>
                <a:ea typeface="ＭＳ Ｐゴシック" charset="0"/>
                <a:cs typeface="ＭＳ Ｐゴシック" charset="0"/>
              </a:rPr>
              <a:t>The fossil record shows </a:t>
            </a:r>
            <a:r>
              <a:rPr lang="en-US" sz="3000" b="1">
                <a:latin typeface="Arial" charset="0"/>
                <a:ea typeface="ＭＳ Ｐゴシック" charset="0"/>
                <a:cs typeface="ＭＳ Ｐゴシック" charset="0"/>
              </a:rPr>
              <a:t>macroevolutionary</a:t>
            </a:r>
            <a:r>
              <a:rPr lang="en-US" sz="3000">
                <a:latin typeface="Arial" charset="0"/>
                <a:ea typeface="ＭＳ Ｐゴシック" charset="0"/>
                <a:cs typeface="ＭＳ Ｐゴシック" charset="0"/>
              </a:rPr>
              <a:t> changes over large time scales including</a:t>
            </a:r>
            <a:endParaRPr lang="en-US">
              <a:latin typeface="Arial" charset="0"/>
              <a:ea typeface="ＭＳ Ｐゴシック" charset="0"/>
              <a:cs typeface="ＭＳ Ｐゴシック" charset="0"/>
            </a:endParaRPr>
          </a:p>
          <a:p>
            <a:pPr lvl="1" eaLnBrk="1" hangingPunct="1"/>
            <a:r>
              <a:rPr lang="en-US">
                <a:latin typeface="Arial" charset="0"/>
                <a:ea typeface="ＭＳ Ｐゴシック" charset="0"/>
              </a:rPr>
              <a:t>The emergence of terrestrial vertebrates </a:t>
            </a:r>
          </a:p>
          <a:p>
            <a:pPr lvl="1" eaLnBrk="1" hangingPunct="1"/>
            <a:r>
              <a:rPr lang="en-US">
                <a:latin typeface="Arial" charset="0"/>
                <a:ea typeface="ＭＳ Ｐゴシック" charset="0"/>
              </a:rPr>
              <a:t>The origin of photosynthesis</a:t>
            </a:r>
          </a:p>
          <a:p>
            <a:pPr lvl="1" eaLnBrk="1" hangingPunct="1"/>
            <a:r>
              <a:rPr lang="en-US">
                <a:latin typeface="Arial" charset="0"/>
                <a:ea typeface="ＭＳ Ｐゴシック" charset="0"/>
              </a:rPr>
              <a:t>Long-term impacts of mass extinctions</a:t>
            </a:r>
          </a:p>
        </p:txBody>
      </p:sp>
      <p:sp>
        <p:nvSpPr>
          <p:cNvPr id="13315" name="Line 4"/>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2896585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98425" y="76200"/>
            <a:ext cx="8534400" cy="914400"/>
          </a:xfrm>
        </p:spPr>
        <p:txBody>
          <a:bodyPr>
            <a:normAutofit fontScale="90000"/>
          </a:bodyPr>
          <a:lstStyle/>
          <a:p>
            <a:pPr marL="115888" indent="0" eaLnBrk="1" hangingPunct="1"/>
            <a:r>
              <a:rPr lang="en-US">
                <a:latin typeface="Times New Roman" charset="0"/>
                <a:ea typeface="ＭＳ Ｐゴシック" charset="0"/>
                <a:cs typeface="ＭＳ Ｐゴシック" charset="0"/>
              </a:rPr>
              <a:t>Concept 25.1: Conditions on early Earth made the origin of life possible</a:t>
            </a:r>
          </a:p>
        </p:txBody>
      </p:sp>
      <p:sp>
        <p:nvSpPr>
          <p:cNvPr id="15362" name="Rectangle 3"/>
          <p:cNvSpPr>
            <a:spLocks noGrp="1" noChangeArrowheads="1"/>
          </p:cNvSpPr>
          <p:nvPr>
            <p:ph type="body" idx="1"/>
          </p:nvPr>
        </p:nvSpPr>
        <p:spPr>
          <a:xfrm>
            <a:off x="204788" y="1174750"/>
            <a:ext cx="8534400" cy="4802188"/>
          </a:xfrm>
        </p:spPr>
        <p:txBody>
          <a:bodyPr/>
          <a:lstStyle/>
          <a:p>
            <a:pPr eaLnBrk="1" hangingPunct="1"/>
            <a:r>
              <a:rPr lang="en-US" sz="3000">
                <a:latin typeface="Arial" charset="0"/>
                <a:ea typeface="ＭＳ Ｐゴシック" charset="0"/>
                <a:cs typeface="ＭＳ Ｐゴシック" charset="0"/>
              </a:rPr>
              <a:t>Chemical and physical processes on early Earth may have produced very simple cells through a sequence of stages:</a:t>
            </a:r>
          </a:p>
          <a:p>
            <a:pPr lvl="1" eaLnBrk="1" hangingPunct="1">
              <a:buFont typeface="Times New Roman" charset="0"/>
              <a:buNone/>
            </a:pPr>
            <a:r>
              <a:rPr lang="en-US">
                <a:latin typeface="Arial" charset="0"/>
                <a:ea typeface="ＭＳ Ｐゴシック" charset="0"/>
              </a:rPr>
              <a:t>1. Abiotic synthesis of small organic molecules</a:t>
            </a:r>
          </a:p>
          <a:p>
            <a:pPr lvl="1" eaLnBrk="1" hangingPunct="1">
              <a:buFont typeface="Times New Roman" charset="0"/>
              <a:buNone/>
            </a:pPr>
            <a:r>
              <a:rPr lang="en-US">
                <a:latin typeface="Arial" charset="0"/>
                <a:ea typeface="ＭＳ Ｐゴシック" charset="0"/>
              </a:rPr>
              <a:t>2. Joining of these small molecules into macromolecules</a:t>
            </a:r>
          </a:p>
          <a:p>
            <a:pPr lvl="1" eaLnBrk="1" hangingPunct="1">
              <a:buFont typeface="Times New Roman" charset="0"/>
              <a:buNone/>
            </a:pPr>
            <a:r>
              <a:rPr lang="en-US">
                <a:latin typeface="Arial" charset="0"/>
                <a:ea typeface="ＭＳ Ｐゴシック" charset="0"/>
              </a:rPr>
              <a:t>3. Packaging of molecules into </a:t>
            </a:r>
            <a:r>
              <a:rPr lang="ja-JP" altLang="en-US">
                <a:latin typeface="Arial" charset="0"/>
                <a:ea typeface="ＭＳ Ｐゴシック" charset="0"/>
              </a:rPr>
              <a:t>“</a:t>
            </a:r>
            <a:r>
              <a:rPr lang="en-US" altLang="ja-JP">
                <a:latin typeface="Arial" charset="0"/>
                <a:ea typeface="ＭＳ Ｐゴシック" charset="0"/>
              </a:rPr>
              <a:t>protobionts</a:t>
            </a:r>
            <a:r>
              <a:rPr lang="ja-JP" altLang="en-US">
                <a:latin typeface="Arial" charset="0"/>
                <a:ea typeface="ＭＳ Ｐゴシック" charset="0"/>
              </a:rPr>
              <a:t>”</a:t>
            </a:r>
            <a:endParaRPr lang="en-US" altLang="ja-JP">
              <a:latin typeface="Arial" charset="0"/>
              <a:ea typeface="ＭＳ Ｐゴシック" charset="0"/>
            </a:endParaRPr>
          </a:p>
          <a:p>
            <a:pPr lvl="1" eaLnBrk="1" hangingPunct="1">
              <a:buFont typeface="Times New Roman" charset="0"/>
              <a:buNone/>
            </a:pPr>
            <a:r>
              <a:rPr lang="en-US">
                <a:latin typeface="Arial" charset="0"/>
                <a:ea typeface="ＭＳ Ｐゴシック" charset="0"/>
              </a:rPr>
              <a:t>4. Origin of self-replicating molecules</a:t>
            </a:r>
          </a:p>
        </p:txBody>
      </p:sp>
      <p:sp>
        <p:nvSpPr>
          <p:cNvPr id="15363" name="Line 4"/>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299968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bwMode="auto">
          <a:xfrm>
            <a:off x="0" y="76200"/>
            <a:ext cx="8534400" cy="503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atin typeface="Arial" charset="0"/>
                <a:ea typeface="ＭＳ Ｐゴシック" charset="0"/>
                <a:cs typeface="ＭＳ Ｐゴシック" charset="0"/>
              </a:rPr>
              <a:t>Conditions on early Earth</a:t>
            </a:r>
          </a:p>
        </p:txBody>
      </p:sp>
      <p:sp>
        <p:nvSpPr>
          <p:cNvPr id="377859" name="Rectangle 3" descr="Rectangle: Click to edit Master text styles&#10;Second level&#10;Third level&#10;Fourth level&#10;Fifth level"/>
          <p:cNvSpPr>
            <a:spLocks noGrp="1" noChangeArrowheads="1"/>
          </p:cNvSpPr>
          <p:nvPr>
            <p:ph type="body" idx="4294967295"/>
          </p:nvPr>
        </p:nvSpPr>
        <p:spPr>
          <a:xfrm>
            <a:off x="0" y="711200"/>
            <a:ext cx="8534400" cy="3424238"/>
          </a:xfrm>
        </p:spPr>
        <p:txBody>
          <a:bodyPr>
            <a:normAutofit fontScale="92500" lnSpcReduction="20000"/>
          </a:bodyPr>
          <a:lstStyle/>
          <a:p>
            <a:r>
              <a:rPr lang="en-US" u="sng">
                <a:solidFill>
                  <a:srgbClr val="CC0000"/>
                </a:solidFill>
                <a:latin typeface="Arial" charset="0"/>
                <a:ea typeface="ＭＳ Ｐゴシック" charset="0"/>
                <a:cs typeface="ＭＳ Ｐゴシック" charset="0"/>
              </a:rPr>
              <a:t>Reducing atmosphere</a:t>
            </a:r>
            <a:endParaRPr lang="en-US">
              <a:latin typeface="Arial" charset="0"/>
              <a:ea typeface="ＭＳ Ｐゴシック" charset="0"/>
              <a:cs typeface="ＭＳ Ｐゴシック" charset="0"/>
            </a:endParaRPr>
          </a:p>
          <a:p>
            <a:pPr lvl="1"/>
            <a:r>
              <a:rPr lang="en-US">
                <a:latin typeface="Arial" charset="0"/>
                <a:ea typeface="ＭＳ Ｐゴシック" charset="0"/>
              </a:rPr>
              <a:t>water vapor (H</a:t>
            </a:r>
            <a:r>
              <a:rPr lang="en-US" baseline="-25000">
                <a:latin typeface="Arial" charset="0"/>
                <a:ea typeface="ＭＳ Ｐゴシック" charset="0"/>
              </a:rPr>
              <a:t>2</a:t>
            </a:r>
            <a:r>
              <a:rPr lang="en-US">
                <a:latin typeface="Arial" charset="0"/>
                <a:ea typeface="ＭＳ Ｐゴシック" charset="0"/>
              </a:rPr>
              <a:t>O), CO</a:t>
            </a:r>
            <a:r>
              <a:rPr lang="en-US" baseline="-25000">
                <a:latin typeface="Arial" charset="0"/>
                <a:ea typeface="ＭＳ Ｐゴシック" charset="0"/>
              </a:rPr>
              <a:t>2</a:t>
            </a:r>
            <a:r>
              <a:rPr lang="en-US">
                <a:latin typeface="Arial" charset="0"/>
                <a:ea typeface="ＭＳ Ｐゴシック" charset="0"/>
              </a:rPr>
              <a:t>, N</a:t>
            </a:r>
            <a:r>
              <a:rPr lang="en-US" baseline="-25000">
                <a:latin typeface="Arial" charset="0"/>
                <a:ea typeface="ＭＳ Ｐゴシック" charset="0"/>
              </a:rPr>
              <a:t>2</a:t>
            </a:r>
            <a:r>
              <a:rPr lang="en-US">
                <a:latin typeface="Arial" charset="0"/>
                <a:ea typeface="ＭＳ Ｐゴシック" charset="0"/>
              </a:rPr>
              <a:t>, NO</a:t>
            </a:r>
            <a:r>
              <a:rPr lang="en-US" baseline="-25000">
                <a:latin typeface="Arial" charset="0"/>
                <a:ea typeface="ＭＳ Ｐゴシック" charset="0"/>
              </a:rPr>
              <a:t>x</a:t>
            </a:r>
            <a:r>
              <a:rPr lang="en-US">
                <a:latin typeface="Arial" charset="0"/>
                <a:ea typeface="ＭＳ Ｐゴシック" charset="0"/>
              </a:rPr>
              <a:t>, H</a:t>
            </a:r>
            <a:r>
              <a:rPr lang="en-US" baseline="-25000">
                <a:latin typeface="Arial" charset="0"/>
                <a:ea typeface="ＭＳ Ｐゴシック" charset="0"/>
              </a:rPr>
              <a:t>2</a:t>
            </a:r>
            <a:r>
              <a:rPr lang="en-US">
                <a:latin typeface="Arial" charset="0"/>
                <a:ea typeface="ＭＳ Ｐゴシック" charset="0"/>
              </a:rPr>
              <a:t>,</a:t>
            </a:r>
            <a:r>
              <a:rPr lang="en-US" baseline="-25000">
                <a:latin typeface="Arial" charset="0"/>
                <a:ea typeface="ＭＳ Ｐゴシック" charset="0"/>
              </a:rPr>
              <a:t> </a:t>
            </a:r>
            <a:r>
              <a:rPr lang="en-US">
                <a:latin typeface="Arial" charset="0"/>
                <a:ea typeface="ＭＳ Ｐゴシック" charset="0"/>
              </a:rPr>
              <a:t>NH</a:t>
            </a:r>
            <a:r>
              <a:rPr lang="en-US" baseline="-25000">
                <a:latin typeface="Arial" charset="0"/>
                <a:ea typeface="ＭＳ Ｐゴシック" charset="0"/>
              </a:rPr>
              <a:t>3</a:t>
            </a:r>
            <a:r>
              <a:rPr lang="en-US">
                <a:latin typeface="Arial" charset="0"/>
                <a:ea typeface="ＭＳ Ｐゴシック" charset="0"/>
              </a:rPr>
              <a:t>, CH</a:t>
            </a:r>
            <a:r>
              <a:rPr lang="en-US" baseline="-25000">
                <a:latin typeface="Arial" charset="0"/>
                <a:ea typeface="ＭＳ Ｐゴシック" charset="0"/>
              </a:rPr>
              <a:t>4</a:t>
            </a:r>
            <a:r>
              <a:rPr lang="en-US">
                <a:latin typeface="Arial" charset="0"/>
                <a:ea typeface="ＭＳ Ｐゴシック" charset="0"/>
              </a:rPr>
              <a:t>, H</a:t>
            </a:r>
            <a:r>
              <a:rPr lang="en-US" baseline="-25000">
                <a:latin typeface="Arial" charset="0"/>
                <a:ea typeface="ＭＳ Ｐゴシック" charset="0"/>
              </a:rPr>
              <a:t>2</a:t>
            </a:r>
            <a:r>
              <a:rPr lang="en-US">
                <a:latin typeface="Arial" charset="0"/>
                <a:ea typeface="ＭＳ Ｐゴシック" charset="0"/>
              </a:rPr>
              <a:t>S </a:t>
            </a:r>
          </a:p>
          <a:p>
            <a:pPr lvl="1"/>
            <a:r>
              <a:rPr lang="en-US">
                <a:latin typeface="Arial" charset="0"/>
                <a:ea typeface="ＭＳ Ｐゴシック" charset="0"/>
              </a:rPr>
              <a:t>lots of available H &amp; its electron</a:t>
            </a:r>
          </a:p>
          <a:p>
            <a:pPr lvl="1"/>
            <a:r>
              <a:rPr lang="en-US">
                <a:latin typeface="Arial" charset="0"/>
                <a:ea typeface="ＭＳ Ｐゴシック" charset="0"/>
              </a:rPr>
              <a:t>no free oxygen</a:t>
            </a:r>
          </a:p>
          <a:p>
            <a:r>
              <a:rPr lang="en-US">
                <a:latin typeface="Arial" charset="0"/>
                <a:ea typeface="ＭＳ Ｐゴシック" charset="0"/>
                <a:cs typeface="ＭＳ Ｐゴシック" charset="0"/>
              </a:rPr>
              <a:t>Energy source</a:t>
            </a:r>
          </a:p>
          <a:p>
            <a:pPr lvl="1"/>
            <a:r>
              <a:rPr lang="en-US">
                <a:latin typeface="Arial" charset="0"/>
                <a:ea typeface="ＭＳ Ｐゴシック" charset="0"/>
              </a:rPr>
              <a:t>lightning, UV radiation, </a:t>
            </a:r>
            <a:br>
              <a:rPr lang="en-US">
                <a:latin typeface="Arial" charset="0"/>
                <a:ea typeface="ＭＳ Ｐゴシック" charset="0"/>
              </a:rPr>
            </a:br>
            <a:r>
              <a:rPr lang="en-US">
                <a:latin typeface="Arial" charset="0"/>
                <a:ea typeface="ＭＳ Ｐゴシック" charset="0"/>
              </a:rPr>
              <a:t>volcanic</a:t>
            </a:r>
          </a:p>
        </p:txBody>
      </p:sp>
      <p:pic>
        <p:nvPicPr>
          <p:cNvPr id="377860" name="Picture 4" descr="26-00-VolcanoLightning"/>
          <p:cNvPicPr>
            <a:picLocks noChangeAspect="1" noChangeArrowheads="1"/>
          </p:cNvPicPr>
          <p:nvPr/>
        </p:nvPicPr>
        <p:blipFill>
          <a:blip r:embed="rId4"/>
          <a:srcRect/>
          <a:stretch>
            <a:fillRect/>
          </a:stretch>
        </p:blipFill>
        <p:spPr bwMode="auto">
          <a:xfrm>
            <a:off x="6350000" y="4340225"/>
            <a:ext cx="2654300" cy="2413000"/>
          </a:xfrm>
          <a:prstGeom prst="rect">
            <a:avLst/>
          </a:prstGeom>
          <a:noFill/>
          <a:effectLst>
            <a:outerShdw blurRad="63500" dist="38099" dir="2700000" algn="ctr" rotWithShape="0">
              <a:srgbClr val="000000">
                <a:alpha val="74998"/>
              </a:srgbClr>
            </a:outerShdw>
          </a:effectLst>
        </p:spPr>
      </p:pic>
      <p:sp>
        <p:nvSpPr>
          <p:cNvPr id="377865" name="Rectangle 9"/>
          <p:cNvSpPr>
            <a:spLocks noChangeArrowheads="1"/>
          </p:cNvSpPr>
          <p:nvPr/>
        </p:nvSpPr>
        <p:spPr bwMode="auto">
          <a:xfrm>
            <a:off x="5716588" y="3378200"/>
            <a:ext cx="2792412" cy="1431925"/>
          </a:xfrm>
          <a:prstGeom prst="rect">
            <a:avLst/>
          </a:prstGeom>
          <a:solidFill>
            <a:schemeClr val="bg2"/>
          </a:solidFill>
          <a:ln w="9525">
            <a:noFill/>
            <a:miter lim="800000"/>
            <a:headEnd/>
            <a:tailEnd/>
          </a:ln>
          <a:effectLst>
            <a:outerShdw blurRad="63500" dist="35921" dir="2700000" algn="ctr" rotWithShape="0">
              <a:srgbClr val="000000"/>
            </a:outerShdw>
          </a:effectLst>
        </p:spPr>
        <p:txBody>
          <a:bodyPr>
            <a:spAutoFit/>
          </a:bodyPr>
          <a:lstStyle/>
          <a:p>
            <a:pPr>
              <a:defRPr/>
            </a:pPr>
            <a:r>
              <a:rPr lang="en-US" sz="2200" b="1">
                <a:solidFill>
                  <a:srgbClr val="0F116A"/>
                </a:solidFill>
              </a:rPr>
              <a:t>low O</a:t>
            </a:r>
            <a:r>
              <a:rPr lang="en-US" sz="2200" b="1" baseline="-25000">
                <a:solidFill>
                  <a:srgbClr val="0F116A"/>
                </a:solidFill>
              </a:rPr>
              <a:t>2</a:t>
            </a:r>
            <a:r>
              <a:rPr lang="en-US" sz="2200" b="1">
                <a:solidFill>
                  <a:srgbClr val="0F116A"/>
                </a:solidFill>
              </a:rPr>
              <a:t> = </a:t>
            </a:r>
            <a:br>
              <a:rPr lang="en-US" sz="2200" b="1">
                <a:solidFill>
                  <a:srgbClr val="0F116A"/>
                </a:solidFill>
              </a:rPr>
            </a:br>
            <a:r>
              <a:rPr lang="en-US" sz="2200" b="1">
                <a:solidFill>
                  <a:srgbClr val="0F116A"/>
                </a:solidFill>
              </a:rPr>
              <a:t>organic molecules do not breakdown as quickly</a:t>
            </a:r>
          </a:p>
        </p:txBody>
      </p:sp>
    </p:spTree>
    <p:extLst>
      <p:ext uri="{BB962C8B-B14F-4D97-AF65-F5344CB8AC3E}">
        <p14:creationId xmlns:p14="http://schemas.microsoft.com/office/powerpoint/2010/main" val="1178003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7859">
                                            <p:txEl>
                                              <p:pRg st="3" end="3"/>
                                            </p:txEl>
                                          </p:spTgt>
                                        </p:tgtEl>
                                        <p:attrNameLst>
                                          <p:attrName>style.visibility</p:attrName>
                                        </p:attrNameLst>
                                      </p:cBhvr>
                                      <p:to>
                                        <p:strVal val="visible"/>
                                      </p:to>
                                    </p:set>
                                    <p:anim calcmode="lin" valueType="num">
                                      <p:cBhvr additive="base">
                                        <p:cTn id="7" dur="500" fill="hold"/>
                                        <p:tgtEl>
                                          <p:spTgt spid="377859">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78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77865"/>
                                        </p:tgtEl>
                                        <p:attrNameLst>
                                          <p:attrName>style.visibility</p:attrName>
                                        </p:attrNameLst>
                                      </p:cBhvr>
                                      <p:to>
                                        <p:strVal val="visible"/>
                                      </p:to>
                                    </p:set>
                                    <p:animEffect transition="in" filter="wipe(left)">
                                      <p:cBhvr>
                                        <p:cTn id="13" dur="500"/>
                                        <p:tgtEl>
                                          <p:spTgt spid="3778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77859">
                                            <p:txEl>
                                              <p:pRg st="5" end="5"/>
                                            </p:txEl>
                                          </p:spTgt>
                                        </p:tgtEl>
                                        <p:attrNameLst>
                                          <p:attrName>style.visibility</p:attrName>
                                        </p:attrNameLst>
                                      </p:cBhvr>
                                      <p:to>
                                        <p:strVal val="visible"/>
                                      </p:to>
                                    </p:set>
                                    <p:anim calcmode="lin" valueType="num">
                                      <p:cBhvr additive="base">
                                        <p:cTn id="18" dur="500" fill="hold"/>
                                        <p:tgtEl>
                                          <p:spTgt spid="377859">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7785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autoUpdateAnimBg="0"/>
      <p:bldP spid="37786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r>
              <a:rPr lang="en-US">
                <a:latin typeface="Arial" charset="0"/>
                <a:ea typeface="ＭＳ Ｐゴシック" charset="0"/>
                <a:cs typeface="ＭＳ Ｐゴシック" charset="0"/>
              </a:rPr>
              <a:t>5 Steps to go from Non-Life to Life</a:t>
            </a:r>
          </a:p>
        </p:txBody>
      </p:sp>
      <p:sp>
        <p:nvSpPr>
          <p:cNvPr id="19458" name="Content Placeholder 2"/>
          <p:cNvSpPr>
            <a:spLocks noGrp="1"/>
          </p:cNvSpPr>
          <p:nvPr>
            <p:ph idx="1"/>
          </p:nvPr>
        </p:nvSpPr>
        <p:spPr>
          <a:xfrm>
            <a:off x="0" y="1955800"/>
            <a:ext cx="8610600" cy="519113"/>
          </a:xfrm>
        </p:spPr>
        <p:txBody>
          <a:bodyPr>
            <a:normAutofit fontScale="25000" lnSpcReduction="20000"/>
          </a:bodyPr>
          <a:lstStyle/>
          <a:p>
            <a:pPr marL="514350" indent="-514350">
              <a:buFontTx/>
              <a:buAutoNum type="arabicPeriod"/>
            </a:pPr>
            <a:r>
              <a:rPr lang="en-US">
                <a:latin typeface="Arial" charset="0"/>
                <a:ea typeface="ＭＳ Ｐゴシック" charset="0"/>
                <a:cs typeface="ＭＳ Ｐゴシック" charset="0"/>
              </a:rPr>
              <a:t>Formation (or presence) of Biological Molecules</a:t>
            </a:r>
          </a:p>
          <a:p>
            <a:pPr marL="514350" indent="-514350">
              <a:buFontTx/>
              <a:buAutoNum type="arabicPeriod"/>
            </a:pPr>
            <a:r>
              <a:rPr lang="en-US">
                <a:latin typeface="Arial" charset="0"/>
                <a:ea typeface="ＭＳ Ｐゴシック" charset="0"/>
                <a:cs typeface="ＭＳ Ｐゴシック" charset="0"/>
              </a:rPr>
              <a:t>Isolation of Biological Molecules from Surroundings (aka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Cells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a:t>
            </a:r>
          </a:p>
          <a:p>
            <a:pPr marL="514350" indent="-514350">
              <a:buFontTx/>
              <a:buAutoNum type="arabicPeriod"/>
            </a:pPr>
            <a:r>
              <a:rPr lang="en-US">
                <a:latin typeface="Arial" charset="0"/>
                <a:ea typeface="ＭＳ Ｐゴシック" charset="0"/>
                <a:cs typeface="ＭＳ Ｐゴシック" charset="0"/>
              </a:rPr>
              <a:t>Development of Metabolism.</a:t>
            </a:r>
          </a:p>
          <a:p>
            <a:pPr marL="514350" indent="-514350">
              <a:buFontTx/>
              <a:buAutoNum type="arabicPeriod"/>
            </a:pPr>
            <a:r>
              <a:rPr lang="en-US">
                <a:latin typeface="Arial" charset="0"/>
                <a:ea typeface="ＭＳ Ｐゴシック" charset="0"/>
                <a:cs typeface="ＭＳ Ｐゴシック" charset="0"/>
              </a:rPr>
              <a:t>Development of Information Molecules.</a:t>
            </a:r>
          </a:p>
          <a:p>
            <a:pPr marL="514350" indent="-514350">
              <a:buFontTx/>
              <a:buAutoNum type="arabicPeriod"/>
            </a:pPr>
            <a:r>
              <a:rPr lang="en-US">
                <a:latin typeface="Arial" charset="0"/>
                <a:ea typeface="ＭＳ Ｐゴシック" charset="0"/>
                <a:cs typeface="ＭＳ Ｐゴシック" charset="0"/>
              </a:rPr>
              <a:t>Reproduction.</a:t>
            </a:r>
          </a:p>
        </p:txBody>
      </p:sp>
    </p:spTree>
    <p:extLst>
      <p:ext uri="{BB962C8B-B14F-4D97-AF65-F5344CB8AC3E}">
        <p14:creationId xmlns:p14="http://schemas.microsoft.com/office/powerpoint/2010/main" val="27472981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2052</Words>
  <Application>Microsoft Macintosh PowerPoint</Application>
  <PresentationFormat>On-screen Show (4:3)</PresentationFormat>
  <Paragraphs>346</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What is Life? </vt:lpstr>
      <vt:lpstr>Life comes from Non-Life</vt:lpstr>
      <vt:lpstr>The Origin of Life is Hypothesis</vt:lpstr>
      <vt:lpstr>Overview: Lost Worlds</vt:lpstr>
      <vt:lpstr>Concept 25.1: Conditions on early Earth made the origin of life possible</vt:lpstr>
      <vt:lpstr>Conditions on early Earth</vt:lpstr>
      <vt:lpstr>5 Steps to go from Non-Life to Life</vt:lpstr>
      <vt:lpstr>Origin of Organic Molecules</vt:lpstr>
      <vt:lpstr>Origin of Cells (Protobionts)</vt:lpstr>
      <vt:lpstr>Origin of Genetics</vt:lpstr>
      <vt:lpstr>A ribozyme capable of replicating RNA</vt:lpstr>
      <vt:lpstr>Key Events in Origin of Life</vt:lpstr>
      <vt:lpstr>PowerPoint Presentation</vt:lpstr>
      <vt:lpstr>PowerPoint Presentation</vt:lpstr>
      <vt:lpstr>PowerPoint Presentation</vt:lpstr>
      <vt:lpstr>Concept 25.3: Key events in life’s history include the origins of single-celled and multicelled organisms and the colonization of land</vt:lpstr>
      <vt:lpstr>PowerPoint Presentation</vt:lpstr>
      <vt:lpstr>PowerPoint Presentation</vt:lpstr>
      <vt:lpstr>Prokaryotes</vt:lpstr>
      <vt:lpstr>Stromatolites</vt:lpstr>
      <vt:lpstr>Oxygen atmosphere</vt:lpstr>
      <vt:lpstr>First Eukaryotes</vt:lpstr>
      <vt:lpstr>Endosymbiosis</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Plano High School</dc:creator>
  <cp:lastModifiedBy>Plano High School</cp:lastModifiedBy>
  <cp:revision>4</cp:revision>
  <dcterms:created xsi:type="dcterms:W3CDTF">2017-05-25T18:44:21Z</dcterms:created>
  <dcterms:modified xsi:type="dcterms:W3CDTF">2017-05-25T18:45:40Z</dcterms:modified>
</cp:coreProperties>
</file>