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3.bin" ContentType="audio/unknown"/>
  <Override PartName="/ppt/media/audio4.bin" ContentType="audi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7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B758C-B8B0-754E-93E5-35F47515AE3A}" type="datetimeFigureOut">
              <a:rPr lang="en-US" smtClean="0"/>
              <a:t>5/17/17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FCFEB-887A-6449-AA67-EC6EC4401CF0}" type="slidenum">
              <a:rPr lang="en-US" smtClean="0"/>
              <a:t>‹#›</a:t>
            </a:fld>
            <a:endParaRPr lang="en-US"/>
          </a:p>
        </p:txBody>
      </p:sp>
    </p:spTree>
    <p:extLst>
      <p:ext uri="{BB962C8B-B14F-4D97-AF65-F5344CB8AC3E}">
        <p14:creationId xmlns:p14="http://schemas.microsoft.com/office/powerpoint/2010/main" val="20643798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F9BE6BC-C6F7-3447-BDA9-301417F4CF94}" type="slidenum">
              <a:rPr lang="en-US" sz="1200" b="0">
                <a:latin typeface="Times New Roman" charset="0"/>
              </a:rPr>
              <a:pPr/>
              <a:t>1</a:t>
            </a:fld>
            <a:endParaRPr lang="en-US" sz="1200" b="0">
              <a:latin typeface="Times New Roman" charset="0"/>
            </a:endParaRPr>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Monosaccharides have molecular formulae that are multiples of CH</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O.</a:t>
            </a:r>
          </a:p>
          <a:p>
            <a:pPr eaLnBrk="1" hangingPunct="1"/>
            <a:r>
              <a:rPr lang="en-US">
                <a:latin typeface="Times New Roman" charset="0"/>
                <a:ea typeface="ＭＳ Ｐゴシック" charset="0"/>
                <a:cs typeface="ＭＳ Ｐゴシック" charset="0"/>
              </a:rPr>
              <a:t>Monosaccharides, particularly glucose, are major nutrients for cells. Glucose is the starting compound for an important metabolic pathway called cellular respiration.</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The abstract nature of chemistry can be discouraging to many students. Consider starting out this section of the lecture by examining the chemical groups on a food nutrition label. Candy bars with peanuts are particularly useful, as they contain significant amounts of all three sources of calories (carbohydrates, proteins, and lipids).</a:t>
            </a:r>
          </a:p>
          <a:p>
            <a:pPr eaLnBrk="1" hangingPunct="1"/>
            <a:r>
              <a:rPr lang="en-US">
                <a:latin typeface="Times New Roman" charset="0"/>
                <a:ea typeface="ＭＳ Ｐゴシック" charset="0"/>
                <a:cs typeface="ＭＳ Ｐゴシック" charset="0"/>
              </a:rPr>
              <a:t>2. 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If your lectures will eventually include details of glycolysis and aerobic respiration, this is a good point to introduce the basic concepts of glucose as fuel. Just introducing this conceptual formula might help: eating glucose + breathing in oxygen → water + usable energy (used to build ATP) + heat + exhaling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2BA7280-7FB8-7340-AE8E-B578072C12D8}" type="slidenum">
              <a:rPr lang="en-US" sz="1200" b="0">
                <a:latin typeface="Times New Roman" charset="0"/>
              </a:rPr>
              <a:pPr/>
              <a:t>10</a:t>
            </a:fld>
            <a:endParaRPr lang="en-US" sz="1200" b="0">
              <a:latin typeface="Times New Roman" charset="0"/>
            </a:endParaRPr>
          </a:p>
        </p:txBody>
      </p:sp>
      <p:sp>
        <p:nvSpPr>
          <p:cNvPr id="92162" name="Rectangle 2"/>
          <p:cNvSpPr>
            <a:spLocks noGrp="1" noRot="1" noChangeAspect="1" noChangeArrowheads="1"/>
          </p:cNvSpPr>
          <p:nvPr>
            <p:ph type="sldImg"/>
          </p:nvPr>
        </p:nvSpPr>
        <p:spPr>
          <a:solidFill>
            <a:srgbClr val="FFFFFF"/>
          </a:solidFill>
          <a:ln/>
        </p:spPr>
      </p:sp>
      <p:sp>
        <p:nvSpPr>
          <p:cNvPr id="92163"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sucrose = table sugar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8B51F2E7-AEF2-244E-BE7D-68B212F37AD7}" type="slidenum">
              <a:rPr lang="en-US" sz="1200" b="0">
                <a:latin typeface="Times New Roman" charset="0"/>
              </a:rPr>
              <a:pPr/>
              <a:t>11</a:t>
            </a:fld>
            <a:endParaRPr lang="en-US" sz="1200" b="0">
              <a:latin typeface="Times New Roman" charset="0"/>
            </a:endParaRPr>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r>
              <a:rPr lang="en-US" b="1" u="sng">
                <a:solidFill>
                  <a:schemeClr val="tx2"/>
                </a:solidFill>
                <a:latin typeface="Times New Roman" charset="0"/>
                <a:ea typeface="ＭＳ Ｐゴシック" charset="0"/>
                <a:cs typeface="ＭＳ Ｐゴシック" charset="0"/>
              </a:rPr>
              <a:t>Polysaccharides</a:t>
            </a:r>
            <a:r>
              <a:rPr lang="en-US" b="1">
                <a:latin typeface="Times New Roman" charset="0"/>
                <a:ea typeface="ＭＳ Ｐゴシック" charset="0"/>
                <a:cs typeface="ＭＳ Ｐゴシック" charset="0"/>
              </a:rPr>
              <a:t> are polymers of hundreds to thousands of monosaccharides</a:t>
            </a:r>
          </a:p>
          <a:p>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Starch</a:t>
            </a:r>
            <a:r>
              <a:rPr lang="en-US">
                <a:latin typeface="Times New Roman" charset="0"/>
                <a:ea typeface="ＭＳ Ｐゴシック" charset="0"/>
                <a:cs typeface="ＭＳ Ｐゴシック" charset="0"/>
              </a:rPr>
              <a:t> is a storage polysaccharide composed of glucose monomers and found in plants</a:t>
            </a:r>
          </a:p>
          <a:p>
            <a:pPr eaLnBrk="1" hangingPunct="1"/>
            <a:r>
              <a:rPr lang="en-US" b="1">
                <a:latin typeface="Times New Roman" charset="0"/>
                <a:ea typeface="ＭＳ Ｐゴシック" charset="0"/>
                <a:cs typeface="ＭＳ Ｐゴシック" charset="0"/>
              </a:rPr>
              <a:t>Glycogen</a:t>
            </a:r>
            <a:r>
              <a:rPr lang="en-US">
                <a:latin typeface="Times New Roman" charset="0"/>
                <a:ea typeface="ＭＳ Ｐゴシック" charset="0"/>
                <a:cs typeface="ＭＳ Ｐゴシック" charset="0"/>
              </a:rPr>
              <a:t> is a storage polysaccharide composed of glucose, which is hydrolyzed by animals when glucose is needed</a:t>
            </a:r>
          </a:p>
          <a:p>
            <a:pPr eaLnBrk="1" hangingPunct="1"/>
            <a:r>
              <a:rPr lang="en-US" b="1">
                <a:latin typeface="Times New Roman" charset="0"/>
                <a:ea typeface="ＭＳ Ｐゴシック" charset="0"/>
                <a:cs typeface="ＭＳ Ｐゴシック" charset="0"/>
              </a:rPr>
              <a:t>Cellulose</a:t>
            </a:r>
            <a:r>
              <a:rPr lang="en-US">
                <a:latin typeface="Times New Roman" charset="0"/>
                <a:ea typeface="ＭＳ Ｐゴシック" charset="0"/>
                <a:cs typeface="ＭＳ Ｐゴシック" charset="0"/>
              </a:rPr>
              <a:t> is a polymer of glucose that forms plant cell walls</a:t>
            </a:r>
          </a:p>
          <a:p>
            <a:pPr eaLnBrk="1" hangingPunct="1"/>
            <a:r>
              <a:rPr lang="en-US" b="1">
                <a:latin typeface="Times New Roman" charset="0"/>
                <a:ea typeface="ＭＳ Ｐゴシック" charset="0"/>
                <a:cs typeface="ＭＳ Ｐゴシック" charset="0"/>
              </a:rPr>
              <a:t>Chitin</a:t>
            </a:r>
            <a:r>
              <a:rPr lang="en-US">
                <a:latin typeface="Times New Roman" charset="0"/>
                <a:ea typeface="ＭＳ Ｐゴシック" charset="0"/>
                <a:cs typeface="ＭＳ Ｐゴシック" charset="0"/>
              </a:rPr>
              <a:t> is a polysaccharide used by insects and crustaceans to build an exoskeleton</a:t>
            </a:r>
          </a:p>
          <a:p>
            <a:pPr eaLnBrk="1" hangingPunct="1"/>
            <a:r>
              <a:rPr lang="en-US">
                <a:latin typeface="Times New Roman" charset="0"/>
                <a:ea typeface="ＭＳ Ｐゴシック" charset="0"/>
                <a:cs typeface="ＭＳ Ｐゴシック" charset="0"/>
              </a:rPr>
              <a:t>Most mammals, including humans, do not have enzymes necessary to digest cellulose. Thus the energy in the glucose monomers is not available. Cows have solved this problem by harboring prokaryotes (bacteria) in their rumen that hydrolyze the cellulose of grass and hay to glucose monomers. The glucose can be used for energy as well as building blocks for other nutrients that nourish the cow. Likewise, termites cannot digest cellulose in wood, but the bacteria in their guts can, and so provide a meal for themselves as well as the termites</a:t>
            </a:r>
          </a:p>
          <a:p>
            <a:pPr eaLnBrk="1" hangingPunct="1"/>
            <a:r>
              <a:rPr lang="en-US">
                <a:latin typeface="Times New Roman" charset="0"/>
                <a:ea typeface="ＭＳ Ｐゴシック" charset="0"/>
                <a:cs typeface="ＭＳ Ｐゴシック" charset="0"/>
              </a:rPr>
              <a:t>The text notes that cellulose is the most abundant organic molecule on Earth. Ask your students why this is true. </a:t>
            </a:r>
          </a:p>
          <a:p>
            <a:pPr eaLnBrk="1" hangingPunct="1"/>
            <a:endParaRPr lang="en-US">
              <a:latin typeface="Times New Roman" charset="0"/>
              <a:ea typeface="ＭＳ Ｐゴシック" charset="0"/>
              <a:cs typeface="ＭＳ Ｐゴシック" charset="0"/>
            </a:endParaRPr>
          </a:p>
          <a:p>
            <a:endParaRPr lang="en-US" b="1">
              <a:latin typeface="Times New Roman" charset="0"/>
              <a:ea typeface="ＭＳ Ｐゴシック" charset="0"/>
              <a:cs typeface="ＭＳ Ｐゴシック" charset="0"/>
            </a:endParaRPr>
          </a:p>
          <a:p>
            <a:endParaRPr lang="en-US" b="1">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AB9D678-69CB-714B-AA8F-8F25C83B6AA6}" type="slidenum">
              <a:rPr lang="en-US" sz="1200" b="0">
                <a:latin typeface="Times New Roman" charset="0"/>
              </a:rPr>
              <a:pPr/>
              <a:t>12</a:t>
            </a:fld>
            <a:endParaRPr lang="en-US" sz="1200" b="0">
              <a:latin typeface="Times New Roman" charset="0"/>
            </a:endParaRPr>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3.7 Polysaccharides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0CFCD6F-E441-3D43-A621-F7976A77B20E}" type="slidenum">
              <a:rPr lang="en-US" sz="1200" b="0">
                <a:latin typeface="Times New Roman" charset="0"/>
              </a:rPr>
              <a:pPr/>
              <a:t>13</a:t>
            </a:fld>
            <a:endParaRPr lang="en-US" sz="1200" b="0">
              <a:latin typeface="Times New Roman" charset="0"/>
            </a:endParaRPr>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Can you see the difference between starch &amp; glycogen?</a:t>
            </a:r>
          </a:p>
          <a:p>
            <a:r>
              <a:rPr lang="en-US">
                <a:latin typeface="Times New Roman" charset="0"/>
                <a:ea typeface="ＭＳ Ｐゴシック" charset="0"/>
                <a:cs typeface="ＭＳ Ｐゴシック" charset="0"/>
              </a:rPr>
              <a:t>Which is easier to digest?</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Glycogen = many branches = many ends</a:t>
            </a:r>
          </a:p>
          <a:p>
            <a:r>
              <a:rPr lang="en-US">
                <a:latin typeface="Times New Roman" charset="0"/>
                <a:ea typeface="ＭＳ Ｐゴシック" charset="0"/>
                <a:cs typeface="ＭＳ Ｐゴシック" charset="0"/>
              </a:rPr>
              <a:t>Enzyme can digest at multiple ends. Animals use glycogen for energy storage == want rapid release.</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Form follows function.</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APBio/TOPICS/Biochemistry/MoviesAP/05_07Polysaccharides_A.swf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6549064-5AF5-D245-9B20-6D84990F19DD}" type="slidenum">
              <a:rPr lang="en-US" sz="1200" b="0">
                <a:latin typeface="Times New Roman" charset="0"/>
              </a:rPr>
              <a:pPr/>
              <a:t>14</a:t>
            </a:fld>
            <a:endParaRPr lang="en-US" sz="1200" b="0">
              <a:latin typeface="Times New Roman"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C9B2CA4A-D459-934A-A771-0D085B0C2B10}" type="slidenum">
              <a:rPr lang="en-US" sz="1200" b="0">
                <a:latin typeface="Times New Roman" charset="0"/>
              </a:rPr>
              <a:pPr/>
              <a:t>15</a:t>
            </a:fld>
            <a:endParaRPr lang="en-US" sz="1200" b="0">
              <a:latin typeface="Times New Roman" charset="0"/>
            </a:endParaRPr>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xfrm>
            <a:off x="914400" y="4343400"/>
            <a:ext cx="51816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Starch = all the glycosidic linkage are on same side = molecule lies flat</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Cellulose = cross linking between OH (H bonds)  = rigid structure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03F275B-E917-B047-867C-811344B56BF5}" type="slidenum">
              <a:rPr lang="en-US" sz="1200" b="0">
                <a:latin typeface="Times New Roman" charset="0"/>
              </a:rPr>
              <a:pPr/>
              <a:t>16</a:t>
            </a:fld>
            <a:endParaRPr lang="en-US" sz="1200" b="0">
              <a:latin typeface="Times New Roman" charset="0"/>
            </a:endParaRPr>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xfrm>
            <a:off x="914400" y="4343400"/>
            <a:ext cx="5029200" cy="42672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b="1">
                <a:latin typeface="Times New Roman" charset="0"/>
                <a:ea typeface="ＭＳ Ｐゴシック" charset="0"/>
                <a:cs typeface="ＭＳ Ｐゴシック" charset="0"/>
              </a:rPr>
              <a:t>Cross-linking between polysaccharide chains:</a:t>
            </a:r>
          </a:p>
          <a:p>
            <a:pPr marL="342900" indent="-342900"/>
            <a:r>
              <a:rPr lang="en-US" b="1">
                <a:latin typeface="Times New Roman" charset="0"/>
                <a:ea typeface="ＭＳ Ｐゴシック" charset="0"/>
                <a:cs typeface="ＭＳ Ｐゴシック" charset="0"/>
              </a:rPr>
              <a:t>	= rigid &amp; hard to digest</a:t>
            </a:r>
          </a:p>
          <a:p>
            <a:pPr marL="342900" indent="-342900"/>
            <a:r>
              <a:rPr lang="en-US" b="1">
                <a:latin typeface="Times New Roman" charset="0"/>
                <a:ea typeface="ＭＳ Ｐゴシック" charset="0"/>
                <a:cs typeface="ＭＳ Ｐゴシック" charset="0"/>
              </a:rPr>
              <a:t>The digestion of cellulose governs the life strategy of herbivores.</a:t>
            </a:r>
          </a:p>
          <a:p>
            <a:pPr marL="342900" indent="-342900">
              <a:buFontTx/>
              <a:buAutoNum type="arabicPeriod"/>
            </a:pPr>
            <a:r>
              <a:rPr lang="en-US" b="1">
                <a:latin typeface="Times New Roman" charset="0"/>
                <a:ea typeface="ＭＳ Ｐゴシック" charset="0"/>
                <a:cs typeface="ＭＳ Ｐゴシック" charset="0"/>
              </a:rPr>
              <a:t>Either you do it really well and you</a:t>
            </a:r>
            <a:r>
              <a:rPr lang="ja-JP" altLang="en-US" b="1">
                <a:latin typeface="Times New Roman" charset="0"/>
                <a:ea typeface="ＭＳ Ｐゴシック" charset="0"/>
                <a:cs typeface="ＭＳ Ｐゴシック" charset="0"/>
              </a:rPr>
              <a:t>’</a:t>
            </a:r>
            <a:r>
              <a:rPr lang="en-US" altLang="ja-JP" b="1">
                <a:latin typeface="Times New Roman" charset="0"/>
                <a:ea typeface="ＭＳ Ｐゴシック" charset="0"/>
                <a:cs typeface="ＭＳ Ｐゴシック" charset="0"/>
              </a:rPr>
              <a:t>re a cow or an elephant (spend a long time digesting a lot of food with a little help from some microbes &amp; have to walk around slowly for a long time carrying a lot of food in your stomach)</a:t>
            </a:r>
          </a:p>
          <a:p>
            <a:pPr marL="342900" indent="-342900">
              <a:buFontTx/>
              <a:buAutoNum type="arabicPeriod"/>
            </a:pPr>
            <a:r>
              <a:rPr lang="en-US" b="1">
                <a:latin typeface="Times New Roman" charset="0"/>
                <a:ea typeface="ＭＳ Ｐゴシック" charset="0"/>
                <a:cs typeface="ＭＳ Ｐゴシック" charset="0"/>
              </a:rPr>
              <a:t>Or you do it inefficiently and have to supplement your diet with simple sugars, like fruit and nectar, and you</a:t>
            </a:r>
            <a:r>
              <a:rPr lang="ja-JP" altLang="en-US" b="1">
                <a:latin typeface="Times New Roman" charset="0"/>
                <a:ea typeface="ＭＳ Ｐゴシック" charset="0"/>
                <a:cs typeface="ＭＳ Ｐゴシック" charset="0"/>
              </a:rPr>
              <a:t>’</a:t>
            </a:r>
            <a:r>
              <a:rPr lang="en-US" altLang="ja-JP" b="1">
                <a:latin typeface="Times New Roman" charset="0"/>
                <a:ea typeface="ＭＳ Ｐゴシック" charset="0"/>
                <a:cs typeface="ＭＳ Ｐゴシック" charset="0"/>
              </a:rPr>
              <a:t>re a gorilla.</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B98F7AD-4FC0-904F-9C63-687774DF76CB}" type="slidenum">
              <a:rPr lang="en-US" sz="1200" b="0">
                <a:latin typeface="Times New Roman" charset="0"/>
              </a:rPr>
              <a:pPr/>
              <a:t>18</a:t>
            </a:fld>
            <a:endParaRPr lang="en-US" sz="1200" b="0">
              <a:latin typeface="Times New Roman" charset="0"/>
            </a:endParaRPr>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marL="266700" indent="-266700"/>
            <a:r>
              <a:rPr lang="en-US" b="1">
                <a:latin typeface="Times New Roman" charset="0"/>
                <a:ea typeface="ＭＳ Ｐゴシック" charset="0"/>
                <a:cs typeface="ＭＳ Ｐゴシック" charset="0"/>
              </a:rPr>
              <a:t>The digestion of cellulose governs the life strategy of herbivores.</a:t>
            </a:r>
          </a:p>
          <a:p>
            <a:pPr marL="266700" indent="-266700">
              <a:buFontTx/>
              <a:buAutoNum type="arabicPeriod"/>
            </a:pPr>
            <a:r>
              <a:rPr lang="en-US" b="1">
                <a:latin typeface="Times New Roman" charset="0"/>
                <a:ea typeface="ＭＳ Ｐゴシック" charset="0"/>
                <a:cs typeface="ＭＳ Ｐゴシック" charset="0"/>
              </a:rPr>
              <a:t>Either you do it really well and you</a:t>
            </a:r>
            <a:r>
              <a:rPr lang="ja-JP" altLang="en-US" b="1">
                <a:latin typeface="Times New Roman" charset="0"/>
                <a:ea typeface="ＭＳ Ｐゴシック" charset="0"/>
                <a:cs typeface="ＭＳ Ｐゴシック" charset="0"/>
              </a:rPr>
              <a:t>’</a:t>
            </a:r>
            <a:r>
              <a:rPr lang="en-US" altLang="ja-JP" b="1">
                <a:latin typeface="Times New Roman" charset="0"/>
                <a:ea typeface="ＭＳ Ｐゴシック" charset="0"/>
                <a:cs typeface="ＭＳ Ｐゴシック" charset="0"/>
              </a:rPr>
              <a:t>re a cow or an elephant (spend a long time digesting a lot of food with a little help from some microbes &amp; have to walk around slowly for a long time carrying a lot of food in your stomach)</a:t>
            </a:r>
          </a:p>
          <a:p>
            <a:pPr marL="266700" indent="-266700">
              <a:buFontTx/>
              <a:buAutoNum type="arabicPeriod"/>
            </a:pPr>
            <a:r>
              <a:rPr lang="en-US" b="1">
                <a:latin typeface="Times New Roman" charset="0"/>
                <a:ea typeface="ＭＳ Ｐゴシック" charset="0"/>
                <a:cs typeface="ＭＳ Ｐゴシック" charset="0"/>
              </a:rPr>
              <a:t>Or you do it inefficiently and have to supplement your diet with simple sugars, like fruit and nectar, and you</a:t>
            </a:r>
            <a:r>
              <a:rPr lang="ja-JP" altLang="en-US" b="1">
                <a:latin typeface="Times New Roman" charset="0"/>
                <a:ea typeface="ＭＳ Ｐゴシック" charset="0"/>
                <a:cs typeface="ＭＳ Ｐゴシック" charset="0"/>
              </a:rPr>
              <a:t>’</a:t>
            </a:r>
            <a:r>
              <a:rPr lang="en-US" altLang="ja-JP" b="1">
                <a:latin typeface="Times New Roman" charset="0"/>
                <a:ea typeface="ＭＳ Ｐゴシック" charset="0"/>
                <a:cs typeface="ＭＳ Ｐゴシック" charset="0"/>
              </a:rPr>
              <a:t>re a gorilla.</a:t>
            </a:r>
          </a:p>
          <a:p>
            <a:pPr marL="266700" indent="-266700">
              <a:buFontTx/>
              <a:buAutoNum type="arabicPeriod"/>
            </a:pPr>
            <a:endParaRPr lang="en-US" b="1">
              <a:latin typeface="Times New Roman" charset="0"/>
              <a:ea typeface="ＭＳ Ｐゴシック" charset="0"/>
              <a:cs typeface="ＭＳ Ｐゴシック" charset="0"/>
            </a:endParaRPr>
          </a:p>
          <a:p>
            <a:pPr marL="266700" indent="-266700"/>
            <a:r>
              <a:rPr lang="en-US">
                <a:latin typeface="Times New Roman" charset="0"/>
                <a:ea typeface="ＭＳ Ｐゴシック" charset="0"/>
                <a:cs typeface="ＭＳ Ｐゴシック" charset="0"/>
              </a:rPr>
              <a:t>APBioTOPICS/20Biochemistry/MoviesAP/Macromolecule-Lifewire.swf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56607241-DB78-AC4D-A099-F392B1AE318F}" type="slidenum">
              <a:rPr lang="en-US" sz="1200" b="0">
                <a:latin typeface="Times New Roman" charset="0"/>
              </a:rPr>
              <a:pPr/>
              <a:t>19</a:t>
            </a:fld>
            <a:endParaRPr lang="en-US" sz="1200" b="0">
              <a:latin typeface="Times New Roman"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25B9F04-48C0-0842-8F74-F6DA7E8E5BF3}" type="slidenum">
              <a:rPr lang="en-US" sz="1200" b="0">
                <a:latin typeface="Times New Roman" charset="0"/>
              </a:rPr>
              <a:pPr/>
              <a:t>2</a:t>
            </a:fld>
            <a:endParaRPr lang="en-US" sz="1200" b="0">
              <a:latin typeface="Times New Roman"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carb = carbon</a:t>
            </a:r>
          </a:p>
          <a:p>
            <a:r>
              <a:rPr lang="en-US">
                <a:latin typeface="Times New Roman" charset="0"/>
                <a:ea typeface="ＭＳ Ｐゴシック" charset="0"/>
                <a:cs typeface="ＭＳ Ｐゴシック" charset="0"/>
              </a:rPr>
              <a:t>hydr = hydrogen</a:t>
            </a:r>
          </a:p>
          <a:p>
            <a:r>
              <a:rPr lang="en-US">
                <a:latin typeface="Times New Roman" charset="0"/>
                <a:ea typeface="ＭＳ Ｐゴシック" charset="0"/>
                <a:cs typeface="ＭＳ Ｐゴシック" charset="0"/>
              </a:rPr>
              <a:t>ate = oxygen compound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ACE72CA-5F06-8748-BC86-867C00BFF0B5}" type="slidenum">
              <a:rPr lang="en-US" sz="1200" b="0">
                <a:latin typeface="Times New Roman" charset="0"/>
              </a:rPr>
              <a:pPr/>
              <a:t>3</a:t>
            </a:fld>
            <a:endParaRPr lang="en-US" sz="1200" b="0">
              <a:latin typeface="Times New Roman" charset="0"/>
            </a:endParaRPr>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607B7C0-5A6A-4842-BC18-D4DDF97A7E61}" type="slidenum">
              <a:rPr lang="en-US" sz="1200" b="0">
                <a:latin typeface="Times New Roman" charset="0"/>
              </a:rPr>
              <a:pPr/>
              <a:t>4</a:t>
            </a:fld>
            <a:endParaRPr lang="en-US" sz="1200" b="0">
              <a:latin typeface="Times New Roman" charset="0"/>
            </a:endParaRPr>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3.4C Three representations of the ring form of glucose.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27B3098-F519-3B49-971C-242E0FAEA5B9}" type="slidenum">
              <a:rPr lang="en-US" sz="1200" b="0">
                <a:latin typeface="Times New Roman" charset="0"/>
              </a:rPr>
              <a:pPr/>
              <a:t>5</a:t>
            </a:fld>
            <a:endParaRPr lang="en-US" sz="1200" b="0">
              <a:latin typeface="Times New Roman" charset="0"/>
            </a:endParaRPr>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706E6AA-7332-094B-BEF5-EE878A00C321}" type="slidenum">
              <a:rPr lang="en-US" sz="1200" b="0">
                <a:latin typeface="Times New Roman" charset="0"/>
              </a:rPr>
              <a:pPr/>
              <a:t>6</a:t>
            </a:fld>
            <a:endParaRPr lang="en-US" sz="1200" b="0">
              <a:latin typeface="Times New Roman" charset="0"/>
            </a:endParaRPr>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8263EAF-B015-1043-8292-00DA95043518}" type="slidenum">
              <a:rPr lang="en-US" sz="1200" b="0">
                <a:latin typeface="Times New Roman" charset="0"/>
              </a:rPr>
              <a:pPr/>
              <a:t>7</a:t>
            </a:fld>
            <a:endParaRPr lang="en-US" sz="1200" b="0">
              <a:latin typeface="Times New Roman" charset="0"/>
            </a:endParaRPr>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5788D19F-6FFA-CC4D-B71A-33F5AF166FF9}" type="slidenum">
              <a:rPr lang="en-US" sz="1200" b="0">
                <a:latin typeface="Times New Roman" charset="0"/>
              </a:rPr>
              <a:pPr/>
              <a:t>8</a:t>
            </a:fld>
            <a:endParaRPr lang="en-US" sz="1200" b="0">
              <a:latin typeface="Times New Roman" charset="0"/>
            </a:endParaRPr>
          </a:p>
        </p:txBody>
      </p:sp>
      <p:sp>
        <p:nvSpPr>
          <p:cNvPr id="88066" name="Rectangle 2"/>
          <p:cNvSpPr>
            <a:spLocks noGrp="1" noRot="1" noChangeAspect="1" noChangeArrowheads="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AFD520C-73D3-594B-9506-F725BEA6B596}" type="slidenum">
              <a:rPr lang="en-US" sz="1200" b="0">
                <a:latin typeface="Times New Roman" charset="0"/>
              </a:rPr>
              <a:pPr/>
              <a:t>9</a:t>
            </a:fld>
            <a:endParaRPr lang="en-US" sz="1200" b="0">
              <a:latin typeface="Times New Roman" charset="0"/>
            </a:endParaRPr>
          </a:p>
        </p:txBody>
      </p:sp>
      <p:sp>
        <p:nvSpPr>
          <p:cNvPr id="90114" name="Rectangle 2"/>
          <p:cNvSpPr>
            <a:spLocks noGrp="1" noRot="1" noChangeAspect="1" noChangeArrowheads="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Maltose</a:t>
            </a:r>
          </a:p>
          <a:p>
            <a:r>
              <a:rPr lang="en-US">
                <a:latin typeface="Times New Roman" charset="0"/>
                <a:ea typeface="ＭＳ Ｐゴシック" charset="0"/>
                <a:cs typeface="ＭＳ Ｐゴシック" charset="0"/>
              </a:rPr>
              <a:t>Disaccharide video</a:t>
            </a:r>
          </a:p>
          <a:p>
            <a:r>
              <a:rPr lang="en-US">
                <a:latin typeface="Times New Roman" charset="0"/>
                <a:ea typeface="ＭＳ Ｐゴシック" charset="0"/>
                <a:cs typeface="ＭＳ Ｐゴシック" charset="0"/>
              </a:rPr>
              <a:t>Polysaccharide video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9D4F0B-9012-6449-AFE0-9AA39622B228}"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162897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D4F0B-9012-6449-AFE0-9AA39622B228}"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316827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D4F0B-9012-6449-AFE0-9AA39622B228}"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119824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D4F0B-9012-6449-AFE0-9AA39622B228}"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5085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D4F0B-9012-6449-AFE0-9AA39622B228}"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4326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9D4F0B-9012-6449-AFE0-9AA39622B228}"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76514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9D4F0B-9012-6449-AFE0-9AA39622B228}"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237059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9D4F0B-9012-6449-AFE0-9AA39622B228}"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174764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D4F0B-9012-6449-AFE0-9AA39622B228}"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213555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D4F0B-9012-6449-AFE0-9AA39622B228}"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134949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D4F0B-9012-6449-AFE0-9AA39622B228}"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85440-1357-914E-B96E-4539DFB51C40}" type="slidenum">
              <a:rPr lang="en-US" smtClean="0"/>
              <a:t>‹#›</a:t>
            </a:fld>
            <a:endParaRPr lang="en-US"/>
          </a:p>
        </p:txBody>
      </p:sp>
    </p:spTree>
    <p:extLst>
      <p:ext uri="{BB962C8B-B14F-4D97-AF65-F5344CB8AC3E}">
        <p14:creationId xmlns:p14="http://schemas.microsoft.com/office/powerpoint/2010/main" val="20302134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4F0B-9012-6449-AFE0-9AA39622B228}" type="datetimeFigureOut">
              <a:rPr lang="en-US" smtClean="0"/>
              <a:t>5/17/17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85440-1357-914E-B96E-4539DFB51C40}" type="slidenum">
              <a:rPr lang="en-US" smtClean="0"/>
              <a:t>‹#›</a:t>
            </a:fld>
            <a:endParaRPr lang="en-US"/>
          </a:p>
        </p:txBody>
      </p:sp>
    </p:spTree>
    <p:extLst>
      <p:ext uri="{BB962C8B-B14F-4D97-AF65-F5344CB8AC3E}">
        <p14:creationId xmlns:p14="http://schemas.microsoft.com/office/powerpoint/2010/main" val="391876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e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audio" Target="../media/audio1.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04788" y="180975"/>
            <a:ext cx="8769350" cy="914400"/>
          </a:xfrm>
        </p:spPr>
        <p:txBody>
          <a:bodyPr rtlCol="0">
            <a:normAutofit fontScale="90000"/>
          </a:bodyPr>
          <a:lstStyle/>
          <a:p>
            <a:pPr marL="574675" indent="-574675" eaLnBrk="1" fontAlgn="auto" hangingPunct="1">
              <a:spcAft>
                <a:spcPts val="0"/>
              </a:spcAft>
              <a:defRPr/>
            </a:pPr>
            <a:r>
              <a:rPr lang="en-US" sz="3200" dirty="0" smtClean="0">
                <a:ea typeface="+mj-ea"/>
                <a:cs typeface="+mj-cs"/>
              </a:rPr>
              <a:t>3.4 </a:t>
            </a:r>
            <a:r>
              <a:rPr lang="en-US" sz="3200" dirty="0" err="1" smtClean="0">
                <a:ea typeface="+mj-ea"/>
                <a:cs typeface="+mj-cs"/>
              </a:rPr>
              <a:t>Monosaccharides</a:t>
            </a:r>
            <a:r>
              <a:rPr lang="en-US" sz="3200" dirty="0" smtClean="0">
                <a:ea typeface="+mj-ea"/>
                <a:cs typeface="+mj-cs"/>
              </a:rPr>
              <a:t> are the simplest carbohydrates</a:t>
            </a:r>
          </a:p>
        </p:txBody>
      </p:sp>
      <p:sp>
        <p:nvSpPr>
          <p:cNvPr id="72706" name="Rectangle 3"/>
          <p:cNvSpPr>
            <a:spLocks noGrp="1" noChangeArrowheads="1"/>
          </p:cNvSpPr>
          <p:nvPr>
            <p:ph idx="1"/>
          </p:nvPr>
        </p:nvSpPr>
        <p:spPr>
          <a:xfrm>
            <a:off x="155575" y="1301750"/>
            <a:ext cx="8534400" cy="3571875"/>
          </a:xfrm>
        </p:spPr>
        <p:txBody>
          <a:bodyPr/>
          <a:lstStyle/>
          <a:p>
            <a:pPr eaLnBrk="1" hangingPunct="1"/>
            <a:r>
              <a:rPr lang="en-US">
                <a:latin typeface="Calibri" charset="0"/>
                <a:ea typeface="ＭＳ Ｐゴシック" charset="0"/>
                <a:cs typeface="ＭＳ Ｐゴシック" charset="0"/>
              </a:rPr>
              <a:t>Carbohydrates range from small sugar molecules (monomers) to large polysaccharides</a:t>
            </a:r>
          </a:p>
          <a:p>
            <a:pPr lvl="1" eaLnBrk="1" hangingPunct="1">
              <a:buFontTx/>
              <a:buChar char="–"/>
            </a:pPr>
            <a:r>
              <a:rPr lang="en-US">
                <a:latin typeface="Calibri" charset="0"/>
                <a:ea typeface="ＭＳ Ｐゴシック" charset="0"/>
              </a:rPr>
              <a:t>Sugar monomers are </a:t>
            </a:r>
            <a:r>
              <a:rPr lang="en-US" b="1">
                <a:latin typeface="Calibri" charset="0"/>
                <a:ea typeface="ＭＳ Ｐゴシック" charset="0"/>
              </a:rPr>
              <a:t>monosaccharides</a:t>
            </a:r>
            <a:r>
              <a:rPr lang="en-US">
                <a:latin typeface="Calibri" charset="0"/>
                <a:ea typeface="ＭＳ Ｐゴシック" charset="0"/>
              </a:rPr>
              <a:t>, such as glucose and fructose</a:t>
            </a:r>
          </a:p>
          <a:p>
            <a:pPr lvl="1" eaLnBrk="1" hangingPunct="1">
              <a:buFontTx/>
              <a:buChar char="–"/>
            </a:pPr>
            <a:r>
              <a:rPr lang="en-US">
                <a:latin typeface="Calibri" charset="0"/>
                <a:ea typeface="ＭＳ Ｐゴシック" charset="0"/>
              </a:rPr>
              <a:t>These can be hooked together to form the polysaccharides</a:t>
            </a:r>
          </a:p>
          <a:p>
            <a:pPr lvl="1" eaLnBrk="1" hangingPunct="1">
              <a:buFontTx/>
              <a:buChar char="–"/>
            </a:pPr>
            <a:endParaRPr lang="en-US" b="1">
              <a:latin typeface="Calibri" charset="0"/>
              <a:ea typeface="ＭＳ Ｐゴシック" charset="0"/>
            </a:endParaRPr>
          </a:p>
        </p:txBody>
      </p:sp>
      <p:sp>
        <p:nvSpPr>
          <p:cNvPr id="72707"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0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0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2266184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Building sugars</a:t>
            </a:r>
          </a:p>
        </p:txBody>
      </p:sp>
      <p:sp>
        <p:nvSpPr>
          <p:cNvPr id="91138" name="Rectangle 24" descr="Rectangle: Click to edit Master text styles&#10;Second level&#10;Third level&#10;Fourth level&#10;Fifth level"/>
          <p:cNvSpPr>
            <a:spLocks noGrp="1" noChangeArrowheads="1"/>
          </p:cNvSpPr>
          <p:nvPr>
            <p:ph idx="1"/>
          </p:nvPr>
        </p:nvSpPr>
        <p:spPr>
          <a:xfrm>
            <a:off x="838200" y="1371600"/>
            <a:ext cx="7772400" cy="809625"/>
          </a:xfrm>
        </p:spPr>
        <p:txBody>
          <a:bodyPr/>
          <a:lstStyle/>
          <a:p>
            <a:pPr eaLnBrk="1" hangingPunct="1"/>
            <a:r>
              <a:rPr lang="en-US">
                <a:latin typeface="Calibri" charset="0"/>
                <a:ea typeface="ＭＳ Ｐゴシック" charset="0"/>
                <a:cs typeface="ＭＳ Ｐゴシック" charset="0"/>
              </a:rPr>
              <a:t>Dehydration synthesis</a:t>
            </a:r>
          </a:p>
        </p:txBody>
      </p:sp>
      <p:sp>
        <p:nvSpPr>
          <p:cNvPr id="91139" name="Text Box 25"/>
          <p:cNvSpPr txBox="1">
            <a:spLocks noChangeArrowheads="1"/>
          </p:cNvSpPr>
          <p:nvPr/>
        </p:nvSpPr>
        <p:spPr bwMode="auto">
          <a:xfrm>
            <a:off x="2819400" y="42672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a:solidFill>
                  <a:srgbClr val="CC0000"/>
                </a:solidFill>
              </a:rPr>
              <a:t>|</a:t>
            </a:r>
          </a:p>
          <a:p>
            <a:pPr>
              <a:lnSpc>
                <a:spcPct val="50000"/>
              </a:lnSpc>
              <a:spcBef>
                <a:spcPct val="50000"/>
              </a:spcBef>
            </a:pPr>
            <a:r>
              <a:rPr lang="en-US">
                <a:solidFill>
                  <a:srgbClr val="CC0000"/>
                </a:solidFill>
              </a:rPr>
              <a:t>fructose</a:t>
            </a:r>
          </a:p>
        </p:txBody>
      </p:sp>
      <p:sp>
        <p:nvSpPr>
          <p:cNvPr id="91140" name="Text Box 26"/>
          <p:cNvSpPr txBox="1">
            <a:spLocks noChangeArrowheads="1"/>
          </p:cNvSpPr>
          <p:nvPr/>
        </p:nvSpPr>
        <p:spPr bwMode="auto">
          <a:xfrm>
            <a:off x="990600" y="4267200"/>
            <a:ext cx="1447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a:solidFill>
                  <a:srgbClr val="CC0000"/>
                </a:solidFill>
              </a:rPr>
              <a:t>|</a:t>
            </a:r>
          </a:p>
          <a:p>
            <a:pPr>
              <a:lnSpc>
                <a:spcPct val="50000"/>
              </a:lnSpc>
              <a:spcBef>
                <a:spcPct val="50000"/>
              </a:spcBef>
            </a:pPr>
            <a:r>
              <a:rPr lang="en-US">
                <a:solidFill>
                  <a:srgbClr val="CC0000"/>
                </a:solidFill>
              </a:rPr>
              <a:t>glucose</a:t>
            </a:r>
          </a:p>
        </p:txBody>
      </p:sp>
      <p:sp>
        <p:nvSpPr>
          <p:cNvPr id="91141" name="Text Box 27"/>
          <p:cNvSpPr txBox="1">
            <a:spLocks noChangeArrowheads="1"/>
          </p:cNvSpPr>
          <p:nvPr/>
        </p:nvSpPr>
        <p:spPr bwMode="auto">
          <a:xfrm>
            <a:off x="1066800" y="2133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a:solidFill>
                  <a:schemeClr val="tx2"/>
                </a:solidFill>
              </a:rPr>
              <a:t>monosaccharides</a:t>
            </a:r>
          </a:p>
        </p:txBody>
      </p:sp>
      <p:sp>
        <p:nvSpPr>
          <p:cNvPr id="91142" name="Text Box 28"/>
          <p:cNvSpPr txBox="1">
            <a:spLocks noChangeArrowheads="1"/>
          </p:cNvSpPr>
          <p:nvPr/>
        </p:nvSpPr>
        <p:spPr bwMode="auto">
          <a:xfrm>
            <a:off x="5029200" y="4267200"/>
            <a:ext cx="21336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a:solidFill>
                  <a:srgbClr val="CC0000"/>
                </a:solidFill>
              </a:rPr>
              <a:t>|</a:t>
            </a:r>
          </a:p>
          <a:p>
            <a:pPr>
              <a:lnSpc>
                <a:spcPct val="40000"/>
              </a:lnSpc>
              <a:spcBef>
                <a:spcPct val="50000"/>
              </a:spcBef>
            </a:pPr>
            <a:r>
              <a:rPr lang="en-US">
                <a:solidFill>
                  <a:srgbClr val="CC0000"/>
                </a:solidFill>
              </a:rPr>
              <a:t>sucrose</a:t>
            </a:r>
          </a:p>
          <a:p>
            <a:pPr>
              <a:lnSpc>
                <a:spcPct val="40000"/>
              </a:lnSpc>
              <a:spcBef>
                <a:spcPct val="50000"/>
              </a:spcBef>
            </a:pPr>
            <a:r>
              <a:rPr lang="en-US">
                <a:solidFill>
                  <a:srgbClr val="CC0000"/>
                </a:solidFill>
              </a:rPr>
              <a:t>(table sugar)</a:t>
            </a:r>
          </a:p>
        </p:txBody>
      </p:sp>
      <p:pic>
        <p:nvPicPr>
          <p:cNvPr id="91143" name="Picture 29"/>
          <p:cNvPicPr>
            <a:picLocks noChangeAspect="1" noChangeArrowheads="1"/>
          </p:cNvPicPr>
          <p:nvPr/>
        </p:nvPicPr>
        <p:blipFill>
          <a:blip r:embed="rId4">
            <a:extLst>
              <a:ext uri="{28A0092B-C50C-407E-A947-70E740481C1C}">
                <a14:useLocalDpi xmlns:a14="http://schemas.microsoft.com/office/drawing/2010/main" val="0"/>
              </a:ext>
            </a:extLst>
          </a:blip>
          <a:srcRect t="57013" b="4887"/>
          <a:stretch>
            <a:fillRect/>
          </a:stretch>
        </p:blipFill>
        <p:spPr bwMode="auto">
          <a:xfrm>
            <a:off x="1066800" y="2590800"/>
            <a:ext cx="68945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0" name="Text Box 30"/>
          <p:cNvSpPr txBox="1">
            <a:spLocks noChangeArrowheads="1"/>
          </p:cNvSpPr>
          <p:nvPr/>
        </p:nvSpPr>
        <p:spPr bwMode="auto">
          <a:xfrm>
            <a:off x="4572000" y="2133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a:solidFill>
                  <a:schemeClr val="tx2"/>
                </a:solidFill>
              </a:rPr>
              <a:t>disaccharide</a:t>
            </a:r>
          </a:p>
        </p:txBody>
      </p:sp>
      <p:pic>
        <p:nvPicPr>
          <p:cNvPr id="389151"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600" y="4864100"/>
            <a:ext cx="1576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2" name="Picture 32"/>
          <p:cNvPicPr>
            <a:picLocks noChangeAspect="1" noChangeArrowheads="1"/>
          </p:cNvPicPr>
          <p:nvPr/>
        </p:nvPicPr>
        <p:blipFill>
          <a:blip r:embed="rId6"/>
          <a:srcRect/>
          <a:stretch>
            <a:fillRect/>
          </a:stretch>
        </p:blipFill>
        <p:spPr bwMode="auto">
          <a:xfrm>
            <a:off x="2819400" y="5029200"/>
            <a:ext cx="1676400" cy="16764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9153" name="Picture 33"/>
          <p:cNvPicPr>
            <a:picLocks noChangeAspect="1" noChangeArrowheads="1"/>
          </p:cNvPicPr>
          <p:nvPr/>
        </p:nvPicPr>
        <p:blipFill>
          <a:blip r:embed="rId7"/>
          <a:srcRect l="17999" r="17999"/>
          <a:stretch>
            <a:fillRect/>
          </a:stretch>
        </p:blipFill>
        <p:spPr bwMode="auto">
          <a:xfrm>
            <a:off x="5451475" y="5216525"/>
            <a:ext cx="1314450" cy="1541463"/>
          </a:xfrm>
          <a:prstGeom prst="rect">
            <a:avLst/>
          </a:prstGeom>
          <a:noFill/>
          <a:ln w="9525">
            <a:noFill/>
            <a:miter lim="800000"/>
            <a:headEnd/>
            <a:tailEnd/>
          </a:ln>
          <a:effectLst>
            <a:outerShdw blurRad="63500" dist="35921" dir="2700000" algn="ctr" rotWithShape="0">
              <a:srgbClr val="000000"/>
            </a:outerShdw>
          </a:effectLst>
        </p:spPr>
      </p:pic>
      <p:grpSp>
        <p:nvGrpSpPr>
          <p:cNvPr id="2" name="Group 36"/>
          <p:cNvGrpSpPr>
            <a:grpSpLocks/>
          </p:cNvGrpSpPr>
          <p:nvPr/>
        </p:nvGrpSpPr>
        <p:grpSpPr bwMode="auto">
          <a:xfrm>
            <a:off x="2286000" y="3475038"/>
            <a:ext cx="612775" cy="1016000"/>
            <a:chOff x="1450" y="2219"/>
            <a:chExt cx="386" cy="640"/>
          </a:xfrm>
        </p:grpSpPr>
        <p:grpSp>
          <p:nvGrpSpPr>
            <p:cNvPr id="91150" name="Group 37"/>
            <p:cNvGrpSpPr>
              <a:grpSpLocks/>
            </p:cNvGrpSpPr>
            <p:nvPr/>
          </p:nvGrpSpPr>
          <p:grpSpPr bwMode="auto">
            <a:xfrm>
              <a:off x="1457" y="2219"/>
              <a:ext cx="379" cy="640"/>
              <a:chOff x="1457" y="3391"/>
              <a:chExt cx="379" cy="640"/>
            </a:xfrm>
          </p:grpSpPr>
          <p:sp>
            <p:nvSpPr>
              <p:cNvPr id="91152" name="AutoShape 38"/>
              <p:cNvSpPr>
                <a:spLocks noChangeArrowheads="1"/>
              </p:cNvSpPr>
              <p:nvPr/>
            </p:nvSpPr>
            <p:spPr bwMode="auto">
              <a:xfrm>
                <a:off x="1457" y="3391"/>
                <a:ext cx="378" cy="41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1153" name="Oval 39"/>
              <p:cNvSpPr>
                <a:spLocks noChangeArrowheads="1"/>
              </p:cNvSpPr>
              <p:nvPr/>
            </p:nvSpPr>
            <p:spPr bwMode="auto">
              <a:xfrm>
                <a:off x="1458" y="3653"/>
                <a:ext cx="378" cy="37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91151" name="Rectangle 40"/>
            <p:cNvSpPr>
              <a:spLocks noChangeArrowheads="1"/>
            </p:cNvSpPr>
            <p:nvPr/>
          </p:nvSpPr>
          <p:spPr bwMode="auto">
            <a:xfrm>
              <a:off x="1450" y="2556"/>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baseline="-25000">
                <a:solidFill>
                  <a:srgbClr val="000000"/>
                </a:solidFill>
              </a:endParaRPr>
            </a:p>
          </p:txBody>
        </p:sp>
      </p:grpSp>
      <p:pic>
        <p:nvPicPr>
          <p:cNvPr id="389161" name="Picture 41"/>
          <p:cNvPicPr>
            <a:picLocks noChangeAspect="1" noChangeArrowheads="1"/>
          </p:cNvPicPr>
          <p:nvPr/>
        </p:nvPicPr>
        <p:blipFill>
          <a:blip r:embed="rId8"/>
          <a:srcRect b="14999"/>
          <a:stretch>
            <a:fillRect/>
          </a:stretch>
        </p:blipFill>
        <p:spPr bwMode="auto">
          <a:xfrm>
            <a:off x="7467600" y="125413"/>
            <a:ext cx="1595438" cy="2052637"/>
          </a:xfrm>
          <a:prstGeom prst="rect">
            <a:avLst/>
          </a:prstGeom>
          <a:noFill/>
          <a:ln w="9525">
            <a:noFill/>
            <a:miter lim="800000"/>
            <a:headEnd/>
            <a:tailEnd/>
          </a:ln>
          <a:effectLst>
            <a:outerShdw blurRad="63500" dist="35921" dir="2700000" algn="ctr" rotWithShape="0">
              <a:srgbClr val="000000">
                <a:alpha val="75999"/>
              </a:srgbClr>
            </a:outerShdw>
          </a:effectLst>
        </p:spPr>
      </p:pic>
    </p:spTree>
    <p:extLst>
      <p:ext uri="{BB962C8B-B14F-4D97-AF65-F5344CB8AC3E}">
        <p14:creationId xmlns:p14="http://schemas.microsoft.com/office/powerpoint/2010/main" val="1186939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9152"/>
                                        </p:tgtEl>
                                        <p:attrNameLst>
                                          <p:attrName>style.visibility</p:attrName>
                                        </p:attrNameLst>
                                      </p:cBhvr>
                                      <p:to>
                                        <p:strVal val="visible"/>
                                      </p:to>
                                    </p:set>
                                    <p:animEffect transition="in" filter="wipe(left)">
                                      <p:cBhvr>
                                        <p:cTn id="12" dur="500"/>
                                        <p:tgtEl>
                                          <p:spTgt spid="389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89161"/>
                                        </p:tgtEl>
                                        <p:attrNameLst>
                                          <p:attrName>style.visibility</p:attrName>
                                        </p:attrNameLst>
                                      </p:cBhvr>
                                      <p:to>
                                        <p:strVal val="visible"/>
                                      </p:to>
                                    </p:set>
                                    <p:animEffect transition="in" filter="wipe(left)">
                                      <p:cBhvr>
                                        <p:cTn id="17" dur="500"/>
                                        <p:tgtEl>
                                          <p:spTgt spid="3891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89153"/>
                                        </p:tgtEl>
                                        <p:attrNameLst>
                                          <p:attrName>style.visibility</p:attrName>
                                        </p:attrNameLst>
                                      </p:cBhvr>
                                      <p:to>
                                        <p:strVal val="visible"/>
                                      </p:to>
                                    </p:set>
                                    <p:animEffect transition="in" filter="wipe(left)">
                                      <p:cBhvr>
                                        <p:cTn id="22" dur="500"/>
                                        <p:tgtEl>
                                          <p:spTgt spid="3891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89151"/>
                                        </p:tgtEl>
                                        <p:attrNameLst>
                                          <p:attrName>style.visibility</p:attrName>
                                        </p:attrNameLst>
                                      </p:cBhvr>
                                      <p:to>
                                        <p:strVal val="visible"/>
                                      </p:to>
                                    </p:set>
                                    <p:animEffect transition="in" filter="wipe(left)">
                                      <p:cBhvr>
                                        <p:cTn id="27" dur="500"/>
                                        <p:tgtEl>
                                          <p:spTgt spid="3891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9150">
                                            <p:txEl>
                                              <p:pRg st="0" end="0"/>
                                            </p:txEl>
                                          </p:spTgt>
                                        </p:tgtEl>
                                        <p:attrNameLst>
                                          <p:attrName>style.visibility</p:attrName>
                                        </p:attrNameLst>
                                      </p:cBhvr>
                                      <p:to>
                                        <p:strVal val="visible"/>
                                      </p:to>
                                    </p:set>
                                    <p:animEffect transition="in" filter="wipe(left)">
                                      <p:cBhvr>
                                        <p:cTn id="32" dur="500"/>
                                        <p:tgtEl>
                                          <p:spTgt spid="389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Polysaccharides </a:t>
            </a:r>
          </a:p>
        </p:txBody>
      </p:sp>
      <p:sp>
        <p:nvSpPr>
          <p:cNvPr id="391171" name="Rectangle 3" descr="Rectangle: Click to edit Master text styles&#10;Second level&#10;Third level&#10;Fourth level&#10;Fifth level"/>
          <p:cNvSpPr>
            <a:spLocks noGrp="1" noChangeArrowheads="1"/>
          </p:cNvSpPr>
          <p:nvPr>
            <p:ph idx="1"/>
          </p:nvPr>
        </p:nvSpPr>
        <p:spPr>
          <a:xfrm>
            <a:off x="252413" y="1016000"/>
            <a:ext cx="7875587" cy="4876800"/>
          </a:xfrm>
        </p:spPr>
        <p:txBody>
          <a:bodyPr rtlCol="0">
            <a:normAutofit lnSpcReduction="10000"/>
          </a:bodyPr>
          <a:lstStyle/>
          <a:p>
            <a:pPr eaLnBrk="1" fontAlgn="auto" hangingPunct="1">
              <a:lnSpc>
                <a:spcPct val="90000"/>
              </a:lnSpc>
              <a:spcAft>
                <a:spcPts val="0"/>
              </a:spcAft>
              <a:buFont typeface="Arial"/>
              <a:buChar char="•"/>
              <a:defRPr/>
            </a:pPr>
            <a:r>
              <a:rPr lang="en-US" dirty="0">
                <a:ea typeface="+mn-ea"/>
                <a:cs typeface="+mn-cs"/>
              </a:rPr>
              <a:t>Polymers of sugars </a:t>
            </a:r>
          </a:p>
          <a:p>
            <a:pPr lvl="1" eaLnBrk="1" fontAlgn="auto" hangingPunct="1">
              <a:lnSpc>
                <a:spcPct val="90000"/>
              </a:lnSpc>
              <a:spcAft>
                <a:spcPts val="0"/>
              </a:spcAft>
              <a:buFont typeface="Arial"/>
              <a:buChar char="–"/>
              <a:defRPr/>
            </a:pPr>
            <a:r>
              <a:rPr lang="en-US" dirty="0">
                <a:ea typeface="+mn-ea"/>
              </a:rPr>
              <a:t>costs little energy to build</a:t>
            </a:r>
          </a:p>
          <a:p>
            <a:pPr lvl="1" eaLnBrk="1" fontAlgn="auto" hangingPunct="1">
              <a:lnSpc>
                <a:spcPct val="90000"/>
              </a:lnSpc>
              <a:spcAft>
                <a:spcPts val="0"/>
              </a:spcAft>
              <a:buFont typeface="Arial"/>
              <a:buChar char="–"/>
              <a:defRPr/>
            </a:pPr>
            <a:r>
              <a:rPr lang="en-US" dirty="0">
                <a:ea typeface="+mn-ea"/>
              </a:rPr>
              <a:t>easily reversible = release energy</a:t>
            </a:r>
          </a:p>
          <a:p>
            <a:pPr eaLnBrk="1" fontAlgn="auto" hangingPunct="1">
              <a:lnSpc>
                <a:spcPct val="90000"/>
              </a:lnSpc>
              <a:spcAft>
                <a:spcPts val="0"/>
              </a:spcAft>
              <a:buFont typeface="Arial"/>
              <a:buChar char="•"/>
              <a:defRPr/>
            </a:pPr>
            <a:r>
              <a:rPr lang="en-US" dirty="0">
                <a:ea typeface="+mn-ea"/>
                <a:cs typeface="+mn-cs"/>
              </a:rPr>
              <a:t>Function:</a:t>
            </a:r>
          </a:p>
          <a:p>
            <a:pPr lvl="1" eaLnBrk="1" fontAlgn="auto" hangingPunct="1">
              <a:lnSpc>
                <a:spcPct val="90000"/>
              </a:lnSpc>
              <a:spcAft>
                <a:spcPts val="0"/>
              </a:spcAft>
              <a:buFont typeface="Arial"/>
              <a:buChar char="–"/>
              <a:defRPr/>
            </a:pPr>
            <a:r>
              <a:rPr lang="en-US" u="sng" dirty="0">
                <a:solidFill>
                  <a:srgbClr val="CC0000"/>
                </a:solidFill>
                <a:ea typeface="+mn-ea"/>
              </a:rPr>
              <a:t>energy storage</a:t>
            </a:r>
            <a:r>
              <a:rPr lang="en-US" dirty="0">
                <a:ea typeface="+mn-ea"/>
              </a:rPr>
              <a:t> </a:t>
            </a:r>
          </a:p>
          <a:p>
            <a:pPr lvl="2" eaLnBrk="1" fontAlgn="auto" hangingPunct="1">
              <a:lnSpc>
                <a:spcPct val="90000"/>
              </a:lnSpc>
              <a:spcAft>
                <a:spcPts val="0"/>
              </a:spcAft>
              <a:buFont typeface="Arial"/>
              <a:buChar char="•"/>
              <a:defRPr/>
            </a:pPr>
            <a:r>
              <a:rPr lang="en-US" u="sng" dirty="0">
                <a:solidFill>
                  <a:srgbClr val="CC0000"/>
                </a:solidFill>
                <a:ea typeface="+mn-ea"/>
              </a:rPr>
              <a:t>starch</a:t>
            </a:r>
            <a:r>
              <a:rPr lang="en-US" dirty="0">
                <a:ea typeface="+mn-ea"/>
              </a:rPr>
              <a:t> (plants)</a:t>
            </a:r>
          </a:p>
          <a:p>
            <a:pPr lvl="2" eaLnBrk="1" fontAlgn="auto" hangingPunct="1">
              <a:lnSpc>
                <a:spcPct val="90000"/>
              </a:lnSpc>
              <a:spcAft>
                <a:spcPts val="0"/>
              </a:spcAft>
              <a:buFont typeface="Arial"/>
              <a:buChar char="•"/>
              <a:defRPr/>
            </a:pPr>
            <a:r>
              <a:rPr lang="en-US" u="sng" dirty="0">
                <a:solidFill>
                  <a:srgbClr val="CC0000"/>
                </a:solidFill>
                <a:ea typeface="+mn-ea"/>
              </a:rPr>
              <a:t>glycogen</a:t>
            </a:r>
            <a:r>
              <a:rPr lang="en-US" dirty="0">
                <a:ea typeface="+mn-ea"/>
              </a:rPr>
              <a:t> (animals)</a:t>
            </a:r>
          </a:p>
          <a:p>
            <a:pPr lvl="3" eaLnBrk="1" fontAlgn="auto" hangingPunct="1">
              <a:lnSpc>
                <a:spcPct val="90000"/>
              </a:lnSpc>
              <a:spcAft>
                <a:spcPts val="0"/>
              </a:spcAft>
              <a:buFont typeface="Arial"/>
              <a:buChar char="–"/>
              <a:defRPr/>
            </a:pPr>
            <a:r>
              <a:rPr lang="en-US" dirty="0">
                <a:ea typeface="+mn-ea"/>
              </a:rPr>
              <a:t>in liver &amp; muscles</a:t>
            </a:r>
          </a:p>
          <a:p>
            <a:pPr lvl="1" eaLnBrk="1" fontAlgn="auto" hangingPunct="1">
              <a:lnSpc>
                <a:spcPct val="90000"/>
              </a:lnSpc>
              <a:spcAft>
                <a:spcPts val="0"/>
              </a:spcAft>
              <a:buFont typeface="Arial"/>
              <a:buChar char="–"/>
              <a:defRPr/>
            </a:pPr>
            <a:r>
              <a:rPr lang="en-US" u="sng" dirty="0">
                <a:solidFill>
                  <a:srgbClr val="CC0000"/>
                </a:solidFill>
                <a:ea typeface="+mn-ea"/>
              </a:rPr>
              <a:t>structure</a:t>
            </a:r>
            <a:endParaRPr lang="en-US" dirty="0">
              <a:ea typeface="+mn-ea"/>
            </a:endParaRPr>
          </a:p>
          <a:p>
            <a:pPr lvl="2" eaLnBrk="1" fontAlgn="auto" hangingPunct="1">
              <a:lnSpc>
                <a:spcPct val="90000"/>
              </a:lnSpc>
              <a:spcAft>
                <a:spcPts val="0"/>
              </a:spcAft>
              <a:buFont typeface="Arial"/>
              <a:buChar char="•"/>
              <a:defRPr/>
            </a:pPr>
            <a:r>
              <a:rPr lang="en-US" u="sng" dirty="0">
                <a:solidFill>
                  <a:srgbClr val="CC0000"/>
                </a:solidFill>
                <a:ea typeface="+mn-ea"/>
              </a:rPr>
              <a:t>cellulose</a:t>
            </a:r>
            <a:r>
              <a:rPr lang="en-US" dirty="0">
                <a:ea typeface="+mn-ea"/>
              </a:rPr>
              <a:t> (plants)</a:t>
            </a:r>
          </a:p>
          <a:p>
            <a:pPr lvl="2" eaLnBrk="1" fontAlgn="auto" hangingPunct="1">
              <a:lnSpc>
                <a:spcPct val="90000"/>
              </a:lnSpc>
              <a:spcAft>
                <a:spcPts val="0"/>
              </a:spcAft>
              <a:buFont typeface="Arial"/>
              <a:buChar char="•"/>
              <a:defRPr/>
            </a:pPr>
            <a:r>
              <a:rPr lang="en-US" u="sng" dirty="0">
                <a:solidFill>
                  <a:srgbClr val="CC0000"/>
                </a:solidFill>
                <a:ea typeface="+mn-ea"/>
              </a:rPr>
              <a:t>chitin</a:t>
            </a:r>
            <a:r>
              <a:rPr lang="en-US" dirty="0">
                <a:ea typeface="+mn-ea"/>
              </a:rPr>
              <a:t> (arthropods &amp; fungi)</a:t>
            </a:r>
          </a:p>
        </p:txBody>
      </p:sp>
      <p:pic>
        <p:nvPicPr>
          <p:cNvPr id="391172" name="Picture 4" descr="03_29"/>
          <p:cNvPicPr>
            <a:picLocks noChangeAspect="1" noChangeArrowheads="1"/>
          </p:cNvPicPr>
          <p:nvPr/>
        </p:nvPicPr>
        <p:blipFill>
          <a:blip r:embed="rId3"/>
          <a:srcRect l="2499" t="5000" r="2499" b="5000"/>
          <a:stretch>
            <a:fillRect/>
          </a:stretch>
        </p:blipFill>
        <p:spPr bwMode="auto">
          <a:xfrm>
            <a:off x="5856288" y="4991100"/>
            <a:ext cx="2514600" cy="1787525"/>
          </a:xfrm>
          <a:prstGeom prst="rect">
            <a:avLst/>
          </a:prstGeom>
          <a:noFill/>
          <a:effectLst>
            <a:outerShdw blurRad="63500" dist="38099" dir="2700000" algn="ctr" rotWithShape="0">
              <a:srgbClr val="000000">
                <a:alpha val="75999"/>
              </a:srgbClr>
            </a:outerShdw>
          </a:effectLst>
        </p:spPr>
      </p:pic>
      <p:pic>
        <p:nvPicPr>
          <p:cNvPr id="391174" name="Picture 6"/>
          <p:cNvPicPr>
            <a:picLocks noChangeAspect="1" noChangeArrowheads="1"/>
          </p:cNvPicPr>
          <p:nvPr/>
        </p:nvPicPr>
        <p:blipFill>
          <a:blip r:embed="rId4"/>
          <a:srcRect l="5760" r="5760" b="9114"/>
          <a:stretch>
            <a:fillRect/>
          </a:stretch>
        </p:blipFill>
        <p:spPr bwMode="auto">
          <a:xfrm>
            <a:off x="73025" y="5340350"/>
            <a:ext cx="1482725" cy="1444625"/>
          </a:xfrm>
          <a:prstGeom prst="rect">
            <a:avLst/>
          </a:prstGeom>
          <a:noFill/>
          <a:ln w="9525">
            <a:noFill/>
            <a:miter lim="800000"/>
            <a:headEnd/>
            <a:tailEnd/>
          </a:ln>
          <a:effectLst>
            <a:outerShdw blurRad="63500" dist="35921" dir="2700000" algn="ctr" rotWithShape="0">
              <a:srgbClr val="000000">
                <a:alpha val="75999"/>
              </a:srgbClr>
            </a:outerShdw>
          </a:effectLst>
        </p:spPr>
      </p:pic>
      <p:pic>
        <p:nvPicPr>
          <p:cNvPr id="391177" name="Picture 9"/>
          <p:cNvPicPr>
            <a:picLocks noChangeAspect="1" noChangeArrowheads="1"/>
          </p:cNvPicPr>
          <p:nvPr/>
        </p:nvPicPr>
        <p:blipFill>
          <a:blip r:embed="rId5"/>
          <a:srcRect/>
          <a:stretch>
            <a:fillRect/>
          </a:stretch>
        </p:blipFill>
        <p:spPr bwMode="auto">
          <a:xfrm>
            <a:off x="7037388" y="114300"/>
            <a:ext cx="1563687" cy="2084388"/>
          </a:xfrm>
          <a:prstGeom prst="rect">
            <a:avLst/>
          </a:prstGeom>
          <a:noFill/>
          <a:ln w="9525">
            <a:noFill/>
            <a:miter lim="800000"/>
            <a:headEnd/>
            <a:tailEnd/>
          </a:ln>
          <a:effectLst>
            <a:outerShdw blurRad="63500" dist="35921" dir="2700000" algn="ctr" rotWithShape="0">
              <a:srgbClr val="000000">
                <a:alpha val="75999"/>
              </a:srgbClr>
            </a:outerShdw>
          </a:effectLst>
        </p:spPr>
      </p:pic>
      <p:pic>
        <p:nvPicPr>
          <p:cNvPr id="391173" name="Picture 5"/>
          <p:cNvPicPr>
            <a:picLocks noChangeAspect="1" noChangeArrowheads="1"/>
          </p:cNvPicPr>
          <p:nvPr/>
        </p:nvPicPr>
        <p:blipFill>
          <a:blip r:embed="rId6"/>
          <a:srcRect/>
          <a:stretch>
            <a:fillRect/>
          </a:stretch>
        </p:blipFill>
        <p:spPr bwMode="auto">
          <a:xfrm>
            <a:off x="7478713" y="2016125"/>
            <a:ext cx="1560512" cy="2057400"/>
          </a:xfrm>
          <a:prstGeom prst="rect">
            <a:avLst/>
          </a:prstGeom>
          <a:noFill/>
          <a:ln w="9525">
            <a:noFill/>
            <a:miter lim="800000"/>
            <a:headEnd/>
            <a:tailEnd/>
          </a:ln>
          <a:effectLst>
            <a:outerShdw blurRad="63500" dist="35921" dir="2700000" algn="ctr" rotWithShape="0">
              <a:srgbClr val="000000">
                <a:alpha val="75999"/>
              </a:srgbClr>
            </a:outerShdw>
          </a:effectLst>
        </p:spPr>
      </p:pic>
      <p:pic>
        <p:nvPicPr>
          <p:cNvPr id="391178" name="Picture 10"/>
          <p:cNvPicPr>
            <a:picLocks noChangeAspect="1" noChangeArrowheads="1"/>
          </p:cNvPicPr>
          <p:nvPr/>
        </p:nvPicPr>
        <p:blipFill>
          <a:blip r:embed="rId7"/>
          <a:srcRect/>
          <a:stretch>
            <a:fillRect/>
          </a:stretch>
        </p:blipFill>
        <p:spPr bwMode="auto">
          <a:xfrm>
            <a:off x="5337175" y="2787650"/>
            <a:ext cx="2030413" cy="181133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91179" name="Picture 11"/>
          <p:cNvPicPr>
            <a:picLocks noChangeAspect="1" noChangeArrowheads="1"/>
          </p:cNvPicPr>
          <p:nvPr/>
        </p:nvPicPr>
        <p:blipFill>
          <a:blip r:embed="rId8"/>
          <a:srcRect/>
          <a:stretch>
            <a:fillRect/>
          </a:stretch>
        </p:blipFill>
        <p:spPr bwMode="auto">
          <a:xfrm>
            <a:off x="7793038" y="4232275"/>
            <a:ext cx="1284287" cy="1662113"/>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4945132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0" descr="03_07_Polysaccharide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43000"/>
            <a:ext cx="85486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ext Box 11"/>
          <p:cNvSpPr txBox="1">
            <a:spLocks noChangeArrowheads="1"/>
          </p:cNvSpPr>
          <p:nvPr/>
        </p:nvSpPr>
        <p:spPr bwMode="auto">
          <a:xfrm>
            <a:off x="3944938" y="1255713"/>
            <a:ext cx="14938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Starch granules in</a:t>
            </a:r>
          </a:p>
          <a:p>
            <a:pPr algn="l">
              <a:lnSpc>
                <a:spcPct val="90000"/>
              </a:lnSpc>
            </a:pPr>
            <a:r>
              <a:rPr lang="en-US" sz="1300"/>
              <a:t>potato tuber cells</a:t>
            </a:r>
          </a:p>
        </p:txBody>
      </p:sp>
      <p:sp>
        <p:nvSpPr>
          <p:cNvPr id="95235" name="Line 12"/>
          <p:cNvSpPr>
            <a:spLocks noChangeShapeType="1"/>
          </p:cNvSpPr>
          <p:nvPr/>
        </p:nvSpPr>
        <p:spPr bwMode="auto">
          <a:xfrm flipV="1">
            <a:off x="3425825" y="1352550"/>
            <a:ext cx="476250" cy="11747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36" name="Line 13"/>
          <p:cNvSpPr>
            <a:spLocks noChangeShapeType="1"/>
          </p:cNvSpPr>
          <p:nvPr/>
        </p:nvSpPr>
        <p:spPr bwMode="auto">
          <a:xfrm flipH="1">
            <a:off x="3330575" y="1352550"/>
            <a:ext cx="571500" cy="41275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37" name="Text Box 14"/>
          <p:cNvSpPr txBox="1">
            <a:spLocks noChangeArrowheads="1"/>
          </p:cNvSpPr>
          <p:nvPr/>
        </p:nvSpPr>
        <p:spPr bwMode="auto">
          <a:xfrm>
            <a:off x="3922713" y="2389188"/>
            <a:ext cx="9540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Glycogen</a:t>
            </a:r>
          </a:p>
          <a:p>
            <a:pPr algn="l">
              <a:lnSpc>
                <a:spcPct val="90000"/>
              </a:lnSpc>
            </a:pPr>
            <a:r>
              <a:rPr lang="en-US" sz="1300"/>
              <a:t>granules</a:t>
            </a:r>
          </a:p>
          <a:p>
            <a:pPr algn="l">
              <a:lnSpc>
                <a:spcPct val="90000"/>
              </a:lnSpc>
            </a:pPr>
            <a:r>
              <a:rPr lang="en-US" sz="1300"/>
              <a:t>in muscle</a:t>
            </a:r>
          </a:p>
          <a:p>
            <a:pPr algn="l">
              <a:lnSpc>
                <a:spcPct val="90000"/>
              </a:lnSpc>
            </a:pPr>
            <a:r>
              <a:rPr lang="en-US" sz="1300"/>
              <a:t>tissue</a:t>
            </a:r>
          </a:p>
        </p:txBody>
      </p:sp>
      <p:sp>
        <p:nvSpPr>
          <p:cNvPr id="95238" name="Line 15"/>
          <p:cNvSpPr>
            <a:spLocks noChangeShapeType="1"/>
          </p:cNvSpPr>
          <p:nvPr/>
        </p:nvSpPr>
        <p:spPr bwMode="auto">
          <a:xfrm flipV="1">
            <a:off x="3219450" y="2517775"/>
            <a:ext cx="669925" cy="43497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39" name="Text Box 16"/>
          <p:cNvSpPr txBox="1">
            <a:spLocks noChangeArrowheads="1"/>
          </p:cNvSpPr>
          <p:nvPr/>
        </p:nvSpPr>
        <p:spPr bwMode="auto">
          <a:xfrm>
            <a:off x="3055938" y="3960813"/>
            <a:ext cx="148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Cellulose fibrils in</a:t>
            </a:r>
          </a:p>
          <a:p>
            <a:pPr algn="l">
              <a:lnSpc>
                <a:spcPct val="90000"/>
              </a:lnSpc>
            </a:pPr>
            <a:r>
              <a:rPr lang="en-US" sz="1300"/>
              <a:t>a plant cell wall</a:t>
            </a:r>
          </a:p>
        </p:txBody>
      </p:sp>
      <p:sp>
        <p:nvSpPr>
          <p:cNvPr id="95240" name="Line 17"/>
          <p:cNvSpPr>
            <a:spLocks noChangeShapeType="1"/>
          </p:cNvSpPr>
          <p:nvPr/>
        </p:nvSpPr>
        <p:spPr bwMode="auto">
          <a:xfrm flipV="1">
            <a:off x="3155950" y="4946650"/>
            <a:ext cx="355600" cy="24447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1" name="Line 18"/>
          <p:cNvSpPr>
            <a:spLocks noChangeShapeType="1"/>
          </p:cNvSpPr>
          <p:nvPr/>
        </p:nvSpPr>
        <p:spPr bwMode="auto">
          <a:xfrm flipV="1">
            <a:off x="3152775" y="4914900"/>
            <a:ext cx="168275" cy="2794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2" name="Text Box 19"/>
          <p:cNvSpPr txBox="1">
            <a:spLocks noChangeArrowheads="1"/>
          </p:cNvSpPr>
          <p:nvPr/>
        </p:nvSpPr>
        <p:spPr bwMode="auto">
          <a:xfrm>
            <a:off x="2649538" y="5205413"/>
            <a:ext cx="985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300"/>
              <a:t>Cellulose</a:t>
            </a:r>
          </a:p>
          <a:p>
            <a:pPr algn="ctr">
              <a:lnSpc>
                <a:spcPct val="90000"/>
              </a:lnSpc>
            </a:pPr>
            <a:r>
              <a:rPr lang="en-US" sz="1300"/>
              <a:t>molecules</a:t>
            </a:r>
          </a:p>
        </p:txBody>
      </p:sp>
      <p:sp>
        <p:nvSpPr>
          <p:cNvPr id="95243" name="Text Box 20"/>
          <p:cNvSpPr txBox="1">
            <a:spLocks noChangeArrowheads="1"/>
          </p:cNvSpPr>
          <p:nvPr/>
        </p:nvSpPr>
        <p:spPr bwMode="auto">
          <a:xfrm>
            <a:off x="7618413" y="1252538"/>
            <a:ext cx="7540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300"/>
              <a:t>Glucose</a:t>
            </a:r>
          </a:p>
          <a:p>
            <a:pPr algn="ctr">
              <a:lnSpc>
                <a:spcPct val="80000"/>
              </a:lnSpc>
            </a:pPr>
            <a:r>
              <a:rPr lang="en-US" sz="1300"/>
              <a:t>monomer</a:t>
            </a:r>
          </a:p>
        </p:txBody>
      </p:sp>
      <p:sp>
        <p:nvSpPr>
          <p:cNvPr id="95244" name="Text Box 21"/>
          <p:cNvSpPr txBox="1">
            <a:spLocks noChangeArrowheads="1"/>
          </p:cNvSpPr>
          <p:nvPr/>
        </p:nvSpPr>
        <p:spPr bwMode="auto">
          <a:xfrm>
            <a:off x="6645275" y="2576513"/>
            <a:ext cx="1042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300"/>
              <a:t>GLYCOGEN</a:t>
            </a:r>
          </a:p>
        </p:txBody>
      </p:sp>
      <p:sp>
        <p:nvSpPr>
          <p:cNvPr id="95245" name="Text Box 22"/>
          <p:cNvSpPr txBox="1">
            <a:spLocks noChangeArrowheads="1"/>
          </p:cNvSpPr>
          <p:nvPr/>
        </p:nvSpPr>
        <p:spPr bwMode="auto">
          <a:xfrm>
            <a:off x="6657975" y="3773488"/>
            <a:ext cx="10747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300"/>
              <a:t>CELLULOSE</a:t>
            </a:r>
          </a:p>
        </p:txBody>
      </p:sp>
      <p:sp>
        <p:nvSpPr>
          <p:cNvPr id="95246" name="Text Box 23"/>
          <p:cNvSpPr txBox="1">
            <a:spLocks noChangeArrowheads="1"/>
          </p:cNvSpPr>
          <p:nvPr/>
        </p:nvSpPr>
        <p:spPr bwMode="auto">
          <a:xfrm>
            <a:off x="7010400" y="4329113"/>
            <a:ext cx="14493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Hydrogen bonds</a:t>
            </a:r>
          </a:p>
        </p:txBody>
      </p:sp>
      <p:sp>
        <p:nvSpPr>
          <p:cNvPr id="95247" name="Line 24"/>
          <p:cNvSpPr>
            <a:spLocks noChangeShapeType="1"/>
          </p:cNvSpPr>
          <p:nvPr/>
        </p:nvSpPr>
        <p:spPr bwMode="auto">
          <a:xfrm>
            <a:off x="6230938" y="4365625"/>
            <a:ext cx="720725" cy="57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8" name="Line 25"/>
          <p:cNvSpPr>
            <a:spLocks noChangeShapeType="1"/>
          </p:cNvSpPr>
          <p:nvPr/>
        </p:nvSpPr>
        <p:spPr bwMode="auto">
          <a:xfrm flipH="1">
            <a:off x="6604000" y="4425950"/>
            <a:ext cx="352425"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9" name="Text Box 26"/>
          <p:cNvSpPr txBox="1">
            <a:spLocks noChangeArrowheads="1"/>
          </p:cNvSpPr>
          <p:nvPr/>
        </p:nvSpPr>
        <p:spPr bwMode="auto">
          <a:xfrm>
            <a:off x="6710363" y="1239838"/>
            <a:ext cx="661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300"/>
              <a:t>STARCH</a:t>
            </a:r>
          </a:p>
        </p:txBody>
      </p:sp>
      <p:sp>
        <p:nvSpPr>
          <p:cNvPr id="95250" name="AutoShape 27"/>
          <p:cNvSpPr>
            <a:spLocks/>
          </p:cNvSpPr>
          <p:nvPr/>
        </p:nvSpPr>
        <p:spPr bwMode="auto">
          <a:xfrm rot="5406596">
            <a:off x="7938294" y="1431131"/>
            <a:ext cx="109538" cy="447675"/>
          </a:xfrm>
          <a:prstGeom prst="leftBrace">
            <a:avLst>
              <a:gd name="adj1" fmla="val 3405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51" name="Line 28"/>
          <p:cNvSpPr>
            <a:spLocks noChangeShapeType="1"/>
          </p:cNvSpPr>
          <p:nvPr/>
        </p:nvSpPr>
        <p:spPr bwMode="auto">
          <a:xfrm flipV="1">
            <a:off x="3425825" y="1354138"/>
            <a:ext cx="476250" cy="117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2" name="Line 29"/>
          <p:cNvSpPr>
            <a:spLocks noChangeShapeType="1"/>
          </p:cNvSpPr>
          <p:nvPr/>
        </p:nvSpPr>
        <p:spPr bwMode="auto">
          <a:xfrm flipH="1">
            <a:off x="3330575" y="1354138"/>
            <a:ext cx="571500" cy="412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3" name="Line 30"/>
          <p:cNvSpPr>
            <a:spLocks noChangeShapeType="1"/>
          </p:cNvSpPr>
          <p:nvPr/>
        </p:nvSpPr>
        <p:spPr bwMode="auto">
          <a:xfrm flipV="1">
            <a:off x="3219450" y="2519363"/>
            <a:ext cx="669925" cy="434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4" name="Line 31"/>
          <p:cNvSpPr>
            <a:spLocks noChangeShapeType="1"/>
          </p:cNvSpPr>
          <p:nvPr/>
        </p:nvSpPr>
        <p:spPr bwMode="auto">
          <a:xfrm flipV="1">
            <a:off x="3155950" y="4948238"/>
            <a:ext cx="355600" cy="244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5" name="Line 32"/>
          <p:cNvSpPr>
            <a:spLocks noChangeShapeType="1"/>
          </p:cNvSpPr>
          <p:nvPr/>
        </p:nvSpPr>
        <p:spPr bwMode="auto">
          <a:xfrm flipV="1">
            <a:off x="3152775" y="4916488"/>
            <a:ext cx="168275"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625328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685800"/>
            <a:ext cx="8382000" cy="762000"/>
          </a:xfrm>
        </p:spPr>
        <p:txBody>
          <a:bodyPr/>
          <a:lstStyle/>
          <a:p>
            <a:pPr eaLnBrk="1" hangingPunct="1"/>
            <a:r>
              <a:rPr lang="en-US">
                <a:latin typeface="Calibri" charset="0"/>
                <a:ea typeface="ＭＳ Ｐゴシック" charset="0"/>
                <a:cs typeface="ＭＳ Ｐゴシック" charset="0"/>
              </a:rPr>
              <a:t>Linear vs. branched polysaccharides</a:t>
            </a:r>
          </a:p>
        </p:txBody>
      </p:sp>
      <p:pic>
        <p:nvPicPr>
          <p:cNvPr id="393219" name="Picture 3"/>
          <p:cNvPicPr>
            <a:picLocks noChangeAspect="1" noChangeArrowheads="1"/>
          </p:cNvPicPr>
          <p:nvPr/>
        </p:nvPicPr>
        <p:blipFill>
          <a:blip r:embed="rId3"/>
          <a:srcRect l="1068" t="1068" r="1068" b="3632"/>
          <a:stretch>
            <a:fillRect/>
          </a:stretch>
        </p:blipFill>
        <p:spPr bwMode="auto">
          <a:xfrm>
            <a:off x="2362200" y="1509713"/>
            <a:ext cx="6575425" cy="50736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97283" name="Rectangle 13"/>
          <p:cNvSpPr>
            <a:spLocks noChangeArrowheads="1"/>
          </p:cNvSpPr>
          <p:nvPr/>
        </p:nvSpPr>
        <p:spPr bwMode="auto">
          <a:xfrm>
            <a:off x="962025" y="2201863"/>
            <a:ext cx="11922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u="sng">
                <a:solidFill>
                  <a:srgbClr val="CC0000"/>
                </a:solidFill>
              </a:rPr>
              <a:t>starch</a:t>
            </a:r>
          </a:p>
          <a:p>
            <a:r>
              <a:rPr lang="en-US" sz="2600" u="sng">
                <a:solidFill>
                  <a:srgbClr val="007300"/>
                </a:solidFill>
              </a:rPr>
              <a:t>(plant)</a:t>
            </a:r>
            <a:endParaRPr lang="en-US" sz="2600">
              <a:solidFill>
                <a:srgbClr val="0F116A"/>
              </a:solidFill>
            </a:endParaRPr>
          </a:p>
        </p:txBody>
      </p:sp>
      <p:sp>
        <p:nvSpPr>
          <p:cNvPr id="97284" name="Rectangle 14"/>
          <p:cNvSpPr>
            <a:spLocks noChangeArrowheads="1"/>
          </p:cNvSpPr>
          <p:nvPr/>
        </p:nvSpPr>
        <p:spPr bwMode="auto">
          <a:xfrm>
            <a:off x="733425" y="5059363"/>
            <a:ext cx="16335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u="sng">
                <a:solidFill>
                  <a:srgbClr val="CC0000"/>
                </a:solidFill>
              </a:rPr>
              <a:t>glycogen</a:t>
            </a:r>
          </a:p>
          <a:p>
            <a:r>
              <a:rPr lang="en-US" sz="2600" u="sng">
                <a:solidFill>
                  <a:srgbClr val="804000"/>
                </a:solidFill>
              </a:rPr>
              <a:t>(animal)</a:t>
            </a:r>
            <a:endParaRPr lang="en-US" sz="2600">
              <a:solidFill>
                <a:srgbClr val="0F116A"/>
              </a:solidFill>
            </a:endParaRPr>
          </a:p>
        </p:txBody>
      </p:sp>
      <p:sp>
        <p:nvSpPr>
          <p:cNvPr id="97285" name="AutoShape 15"/>
          <p:cNvSpPr>
            <a:spLocks noChangeArrowheads="1"/>
          </p:cNvSpPr>
          <p:nvPr/>
        </p:nvSpPr>
        <p:spPr bwMode="auto">
          <a:xfrm>
            <a:off x="676275" y="3592513"/>
            <a:ext cx="1462088" cy="9747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2600">
                <a:solidFill>
                  <a:schemeClr val="tx2"/>
                </a:solidFill>
              </a:rPr>
              <a:t>energy</a:t>
            </a:r>
            <a:br>
              <a:rPr lang="en-US" sz="2600">
                <a:solidFill>
                  <a:schemeClr val="tx2"/>
                </a:solidFill>
              </a:rPr>
            </a:br>
            <a:r>
              <a:rPr lang="en-US" sz="2600">
                <a:solidFill>
                  <a:schemeClr val="tx2"/>
                </a:solidFill>
              </a:rPr>
              <a:t>storage</a:t>
            </a:r>
            <a:endParaRPr lang="en-US" sz="2600">
              <a:solidFill>
                <a:srgbClr val="0F116A"/>
              </a:solidFill>
            </a:endParaRPr>
          </a:p>
        </p:txBody>
      </p:sp>
      <p:sp>
        <p:nvSpPr>
          <p:cNvPr id="97286" name="AutoShape 19"/>
          <p:cNvSpPr>
            <a:spLocks noChangeArrowheads="1"/>
          </p:cNvSpPr>
          <p:nvPr/>
        </p:nvSpPr>
        <p:spPr bwMode="auto">
          <a:xfrm>
            <a:off x="831850" y="1352550"/>
            <a:ext cx="1890713" cy="382588"/>
          </a:xfrm>
          <a:prstGeom prst="roundRect">
            <a:avLst>
              <a:gd name="adj" fmla="val 16667"/>
            </a:avLst>
          </a:prstGeom>
          <a:solidFill>
            <a:srgbClr val="FFCC18"/>
          </a:solidFill>
          <a:ln w="9525">
            <a:solidFill>
              <a:srgbClr val="000000"/>
            </a:solidFill>
            <a:round/>
            <a:headEnd/>
            <a:tailEnd/>
          </a:ln>
        </p:spPr>
        <p:txBody>
          <a:bodyPr wrap="none" tIns="0" bIns="0" anchor="ctr">
            <a:spAutoFit/>
          </a:bodyPr>
          <a:lstStyle/>
          <a:p>
            <a:r>
              <a:rPr lang="en-US" sz="2200">
                <a:solidFill>
                  <a:srgbClr val="000000"/>
                </a:solidFill>
              </a:rPr>
              <a:t>slow release</a:t>
            </a:r>
          </a:p>
        </p:txBody>
      </p:sp>
      <p:sp>
        <p:nvSpPr>
          <p:cNvPr id="97287" name="AutoShape 20"/>
          <p:cNvSpPr>
            <a:spLocks noChangeArrowheads="1"/>
          </p:cNvSpPr>
          <p:nvPr/>
        </p:nvSpPr>
        <p:spPr bwMode="auto">
          <a:xfrm>
            <a:off x="823913" y="6343650"/>
            <a:ext cx="1766887" cy="382588"/>
          </a:xfrm>
          <a:prstGeom prst="roundRect">
            <a:avLst>
              <a:gd name="adj" fmla="val 16667"/>
            </a:avLst>
          </a:prstGeom>
          <a:solidFill>
            <a:srgbClr val="FFCC18"/>
          </a:solidFill>
          <a:ln w="9525">
            <a:solidFill>
              <a:srgbClr val="000000"/>
            </a:solidFill>
            <a:round/>
            <a:headEnd/>
            <a:tailEnd/>
          </a:ln>
        </p:spPr>
        <p:txBody>
          <a:bodyPr wrap="none" tIns="0" bIns="0" anchor="ctr">
            <a:spAutoFit/>
          </a:bodyPr>
          <a:lstStyle/>
          <a:p>
            <a:r>
              <a:rPr lang="en-US" sz="2200">
                <a:solidFill>
                  <a:srgbClr val="000000"/>
                </a:solidFill>
              </a:rPr>
              <a:t>fast release</a:t>
            </a:r>
          </a:p>
        </p:txBody>
      </p:sp>
    </p:spTree>
    <p:extLst>
      <p:ext uri="{BB962C8B-B14F-4D97-AF65-F5344CB8AC3E}">
        <p14:creationId xmlns:p14="http://schemas.microsoft.com/office/powerpoint/2010/main" val="34533045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Polysaccharide diversity</a:t>
            </a:r>
            <a:br>
              <a:rPr lang="en-US">
                <a:ea typeface="+mj-ea"/>
                <a:cs typeface="+mj-cs"/>
              </a:rPr>
            </a:br>
            <a:r>
              <a:rPr lang="en-US">
                <a:ea typeface="+mj-ea"/>
                <a:cs typeface="+mj-cs"/>
              </a:rPr>
              <a:t> </a:t>
            </a:r>
          </a:p>
        </p:txBody>
      </p:sp>
      <p:sp>
        <p:nvSpPr>
          <p:cNvPr id="99330" name="Rectangle 3" descr="Rectangle: Click to edit Master text styles&#10;Second level&#10;Third level&#10;Fourth level&#10;Fifth level"/>
          <p:cNvSpPr>
            <a:spLocks noGrp="1" noChangeArrowheads="1"/>
          </p:cNvSpPr>
          <p:nvPr>
            <p:ph idx="1"/>
          </p:nvPr>
        </p:nvSpPr>
        <p:spPr>
          <a:xfrm>
            <a:off x="838200" y="1371600"/>
            <a:ext cx="7924800" cy="4419600"/>
          </a:xfrm>
        </p:spPr>
        <p:txBody>
          <a:bodyPr/>
          <a:lstStyle/>
          <a:p>
            <a:pPr eaLnBrk="1" hangingPunct="1"/>
            <a:r>
              <a:rPr lang="en-US">
                <a:latin typeface="Calibri" charset="0"/>
                <a:ea typeface="ＭＳ Ｐゴシック" charset="0"/>
                <a:cs typeface="ＭＳ Ｐゴシック" charset="0"/>
              </a:rPr>
              <a:t>Molecular structure determines function</a:t>
            </a:r>
          </a:p>
        </p:txBody>
      </p:sp>
      <p:pic>
        <p:nvPicPr>
          <p:cNvPr id="99331" name="Picture 4"/>
          <p:cNvPicPr>
            <a:picLocks noChangeAspect="1" noChangeArrowheads="1"/>
          </p:cNvPicPr>
          <p:nvPr/>
        </p:nvPicPr>
        <p:blipFill>
          <a:blip r:embed="rId3">
            <a:extLst>
              <a:ext uri="{28A0092B-C50C-407E-A947-70E740481C1C}">
                <a14:useLocalDpi xmlns:a14="http://schemas.microsoft.com/office/drawing/2010/main" val="0"/>
              </a:ext>
            </a:extLst>
          </a:blip>
          <a:srcRect b="58101"/>
          <a:stretch>
            <a:fillRect/>
          </a:stretch>
        </p:blipFill>
        <p:spPr bwMode="auto">
          <a:xfrm>
            <a:off x="1676400" y="2497138"/>
            <a:ext cx="601980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5" descr="Rectangle: Click to edit Master text styles&#10;Second level&#10;Third level&#10;Fourth level&#10;Fifth level"/>
          <p:cNvSpPr>
            <a:spLocks noChangeArrowheads="1"/>
          </p:cNvSpPr>
          <p:nvPr/>
        </p:nvSpPr>
        <p:spPr bwMode="auto">
          <a:xfrm>
            <a:off x="806450" y="5403850"/>
            <a:ext cx="7924800" cy="1163638"/>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gn="l" eaLnBrk="1" hangingPunct="1">
              <a:spcBef>
                <a:spcPct val="20000"/>
              </a:spcBef>
              <a:buClr>
                <a:schemeClr val="tx1"/>
              </a:buClr>
              <a:buSzPct val="60000"/>
              <a:buFont typeface="Wingdings" charset="0"/>
              <a:buChar char="u"/>
            </a:pPr>
            <a:r>
              <a:rPr lang="en-US" sz="2800">
                <a:solidFill>
                  <a:srgbClr val="0F116A"/>
                </a:solidFill>
              </a:rPr>
              <a:t>isomers of glucose</a:t>
            </a:r>
          </a:p>
          <a:p>
            <a:pPr marL="742950" lvl="1" indent="-285750" algn="l" eaLnBrk="1" hangingPunct="1">
              <a:spcBef>
                <a:spcPct val="20000"/>
              </a:spcBef>
              <a:buClr>
                <a:schemeClr val="tx1"/>
              </a:buClr>
              <a:buSzPct val="60000"/>
              <a:buFont typeface="Wingdings" charset="0"/>
              <a:buChar char="u"/>
            </a:pPr>
            <a:r>
              <a:rPr lang="en-US" sz="2800">
                <a:solidFill>
                  <a:srgbClr val="0F116A"/>
                </a:solidFill>
              </a:rPr>
              <a:t>structure determines function…</a:t>
            </a:r>
          </a:p>
        </p:txBody>
      </p:sp>
      <p:sp>
        <p:nvSpPr>
          <p:cNvPr id="99333" name="AutoShape 6"/>
          <p:cNvSpPr>
            <a:spLocks noChangeArrowheads="1"/>
          </p:cNvSpPr>
          <p:nvPr/>
        </p:nvSpPr>
        <p:spPr bwMode="auto">
          <a:xfrm>
            <a:off x="1573213" y="2085975"/>
            <a:ext cx="1819275" cy="5080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3000">
                <a:solidFill>
                  <a:schemeClr val="bg1"/>
                </a:solidFill>
              </a:rPr>
              <a:t>in starch</a:t>
            </a:r>
          </a:p>
        </p:txBody>
      </p:sp>
      <p:sp>
        <p:nvSpPr>
          <p:cNvPr id="99334" name="AutoShape 7"/>
          <p:cNvSpPr>
            <a:spLocks noChangeArrowheads="1"/>
          </p:cNvSpPr>
          <p:nvPr/>
        </p:nvSpPr>
        <p:spPr bwMode="auto">
          <a:xfrm>
            <a:off x="5562600" y="2085975"/>
            <a:ext cx="2306638" cy="5080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3000">
                <a:solidFill>
                  <a:schemeClr val="bg1"/>
                </a:solidFill>
              </a:rPr>
              <a:t>in cellulose</a:t>
            </a:r>
          </a:p>
        </p:txBody>
      </p:sp>
      <p:sp>
        <p:nvSpPr>
          <p:cNvPr id="99335" name="Oval 8"/>
          <p:cNvSpPr>
            <a:spLocks noChangeArrowheads="1"/>
          </p:cNvSpPr>
          <p:nvPr/>
        </p:nvSpPr>
        <p:spPr bwMode="auto">
          <a:xfrm>
            <a:off x="2759075" y="3651250"/>
            <a:ext cx="509588" cy="341313"/>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6" name="Oval 9"/>
          <p:cNvSpPr>
            <a:spLocks noChangeArrowheads="1"/>
          </p:cNvSpPr>
          <p:nvPr/>
        </p:nvSpPr>
        <p:spPr bwMode="auto">
          <a:xfrm>
            <a:off x="6996113" y="3133725"/>
            <a:ext cx="509587" cy="341313"/>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2817936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Digesting starch vs. cellulose</a:t>
            </a:r>
          </a:p>
        </p:txBody>
      </p:sp>
      <p:pic>
        <p:nvPicPr>
          <p:cNvPr id="397315" name="Picture 3"/>
          <p:cNvPicPr>
            <a:picLocks noGrp="1" noChangeAspect="1" noChangeArrowheads="1"/>
          </p:cNvPicPr>
          <p:nvPr>
            <p:ph idx="1"/>
          </p:nvPr>
        </p:nvPicPr>
        <p:blipFill>
          <a:blip r:embed="rId5"/>
          <a:srcRect l="1309" t="43080" r="19244" b="31799"/>
          <a:stretch>
            <a:fillRect/>
          </a:stretch>
        </p:blipFill>
        <p:spPr>
          <a:xfrm>
            <a:off x="2274888" y="1520825"/>
            <a:ext cx="6711950" cy="2312988"/>
          </a:xfrm>
          <a:effectLst>
            <a:outerShdw blurRad="63500" dist="38099" dir="2700000" algn="ctr" rotWithShape="0">
              <a:srgbClr val="000000">
                <a:alpha val="74998"/>
              </a:srgbClr>
            </a:outerShdw>
          </a:effectLst>
        </p:spPr>
      </p:pic>
      <p:pic>
        <p:nvPicPr>
          <p:cNvPr id="397316" name="Picture 4"/>
          <p:cNvPicPr>
            <a:picLocks noChangeAspect="1" noChangeArrowheads="1"/>
          </p:cNvPicPr>
          <p:nvPr/>
        </p:nvPicPr>
        <p:blipFill>
          <a:blip r:embed="rId5"/>
          <a:srcRect l="1309" t="71159" r="18982" b="4440"/>
          <a:stretch>
            <a:fillRect/>
          </a:stretch>
        </p:blipFill>
        <p:spPr bwMode="auto">
          <a:xfrm>
            <a:off x="2274888" y="4265613"/>
            <a:ext cx="6727825" cy="2246312"/>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97317" name="AutoShape 5"/>
          <p:cNvSpPr>
            <a:spLocks noChangeArrowheads="1"/>
          </p:cNvSpPr>
          <p:nvPr/>
        </p:nvSpPr>
        <p:spPr bwMode="auto">
          <a:xfrm>
            <a:off x="298450" y="1943100"/>
            <a:ext cx="1698625" cy="1298575"/>
          </a:xfrm>
          <a:prstGeom prst="roundRect">
            <a:avLst>
              <a:gd name="adj" fmla="val 16667"/>
            </a:avLst>
          </a:prstGeom>
          <a:solidFill>
            <a:srgbClr val="FFEA18"/>
          </a:solidFill>
          <a:ln w="9525">
            <a:noFill/>
            <a:round/>
            <a:headEnd/>
            <a:tailEnd/>
          </a:ln>
          <a:effectLst>
            <a:outerShdw blurRad="63500" dist="35921" dir="2700000" algn="ctr" rotWithShape="0">
              <a:srgbClr val="000000"/>
            </a:outerShdw>
          </a:effectLst>
        </p:spPr>
        <p:txBody>
          <a:bodyPr wrap="none" tIns="0" bIns="0" anchor="ctr">
            <a:spAutoFit/>
          </a:bodyPr>
          <a:lstStyle/>
          <a:p>
            <a:pPr algn="l">
              <a:lnSpc>
                <a:spcPct val="80000"/>
              </a:lnSpc>
              <a:defRPr/>
            </a:pPr>
            <a:r>
              <a:rPr lang="en-US" sz="3200">
                <a:solidFill>
                  <a:srgbClr val="000000"/>
                </a:solidFill>
                <a:cs typeface="Arial" charset="0"/>
              </a:rPr>
              <a:t>starch</a:t>
            </a:r>
            <a:r>
              <a:rPr lang="en-US" sz="3200">
                <a:solidFill>
                  <a:srgbClr val="CC0000"/>
                </a:solidFill>
                <a:cs typeface="Arial" charset="0"/>
              </a:rPr>
              <a:t/>
            </a:r>
            <a:br>
              <a:rPr lang="en-US" sz="3200">
                <a:solidFill>
                  <a:srgbClr val="CC0000"/>
                </a:solidFill>
                <a:cs typeface="Arial" charset="0"/>
              </a:rPr>
            </a:br>
            <a:r>
              <a:rPr lang="en-US" sz="3200">
                <a:solidFill>
                  <a:srgbClr val="CC0000"/>
                </a:solidFill>
                <a:cs typeface="Arial" charset="0"/>
              </a:rPr>
              <a:t>easy to</a:t>
            </a:r>
            <a:br>
              <a:rPr lang="en-US" sz="3200">
                <a:solidFill>
                  <a:srgbClr val="CC0000"/>
                </a:solidFill>
                <a:cs typeface="Arial" charset="0"/>
              </a:rPr>
            </a:br>
            <a:r>
              <a:rPr lang="en-US" sz="3200">
                <a:solidFill>
                  <a:srgbClr val="CC0000"/>
                </a:solidFill>
                <a:cs typeface="Arial" charset="0"/>
              </a:rPr>
              <a:t>digest</a:t>
            </a:r>
          </a:p>
        </p:txBody>
      </p:sp>
      <p:grpSp>
        <p:nvGrpSpPr>
          <p:cNvPr id="2" name="Group 10"/>
          <p:cNvGrpSpPr>
            <a:grpSpLocks/>
          </p:cNvGrpSpPr>
          <p:nvPr/>
        </p:nvGrpSpPr>
        <p:grpSpPr bwMode="auto">
          <a:xfrm>
            <a:off x="6164263" y="1768475"/>
            <a:ext cx="2165350" cy="1651000"/>
            <a:chOff x="3883" y="1114"/>
            <a:chExt cx="1364" cy="1040"/>
          </a:xfrm>
        </p:grpSpPr>
        <p:sp>
          <p:nvSpPr>
            <p:cNvPr id="101386" name="Freeform 8"/>
            <p:cNvSpPr>
              <a:spLocks/>
            </p:cNvSpPr>
            <p:nvPr/>
          </p:nvSpPr>
          <p:spPr bwMode="auto">
            <a:xfrm>
              <a:off x="3883" y="1114"/>
              <a:ext cx="1364" cy="1040"/>
            </a:xfrm>
            <a:custGeom>
              <a:avLst/>
              <a:gdLst>
                <a:gd name="T0" fmla="*/ 256 w 1270"/>
                <a:gd name="T1" fmla="*/ 735 h 968"/>
                <a:gd name="T2" fmla="*/ 520 w 1270"/>
                <a:gd name="T3" fmla="*/ 118 h 968"/>
                <a:gd name="T4" fmla="*/ 1274 w 1270"/>
                <a:gd name="T5" fmla="*/ 27 h 968"/>
                <a:gd name="T6" fmla="*/ 1695 w 1270"/>
                <a:gd name="T7" fmla="*/ 239 h 968"/>
                <a:gd name="T8" fmla="*/ 2100 w 1270"/>
                <a:gd name="T9" fmla="*/ 204 h 968"/>
                <a:gd name="T10" fmla="*/ 2487 w 1270"/>
                <a:gd name="T11" fmla="*/ 171 h 968"/>
                <a:gd name="T12" fmla="*/ 2748 w 1270"/>
                <a:gd name="T13" fmla="*/ 716 h 968"/>
                <a:gd name="T14" fmla="*/ 2714 w 1270"/>
                <a:gd name="T15" fmla="*/ 1051 h 968"/>
                <a:gd name="T16" fmla="*/ 2363 w 1270"/>
                <a:gd name="T17" fmla="*/ 1471 h 968"/>
                <a:gd name="T18" fmla="*/ 1765 w 1270"/>
                <a:gd name="T19" fmla="*/ 2036 h 968"/>
                <a:gd name="T20" fmla="*/ 1153 w 1270"/>
                <a:gd name="T21" fmla="*/ 2036 h 968"/>
                <a:gd name="T22" fmla="*/ 484 w 1270"/>
                <a:gd name="T23" fmla="*/ 1737 h 968"/>
                <a:gd name="T24" fmla="*/ 62 w 1270"/>
                <a:gd name="T25" fmla="*/ 1314 h 968"/>
                <a:gd name="T26" fmla="*/ 98 w 1270"/>
                <a:gd name="T27" fmla="*/ 890 h 968"/>
                <a:gd name="T28" fmla="*/ 272 w 1270"/>
                <a:gd name="T29" fmla="*/ 626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387" name="Rectangle 9"/>
            <p:cNvSpPr>
              <a:spLocks noChangeArrowheads="1"/>
            </p:cNvSpPr>
            <p:nvPr/>
          </p:nvSpPr>
          <p:spPr bwMode="auto">
            <a:xfrm>
              <a:off x="4090" y="1713"/>
              <a:ext cx="87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enzyme</a:t>
              </a:r>
              <a:endParaRPr lang="en-US" sz="3000" u="sng">
                <a:solidFill>
                  <a:srgbClr val="CC0000"/>
                </a:solidFill>
              </a:endParaRPr>
            </a:p>
          </p:txBody>
        </p:sp>
      </p:grpSp>
      <p:grpSp>
        <p:nvGrpSpPr>
          <p:cNvPr id="3" name="Group 14"/>
          <p:cNvGrpSpPr>
            <a:grpSpLocks/>
          </p:cNvGrpSpPr>
          <p:nvPr/>
        </p:nvGrpSpPr>
        <p:grpSpPr bwMode="auto">
          <a:xfrm>
            <a:off x="6191250" y="4495800"/>
            <a:ext cx="2165350" cy="1651000"/>
            <a:chOff x="3883" y="1114"/>
            <a:chExt cx="1364" cy="1040"/>
          </a:xfrm>
        </p:grpSpPr>
        <p:sp>
          <p:nvSpPr>
            <p:cNvPr id="101384" name="Freeform 15"/>
            <p:cNvSpPr>
              <a:spLocks/>
            </p:cNvSpPr>
            <p:nvPr/>
          </p:nvSpPr>
          <p:spPr bwMode="auto">
            <a:xfrm>
              <a:off x="3883" y="1114"/>
              <a:ext cx="1364" cy="1040"/>
            </a:xfrm>
            <a:custGeom>
              <a:avLst/>
              <a:gdLst>
                <a:gd name="T0" fmla="*/ 256 w 1270"/>
                <a:gd name="T1" fmla="*/ 735 h 968"/>
                <a:gd name="T2" fmla="*/ 520 w 1270"/>
                <a:gd name="T3" fmla="*/ 118 h 968"/>
                <a:gd name="T4" fmla="*/ 1274 w 1270"/>
                <a:gd name="T5" fmla="*/ 27 h 968"/>
                <a:gd name="T6" fmla="*/ 1695 w 1270"/>
                <a:gd name="T7" fmla="*/ 239 h 968"/>
                <a:gd name="T8" fmla="*/ 2100 w 1270"/>
                <a:gd name="T9" fmla="*/ 204 h 968"/>
                <a:gd name="T10" fmla="*/ 2487 w 1270"/>
                <a:gd name="T11" fmla="*/ 171 h 968"/>
                <a:gd name="T12" fmla="*/ 2748 w 1270"/>
                <a:gd name="T13" fmla="*/ 716 h 968"/>
                <a:gd name="T14" fmla="*/ 2714 w 1270"/>
                <a:gd name="T15" fmla="*/ 1051 h 968"/>
                <a:gd name="T16" fmla="*/ 2363 w 1270"/>
                <a:gd name="T17" fmla="*/ 1471 h 968"/>
                <a:gd name="T18" fmla="*/ 1765 w 1270"/>
                <a:gd name="T19" fmla="*/ 2036 h 968"/>
                <a:gd name="T20" fmla="*/ 1153 w 1270"/>
                <a:gd name="T21" fmla="*/ 2036 h 968"/>
                <a:gd name="T22" fmla="*/ 484 w 1270"/>
                <a:gd name="T23" fmla="*/ 1737 h 968"/>
                <a:gd name="T24" fmla="*/ 62 w 1270"/>
                <a:gd name="T25" fmla="*/ 1314 h 968"/>
                <a:gd name="T26" fmla="*/ 98 w 1270"/>
                <a:gd name="T27" fmla="*/ 890 h 968"/>
                <a:gd name="T28" fmla="*/ 272 w 1270"/>
                <a:gd name="T29" fmla="*/ 626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385" name="Rectangle 16"/>
            <p:cNvSpPr>
              <a:spLocks noChangeArrowheads="1"/>
            </p:cNvSpPr>
            <p:nvPr/>
          </p:nvSpPr>
          <p:spPr bwMode="auto">
            <a:xfrm>
              <a:off x="4090" y="1713"/>
              <a:ext cx="87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enzyme</a:t>
              </a:r>
              <a:endParaRPr lang="en-US" sz="3000" u="sng">
                <a:solidFill>
                  <a:srgbClr val="CC0000"/>
                </a:solidFill>
              </a:endParaRPr>
            </a:p>
          </p:txBody>
        </p:sp>
      </p:grpSp>
      <p:sp>
        <p:nvSpPr>
          <p:cNvPr id="397318" name="AutoShape 6"/>
          <p:cNvSpPr>
            <a:spLocks noChangeArrowheads="1"/>
          </p:cNvSpPr>
          <p:nvPr/>
        </p:nvSpPr>
        <p:spPr bwMode="auto">
          <a:xfrm>
            <a:off x="103188" y="4186238"/>
            <a:ext cx="2041525" cy="1298575"/>
          </a:xfrm>
          <a:prstGeom prst="roundRect">
            <a:avLst>
              <a:gd name="adj" fmla="val 16667"/>
            </a:avLst>
          </a:prstGeom>
          <a:solidFill>
            <a:srgbClr val="FFEA18"/>
          </a:solidFill>
          <a:ln w="9525">
            <a:noFill/>
            <a:round/>
            <a:headEnd/>
            <a:tailEnd/>
          </a:ln>
          <a:effectLst>
            <a:outerShdw blurRad="63500" dist="35921" dir="2700000" algn="ctr" rotWithShape="0">
              <a:srgbClr val="000000"/>
            </a:outerShdw>
          </a:effectLst>
        </p:spPr>
        <p:txBody>
          <a:bodyPr wrap="none" tIns="0" bIns="0" anchor="ctr">
            <a:spAutoFit/>
          </a:bodyPr>
          <a:lstStyle/>
          <a:p>
            <a:pPr algn="l">
              <a:lnSpc>
                <a:spcPct val="80000"/>
              </a:lnSpc>
              <a:defRPr/>
            </a:pPr>
            <a:r>
              <a:rPr lang="en-US" sz="3200">
                <a:solidFill>
                  <a:srgbClr val="000000"/>
                </a:solidFill>
                <a:cs typeface="Arial" charset="0"/>
              </a:rPr>
              <a:t>cellulose</a:t>
            </a:r>
            <a:r>
              <a:rPr lang="en-US" sz="3200">
                <a:solidFill>
                  <a:srgbClr val="CC0000"/>
                </a:solidFill>
                <a:cs typeface="Arial" charset="0"/>
              </a:rPr>
              <a:t/>
            </a:r>
            <a:br>
              <a:rPr lang="en-US" sz="3200">
                <a:solidFill>
                  <a:srgbClr val="CC0000"/>
                </a:solidFill>
                <a:cs typeface="Arial" charset="0"/>
              </a:rPr>
            </a:br>
            <a:r>
              <a:rPr lang="en-US" sz="3200">
                <a:solidFill>
                  <a:srgbClr val="CC0000"/>
                </a:solidFill>
                <a:cs typeface="Arial" charset="0"/>
              </a:rPr>
              <a:t>hard to</a:t>
            </a:r>
            <a:br>
              <a:rPr lang="en-US" sz="3200">
                <a:solidFill>
                  <a:srgbClr val="CC0000"/>
                </a:solidFill>
                <a:cs typeface="Arial" charset="0"/>
              </a:rPr>
            </a:br>
            <a:r>
              <a:rPr lang="en-US" sz="3200">
                <a:solidFill>
                  <a:srgbClr val="CC0000"/>
                </a:solidFill>
                <a:cs typeface="Arial" charset="0"/>
              </a:rPr>
              <a:t>digest</a:t>
            </a:r>
          </a:p>
        </p:txBody>
      </p:sp>
    </p:spTree>
    <p:extLst>
      <p:ext uri="{BB962C8B-B14F-4D97-AF65-F5344CB8AC3E}">
        <p14:creationId xmlns:p14="http://schemas.microsoft.com/office/powerpoint/2010/main" val="1122245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Yeehaw"/>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xit" presetSubtype="2" fill="hold" nodeType="afterEffect">
                                  <p:stCondLst>
                                    <p:cond delay="0"/>
                                  </p:stCondLst>
                                  <p:childTnLst>
                                    <p:anim calcmode="lin" valueType="num">
                                      <p:cBhvr additive="base">
                                        <p:cTn id="19" dur="500"/>
                                        <p:tgtEl>
                                          <p:spTgt spid="3"/>
                                        </p:tgtEl>
                                        <p:attrNameLst>
                                          <p:attrName>ppt_x</p:attrName>
                                        </p:attrNameLst>
                                      </p:cBhvr>
                                      <p:tavLst>
                                        <p:tav tm="0">
                                          <p:val>
                                            <p:strVal val="ppt_x"/>
                                          </p:val>
                                        </p:tav>
                                        <p:tav tm="100000">
                                          <p:val>
                                            <p:strVal val="1+ppt_w/2"/>
                                          </p:val>
                                        </p:tav>
                                      </p:tavLst>
                                    </p:anim>
                                    <p:anim calcmode="lin" valueType="num">
                                      <p:cBhvr additive="base">
                                        <p:cTn id="20" dur="500"/>
                                        <p:tgtEl>
                                          <p:spTgt spid="3"/>
                                        </p:tgtEl>
                                        <p:attrNameLst>
                                          <p:attrName>ppt_y</p:attrName>
                                        </p:attrNameLst>
                                      </p:cBhvr>
                                      <p:tavLst>
                                        <p:tav tm="0">
                                          <p:val>
                                            <p:strVal val="ppt_y"/>
                                          </p:val>
                                        </p:tav>
                                        <p:tav tm="100000">
                                          <p:val>
                                            <p:strVal val="ppt_y"/>
                                          </p:val>
                                        </p:tav>
                                      </p:tavLst>
                                    </p:anim>
                                    <p:set>
                                      <p:cBhvr>
                                        <p:cTn id="21"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Whoosh"/>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 presetClass="exit" presetSubtype="2" fill="hold" nodeType="afterEffect">
                                  <p:stCondLst>
                                    <p:cond delay="0"/>
                                  </p:stCondLst>
                                  <p:childTnLst>
                                    <p:anim calcmode="lin" valueType="num">
                                      <p:cBhvr additive="base">
                                        <p:cTn id="30" dur="500"/>
                                        <p:tgtEl>
                                          <p:spTgt spid="3"/>
                                        </p:tgtEl>
                                        <p:attrNameLst>
                                          <p:attrName>ppt_x</p:attrName>
                                        </p:attrNameLst>
                                      </p:cBhvr>
                                      <p:tavLst>
                                        <p:tav tm="0">
                                          <p:val>
                                            <p:strVal val="ppt_x"/>
                                          </p:val>
                                        </p:tav>
                                        <p:tav tm="100000">
                                          <p:val>
                                            <p:strVal val="1+ppt_w/2"/>
                                          </p:val>
                                        </p:tav>
                                      </p:tavLst>
                                    </p:anim>
                                    <p:anim calcmode="lin" valueType="num">
                                      <p:cBhvr additive="base">
                                        <p:cTn id="31" dur="500"/>
                                        <p:tgtEl>
                                          <p:spTgt spid="3"/>
                                        </p:tgtEl>
                                        <p:attrNameLst>
                                          <p:attrName>ppt_y</p:attrName>
                                        </p:attrNameLst>
                                      </p:cBhvr>
                                      <p:tavLst>
                                        <p:tav tm="0">
                                          <p:val>
                                            <p:strVal val="ppt_y"/>
                                          </p:val>
                                        </p:tav>
                                        <p:tav tm="100000">
                                          <p:val>
                                            <p:strVal val="ppt_y"/>
                                          </p:val>
                                        </p:tav>
                                      </p:tavLst>
                                    </p:anim>
                                    <p:set>
                                      <p:cBhvr>
                                        <p:cTn id="32"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p:cNvPicPr>
            <a:picLocks noChangeAspect="1" noChangeArrowheads="1"/>
          </p:cNvPicPr>
          <p:nvPr/>
        </p:nvPicPr>
        <p:blipFill>
          <a:blip r:embed="rId3">
            <a:extLst>
              <a:ext uri="{28A0092B-C50C-407E-A947-70E740481C1C}">
                <a14:useLocalDpi xmlns:a14="http://schemas.microsoft.com/office/drawing/2010/main" val="0"/>
              </a:ext>
            </a:extLst>
          </a:blip>
          <a:srcRect b="3355"/>
          <a:stretch>
            <a:fillRect/>
          </a:stretch>
        </p:blipFill>
        <p:spPr bwMode="auto">
          <a:xfrm>
            <a:off x="4614863" y="3179763"/>
            <a:ext cx="4421187"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Cellulose </a:t>
            </a:r>
          </a:p>
        </p:txBody>
      </p:sp>
      <p:sp>
        <p:nvSpPr>
          <p:cNvPr id="103427" name="Rectangle 3" descr="Rectangle: Click to edit Master text styles&#10;Second level&#10;Third level&#10;Fourth level&#10;Fifth level"/>
          <p:cNvSpPr>
            <a:spLocks noGrp="1" noChangeArrowheads="1"/>
          </p:cNvSpPr>
          <p:nvPr>
            <p:ph idx="1"/>
          </p:nvPr>
        </p:nvSpPr>
        <p:spPr>
          <a:xfrm>
            <a:off x="614363" y="1371600"/>
            <a:ext cx="8429625" cy="4419600"/>
          </a:xfrm>
        </p:spPr>
        <p:txBody>
          <a:bodyPr/>
          <a:lstStyle/>
          <a:p>
            <a:pPr eaLnBrk="1" hangingPunct="1">
              <a:lnSpc>
                <a:spcPct val="90000"/>
              </a:lnSpc>
            </a:pPr>
            <a:r>
              <a:rPr lang="en-US">
                <a:latin typeface="Calibri" charset="0"/>
                <a:ea typeface="ＭＳ Ｐゴシック" charset="0"/>
                <a:cs typeface="ＭＳ Ｐゴシック" charset="0"/>
              </a:rPr>
              <a:t>Most abundant organic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compound on Earth</a:t>
            </a:r>
          </a:p>
          <a:p>
            <a:pPr lvl="1" eaLnBrk="1" hangingPunct="1">
              <a:lnSpc>
                <a:spcPct val="90000"/>
              </a:lnSpc>
            </a:pPr>
            <a:r>
              <a:rPr lang="en-US">
                <a:latin typeface="Calibri" charset="0"/>
                <a:ea typeface="ＭＳ Ｐゴシック" charset="0"/>
              </a:rPr>
              <a:t>herbivores have evolved a mechanism to  digest cellulose</a:t>
            </a:r>
          </a:p>
          <a:p>
            <a:pPr lvl="1" eaLnBrk="1" hangingPunct="1">
              <a:lnSpc>
                <a:spcPct val="90000"/>
              </a:lnSpc>
            </a:pPr>
            <a:r>
              <a:rPr lang="en-US">
                <a:latin typeface="Calibri" charset="0"/>
                <a:ea typeface="ＭＳ Ｐゴシック" charset="0"/>
              </a:rPr>
              <a:t>most carnivores have not</a:t>
            </a:r>
          </a:p>
          <a:p>
            <a:pPr lvl="2" eaLnBrk="1" hangingPunct="1">
              <a:lnSpc>
                <a:spcPct val="90000"/>
              </a:lnSpc>
            </a:pPr>
            <a:r>
              <a:rPr lang="en-US">
                <a:latin typeface="Calibri" charset="0"/>
                <a:ea typeface="ＭＳ Ｐゴシック" charset="0"/>
              </a:rPr>
              <a:t>that</a:t>
            </a:r>
            <a:r>
              <a:rPr lang="ja-JP" altLang="en-US">
                <a:latin typeface="Calibri" charset="0"/>
                <a:ea typeface="ＭＳ Ｐゴシック" charset="0"/>
              </a:rPr>
              <a:t>’</a:t>
            </a:r>
            <a:r>
              <a:rPr lang="en-US" altLang="ja-JP">
                <a:latin typeface="Calibri" charset="0"/>
                <a:ea typeface="ＭＳ Ｐゴシック" charset="0"/>
              </a:rPr>
              <a:t>s why they </a:t>
            </a:r>
            <a:br>
              <a:rPr lang="en-US" altLang="ja-JP">
                <a:latin typeface="Calibri" charset="0"/>
                <a:ea typeface="ＭＳ Ｐゴシック" charset="0"/>
              </a:rPr>
            </a:br>
            <a:r>
              <a:rPr lang="en-US" altLang="ja-JP" u="sng">
                <a:solidFill>
                  <a:srgbClr val="CC0000"/>
                </a:solidFill>
                <a:latin typeface="Calibri" charset="0"/>
                <a:ea typeface="ＭＳ Ｐゴシック" charset="0"/>
              </a:rPr>
              <a:t>eat meat</a:t>
            </a:r>
            <a:r>
              <a:rPr lang="en-US" altLang="ja-JP">
                <a:latin typeface="Calibri" charset="0"/>
                <a:ea typeface="ＭＳ Ｐゴシック" charset="0"/>
              </a:rPr>
              <a:t> to get </a:t>
            </a:r>
            <a:br>
              <a:rPr lang="en-US" altLang="ja-JP">
                <a:latin typeface="Calibri" charset="0"/>
                <a:ea typeface="ＭＳ Ｐゴシック" charset="0"/>
              </a:rPr>
            </a:br>
            <a:r>
              <a:rPr lang="en-US" altLang="ja-JP">
                <a:latin typeface="Calibri" charset="0"/>
                <a:ea typeface="ＭＳ Ｐゴシック" charset="0"/>
              </a:rPr>
              <a:t>their energy &amp; </a:t>
            </a:r>
            <a:br>
              <a:rPr lang="en-US" altLang="ja-JP">
                <a:latin typeface="Calibri" charset="0"/>
                <a:ea typeface="ＭＳ Ｐゴシック" charset="0"/>
              </a:rPr>
            </a:br>
            <a:r>
              <a:rPr lang="en-US" altLang="ja-JP">
                <a:latin typeface="Calibri" charset="0"/>
                <a:ea typeface="ＭＳ Ｐゴシック" charset="0"/>
              </a:rPr>
              <a:t>nutrients</a:t>
            </a:r>
          </a:p>
          <a:p>
            <a:pPr lvl="2" eaLnBrk="1" hangingPunct="1">
              <a:lnSpc>
                <a:spcPct val="90000"/>
              </a:lnSpc>
            </a:pPr>
            <a:r>
              <a:rPr lang="en-US" u="sng">
                <a:solidFill>
                  <a:srgbClr val="CC0000"/>
                </a:solidFill>
                <a:latin typeface="Calibri" charset="0"/>
                <a:ea typeface="ＭＳ Ｐゴシック" charset="0"/>
              </a:rPr>
              <a:t>cellulose = undigestible roughage</a:t>
            </a:r>
            <a:endParaRPr lang="en-US">
              <a:latin typeface="Calibri" charset="0"/>
              <a:ea typeface="ＭＳ Ｐゴシック" charset="0"/>
            </a:endParaRPr>
          </a:p>
        </p:txBody>
      </p:sp>
      <p:pic>
        <p:nvPicPr>
          <p:cNvPr id="399371" name="Picture 11"/>
          <p:cNvPicPr>
            <a:picLocks noChangeAspect="1" noChangeArrowheads="1"/>
          </p:cNvPicPr>
          <p:nvPr/>
        </p:nvPicPr>
        <p:blipFill>
          <a:blip r:embed="rId4"/>
          <a:srcRect/>
          <a:stretch>
            <a:fillRect/>
          </a:stretch>
        </p:blipFill>
        <p:spPr bwMode="auto">
          <a:xfrm>
            <a:off x="6397625" y="361950"/>
            <a:ext cx="2646363" cy="1755775"/>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105682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ＭＳ Ｐゴシック" charset="-128"/>
                <a:cs typeface="ＭＳ Ｐゴシック" charset="-128"/>
              </a:rPr>
              <a:t>Chitin, a different structural polysaccharide</a:t>
            </a:r>
          </a:p>
        </p:txBody>
      </p:sp>
      <p:sp>
        <p:nvSpPr>
          <p:cNvPr id="105474" name="Text Box 3"/>
          <p:cNvSpPr txBox="1">
            <a:spLocks noChangeArrowheads="1"/>
          </p:cNvSpPr>
          <p:nvPr/>
        </p:nvSpPr>
        <p:spPr bwMode="auto">
          <a:xfrm>
            <a:off x="152400" y="4694238"/>
            <a:ext cx="1984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400"/>
              <a:t>(a) The structure of the</a:t>
            </a:r>
          </a:p>
          <a:p>
            <a:pPr algn="ctr"/>
            <a:r>
              <a:rPr kumimoji="1" lang="en-US" sz="1400"/>
              <a:t> chitin monomer. </a:t>
            </a:r>
          </a:p>
        </p:txBody>
      </p:sp>
      <p:pic>
        <p:nvPicPr>
          <p:cNvPr id="1054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828800"/>
            <a:ext cx="83820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5"/>
          <p:cNvSpPr txBox="1">
            <a:spLocks noChangeArrowheads="1"/>
          </p:cNvSpPr>
          <p:nvPr/>
        </p:nvSpPr>
        <p:spPr bwMode="auto">
          <a:xfrm>
            <a:off x="817563" y="23780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O</a:t>
            </a:r>
            <a:endParaRPr kumimoji="1" lang="en-US" sz="1000"/>
          </a:p>
        </p:txBody>
      </p:sp>
      <p:sp>
        <p:nvSpPr>
          <p:cNvPr id="105477" name="Text Box 6"/>
          <p:cNvSpPr txBox="1">
            <a:spLocks noChangeArrowheads="1"/>
          </p:cNvSpPr>
          <p:nvPr/>
        </p:nvSpPr>
        <p:spPr bwMode="auto">
          <a:xfrm>
            <a:off x="463550" y="2152650"/>
            <a:ext cx="688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CH</a:t>
            </a:r>
            <a:r>
              <a:rPr kumimoji="1" lang="en-US" sz="1200" baseline="-25000"/>
              <a:t>2</a:t>
            </a:r>
            <a:r>
              <a:rPr kumimoji="1" lang="en-US" sz="1200"/>
              <a:t>OH</a:t>
            </a:r>
            <a:endParaRPr kumimoji="1" lang="en-US" sz="1000"/>
          </a:p>
        </p:txBody>
      </p:sp>
      <p:sp>
        <p:nvSpPr>
          <p:cNvPr id="105478" name="Text Box 7"/>
          <p:cNvSpPr txBox="1">
            <a:spLocks noChangeArrowheads="1"/>
          </p:cNvSpPr>
          <p:nvPr/>
        </p:nvSpPr>
        <p:spPr bwMode="auto">
          <a:xfrm>
            <a:off x="457200" y="2716213"/>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OH</a:t>
            </a:r>
            <a:endParaRPr kumimoji="1" lang="en-US" sz="1000"/>
          </a:p>
        </p:txBody>
      </p:sp>
      <p:sp>
        <p:nvSpPr>
          <p:cNvPr id="105479" name="Text Box 8"/>
          <p:cNvSpPr txBox="1">
            <a:spLocks noChangeArrowheads="1"/>
          </p:cNvSpPr>
          <p:nvPr/>
        </p:nvSpPr>
        <p:spPr bwMode="auto">
          <a:xfrm>
            <a:off x="458788" y="2555875"/>
            <a:ext cx="293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H</a:t>
            </a:r>
            <a:endParaRPr kumimoji="1" lang="en-US" sz="1000"/>
          </a:p>
        </p:txBody>
      </p:sp>
      <p:sp>
        <p:nvSpPr>
          <p:cNvPr id="105480" name="Text Box 9"/>
          <p:cNvSpPr txBox="1">
            <a:spLocks noChangeArrowheads="1"/>
          </p:cNvSpPr>
          <p:nvPr/>
        </p:nvSpPr>
        <p:spPr bwMode="auto">
          <a:xfrm>
            <a:off x="187325" y="2444750"/>
            <a:ext cx="29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H</a:t>
            </a:r>
            <a:endParaRPr kumimoji="1" lang="en-US" sz="1000"/>
          </a:p>
        </p:txBody>
      </p:sp>
      <p:sp>
        <p:nvSpPr>
          <p:cNvPr id="105481" name="Text Box 10"/>
          <p:cNvSpPr txBox="1">
            <a:spLocks noChangeArrowheads="1"/>
          </p:cNvSpPr>
          <p:nvPr/>
        </p:nvSpPr>
        <p:spPr bwMode="auto">
          <a:xfrm>
            <a:off x="1085850" y="2438400"/>
            <a:ext cx="412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OH</a:t>
            </a:r>
            <a:endParaRPr kumimoji="1" lang="en-US" sz="1000"/>
          </a:p>
        </p:txBody>
      </p:sp>
      <p:sp>
        <p:nvSpPr>
          <p:cNvPr id="105482" name="Text Box 11"/>
          <p:cNvSpPr txBox="1">
            <a:spLocks noChangeArrowheads="1"/>
          </p:cNvSpPr>
          <p:nvPr/>
        </p:nvSpPr>
        <p:spPr bwMode="auto">
          <a:xfrm>
            <a:off x="1089025" y="28686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H</a:t>
            </a:r>
            <a:endParaRPr kumimoji="1" lang="en-US" sz="1000"/>
          </a:p>
        </p:txBody>
      </p:sp>
      <p:sp>
        <p:nvSpPr>
          <p:cNvPr id="105483" name="Text Box 12"/>
          <p:cNvSpPr txBox="1">
            <a:spLocks noChangeArrowheads="1"/>
          </p:cNvSpPr>
          <p:nvPr/>
        </p:nvSpPr>
        <p:spPr bwMode="auto">
          <a:xfrm>
            <a:off x="855663" y="3175000"/>
            <a:ext cx="403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NH</a:t>
            </a:r>
            <a:endParaRPr kumimoji="1" lang="en-US" sz="1000"/>
          </a:p>
        </p:txBody>
      </p:sp>
      <p:sp>
        <p:nvSpPr>
          <p:cNvPr id="105484" name="Text Box 13"/>
          <p:cNvSpPr txBox="1">
            <a:spLocks noChangeArrowheads="1"/>
          </p:cNvSpPr>
          <p:nvPr/>
        </p:nvSpPr>
        <p:spPr bwMode="auto">
          <a:xfrm>
            <a:off x="822325" y="3473450"/>
            <a:ext cx="29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C</a:t>
            </a:r>
            <a:endParaRPr kumimoji="1" lang="en-US" sz="1000"/>
          </a:p>
        </p:txBody>
      </p:sp>
      <p:sp>
        <p:nvSpPr>
          <p:cNvPr id="105485" name="Text Box 14"/>
          <p:cNvSpPr txBox="1">
            <a:spLocks noChangeArrowheads="1"/>
          </p:cNvSpPr>
          <p:nvPr/>
        </p:nvSpPr>
        <p:spPr bwMode="auto">
          <a:xfrm>
            <a:off x="828675" y="377031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CH</a:t>
            </a:r>
            <a:r>
              <a:rPr kumimoji="1" lang="en-US" sz="1200" baseline="-25000"/>
              <a:t>3</a:t>
            </a:r>
            <a:endParaRPr kumimoji="1" lang="en-US" sz="1000"/>
          </a:p>
        </p:txBody>
      </p:sp>
      <p:sp>
        <p:nvSpPr>
          <p:cNvPr id="105486" name="Text Box 15"/>
          <p:cNvSpPr txBox="1">
            <a:spLocks noChangeArrowheads="1"/>
          </p:cNvSpPr>
          <p:nvPr/>
        </p:nvSpPr>
        <p:spPr bwMode="auto">
          <a:xfrm>
            <a:off x="1128713" y="34718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O</a:t>
            </a:r>
            <a:endParaRPr kumimoji="1" lang="en-US" sz="1000"/>
          </a:p>
        </p:txBody>
      </p:sp>
      <p:sp>
        <p:nvSpPr>
          <p:cNvPr id="105487" name="Text Box 16"/>
          <p:cNvSpPr txBox="1">
            <a:spLocks noChangeArrowheads="1"/>
          </p:cNvSpPr>
          <p:nvPr/>
        </p:nvSpPr>
        <p:spPr bwMode="auto">
          <a:xfrm>
            <a:off x="822325" y="2743200"/>
            <a:ext cx="29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H</a:t>
            </a:r>
            <a:endParaRPr kumimoji="1" lang="en-US" sz="1000"/>
          </a:p>
        </p:txBody>
      </p:sp>
      <p:sp>
        <p:nvSpPr>
          <p:cNvPr id="105488" name="Text Box 17"/>
          <p:cNvSpPr txBox="1">
            <a:spLocks noChangeArrowheads="1"/>
          </p:cNvSpPr>
          <p:nvPr/>
        </p:nvSpPr>
        <p:spPr bwMode="auto">
          <a:xfrm>
            <a:off x="454025" y="316706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H</a:t>
            </a:r>
            <a:endParaRPr kumimoji="1" lang="en-US" sz="1000"/>
          </a:p>
        </p:txBody>
      </p:sp>
      <p:sp>
        <p:nvSpPr>
          <p:cNvPr id="105489" name="Text Box 18"/>
          <p:cNvSpPr txBox="1">
            <a:spLocks noChangeArrowheads="1"/>
          </p:cNvSpPr>
          <p:nvPr/>
        </p:nvSpPr>
        <p:spPr bwMode="auto">
          <a:xfrm>
            <a:off x="2590800" y="4587875"/>
            <a:ext cx="2667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kumimoji="1" lang="en-US" sz="1400"/>
              <a:t>(b) Chitin forms the exo- skeleton of arthropods. This cicada is molting, shedding its old exoskeleton and emerging</a:t>
            </a:r>
          </a:p>
          <a:p>
            <a:r>
              <a:rPr kumimoji="1" lang="en-US" sz="1400"/>
              <a:t>in adult form.  It is also found in Fungal Cell Walls.               </a:t>
            </a:r>
          </a:p>
        </p:txBody>
      </p:sp>
      <p:sp>
        <p:nvSpPr>
          <p:cNvPr id="105490" name="Text Box 19"/>
          <p:cNvSpPr txBox="1">
            <a:spLocks noChangeArrowheads="1"/>
          </p:cNvSpPr>
          <p:nvPr/>
        </p:nvSpPr>
        <p:spPr bwMode="auto">
          <a:xfrm>
            <a:off x="5289550" y="4695825"/>
            <a:ext cx="30289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400"/>
              <a:t>(c) Chitin is used to make a    </a:t>
            </a:r>
          </a:p>
          <a:p>
            <a:pPr algn="ctr"/>
            <a:r>
              <a:rPr kumimoji="1" lang="en-US" sz="1400"/>
              <a:t>       strong and flexible surgical</a:t>
            </a:r>
          </a:p>
          <a:p>
            <a:pPr algn="ctr"/>
            <a:r>
              <a:rPr kumimoji="1" lang="en-US" sz="1400"/>
              <a:t>           thread that decomposes after</a:t>
            </a:r>
          </a:p>
          <a:p>
            <a:pPr algn="ctr"/>
            <a:r>
              <a:rPr kumimoji="1" lang="en-US" sz="1400"/>
              <a:t>         the wound or incision heals.</a:t>
            </a:r>
          </a:p>
        </p:txBody>
      </p:sp>
      <p:sp>
        <p:nvSpPr>
          <p:cNvPr id="105491" name="Text Box 20"/>
          <p:cNvSpPr txBox="1">
            <a:spLocks noChangeArrowheads="1"/>
          </p:cNvSpPr>
          <p:nvPr/>
        </p:nvSpPr>
        <p:spPr bwMode="auto">
          <a:xfrm>
            <a:off x="44450" y="2862263"/>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OH</a:t>
            </a:r>
            <a:endParaRPr kumimoji="1" lang="en-US" sz="1000"/>
          </a:p>
        </p:txBody>
      </p:sp>
    </p:spTree>
    <p:extLst>
      <p:ext uri="{BB962C8B-B14F-4D97-AF65-F5344CB8AC3E}">
        <p14:creationId xmlns:p14="http://schemas.microsoft.com/office/powerpoint/2010/main" val="12299349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descr="Rectangle: Click to edit Master text styles&#10;Second level&#10;Third level&#10;Fourth level&#10;Fifth level"/>
          <p:cNvSpPr>
            <a:spLocks noGrp="1" noChangeArrowheads="1"/>
          </p:cNvSpPr>
          <p:nvPr>
            <p:ph idx="1"/>
          </p:nvPr>
        </p:nvSpPr>
        <p:spPr>
          <a:xfrm>
            <a:off x="4714875" y="488950"/>
            <a:ext cx="4256088" cy="2989263"/>
          </a:xfrm>
          <a:solidFill>
            <a:srgbClr val="FFEA18"/>
          </a:solidFill>
        </p:spPr>
        <p:txBody>
          <a:bodyPr rIns="0"/>
          <a:lstStyle/>
          <a:p>
            <a:pPr marL="0" indent="0" eaLnBrk="1" hangingPunct="1">
              <a:lnSpc>
                <a:spcPct val="90000"/>
              </a:lnSpc>
              <a:buFontTx/>
              <a:buNone/>
            </a:pPr>
            <a:r>
              <a:rPr lang="en-US" sz="2600">
                <a:latin typeface="Calibri" charset="0"/>
                <a:ea typeface="ＭＳ Ｐゴシック" charset="0"/>
                <a:cs typeface="ＭＳ Ｐゴシック" charset="0"/>
              </a:rPr>
              <a:t>Cow</a:t>
            </a:r>
            <a:endParaRPr lang="en-US" sz="2400">
              <a:latin typeface="Calibri" charset="0"/>
              <a:ea typeface="ＭＳ Ｐゴシック" charset="0"/>
              <a:cs typeface="ＭＳ Ｐゴシック" charset="0"/>
            </a:endParaRPr>
          </a:p>
          <a:p>
            <a:pPr marL="454025" lvl="1" indent="3175" eaLnBrk="1" hangingPunct="1">
              <a:lnSpc>
                <a:spcPct val="90000"/>
              </a:lnSpc>
              <a:buFontTx/>
              <a:buNone/>
            </a:pPr>
            <a:r>
              <a:rPr lang="en-US" sz="2200" u="sng">
                <a:solidFill>
                  <a:srgbClr val="CC0000"/>
                </a:solidFill>
                <a:latin typeface="Calibri" charset="0"/>
                <a:ea typeface="ＭＳ Ｐゴシック" charset="0"/>
              </a:rPr>
              <a:t>can digest</a:t>
            </a:r>
            <a:r>
              <a:rPr lang="en-US" sz="2200">
                <a:latin typeface="Calibri" charset="0"/>
                <a:ea typeface="ＭＳ Ｐゴシック" charset="0"/>
              </a:rPr>
              <a:t> cellulose well; </a:t>
            </a:r>
            <a:br>
              <a:rPr lang="en-US" sz="2200">
                <a:latin typeface="Calibri" charset="0"/>
                <a:ea typeface="ＭＳ Ｐゴシック" charset="0"/>
              </a:rPr>
            </a:br>
            <a:r>
              <a:rPr lang="en-US" sz="2200">
                <a:latin typeface="Calibri" charset="0"/>
                <a:ea typeface="ＭＳ Ｐゴシック" charset="0"/>
              </a:rPr>
              <a:t>no need to eat other sugars</a:t>
            </a:r>
            <a:r>
              <a:rPr lang="en-US" sz="2100">
                <a:latin typeface="Calibri" charset="0"/>
                <a:ea typeface="ＭＳ Ｐゴシック" charset="0"/>
              </a:rPr>
              <a:t> </a:t>
            </a:r>
          </a:p>
          <a:p>
            <a:pPr marL="0" indent="0" eaLnBrk="1" hangingPunct="1">
              <a:lnSpc>
                <a:spcPct val="90000"/>
              </a:lnSpc>
              <a:buFontTx/>
              <a:buNone/>
            </a:pPr>
            <a:endParaRPr lang="en-US" sz="900">
              <a:latin typeface="Calibri" charset="0"/>
              <a:ea typeface="ＭＳ Ｐゴシック" charset="0"/>
              <a:cs typeface="ＭＳ Ｐゴシック" charset="0"/>
            </a:endParaRPr>
          </a:p>
          <a:p>
            <a:pPr marL="0" indent="0" eaLnBrk="1" hangingPunct="1">
              <a:lnSpc>
                <a:spcPct val="90000"/>
              </a:lnSpc>
              <a:buFontTx/>
              <a:buNone/>
            </a:pPr>
            <a:r>
              <a:rPr lang="en-US" sz="2600">
                <a:latin typeface="Calibri" charset="0"/>
                <a:ea typeface="ＭＳ Ｐゴシック" charset="0"/>
                <a:cs typeface="ＭＳ Ｐゴシック" charset="0"/>
              </a:rPr>
              <a:t>Gorilla</a:t>
            </a:r>
            <a:endParaRPr lang="en-US" sz="2400">
              <a:latin typeface="Calibri" charset="0"/>
              <a:ea typeface="ＭＳ Ｐゴシック" charset="0"/>
              <a:cs typeface="ＭＳ Ｐゴシック" charset="0"/>
            </a:endParaRPr>
          </a:p>
          <a:p>
            <a:pPr marL="454025" lvl="1" indent="3175" eaLnBrk="1" hangingPunct="1">
              <a:lnSpc>
                <a:spcPct val="90000"/>
              </a:lnSpc>
              <a:buFontTx/>
              <a:buNone/>
            </a:pPr>
            <a:r>
              <a:rPr lang="en-US" sz="2200" u="sng">
                <a:solidFill>
                  <a:srgbClr val="CC0000"/>
                </a:solidFill>
                <a:latin typeface="Calibri" charset="0"/>
                <a:ea typeface="ＭＳ Ｐゴシック" charset="0"/>
              </a:rPr>
              <a:t>can</a:t>
            </a:r>
            <a:r>
              <a:rPr lang="ja-JP" altLang="en-US" sz="2200" u="sng">
                <a:solidFill>
                  <a:srgbClr val="CC0000"/>
                </a:solidFill>
                <a:latin typeface="Calibri" charset="0"/>
                <a:ea typeface="ＭＳ Ｐゴシック" charset="0"/>
              </a:rPr>
              <a:t>’</a:t>
            </a:r>
            <a:r>
              <a:rPr lang="en-US" altLang="ja-JP" sz="2200" u="sng">
                <a:solidFill>
                  <a:srgbClr val="CC0000"/>
                </a:solidFill>
                <a:latin typeface="Calibri" charset="0"/>
                <a:ea typeface="ＭＳ Ｐゴシック" charset="0"/>
              </a:rPr>
              <a:t>t digest</a:t>
            </a:r>
            <a:r>
              <a:rPr lang="en-US" altLang="ja-JP" sz="2200">
                <a:latin typeface="Calibri" charset="0"/>
                <a:ea typeface="ＭＳ Ｐゴシック" charset="0"/>
              </a:rPr>
              <a:t> cellulose well; must add another sugar source, like fruit to diet</a:t>
            </a:r>
            <a:endParaRPr lang="en-US" sz="2200">
              <a:latin typeface="Calibri" charset="0"/>
              <a:ea typeface="ＭＳ Ｐゴシック" charset="0"/>
            </a:endParaRPr>
          </a:p>
        </p:txBody>
      </p:sp>
      <p:pic>
        <p:nvPicPr>
          <p:cNvPr id="1064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34963"/>
            <a:ext cx="4303712"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4"/>
          <p:cNvPicPr>
            <a:picLocks noChangeAspect="1" noChangeArrowheads="1"/>
          </p:cNvPicPr>
          <p:nvPr/>
        </p:nvPicPr>
        <p:blipFill>
          <a:blip r:embed="rId4">
            <a:extLst>
              <a:ext uri="{28A0092B-C50C-407E-A947-70E740481C1C}">
                <a14:useLocalDpi xmlns:a14="http://schemas.microsoft.com/office/drawing/2010/main" val="0"/>
              </a:ext>
            </a:extLst>
          </a:blip>
          <a:srcRect l="7500" r="4312"/>
          <a:stretch>
            <a:fillRect/>
          </a:stretch>
        </p:blipFill>
        <p:spPr bwMode="auto">
          <a:xfrm>
            <a:off x="365125" y="3186113"/>
            <a:ext cx="43005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0" y="3563938"/>
            <a:ext cx="4237038"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3" y="612775"/>
            <a:ext cx="4384675"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3155950"/>
            <a:ext cx="24638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8131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Helpful bacteria</a:t>
            </a:r>
          </a:p>
        </p:txBody>
      </p:sp>
      <p:sp>
        <p:nvSpPr>
          <p:cNvPr id="108546" name="Rectangle 3" descr="Rectangle: Click to edit Master text styles&#10;Second level&#10;Third level&#10;Fourth level&#10;Fifth level"/>
          <p:cNvSpPr>
            <a:spLocks noGrp="1" noChangeArrowheads="1"/>
          </p:cNvSpPr>
          <p:nvPr>
            <p:ph idx="1"/>
          </p:nvPr>
        </p:nvSpPr>
        <p:spPr>
          <a:xfrm>
            <a:off x="838200" y="1371600"/>
            <a:ext cx="7772400" cy="1371600"/>
          </a:xfrm>
        </p:spPr>
        <p:txBody>
          <a:bodyPr/>
          <a:lstStyle/>
          <a:p>
            <a:pPr eaLnBrk="1" hangingPunct="1"/>
            <a:r>
              <a:rPr lang="en-US" sz="2400">
                <a:latin typeface="Calibri" charset="0"/>
                <a:ea typeface="ＭＳ Ｐゴシック" charset="0"/>
                <a:cs typeface="ＭＳ Ｐゴシック" charset="0"/>
              </a:rPr>
              <a:t>How can herbivores digest cellulose so well?</a:t>
            </a:r>
          </a:p>
          <a:p>
            <a:pPr lvl="1" eaLnBrk="1" hangingPunct="1"/>
            <a:r>
              <a:rPr lang="en-US" sz="2000" u="sng">
                <a:solidFill>
                  <a:srgbClr val="CC0000"/>
                </a:solidFill>
                <a:latin typeface="Calibri" charset="0"/>
                <a:ea typeface="ＭＳ Ｐゴシック" charset="0"/>
              </a:rPr>
              <a:t>BACTERIA</a:t>
            </a:r>
            <a:r>
              <a:rPr lang="en-US" sz="2000">
                <a:latin typeface="Calibri" charset="0"/>
                <a:ea typeface="ＭＳ Ｐゴシック" charset="0"/>
              </a:rPr>
              <a:t> live in their digestive systems &amp; help digest cellulose-rich (grass) meals</a:t>
            </a:r>
          </a:p>
        </p:txBody>
      </p:sp>
      <p:pic>
        <p:nvPicPr>
          <p:cNvPr id="440324" name="Picture 4"/>
          <p:cNvPicPr>
            <a:picLocks noChangeAspect="1" noChangeArrowheads="1"/>
          </p:cNvPicPr>
          <p:nvPr/>
        </p:nvPicPr>
        <p:blipFill>
          <a:blip r:embed="rId3"/>
          <a:srcRect l="4500" r="1801" b="11035"/>
          <a:stretch>
            <a:fillRect/>
          </a:stretch>
        </p:blipFill>
        <p:spPr bwMode="auto">
          <a:xfrm>
            <a:off x="139700" y="2466975"/>
            <a:ext cx="6283325" cy="3990975"/>
          </a:xfrm>
          <a:prstGeom prst="rect">
            <a:avLst/>
          </a:prstGeom>
          <a:noFill/>
          <a:effectLst>
            <a:outerShdw blurRad="63500" dist="38099" dir="2700000" algn="ctr" rotWithShape="0">
              <a:srgbClr val="000000">
                <a:alpha val="74998"/>
              </a:srgbClr>
            </a:outerShdw>
          </a:effectLst>
        </p:spPr>
      </p:pic>
      <p:sp>
        <p:nvSpPr>
          <p:cNvPr id="108548" name="AutoShape 5"/>
          <p:cNvSpPr>
            <a:spLocks noChangeArrowheads="1"/>
          </p:cNvSpPr>
          <p:nvPr/>
        </p:nvSpPr>
        <p:spPr bwMode="auto">
          <a:xfrm>
            <a:off x="171450" y="6275388"/>
            <a:ext cx="1931988" cy="4413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2600" u="sng">
                <a:solidFill>
                  <a:srgbClr val="CC0000"/>
                </a:solidFill>
              </a:rPr>
              <a:t>Ruminants</a:t>
            </a:r>
          </a:p>
        </p:txBody>
      </p:sp>
      <p:pic>
        <p:nvPicPr>
          <p:cNvPr id="440330" name="Picture 10"/>
          <p:cNvPicPr>
            <a:picLocks noChangeAspect="1" noChangeArrowheads="1"/>
          </p:cNvPicPr>
          <p:nvPr/>
        </p:nvPicPr>
        <p:blipFill>
          <a:blip r:embed="rId4"/>
          <a:srcRect/>
          <a:stretch>
            <a:fillRect/>
          </a:stretch>
        </p:blipFill>
        <p:spPr bwMode="auto">
          <a:xfrm>
            <a:off x="7459663" y="354013"/>
            <a:ext cx="1552575" cy="1028700"/>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2589611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27000" y="147638"/>
            <a:ext cx="4538663" cy="868362"/>
          </a:xfrm>
        </p:spPr>
        <p:txBody>
          <a:bodyPr/>
          <a:lstStyle/>
          <a:p>
            <a:pPr eaLnBrk="1" hangingPunct="1"/>
            <a:r>
              <a:rPr lang="en-US">
                <a:latin typeface="Calibri" charset="0"/>
                <a:ea typeface="ＭＳ Ｐゴシック" charset="0"/>
                <a:cs typeface="ＭＳ Ｐゴシック" charset="0"/>
              </a:rPr>
              <a:t>Carbohydrates</a:t>
            </a:r>
          </a:p>
        </p:txBody>
      </p:sp>
      <p:sp>
        <p:nvSpPr>
          <p:cNvPr id="74754" name="Rectangle 3" descr="Rectangle: Click to edit Master text styles&#10;Second level&#10;Third level&#10;Fourth level&#10;Fifth level"/>
          <p:cNvSpPr>
            <a:spLocks noGrp="1" noChangeArrowheads="1"/>
          </p:cNvSpPr>
          <p:nvPr>
            <p:ph idx="1"/>
          </p:nvPr>
        </p:nvSpPr>
        <p:spPr>
          <a:xfrm>
            <a:off x="338138" y="795338"/>
            <a:ext cx="7772400" cy="3657600"/>
          </a:xfrm>
        </p:spPr>
        <p:txBody>
          <a:bodyPr/>
          <a:lstStyle/>
          <a:p>
            <a:pPr algn="ctr" eaLnBrk="1" hangingPunct="1">
              <a:lnSpc>
                <a:spcPct val="80000"/>
              </a:lnSpc>
            </a:pPr>
            <a:r>
              <a:rPr lang="en-US" sz="2400">
                <a:latin typeface="Calibri" charset="0"/>
                <a:ea typeface="ＭＳ Ｐゴシック" charset="0"/>
                <a:cs typeface="ＭＳ Ｐゴシック" charset="0"/>
              </a:rPr>
              <a:t>Carbohydrates are composed of C, H, O</a:t>
            </a:r>
          </a:p>
          <a:p>
            <a:pPr algn="ctr" eaLnBrk="1" hangingPunct="1">
              <a:lnSpc>
                <a:spcPct val="80000"/>
              </a:lnSpc>
              <a:buFont typeface="Wingdings" charset="0"/>
              <a:buNone/>
            </a:pPr>
            <a:r>
              <a:rPr lang="en-US" sz="2400">
                <a:solidFill>
                  <a:srgbClr val="CC0000"/>
                </a:solidFill>
                <a:latin typeface="Calibri" charset="0"/>
                <a:ea typeface="ＭＳ Ｐゴシック" charset="0"/>
                <a:cs typeface="ＭＳ Ｐゴシック" charset="0"/>
              </a:rPr>
              <a:t>carbo - hydr - ate</a:t>
            </a:r>
            <a:endParaRPr lang="en-US" sz="2400">
              <a:solidFill>
                <a:schemeClr val="tx2"/>
              </a:solidFill>
              <a:latin typeface="Calibri" charset="0"/>
              <a:ea typeface="ＭＳ Ｐゴシック" charset="0"/>
              <a:cs typeface="ＭＳ Ｐゴシック" charset="0"/>
            </a:endParaRPr>
          </a:p>
          <a:p>
            <a:pPr algn="ctr" eaLnBrk="1" hangingPunct="1">
              <a:lnSpc>
                <a:spcPct val="80000"/>
              </a:lnSpc>
              <a:buFont typeface="Wingdings" charset="0"/>
              <a:buNone/>
            </a:pPr>
            <a:r>
              <a:rPr lang="en-US" sz="2400">
                <a:solidFill>
                  <a:srgbClr val="CC0000"/>
                </a:solidFill>
                <a:latin typeface="Calibri" charset="0"/>
                <a:ea typeface="ＭＳ Ｐゴシック" charset="0"/>
                <a:cs typeface="ＭＳ Ｐゴシック" charset="0"/>
              </a:rPr>
              <a:t>CH</a:t>
            </a:r>
            <a:r>
              <a:rPr lang="en-US" sz="2400" baseline="-25000">
                <a:solidFill>
                  <a:srgbClr val="CC0000"/>
                </a:solidFill>
                <a:latin typeface="Calibri" charset="0"/>
                <a:ea typeface="ＭＳ Ｐゴシック" charset="0"/>
                <a:cs typeface="ＭＳ Ｐゴシック" charset="0"/>
              </a:rPr>
              <a:t>2</a:t>
            </a:r>
            <a:r>
              <a:rPr lang="en-US" sz="2400">
                <a:solidFill>
                  <a:srgbClr val="CC0000"/>
                </a:solidFill>
                <a:latin typeface="Calibri" charset="0"/>
                <a:ea typeface="ＭＳ Ｐゴシック" charset="0"/>
                <a:cs typeface="ＭＳ Ｐゴシック" charset="0"/>
              </a:rPr>
              <a:t>O</a:t>
            </a:r>
            <a:endParaRPr lang="en-US" sz="2400">
              <a:solidFill>
                <a:schemeClr val="tx2"/>
              </a:solidFill>
              <a:latin typeface="Calibri" charset="0"/>
              <a:ea typeface="ＭＳ Ｐゴシック" charset="0"/>
              <a:cs typeface="ＭＳ Ｐゴシック" charset="0"/>
            </a:endParaRPr>
          </a:p>
          <a:p>
            <a:pPr eaLnBrk="1" hangingPunct="1">
              <a:lnSpc>
                <a:spcPct val="90000"/>
              </a:lnSpc>
            </a:pPr>
            <a:r>
              <a:rPr lang="en-US" sz="2000">
                <a:latin typeface="Calibri" charset="0"/>
                <a:ea typeface="ＭＳ Ｐゴシック" charset="0"/>
                <a:cs typeface="ＭＳ Ｐゴシック" charset="0"/>
              </a:rPr>
              <a:t>Function:</a:t>
            </a:r>
          </a:p>
          <a:p>
            <a:pPr lvl="1" eaLnBrk="1" hangingPunct="1">
              <a:lnSpc>
                <a:spcPct val="70000"/>
              </a:lnSpc>
            </a:pPr>
            <a:r>
              <a:rPr lang="en-US" sz="2400" u="sng">
                <a:solidFill>
                  <a:srgbClr val="CC0000"/>
                </a:solidFill>
                <a:latin typeface="Calibri" charset="0"/>
                <a:ea typeface="ＭＳ Ｐゴシック" charset="0"/>
              </a:rPr>
              <a:t>energy	</a:t>
            </a:r>
            <a:r>
              <a:rPr lang="en-US" sz="2400">
                <a:latin typeface="Calibri" charset="0"/>
                <a:ea typeface="ＭＳ Ｐゴシック" charset="0"/>
              </a:rPr>
              <a:t>	   			</a:t>
            </a:r>
            <a:r>
              <a:rPr lang="en-US" sz="2400">
                <a:solidFill>
                  <a:srgbClr val="CC0000"/>
                </a:solidFill>
                <a:latin typeface="Calibri" charset="0"/>
                <a:ea typeface="ＭＳ Ｐゴシック" charset="0"/>
              </a:rPr>
              <a:t> </a:t>
            </a:r>
          </a:p>
          <a:p>
            <a:pPr lvl="1" eaLnBrk="1" hangingPunct="1">
              <a:lnSpc>
                <a:spcPct val="70000"/>
              </a:lnSpc>
            </a:pPr>
            <a:r>
              <a:rPr lang="en-US" sz="2400" u="sng">
                <a:solidFill>
                  <a:srgbClr val="CC0000"/>
                </a:solidFill>
                <a:latin typeface="Calibri" charset="0"/>
                <a:ea typeface="ＭＳ Ｐゴシック" charset="0"/>
              </a:rPr>
              <a:t>energy storage</a:t>
            </a:r>
          </a:p>
          <a:p>
            <a:pPr lvl="1" eaLnBrk="1" hangingPunct="1">
              <a:lnSpc>
                <a:spcPct val="70000"/>
              </a:lnSpc>
            </a:pPr>
            <a:r>
              <a:rPr lang="en-US" sz="2400" u="sng">
                <a:solidFill>
                  <a:srgbClr val="CC0000"/>
                </a:solidFill>
                <a:latin typeface="Calibri" charset="0"/>
                <a:ea typeface="ＭＳ Ｐゴシック" charset="0"/>
              </a:rPr>
              <a:t>raw materials</a:t>
            </a:r>
            <a:r>
              <a:rPr lang="en-US" sz="2400">
                <a:solidFill>
                  <a:srgbClr val="CC0000"/>
                </a:solidFill>
                <a:latin typeface="Calibri" charset="0"/>
                <a:ea typeface="ＭＳ Ｐゴシック" charset="0"/>
              </a:rPr>
              <a:t> </a:t>
            </a:r>
            <a:r>
              <a:rPr lang="en-US" sz="2400">
                <a:latin typeface="Calibri" charset="0"/>
                <a:ea typeface="ＭＳ Ｐゴシック" charset="0"/>
              </a:rPr>
              <a:t>	   	</a:t>
            </a:r>
            <a:r>
              <a:rPr lang="en-US" sz="2400">
                <a:latin typeface="Zapf Dingbats" charset="0"/>
                <a:ea typeface="ＭＳ Ｐゴシック" charset="0"/>
              </a:rPr>
              <a:t> </a:t>
            </a:r>
          </a:p>
          <a:p>
            <a:pPr lvl="1" eaLnBrk="1" hangingPunct="1">
              <a:lnSpc>
                <a:spcPct val="70000"/>
              </a:lnSpc>
            </a:pPr>
            <a:r>
              <a:rPr lang="en-US" sz="2400" u="sng">
                <a:solidFill>
                  <a:srgbClr val="CC0000"/>
                </a:solidFill>
                <a:latin typeface="Calibri" charset="0"/>
                <a:ea typeface="ＭＳ Ｐゴシック" charset="0"/>
              </a:rPr>
              <a:t>structural materials</a:t>
            </a:r>
            <a:endParaRPr lang="en-US" sz="2400">
              <a:latin typeface="Calibri" charset="0"/>
              <a:ea typeface="ＭＳ Ｐゴシック" charset="0"/>
            </a:endParaRPr>
          </a:p>
          <a:p>
            <a:pPr eaLnBrk="1" hangingPunct="1">
              <a:lnSpc>
                <a:spcPct val="90000"/>
              </a:lnSpc>
            </a:pPr>
            <a:r>
              <a:rPr lang="en-US" sz="2000">
                <a:latin typeface="Calibri" charset="0"/>
                <a:ea typeface="ＭＳ Ｐゴシック" charset="0"/>
                <a:cs typeface="ＭＳ Ｐゴシック" charset="0"/>
              </a:rPr>
              <a:t>Monomer:  sugars</a:t>
            </a:r>
          </a:p>
          <a:p>
            <a:pPr eaLnBrk="1" hangingPunct="1">
              <a:lnSpc>
                <a:spcPct val="90000"/>
              </a:lnSpc>
            </a:pPr>
            <a:r>
              <a:rPr lang="en-US" sz="2000">
                <a:latin typeface="Calibri" charset="0"/>
                <a:ea typeface="ＭＳ Ｐゴシック" charset="0"/>
                <a:cs typeface="ＭＳ Ｐゴシック" charset="0"/>
              </a:rPr>
              <a:t>ex: sugars, starches, cellulose</a:t>
            </a:r>
          </a:p>
        </p:txBody>
      </p:sp>
      <p:sp>
        <p:nvSpPr>
          <p:cNvPr id="74755" name="AutoShape 4"/>
          <p:cNvSpPr>
            <a:spLocks noChangeArrowheads="1"/>
          </p:cNvSpPr>
          <p:nvPr/>
        </p:nvSpPr>
        <p:spPr bwMode="auto">
          <a:xfrm>
            <a:off x="5267325" y="3025775"/>
            <a:ext cx="1143000" cy="228600"/>
          </a:xfrm>
          <a:prstGeom prst="rightArrow">
            <a:avLst>
              <a:gd name="adj1" fmla="val 50000"/>
              <a:gd name="adj2" fmla="val 125000"/>
            </a:avLst>
          </a:prstGeom>
          <a:solidFill>
            <a:srgbClr val="CC0000"/>
          </a:solidFill>
          <a:ln w="9525">
            <a:solidFill>
              <a:srgbClr val="000000"/>
            </a:solidFill>
            <a:miter lim="800000"/>
            <a:headEnd/>
            <a:tailEnd/>
          </a:ln>
        </p:spPr>
        <p:txBody>
          <a:bodyPr wrap="none" anchor="ctr"/>
          <a:lstStyle/>
          <a:p>
            <a:endParaRPr lang="en-US"/>
          </a:p>
        </p:txBody>
      </p:sp>
      <p:grpSp>
        <p:nvGrpSpPr>
          <p:cNvPr id="74756" name="Group 5"/>
          <p:cNvGrpSpPr>
            <a:grpSpLocks/>
          </p:cNvGrpSpPr>
          <p:nvPr/>
        </p:nvGrpSpPr>
        <p:grpSpPr bwMode="auto">
          <a:xfrm>
            <a:off x="1155700" y="4584700"/>
            <a:ext cx="6870700" cy="711200"/>
            <a:chOff x="1617" y="616"/>
            <a:chExt cx="4224" cy="384"/>
          </a:xfrm>
        </p:grpSpPr>
        <p:sp>
          <p:nvSpPr>
            <p:cNvPr id="74759" name="AutoShape 7"/>
            <p:cNvSpPr>
              <a:spLocks noChangeArrowheads="1"/>
            </p:cNvSpPr>
            <p:nvPr/>
          </p:nvSpPr>
          <p:spPr bwMode="auto">
            <a:xfrm>
              <a:off x="2145"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p>
          </p:txBody>
        </p:sp>
        <p:sp>
          <p:nvSpPr>
            <p:cNvPr id="74760" name="AutoShape 8"/>
            <p:cNvSpPr>
              <a:spLocks noChangeArrowheads="1"/>
            </p:cNvSpPr>
            <p:nvPr/>
          </p:nvSpPr>
          <p:spPr bwMode="auto">
            <a:xfrm>
              <a:off x="2673"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p>
          </p:txBody>
        </p:sp>
        <p:sp>
          <p:nvSpPr>
            <p:cNvPr id="74761" name="AutoShape 9"/>
            <p:cNvSpPr>
              <a:spLocks noChangeArrowheads="1"/>
            </p:cNvSpPr>
            <p:nvPr/>
          </p:nvSpPr>
          <p:spPr bwMode="auto">
            <a:xfrm>
              <a:off x="3201"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p>
          </p:txBody>
        </p:sp>
        <p:sp>
          <p:nvSpPr>
            <p:cNvPr id="74762" name="AutoShape 10"/>
            <p:cNvSpPr>
              <a:spLocks noChangeArrowheads="1"/>
            </p:cNvSpPr>
            <p:nvPr/>
          </p:nvSpPr>
          <p:spPr bwMode="auto">
            <a:xfrm>
              <a:off x="3729"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p>
          </p:txBody>
        </p:sp>
        <p:sp>
          <p:nvSpPr>
            <p:cNvPr id="74763" name="AutoShape 11"/>
            <p:cNvSpPr>
              <a:spLocks noChangeArrowheads="1"/>
            </p:cNvSpPr>
            <p:nvPr/>
          </p:nvSpPr>
          <p:spPr bwMode="auto">
            <a:xfrm>
              <a:off x="4257"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p>
          </p:txBody>
        </p:sp>
        <p:sp>
          <p:nvSpPr>
            <p:cNvPr id="74764" name="AutoShape 12"/>
            <p:cNvSpPr>
              <a:spLocks noChangeArrowheads="1"/>
            </p:cNvSpPr>
            <p:nvPr/>
          </p:nvSpPr>
          <p:spPr bwMode="auto">
            <a:xfrm>
              <a:off x="4785"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p>
          </p:txBody>
        </p:sp>
        <p:sp>
          <p:nvSpPr>
            <p:cNvPr id="74765" name="AutoShape 13"/>
            <p:cNvSpPr>
              <a:spLocks noChangeArrowheads="1"/>
            </p:cNvSpPr>
            <p:nvPr/>
          </p:nvSpPr>
          <p:spPr bwMode="auto">
            <a:xfrm>
              <a:off x="5313"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p>
          </p:txBody>
        </p:sp>
        <p:sp>
          <p:nvSpPr>
            <p:cNvPr id="74766" name="AutoShape 14"/>
            <p:cNvSpPr>
              <a:spLocks noChangeArrowheads="1"/>
            </p:cNvSpPr>
            <p:nvPr/>
          </p:nvSpPr>
          <p:spPr bwMode="auto">
            <a:xfrm>
              <a:off x="1617" y="616"/>
              <a:ext cx="528" cy="384"/>
            </a:xfrm>
            <a:prstGeom prst="hexagon">
              <a:avLst>
                <a:gd name="adj" fmla="val 34375"/>
                <a:gd name="vf" fmla="val 115470"/>
              </a:avLst>
            </a:prstGeom>
            <a:solidFill>
              <a:srgbClr val="FFCC18"/>
            </a:solidFill>
            <a:ln w="9525">
              <a:solidFill>
                <a:schemeClr val="tx1"/>
              </a:solidFill>
              <a:miter lim="800000"/>
              <a:headEnd/>
              <a:tailEnd/>
            </a:ln>
          </p:spPr>
          <p:txBody>
            <a:bodyPr wrap="none" anchor="ctr"/>
            <a:lstStyle/>
            <a:p>
              <a:r>
                <a:rPr lang="en-US" sz="2000">
                  <a:solidFill>
                    <a:schemeClr val="tx2"/>
                  </a:solidFill>
                </a:rPr>
                <a:t>sugar</a:t>
              </a:r>
              <a:endParaRPr lang="en-US"/>
            </a:p>
          </p:txBody>
        </p:sp>
      </p:grpSp>
      <p:sp>
        <p:nvSpPr>
          <p:cNvPr id="74757" name="Rectangle 15"/>
          <p:cNvSpPr>
            <a:spLocks noChangeArrowheads="1"/>
          </p:cNvSpPr>
          <p:nvPr/>
        </p:nvSpPr>
        <p:spPr bwMode="auto">
          <a:xfrm>
            <a:off x="6524625" y="2890838"/>
            <a:ext cx="1595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rPr>
              <a:t>C</a:t>
            </a:r>
            <a:r>
              <a:rPr lang="en-US" sz="3000" baseline="-25000">
                <a:solidFill>
                  <a:srgbClr val="CC0000"/>
                </a:solidFill>
              </a:rPr>
              <a:t>6</a:t>
            </a:r>
            <a:r>
              <a:rPr lang="en-US" sz="3000">
                <a:solidFill>
                  <a:srgbClr val="CC0000"/>
                </a:solidFill>
              </a:rPr>
              <a:t>H</a:t>
            </a:r>
            <a:r>
              <a:rPr lang="en-US" sz="3000" baseline="-25000">
                <a:solidFill>
                  <a:srgbClr val="CC0000"/>
                </a:solidFill>
              </a:rPr>
              <a:t>12</a:t>
            </a:r>
            <a:r>
              <a:rPr lang="en-US" sz="3000">
                <a:solidFill>
                  <a:srgbClr val="CC0000"/>
                </a:solidFill>
              </a:rPr>
              <a:t>O</a:t>
            </a:r>
            <a:r>
              <a:rPr lang="en-US" sz="3000" baseline="-25000">
                <a:solidFill>
                  <a:srgbClr val="CC0000"/>
                </a:solidFill>
              </a:rPr>
              <a:t>6</a:t>
            </a:r>
          </a:p>
        </p:txBody>
      </p:sp>
      <p:sp>
        <p:nvSpPr>
          <p:cNvPr id="74758" name="Rectangle 16"/>
          <p:cNvSpPr>
            <a:spLocks noChangeArrowheads="1"/>
          </p:cNvSpPr>
          <p:nvPr/>
        </p:nvSpPr>
        <p:spPr bwMode="auto">
          <a:xfrm>
            <a:off x="3611563" y="2824163"/>
            <a:ext cx="15668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rPr>
              <a:t>(CH</a:t>
            </a:r>
            <a:r>
              <a:rPr lang="en-US" sz="3000" baseline="-25000">
                <a:solidFill>
                  <a:srgbClr val="CC0000"/>
                </a:solidFill>
              </a:rPr>
              <a:t>2</a:t>
            </a:r>
            <a:r>
              <a:rPr lang="en-US" sz="3000">
                <a:solidFill>
                  <a:srgbClr val="CC0000"/>
                </a:solidFill>
              </a:rPr>
              <a:t>O)</a:t>
            </a:r>
            <a:r>
              <a:rPr lang="en-US" sz="3000" baseline="-25000">
                <a:solidFill>
                  <a:srgbClr val="CC0000"/>
                </a:solidFill>
              </a:rPr>
              <a:t>x</a:t>
            </a:r>
          </a:p>
        </p:txBody>
      </p:sp>
    </p:spTree>
    <p:extLst>
      <p:ext uri="{BB962C8B-B14F-4D97-AF65-F5344CB8AC3E}">
        <p14:creationId xmlns:p14="http://schemas.microsoft.com/office/powerpoint/2010/main" val="1628014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0" y="0"/>
            <a:ext cx="8229600" cy="1143000"/>
          </a:xfrm>
        </p:spPr>
        <p:txBody>
          <a:bodyPr/>
          <a:lstStyle/>
          <a:p>
            <a:pPr eaLnBrk="1" hangingPunct="1"/>
            <a:r>
              <a:rPr lang="en-US">
                <a:latin typeface="Calibri" charset="0"/>
                <a:ea typeface="ＭＳ Ｐゴシック" charset="0"/>
                <a:cs typeface="ＭＳ Ｐゴシック" charset="0"/>
              </a:rPr>
              <a:t>Sugars </a:t>
            </a:r>
          </a:p>
        </p:txBody>
      </p:sp>
      <p:sp>
        <p:nvSpPr>
          <p:cNvPr id="76802" name="Rectangle 3" descr="Rectangle: Click to edit Master text styles&#10;Second level&#10;Third level&#10;Fourth level&#10;Fifth level"/>
          <p:cNvSpPr>
            <a:spLocks noGrp="1" noChangeArrowheads="1"/>
          </p:cNvSpPr>
          <p:nvPr>
            <p:ph idx="1"/>
          </p:nvPr>
        </p:nvSpPr>
        <p:spPr>
          <a:xfrm>
            <a:off x="342900" y="977900"/>
            <a:ext cx="8077200" cy="2895600"/>
          </a:xfrm>
        </p:spPr>
        <p:txBody>
          <a:bodyPr/>
          <a:lstStyle/>
          <a:p>
            <a:pPr eaLnBrk="1" hangingPunct="1"/>
            <a:r>
              <a:rPr lang="en-US">
                <a:latin typeface="Calibri" charset="0"/>
                <a:ea typeface="ＭＳ Ｐゴシック" charset="0"/>
                <a:cs typeface="ＭＳ Ｐゴシック" charset="0"/>
              </a:rPr>
              <a:t>Most names for sugars end in </a:t>
            </a:r>
            <a:r>
              <a:rPr lang="en-US" u="sng">
                <a:solidFill>
                  <a:srgbClr val="CC0000"/>
                </a:solidFill>
                <a:latin typeface="Calibri" charset="0"/>
                <a:ea typeface="ＭＳ Ｐゴシック" charset="0"/>
                <a:cs typeface="ＭＳ Ｐゴシック" charset="0"/>
              </a:rPr>
              <a:t>-</a:t>
            </a:r>
            <a:r>
              <a:rPr lang="en-US" i="1" u="sng">
                <a:solidFill>
                  <a:srgbClr val="CC0000"/>
                </a:solidFill>
                <a:latin typeface="Calibri" charset="0"/>
                <a:ea typeface="ＭＳ Ｐゴシック" charset="0"/>
                <a:cs typeface="ＭＳ Ｐゴシック" charset="0"/>
              </a:rPr>
              <a:t>ose</a:t>
            </a:r>
            <a:endParaRPr lang="en-US" i="1">
              <a:solidFill>
                <a:schemeClr val="tx2"/>
              </a:solidFill>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Classified by number of carbons</a:t>
            </a:r>
          </a:p>
          <a:p>
            <a:pPr lvl="1" eaLnBrk="1" hangingPunct="1"/>
            <a:r>
              <a:rPr lang="en-US">
                <a:latin typeface="Calibri" charset="0"/>
                <a:ea typeface="ＭＳ Ｐゴシック" charset="0"/>
              </a:rPr>
              <a:t>6C = hexose  (glucose)</a:t>
            </a:r>
          </a:p>
          <a:p>
            <a:pPr lvl="1" eaLnBrk="1" hangingPunct="1"/>
            <a:r>
              <a:rPr lang="en-US">
                <a:latin typeface="Calibri" charset="0"/>
                <a:ea typeface="ＭＳ Ｐゴシック" charset="0"/>
              </a:rPr>
              <a:t>5C = pentose (ribose)</a:t>
            </a:r>
          </a:p>
          <a:p>
            <a:pPr lvl="1" eaLnBrk="1" hangingPunct="1"/>
            <a:r>
              <a:rPr lang="en-US">
                <a:latin typeface="Calibri" charset="0"/>
                <a:ea typeface="ＭＳ Ｐゴシック" charset="0"/>
              </a:rPr>
              <a:t>3C = triose (glyceraldehyde)</a:t>
            </a:r>
          </a:p>
        </p:txBody>
      </p:sp>
      <p:grpSp>
        <p:nvGrpSpPr>
          <p:cNvPr id="76803" name="Group 25"/>
          <p:cNvGrpSpPr>
            <a:grpSpLocks/>
          </p:cNvGrpSpPr>
          <p:nvPr/>
        </p:nvGrpSpPr>
        <p:grpSpPr bwMode="auto">
          <a:xfrm>
            <a:off x="190500" y="3886200"/>
            <a:ext cx="2728913" cy="2290763"/>
            <a:chOff x="536" y="2496"/>
            <a:chExt cx="1719" cy="1443"/>
          </a:xfrm>
        </p:grpSpPr>
        <p:pic>
          <p:nvPicPr>
            <p:cNvPr id="76832" name="Picture 4" descr="03_23b"/>
            <p:cNvPicPr>
              <a:picLocks noChangeAspect="1" noChangeArrowheads="1"/>
            </p:cNvPicPr>
            <p:nvPr/>
          </p:nvPicPr>
          <p:blipFill>
            <a:blip r:embed="rId3">
              <a:extLst>
                <a:ext uri="{28A0092B-C50C-407E-A947-70E740481C1C}">
                  <a14:useLocalDpi xmlns:a14="http://schemas.microsoft.com/office/drawing/2010/main" val="0"/>
                </a:ext>
              </a:extLst>
            </a:blip>
            <a:srcRect t="30000" r="67500" b="30000"/>
            <a:stretch>
              <a:fillRect/>
            </a:stretch>
          </p:blipFill>
          <p:spPr bwMode="auto">
            <a:xfrm>
              <a:off x="672" y="2496"/>
              <a:ext cx="1520"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33" name="Rectangle 5"/>
            <p:cNvSpPr>
              <a:spLocks noChangeArrowheads="1"/>
            </p:cNvSpPr>
            <p:nvPr/>
          </p:nvSpPr>
          <p:spPr bwMode="auto">
            <a:xfrm>
              <a:off x="1711" y="374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OH</a:t>
              </a:r>
              <a:endParaRPr lang="en-US" sz="2000"/>
            </a:p>
          </p:txBody>
        </p:sp>
        <p:sp>
          <p:nvSpPr>
            <p:cNvPr id="76834" name="Rectangle 6"/>
            <p:cNvSpPr>
              <a:spLocks noChangeArrowheads="1"/>
            </p:cNvSpPr>
            <p:nvPr/>
          </p:nvSpPr>
          <p:spPr bwMode="auto">
            <a:xfrm>
              <a:off x="2015" y="334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OH</a:t>
              </a:r>
              <a:endParaRPr lang="en-US" sz="2000"/>
            </a:p>
          </p:txBody>
        </p:sp>
        <p:sp>
          <p:nvSpPr>
            <p:cNvPr id="76835" name="Rectangle 7"/>
            <p:cNvSpPr>
              <a:spLocks noChangeArrowheads="1"/>
            </p:cNvSpPr>
            <p:nvPr/>
          </p:nvSpPr>
          <p:spPr bwMode="auto">
            <a:xfrm>
              <a:off x="1165" y="372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36" name="Rectangle 8"/>
            <p:cNvSpPr>
              <a:spLocks noChangeArrowheads="1"/>
            </p:cNvSpPr>
            <p:nvPr/>
          </p:nvSpPr>
          <p:spPr bwMode="auto">
            <a:xfrm>
              <a:off x="871" y="289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37" name="Rectangle 9"/>
            <p:cNvSpPr>
              <a:spLocks noChangeArrowheads="1"/>
            </p:cNvSpPr>
            <p:nvPr/>
          </p:nvSpPr>
          <p:spPr bwMode="auto">
            <a:xfrm>
              <a:off x="742" y="3385"/>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HO</a:t>
              </a:r>
              <a:endParaRPr lang="en-US" sz="2000"/>
            </a:p>
          </p:txBody>
        </p:sp>
        <p:sp>
          <p:nvSpPr>
            <p:cNvPr id="76838" name="Rectangle 10"/>
            <p:cNvSpPr>
              <a:spLocks noChangeArrowheads="1"/>
            </p:cNvSpPr>
            <p:nvPr/>
          </p:nvSpPr>
          <p:spPr bwMode="auto">
            <a:xfrm>
              <a:off x="1233" y="2513"/>
              <a:ext cx="5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CH</a:t>
              </a:r>
              <a:r>
                <a:rPr lang="en-US" sz="2000" baseline="-25000">
                  <a:solidFill>
                    <a:srgbClr val="000000"/>
                  </a:solidFill>
                </a:rPr>
                <a:t>2</a:t>
              </a:r>
              <a:r>
                <a:rPr lang="en-US" sz="2000">
                  <a:solidFill>
                    <a:srgbClr val="000000"/>
                  </a:solidFill>
                </a:rPr>
                <a:t>OH</a:t>
              </a:r>
              <a:endParaRPr lang="en-US" sz="2000"/>
            </a:p>
          </p:txBody>
        </p:sp>
        <p:sp>
          <p:nvSpPr>
            <p:cNvPr id="76839" name="Rectangle 11"/>
            <p:cNvSpPr>
              <a:spLocks noChangeArrowheads="1"/>
            </p:cNvSpPr>
            <p:nvPr/>
          </p:nvSpPr>
          <p:spPr bwMode="auto">
            <a:xfrm>
              <a:off x="1170" y="3031"/>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40" name="Rectangle 12"/>
            <p:cNvSpPr>
              <a:spLocks noChangeArrowheads="1"/>
            </p:cNvSpPr>
            <p:nvPr/>
          </p:nvSpPr>
          <p:spPr bwMode="auto">
            <a:xfrm>
              <a:off x="1698" y="3235"/>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41" name="Rectangle 13"/>
            <p:cNvSpPr>
              <a:spLocks noChangeArrowheads="1"/>
            </p:cNvSpPr>
            <p:nvPr/>
          </p:nvSpPr>
          <p:spPr bwMode="auto">
            <a:xfrm>
              <a:off x="2002" y="2947"/>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42" name="Rectangle 14"/>
            <p:cNvSpPr>
              <a:spLocks noChangeArrowheads="1"/>
            </p:cNvSpPr>
            <p:nvPr/>
          </p:nvSpPr>
          <p:spPr bwMode="auto">
            <a:xfrm>
              <a:off x="1176" y="3229"/>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OH</a:t>
              </a:r>
              <a:endParaRPr lang="en-US" sz="2000"/>
            </a:p>
          </p:txBody>
        </p:sp>
        <p:sp>
          <p:nvSpPr>
            <p:cNvPr id="76843" name="Rectangle 15"/>
            <p:cNvSpPr>
              <a:spLocks noChangeArrowheads="1"/>
            </p:cNvSpPr>
            <p:nvPr/>
          </p:nvSpPr>
          <p:spPr bwMode="auto">
            <a:xfrm>
              <a:off x="1698" y="2850"/>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O</a:t>
              </a:r>
              <a:endParaRPr lang="en-US" sz="2000"/>
            </a:p>
          </p:txBody>
        </p:sp>
        <p:sp>
          <p:nvSpPr>
            <p:cNvPr id="76844" name="Rectangle 16"/>
            <p:cNvSpPr>
              <a:spLocks noChangeArrowheads="1"/>
            </p:cNvSpPr>
            <p:nvPr/>
          </p:nvSpPr>
          <p:spPr bwMode="auto">
            <a:xfrm>
              <a:off x="536" y="2552"/>
              <a:ext cx="631" cy="192"/>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Glucose</a:t>
              </a:r>
              <a:endParaRPr lang="en-US" sz="2000"/>
            </a:p>
          </p:txBody>
        </p:sp>
      </p:grpSp>
      <p:grpSp>
        <p:nvGrpSpPr>
          <p:cNvPr id="76804" name="Group 68"/>
          <p:cNvGrpSpPr>
            <a:grpSpLocks/>
          </p:cNvGrpSpPr>
          <p:nvPr/>
        </p:nvGrpSpPr>
        <p:grpSpPr bwMode="auto">
          <a:xfrm>
            <a:off x="3432175" y="3894138"/>
            <a:ext cx="2905125" cy="2112962"/>
            <a:chOff x="2378" y="2549"/>
            <a:chExt cx="1733" cy="1589"/>
          </a:xfrm>
        </p:grpSpPr>
        <p:pic>
          <p:nvPicPr>
            <p:cNvPr id="76821" name="Picture 27" descr="03_23b"/>
            <p:cNvPicPr>
              <a:picLocks noChangeAspect="1" noChangeArrowheads="1"/>
            </p:cNvPicPr>
            <p:nvPr/>
          </p:nvPicPr>
          <p:blipFill>
            <a:blip r:embed="rId3">
              <a:extLst>
                <a:ext uri="{28A0092B-C50C-407E-A947-70E740481C1C}">
                  <a14:useLocalDpi xmlns:a14="http://schemas.microsoft.com/office/drawing/2010/main" val="0"/>
                </a:ext>
              </a:extLst>
            </a:blip>
            <a:srcRect l="33749" t="30000" r="33749" b="30000"/>
            <a:stretch>
              <a:fillRect/>
            </a:stretch>
          </p:blipFill>
          <p:spPr bwMode="auto">
            <a:xfrm>
              <a:off x="2389" y="2549"/>
              <a:ext cx="1722"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2" name="Rectangle 28"/>
            <p:cNvSpPr>
              <a:spLocks noChangeArrowheads="1"/>
            </p:cNvSpPr>
            <p:nvPr/>
          </p:nvSpPr>
          <p:spPr bwMode="auto">
            <a:xfrm>
              <a:off x="3624" y="343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1" hangingPunct="1"/>
              <a:r>
                <a:rPr lang="en-US" sz="2000">
                  <a:solidFill>
                    <a:srgbClr val="000000"/>
                  </a:solidFill>
                </a:rPr>
                <a:t>H</a:t>
              </a:r>
              <a:endParaRPr lang="en-US" sz="2000" baseline="-25000"/>
            </a:p>
          </p:txBody>
        </p:sp>
        <p:sp>
          <p:nvSpPr>
            <p:cNvPr id="76823" name="Rectangle 29"/>
            <p:cNvSpPr>
              <a:spLocks noChangeArrowheads="1"/>
            </p:cNvSpPr>
            <p:nvPr/>
          </p:nvSpPr>
          <p:spPr bwMode="auto">
            <a:xfrm>
              <a:off x="2777" y="37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OH</a:t>
              </a:r>
              <a:endParaRPr lang="en-US" sz="2000"/>
            </a:p>
          </p:txBody>
        </p:sp>
        <p:sp>
          <p:nvSpPr>
            <p:cNvPr id="76824" name="Rectangle 30"/>
            <p:cNvSpPr>
              <a:spLocks noChangeArrowheads="1"/>
            </p:cNvSpPr>
            <p:nvPr/>
          </p:nvSpPr>
          <p:spPr bwMode="auto">
            <a:xfrm>
              <a:off x="3249" y="329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HO</a:t>
              </a:r>
              <a:endParaRPr lang="en-US" sz="2000"/>
            </a:p>
          </p:txBody>
        </p:sp>
        <p:sp>
          <p:nvSpPr>
            <p:cNvPr id="76825" name="Rectangle 31"/>
            <p:cNvSpPr>
              <a:spLocks noChangeArrowheads="1"/>
            </p:cNvSpPr>
            <p:nvPr/>
          </p:nvSpPr>
          <p:spPr bwMode="auto">
            <a:xfrm>
              <a:off x="3029" y="2920"/>
              <a:ext cx="1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O</a:t>
              </a:r>
              <a:endParaRPr lang="en-US" sz="2000"/>
            </a:p>
          </p:txBody>
        </p:sp>
        <p:sp>
          <p:nvSpPr>
            <p:cNvPr id="76826" name="Rectangle 32"/>
            <p:cNvSpPr>
              <a:spLocks noChangeArrowheads="1"/>
            </p:cNvSpPr>
            <p:nvPr/>
          </p:nvSpPr>
          <p:spPr bwMode="auto">
            <a:xfrm>
              <a:off x="3641" y="297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H</a:t>
              </a:r>
              <a:endParaRPr lang="en-US" sz="2000"/>
            </a:p>
          </p:txBody>
        </p:sp>
        <p:sp>
          <p:nvSpPr>
            <p:cNvPr id="76827" name="Rectangle 33"/>
            <p:cNvSpPr>
              <a:spLocks noChangeArrowheads="1"/>
            </p:cNvSpPr>
            <p:nvPr/>
          </p:nvSpPr>
          <p:spPr bwMode="auto">
            <a:xfrm>
              <a:off x="2762" y="329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H</a:t>
              </a:r>
              <a:endParaRPr lang="en-US" sz="2000"/>
            </a:p>
          </p:txBody>
        </p:sp>
        <p:sp>
          <p:nvSpPr>
            <p:cNvPr id="76828" name="Rectangle 34"/>
            <p:cNvSpPr>
              <a:spLocks noChangeArrowheads="1"/>
            </p:cNvSpPr>
            <p:nvPr/>
          </p:nvSpPr>
          <p:spPr bwMode="auto">
            <a:xfrm>
              <a:off x="2378" y="343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HO</a:t>
              </a:r>
              <a:endParaRPr lang="en-US" sz="2000"/>
            </a:p>
          </p:txBody>
        </p:sp>
        <p:sp>
          <p:nvSpPr>
            <p:cNvPr id="76829" name="Rectangle 35"/>
            <p:cNvSpPr>
              <a:spLocks noChangeArrowheads="1"/>
            </p:cNvSpPr>
            <p:nvPr/>
          </p:nvSpPr>
          <p:spPr bwMode="auto">
            <a:xfrm>
              <a:off x="3284" y="376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H</a:t>
              </a:r>
              <a:endParaRPr lang="en-US" sz="2000"/>
            </a:p>
          </p:txBody>
        </p:sp>
        <p:sp>
          <p:nvSpPr>
            <p:cNvPr id="76830" name="Rectangle 36"/>
            <p:cNvSpPr>
              <a:spLocks noChangeArrowheads="1"/>
            </p:cNvSpPr>
            <p:nvPr/>
          </p:nvSpPr>
          <p:spPr bwMode="auto">
            <a:xfrm>
              <a:off x="3534" y="2584"/>
              <a:ext cx="533" cy="231"/>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Ribose</a:t>
              </a:r>
              <a:endParaRPr lang="en-US" sz="2000"/>
            </a:p>
          </p:txBody>
        </p:sp>
        <p:sp>
          <p:nvSpPr>
            <p:cNvPr id="76831" name="Rectangle 43"/>
            <p:cNvSpPr>
              <a:spLocks noChangeArrowheads="1"/>
            </p:cNvSpPr>
            <p:nvPr/>
          </p:nvSpPr>
          <p:spPr bwMode="auto">
            <a:xfrm>
              <a:off x="2537" y="2566"/>
              <a:ext cx="5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000">
                  <a:solidFill>
                    <a:srgbClr val="000000"/>
                  </a:solidFill>
                </a:rPr>
                <a:t>CH</a:t>
              </a:r>
              <a:r>
                <a:rPr lang="en-US" sz="2000" baseline="-25000">
                  <a:solidFill>
                    <a:srgbClr val="000000"/>
                  </a:solidFill>
                </a:rPr>
                <a:t>2</a:t>
              </a:r>
              <a:r>
                <a:rPr lang="en-US" sz="2000">
                  <a:solidFill>
                    <a:srgbClr val="000000"/>
                  </a:solidFill>
                </a:rPr>
                <a:t>OH</a:t>
              </a:r>
              <a:endParaRPr lang="en-US" sz="2000"/>
            </a:p>
          </p:txBody>
        </p:sp>
      </p:grpSp>
      <p:grpSp>
        <p:nvGrpSpPr>
          <p:cNvPr id="76805" name="Group 63"/>
          <p:cNvGrpSpPr>
            <a:grpSpLocks/>
          </p:cNvGrpSpPr>
          <p:nvPr/>
        </p:nvGrpSpPr>
        <p:grpSpPr bwMode="auto">
          <a:xfrm>
            <a:off x="6742113" y="2900363"/>
            <a:ext cx="1905000" cy="3106737"/>
            <a:chOff x="4191" y="2190"/>
            <a:chExt cx="1200" cy="1957"/>
          </a:xfrm>
        </p:grpSpPr>
        <p:pic>
          <p:nvPicPr>
            <p:cNvPr id="76809" name="Picture 46" descr="03_23a"/>
            <p:cNvPicPr>
              <a:picLocks noChangeAspect="1" noChangeArrowheads="1"/>
            </p:cNvPicPr>
            <p:nvPr/>
          </p:nvPicPr>
          <p:blipFill>
            <a:blip r:embed="rId4">
              <a:extLst>
                <a:ext uri="{28A0092B-C50C-407E-A947-70E740481C1C}">
                  <a14:useLocalDpi xmlns:a14="http://schemas.microsoft.com/office/drawing/2010/main" val="0"/>
                </a:ext>
              </a:extLst>
            </a:blip>
            <a:srcRect t="30000" r="78751" b="30000"/>
            <a:stretch>
              <a:fillRect/>
            </a:stretch>
          </p:blipFill>
          <p:spPr bwMode="auto">
            <a:xfrm>
              <a:off x="4191" y="2205"/>
              <a:ext cx="1126"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Rectangle 47"/>
            <p:cNvSpPr>
              <a:spLocks noChangeArrowheads="1"/>
            </p:cNvSpPr>
            <p:nvPr/>
          </p:nvSpPr>
          <p:spPr bwMode="auto">
            <a:xfrm>
              <a:off x="4199" y="3955"/>
              <a:ext cx="1192" cy="192"/>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Glyceraldehyde</a:t>
              </a:r>
              <a:endParaRPr lang="en-US" sz="2000"/>
            </a:p>
          </p:txBody>
        </p:sp>
        <p:sp>
          <p:nvSpPr>
            <p:cNvPr id="76811" name="Rectangle 49"/>
            <p:cNvSpPr>
              <a:spLocks noChangeArrowheads="1"/>
            </p:cNvSpPr>
            <p:nvPr/>
          </p:nvSpPr>
          <p:spPr bwMode="auto">
            <a:xfrm>
              <a:off x="4456" y="219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12" name="Rectangle 50"/>
            <p:cNvSpPr>
              <a:spLocks noChangeArrowheads="1"/>
            </p:cNvSpPr>
            <p:nvPr/>
          </p:nvSpPr>
          <p:spPr bwMode="auto">
            <a:xfrm>
              <a:off x="4415" y="2852"/>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13" name="Rectangle 51"/>
            <p:cNvSpPr>
              <a:spLocks noChangeArrowheads="1"/>
            </p:cNvSpPr>
            <p:nvPr/>
          </p:nvSpPr>
          <p:spPr bwMode="auto">
            <a:xfrm>
              <a:off x="4415" y="3258"/>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14" name="Rectangle 52"/>
            <p:cNvSpPr>
              <a:spLocks noChangeArrowheads="1"/>
            </p:cNvSpPr>
            <p:nvPr/>
          </p:nvSpPr>
          <p:spPr bwMode="auto">
            <a:xfrm>
              <a:off x="4736" y="3613"/>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H</a:t>
              </a:r>
              <a:endParaRPr lang="en-US" sz="2000"/>
            </a:p>
          </p:txBody>
        </p:sp>
        <p:sp>
          <p:nvSpPr>
            <p:cNvPr id="76815" name="Rectangle 53"/>
            <p:cNvSpPr>
              <a:spLocks noChangeArrowheads="1"/>
            </p:cNvSpPr>
            <p:nvPr/>
          </p:nvSpPr>
          <p:spPr bwMode="auto">
            <a:xfrm>
              <a:off x="5023" y="3249"/>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OH</a:t>
              </a:r>
              <a:endParaRPr lang="en-US" sz="2000"/>
            </a:p>
          </p:txBody>
        </p:sp>
        <p:sp>
          <p:nvSpPr>
            <p:cNvPr id="76816" name="Rectangle 54"/>
            <p:cNvSpPr>
              <a:spLocks noChangeArrowheads="1"/>
            </p:cNvSpPr>
            <p:nvPr/>
          </p:nvSpPr>
          <p:spPr bwMode="auto">
            <a:xfrm>
              <a:off x="5023" y="284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OH</a:t>
              </a:r>
              <a:endParaRPr lang="en-US" sz="2000"/>
            </a:p>
          </p:txBody>
        </p:sp>
        <p:sp>
          <p:nvSpPr>
            <p:cNvPr id="76817" name="Rectangle 55"/>
            <p:cNvSpPr>
              <a:spLocks noChangeArrowheads="1"/>
            </p:cNvSpPr>
            <p:nvPr/>
          </p:nvSpPr>
          <p:spPr bwMode="auto">
            <a:xfrm>
              <a:off x="4990" y="2199"/>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O</a:t>
              </a:r>
              <a:endParaRPr lang="en-US" sz="2000"/>
            </a:p>
          </p:txBody>
        </p:sp>
        <p:sp>
          <p:nvSpPr>
            <p:cNvPr id="76818" name="Rectangle 56"/>
            <p:cNvSpPr>
              <a:spLocks noChangeArrowheads="1"/>
            </p:cNvSpPr>
            <p:nvPr/>
          </p:nvSpPr>
          <p:spPr bwMode="auto">
            <a:xfrm>
              <a:off x="4726" y="2445"/>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C</a:t>
              </a:r>
              <a:endParaRPr lang="en-US" sz="2000"/>
            </a:p>
          </p:txBody>
        </p:sp>
        <p:sp>
          <p:nvSpPr>
            <p:cNvPr id="76819" name="Rectangle 57"/>
            <p:cNvSpPr>
              <a:spLocks noChangeArrowheads="1"/>
            </p:cNvSpPr>
            <p:nvPr/>
          </p:nvSpPr>
          <p:spPr bwMode="auto">
            <a:xfrm>
              <a:off x="4728" y="2843"/>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C</a:t>
              </a:r>
              <a:endParaRPr lang="en-US" sz="2000"/>
            </a:p>
          </p:txBody>
        </p:sp>
        <p:sp>
          <p:nvSpPr>
            <p:cNvPr id="76820" name="Rectangle 58"/>
            <p:cNvSpPr>
              <a:spLocks noChangeArrowheads="1"/>
            </p:cNvSpPr>
            <p:nvPr/>
          </p:nvSpPr>
          <p:spPr bwMode="auto">
            <a:xfrm>
              <a:off x="4734" y="3267"/>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a:solidFill>
                    <a:srgbClr val="000000"/>
                  </a:solidFill>
                </a:rPr>
                <a:t>C</a:t>
              </a:r>
              <a:endParaRPr lang="en-US" sz="2000"/>
            </a:p>
          </p:txBody>
        </p:sp>
      </p:grpSp>
      <p:sp>
        <p:nvSpPr>
          <p:cNvPr id="76806" name="Rectangle 64"/>
          <p:cNvSpPr>
            <a:spLocks noChangeArrowheads="1"/>
          </p:cNvSpPr>
          <p:nvPr/>
        </p:nvSpPr>
        <p:spPr bwMode="auto">
          <a:xfrm>
            <a:off x="1925638" y="4889500"/>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CC0000"/>
                </a:solidFill>
              </a:rPr>
              <a:t>6</a:t>
            </a:r>
          </a:p>
        </p:txBody>
      </p:sp>
      <p:sp>
        <p:nvSpPr>
          <p:cNvPr id="76807" name="Rectangle 65"/>
          <p:cNvSpPr>
            <a:spLocks noChangeArrowheads="1"/>
          </p:cNvSpPr>
          <p:nvPr/>
        </p:nvSpPr>
        <p:spPr bwMode="auto">
          <a:xfrm>
            <a:off x="4627563" y="4889500"/>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CC0000"/>
                </a:solidFill>
              </a:rPr>
              <a:t>5</a:t>
            </a:r>
          </a:p>
        </p:txBody>
      </p:sp>
      <p:sp>
        <p:nvSpPr>
          <p:cNvPr id="76808" name="Rectangle 66"/>
          <p:cNvSpPr>
            <a:spLocks noChangeArrowheads="1"/>
          </p:cNvSpPr>
          <p:nvPr/>
        </p:nvSpPr>
        <p:spPr bwMode="auto">
          <a:xfrm>
            <a:off x="7766050" y="4889500"/>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CC0000"/>
                </a:solidFill>
              </a:rPr>
              <a:t>3</a:t>
            </a:r>
          </a:p>
        </p:txBody>
      </p:sp>
    </p:spTree>
    <p:extLst>
      <p:ext uri="{BB962C8B-B14F-4D97-AF65-F5344CB8AC3E}">
        <p14:creationId xmlns:p14="http://schemas.microsoft.com/office/powerpoint/2010/main" val="10914780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descr="03_04cGlucoseRe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450975"/>
            <a:ext cx="8548687"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ext Box 6"/>
          <p:cNvSpPr txBox="1">
            <a:spLocks noChangeArrowheads="1"/>
          </p:cNvSpPr>
          <p:nvPr/>
        </p:nvSpPr>
        <p:spPr bwMode="auto">
          <a:xfrm>
            <a:off x="885825" y="4691063"/>
            <a:ext cx="154146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a:t>Structural</a:t>
            </a:r>
          </a:p>
          <a:p>
            <a:pPr algn="ctr">
              <a:lnSpc>
                <a:spcPct val="80000"/>
              </a:lnSpc>
            </a:pPr>
            <a:r>
              <a:rPr lang="en-US"/>
              <a:t>formula</a:t>
            </a:r>
          </a:p>
        </p:txBody>
      </p:sp>
      <p:sp>
        <p:nvSpPr>
          <p:cNvPr id="78851" name="Text Box 7"/>
          <p:cNvSpPr txBox="1">
            <a:spLocks noChangeArrowheads="1"/>
          </p:cNvSpPr>
          <p:nvPr/>
        </p:nvSpPr>
        <p:spPr bwMode="auto">
          <a:xfrm>
            <a:off x="4176713" y="4687888"/>
            <a:ext cx="17621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a:t>Abbreviated</a:t>
            </a:r>
          </a:p>
          <a:p>
            <a:pPr algn="ctr">
              <a:lnSpc>
                <a:spcPct val="80000"/>
              </a:lnSpc>
            </a:pPr>
            <a:r>
              <a:rPr lang="en-US"/>
              <a:t>structure</a:t>
            </a:r>
          </a:p>
        </p:txBody>
      </p:sp>
      <p:sp>
        <p:nvSpPr>
          <p:cNvPr id="78852" name="Text Box 8"/>
          <p:cNvSpPr txBox="1">
            <a:spLocks noChangeArrowheads="1"/>
          </p:cNvSpPr>
          <p:nvPr/>
        </p:nvSpPr>
        <p:spPr bwMode="auto">
          <a:xfrm>
            <a:off x="7145338" y="4683125"/>
            <a:ext cx="15414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a:t>Simplified</a:t>
            </a:r>
          </a:p>
          <a:p>
            <a:pPr algn="ctr">
              <a:lnSpc>
                <a:spcPct val="80000"/>
              </a:lnSpc>
            </a:pPr>
            <a:r>
              <a:rPr lang="en-US"/>
              <a:t>structure</a:t>
            </a:r>
          </a:p>
        </p:txBody>
      </p:sp>
    </p:spTree>
    <p:extLst>
      <p:ext uri="{BB962C8B-B14F-4D97-AF65-F5344CB8AC3E}">
        <p14:creationId xmlns:p14="http://schemas.microsoft.com/office/powerpoint/2010/main" val="1515419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a:extLst>
              <a:ext uri="{28A0092B-C50C-407E-A947-70E740481C1C}">
                <a14:useLocalDpi xmlns:a14="http://schemas.microsoft.com/office/drawing/2010/main" val="0"/>
              </a:ext>
            </a:extLst>
          </a:blip>
          <a:srcRect b="4466"/>
          <a:stretch>
            <a:fillRect/>
          </a:stretch>
        </p:blipFill>
        <p:spPr bwMode="auto">
          <a:xfrm>
            <a:off x="2209800" y="1220788"/>
            <a:ext cx="6248400"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Rectangle 3"/>
          <p:cNvSpPr>
            <a:spLocks noChangeArrowheads="1"/>
          </p:cNvSpPr>
          <p:nvPr/>
        </p:nvSpPr>
        <p:spPr bwMode="auto">
          <a:xfrm>
            <a:off x="685800" y="609600"/>
            <a:ext cx="704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rgbClr val="0F116A"/>
                </a:solidFill>
              </a:rPr>
              <a:t>Functional groups determine function</a:t>
            </a:r>
          </a:p>
        </p:txBody>
      </p:sp>
      <p:sp>
        <p:nvSpPr>
          <p:cNvPr id="80899" name="Rectangle 4"/>
          <p:cNvSpPr>
            <a:spLocks noChangeArrowheads="1"/>
          </p:cNvSpPr>
          <p:nvPr/>
        </p:nvSpPr>
        <p:spPr bwMode="auto">
          <a:xfrm>
            <a:off x="609600" y="1905000"/>
            <a:ext cx="15605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0F116A"/>
                </a:solidFill>
              </a:rPr>
              <a:t>carbonyl</a:t>
            </a:r>
            <a:endParaRPr lang="en-US" sz="3000">
              <a:solidFill>
                <a:srgbClr val="0F116A"/>
              </a:solidFill>
            </a:endParaRPr>
          </a:p>
        </p:txBody>
      </p:sp>
      <p:sp>
        <p:nvSpPr>
          <p:cNvPr id="80900" name="Rectangle 5"/>
          <p:cNvSpPr>
            <a:spLocks noChangeArrowheads="1"/>
          </p:cNvSpPr>
          <p:nvPr/>
        </p:nvSpPr>
        <p:spPr bwMode="auto">
          <a:xfrm>
            <a:off x="609600" y="5299075"/>
            <a:ext cx="1247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u="sng">
                <a:solidFill>
                  <a:srgbClr val="CC0000"/>
                </a:solidFill>
              </a:rPr>
              <a:t>ketone</a:t>
            </a:r>
            <a:endParaRPr lang="en-US" sz="3000">
              <a:solidFill>
                <a:srgbClr val="0F116A"/>
              </a:solidFill>
            </a:endParaRPr>
          </a:p>
        </p:txBody>
      </p:sp>
      <p:sp>
        <p:nvSpPr>
          <p:cNvPr id="80901" name="Rectangle 6"/>
          <p:cNvSpPr>
            <a:spLocks noChangeArrowheads="1"/>
          </p:cNvSpPr>
          <p:nvPr/>
        </p:nvSpPr>
        <p:spPr bwMode="auto">
          <a:xfrm>
            <a:off x="609600" y="2717800"/>
            <a:ext cx="1616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u="sng">
                <a:solidFill>
                  <a:srgbClr val="CC0000"/>
                </a:solidFill>
              </a:rPr>
              <a:t>aldehyde</a:t>
            </a:r>
            <a:endParaRPr lang="en-US" sz="3000">
              <a:solidFill>
                <a:srgbClr val="0F116A"/>
              </a:solidFill>
            </a:endParaRPr>
          </a:p>
        </p:txBody>
      </p:sp>
      <p:sp>
        <p:nvSpPr>
          <p:cNvPr id="80902" name="Rectangle 7"/>
          <p:cNvSpPr>
            <a:spLocks noChangeArrowheads="1"/>
          </p:cNvSpPr>
          <p:nvPr/>
        </p:nvSpPr>
        <p:spPr bwMode="auto">
          <a:xfrm>
            <a:off x="609600" y="4641850"/>
            <a:ext cx="15605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0F116A"/>
                </a:solidFill>
              </a:rPr>
              <a:t>carbonyl</a:t>
            </a:r>
          </a:p>
        </p:txBody>
      </p:sp>
    </p:spTree>
    <p:extLst>
      <p:ext uri="{BB962C8B-B14F-4D97-AF65-F5344CB8AC3E}">
        <p14:creationId xmlns:p14="http://schemas.microsoft.com/office/powerpoint/2010/main" val="17139146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Sugar structure</a:t>
            </a:r>
          </a:p>
        </p:txBody>
      </p:sp>
      <p:sp>
        <p:nvSpPr>
          <p:cNvPr id="82946" name="Rectangle 3" descr="Rectangle: Click to edit Master text styles&#10;Second level&#10;Third level&#10;Fourth level&#10;Fifth level"/>
          <p:cNvSpPr>
            <a:spLocks noGrp="1" noChangeArrowheads="1"/>
          </p:cNvSpPr>
          <p:nvPr>
            <p:ph idx="1"/>
          </p:nvPr>
        </p:nvSpPr>
        <p:spPr>
          <a:xfrm>
            <a:off x="762000" y="1371600"/>
            <a:ext cx="8229600" cy="696913"/>
          </a:xfrm>
        </p:spPr>
        <p:txBody>
          <a:bodyPr lIns="0" rIns="0"/>
          <a:lstStyle/>
          <a:p>
            <a:pPr eaLnBrk="1" hangingPunct="1">
              <a:buFont typeface="Wingdings" charset="0"/>
              <a:buNone/>
            </a:pPr>
            <a:r>
              <a:rPr lang="en-US" sz="2800">
                <a:latin typeface="Calibri" charset="0"/>
                <a:ea typeface="ＭＳ Ｐゴシック" charset="0"/>
                <a:cs typeface="ＭＳ Ｐゴシック" charset="0"/>
              </a:rPr>
              <a:t>5C &amp; 6C sugars form rings in solution</a:t>
            </a:r>
          </a:p>
        </p:txBody>
      </p:sp>
      <p:pic>
        <p:nvPicPr>
          <p:cNvPr id="380932" name="Picture 4"/>
          <p:cNvPicPr>
            <a:picLocks noChangeAspect="1" noChangeArrowheads="1"/>
          </p:cNvPicPr>
          <p:nvPr/>
        </p:nvPicPr>
        <p:blipFill>
          <a:blip r:embed="rId3"/>
          <a:srcRect l="1350" t="4675" r="1801" b="9117"/>
          <a:stretch>
            <a:fillRect/>
          </a:stretch>
        </p:blipFill>
        <p:spPr bwMode="auto">
          <a:xfrm>
            <a:off x="931863" y="2249488"/>
            <a:ext cx="7751762" cy="265588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80933" name="AutoShape 5"/>
          <p:cNvSpPr>
            <a:spLocks noChangeArrowheads="1"/>
          </p:cNvSpPr>
          <p:nvPr/>
        </p:nvSpPr>
        <p:spPr bwMode="auto">
          <a:xfrm>
            <a:off x="3814763" y="5345113"/>
            <a:ext cx="3998912" cy="457200"/>
          </a:xfrm>
          <a:prstGeom prst="homePlate">
            <a:avLst>
              <a:gd name="adj" fmla="val 218663"/>
            </a:avLst>
          </a:prstGeom>
          <a:solidFill>
            <a:srgbClr val="FFEA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a:solidFill>
                  <a:srgbClr val="CC0000"/>
                </a:solidFill>
                <a:latin typeface="Arial" pitchFamily="-108" charset="0"/>
                <a:ea typeface="+mn-ea"/>
                <a:cs typeface="+mn-cs"/>
              </a:rPr>
              <a:t>Carbons are numbered</a:t>
            </a:r>
          </a:p>
        </p:txBody>
      </p:sp>
    </p:spTree>
    <p:extLst>
      <p:ext uri="{BB962C8B-B14F-4D97-AF65-F5344CB8AC3E}">
        <p14:creationId xmlns:p14="http://schemas.microsoft.com/office/powerpoint/2010/main" val="3981015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80933"/>
                                        </p:tgtEl>
                                        <p:attrNameLst>
                                          <p:attrName>style.visibility</p:attrName>
                                        </p:attrNameLst>
                                      </p:cBhvr>
                                      <p:to>
                                        <p:strVal val="visible"/>
                                      </p:to>
                                    </p:set>
                                    <p:anim from="(-#ppt_w/2)" to="(#ppt_x)" calcmode="lin" valueType="num">
                                      <p:cBhvr>
                                        <p:cTn id="7" dur="600" fill="hold">
                                          <p:stCondLst>
                                            <p:cond delay="0"/>
                                          </p:stCondLst>
                                        </p:cTn>
                                        <p:tgtEl>
                                          <p:spTgt spid="380933"/>
                                        </p:tgtEl>
                                        <p:attrNameLst>
                                          <p:attrName>ppt_x</p:attrName>
                                        </p:attrNameLst>
                                      </p:cBhvr>
                                    </p:anim>
                                    <p:anim from="0" to="-1.0" calcmode="lin" valueType="num">
                                      <p:cBhvr>
                                        <p:cTn id="8" dur="200" decel="50000" autoRev="1" fill="hold">
                                          <p:stCondLst>
                                            <p:cond delay="600"/>
                                          </p:stCondLst>
                                        </p:cTn>
                                        <p:tgtEl>
                                          <p:spTgt spid="380933"/>
                                        </p:tgtEl>
                                        <p:attrNameLst>
                                          <p:attrName>xshear</p:attrName>
                                        </p:attrNameLst>
                                      </p:cBhvr>
                                    </p:anim>
                                    <p:animScale>
                                      <p:cBhvr>
                                        <p:cTn id="9" dur="200" decel="100000" autoRev="1" fill="hold">
                                          <p:stCondLst>
                                            <p:cond delay="600"/>
                                          </p:stCondLst>
                                        </p:cTn>
                                        <p:tgtEl>
                                          <p:spTgt spid="380933"/>
                                        </p:tgtEl>
                                      </p:cBhvr>
                                      <p:from x="100000" y="100000"/>
                                      <p:to x="80000" y="100000"/>
                                    </p:animScale>
                                    <p:anim by="(#ppt_h/3+#ppt_w*0.1)" calcmode="lin" valueType="num">
                                      <p:cBhvr additive="sum">
                                        <p:cTn id="10" dur="200" decel="100000" autoRev="1" fill="hold">
                                          <p:stCondLst>
                                            <p:cond delay="600"/>
                                          </p:stCondLst>
                                        </p:cTn>
                                        <p:tgtEl>
                                          <p:spTgt spid="3809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Numbered carbons</a:t>
            </a:r>
          </a:p>
        </p:txBody>
      </p:sp>
      <p:sp>
        <p:nvSpPr>
          <p:cNvPr id="84994" name="AutoShape 3"/>
          <p:cNvSpPr>
            <a:spLocks noChangeArrowheads="1"/>
          </p:cNvSpPr>
          <p:nvPr/>
        </p:nvSpPr>
        <p:spPr bwMode="auto">
          <a:xfrm>
            <a:off x="2819400" y="2438400"/>
            <a:ext cx="3886200" cy="3360738"/>
          </a:xfrm>
          <a:prstGeom prst="hexagon">
            <a:avLst>
              <a:gd name="adj" fmla="val 28909"/>
              <a:gd name="vf" fmla="val 115470"/>
            </a:avLst>
          </a:prstGeom>
          <a:solidFill>
            <a:srgbClr val="FFEA18"/>
          </a:solidFill>
          <a:ln w="38100">
            <a:solidFill>
              <a:schemeClr val="tx1"/>
            </a:solidFill>
            <a:miter lim="800000"/>
            <a:headEnd/>
            <a:tailEnd/>
          </a:ln>
        </p:spPr>
        <p:txBody>
          <a:bodyPr wrap="none" anchor="ctr"/>
          <a:lstStyle/>
          <a:p>
            <a:endParaRPr lang="en-US"/>
          </a:p>
        </p:txBody>
      </p:sp>
      <p:sp>
        <p:nvSpPr>
          <p:cNvPr id="84995" name="Line 4"/>
          <p:cNvSpPr>
            <a:spLocks noChangeShapeType="1"/>
          </p:cNvSpPr>
          <p:nvPr/>
        </p:nvSpPr>
        <p:spPr bwMode="auto">
          <a:xfrm>
            <a:off x="3810000" y="1981200"/>
            <a:ext cx="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6" name="Oval 5"/>
          <p:cNvSpPr>
            <a:spLocks noChangeArrowheads="1"/>
          </p:cNvSpPr>
          <p:nvPr/>
        </p:nvSpPr>
        <p:spPr bwMode="auto">
          <a:xfrm>
            <a:off x="6400800" y="3886200"/>
            <a:ext cx="547688" cy="5476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4400">
                <a:solidFill>
                  <a:srgbClr val="CC0000"/>
                </a:solidFill>
              </a:rPr>
              <a:t>C</a:t>
            </a:r>
            <a:endParaRPr lang="en-US" sz="2800">
              <a:solidFill>
                <a:srgbClr val="CC0000"/>
              </a:solidFill>
            </a:endParaRPr>
          </a:p>
        </p:txBody>
      </p:sp>
      <p:sp>
        <p:nvSpPr>
          <p:cNvPr id="84997" name="Oval 6"/>
          <p:cNvSpPr>
            <a:spLocks noChangeArrowheads="1"/>
          </p:cNvSpPr>
          <p:nvPr/>
        </p:nvSpPr>
        <p:spPr bwMode="auto">
          <a:xfrm>
            <a:off x="5486400" y="5562600"/>
            <a:ext cx="547688" cy="5476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4400">
                <a:solidFill>
                  <a:srgbClr val="CC0000"/>
                </a:solidFill>
              </a:rPr>
              <a:t>C</a:t>
            </a:r>
            <a:endParaRPr lang="en-US" sz="2800">
              <a:solidFill>
                <a:srgbClr val="CC0000"/>
              </a:solidFill>
            </a:endParaRPr>
          </a:p>
        </p:txBody>
      </p:sp>
      <p:sp>
        <p:nvSpPr>
          <p:cNvPr id="84998" name="Oval 7"/>
          <p:cNvSpPr>
            <a:spLocks noChangeArrowheads="1"/>
          </p:cNvSpPr>
          <p:nvPr/>
        </p:nvSpPr>
        <p:spPr bwMode="auto">
          <a:xfrm>
            <a:off x="3505200" y="5562600"/>
            <a:ext cx="547688" cy="5476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4400">
                <a:solidFill>
                  <a:srgbClr val="CC0000"/>
                </a:solidFill>
              </a:rPr>
              <a:t>C</a:t>
            </a:r>
            <a:endParaRPr lang="en-US" sz="2800">
              <a:solidFill>
                <a:srgbClr val="CC0000"/>
              </a:solidFill>
            </a:endParaRPr>
          </a:p>
        </p:txBody>
      </p:sp>
      <p:sp>
        <p:nvSpPr>
          <p:cNvPr id="84999" name="Oval 8"/>
          <p:cNvSpPr>
            <a:spLocks noChangeArrowheads="1"/>
          </p:cNvSpPr>
          <p:nvPr/>
        </p:nvSpPr>
        <p:spPr bwMode="auto">
          <a:xfrm>
            <a:off x="2590800" y="3886200"/>
            <a:ext cx="547688" cy="5476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4400">
                <a:solidFill>
                  <a:srgbClr val="CC0000"/>
                </a:solidFill>
              </a:rPr>
              <a:t>C</a:t>
            </a:r>
            <a:endParaRPr lang="en-US" sz="2800">
              <a:solidFill>
                <a:srgbClr val="CC0000"/>
              </a:solidFill>
            </a:endParaRPr>
          </a:p>
        </p:txBody>
      </p:sp>
      <p:sp>
        <p:nvSpPr>
          <p:cNvPr id="85000" name="Oval 9"/>
          <p:cNvSpPr>
            <a:spLocks noChangeArrowheads="1"/>
          </p:cNvSpPr>
          <p:nvPr/>
        </p:nvSpPr>
        <p:spPr bwMode="auto">
          <a:xfrm>
            <a:off x="3581400" y="2209800"/>
            <a:ext cx="547688" cy="5476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4400">
                <a:solidFill>
                  <a:srgbClr val="CC0000"/>
                </a:solidFill>
              </a:rPr>
              <a:t>C</a:t>
            </a:r>
            <a:endParaRPr lang="en-US" sz="2800">
              <a:solidFill>
                <a:srgbClr val="CC0000"/>
              </a:solidFill>
            </a:endParaRPr>
          </a:p>
        </p:txBody>
      </p:sp>
      <p:sp>
        <p:nvSpPr>
          <p:cNvPr id="85001" name="Oval 10"/>
          <p:cNvSpPr>
            <a:spLocks noChangeArrowheads="1"/>
          </p:cNvSpPr>
          <p:nvPr/>
        </p:nvSpPr>
        <p:spPr bwMode="auto">
          <a:xfrm>
            <a:off x="3657600" y="1524000"/>
            <a:ext cx="381000" cy="381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4400">
                <a:solidFill>
                  <a:srgbClr val="CC0000"/>
                </a:solidFill>
              </a:rPr>
              <a:t>C</a:t>
            </a:r>
            <a:endParaRPr lang="en-US" sz="2800">
              <a:solidFill>
                <a:srgbClr val="CC0000"/>
              </a:solidFill>
            </a:endParaRPr>
          </a:p>
        </p:txBody>
      </p:sp>
      <p:sp>
        <p:nvSpPr>
          <p:cNvPr id="382987" name="Oval 11"/>
          <p:cNvSpPr>
            <a:spLocks noChangeArrowheads="1"/>
          </p:cNvSpPr>
          <p:nvPr/>
        </p:nvSpPr>
        <p:spPr bwMode="auto">
          <a:xfrm>
            <a:off x="6858000" y="4191000"/>
            <a:ext cx="3810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200">
                <a:solidFill>
                  <a:srgbClr val="1822CD"/>
                </a:solidFill>
              </a:rPr>
              <a:t>1'</a:t>
            </a:r>
            <a:endParaRPr lang="en-US" sz="2800">
              <a:solidFill>
                <a:srgbClr val="1822CD"/>
              </a:solidFill>
            </a:endParaRPr>
          </a:p>
        </p:txBody>
      </p:sp>
      <p:sp>
        <p:nvSpPr>
          <p:cNvPr id="382988" name="Oval 12"/>
          <p:cNvSpPr>
            <a:spLocks noChangeArrowheads="1"/>
          </p:cNvSpPr>
          <p:nvPr/>
        </p:nvSpPr>
        <p:spPr bwMode="auto">
          <a:xfrm>
            <a:off x="5943600" y="5867400"/>
            <a:ext cx="3810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200">
                <a:solidFill>
                  <a:srgbClr val="1822CD"/>
                </a:solidFill>
              </a:rPr>
              <a:t>2'</a:t>
            </a:r>
            <a:endParaRPr lang="en-US" sz="2800">
              <a:solidFill>
                <a:srgbClr val="1822CD"/>
              </a:solidFill>
            </a:endParaRPr>
          </a:p>
        </p:txBody>
      </p:sp>
      <p:sp>
        <p:nvSpPr>
          <p:cNvPr id="382989" name="Oval 13"/>
          <p:cNvSpPr>
            <a:spLocks noChangeArrowheads="1"/>
          </p:cNvSpPr>
          <p:nvPr/>
        </p:nvSpPr>
        <p:spPr bwMode="auto">
          <a:xfrm>
            <a:off x="3962400" y="5867400"/>
            <a:ext cx="3810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200">
                <a:solidFill>
                  <a:srgbClr val="1822CD"/>
                </a:solidFill>
              </a:rPr>
              <a:t>3'</a:t>
            </a:r>
            <a:endParaRPr lang="en-US" sz="2800">
              <a:solidFill>
                <a:srgbClr val="1822CD"/>
              </a:solidFill>
            </a:endParaRPr>
          </a:p>
        </p:txBody>
      </p:sp>
      <p:sp>
        <p:nvSpPr>
          <p:cNvPr id="382990" name="Oval 14"/>
          <p:cNvSpPr>
            <a:spLocks noChangeArrowheads="1"/>
          </p:cNvSpPr>
          <p:nvPr/>
        </p:nvSpPr>
        <p:spPr bwMode="auto">
          <a:xfrm>
            <a:off x="2286000" y="4191000"/>
            <a:ext cx="3810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200">
                <a:solidFill>
                  <a:srgbClr val="1822CD"/>
                </a:solidFill>
              </a:rPr>
              <a:t>4'</a:t>
            </a:r>
            <a:endParaRPr lang="en-US" sz="2800">
              <a:solidFill>
                <a:srgbClr val="1822CD"/>
              </a:solidFill>
            </a:endParaRPr>
          </a:p>
        </p:txBody>
      </p:sp>
      <p:sp>
        <p:nvSpPr>
          <p:cNvPr id="382991" name="Oval 15"/>
          <p:cNvSpPr>
            <a:spLocks noChangeArrowheads="1"/>
          </p:cNvSpPr>
          <p:nvPr/>
        </p:nvSpPr>
        <p:spPr bwMode="auto">
          <a:xfrm>
            <a:off x="3276600" y="2362200"/>
            <a:ext cx="3810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200">
                <a:solidFill>
                  <a:srgbClr val="1822CD"/>
                </a:solidFill>
              </a:rPr>
              <a:t>5'</a:t>
            </a:r>
            <a:endParaRPr lang="en-US" sz="2800">
              <a:solidFill>
                <a:srgbClr val="1822CD"/>
              </a:solidFill>
            </a:endParaRPr>
          </a:p>
        </p:txBody>
      </p:sp>
      <p:sp>
        <p:nvSpPr>
          <p:cNvPr id="382992" name="Oval 16"/>
          <p:cNvSpPr>
            <a:spLocks noChangeArrowheads="1"/>
          </p:cNvSpPr>
          <p:nvPr/>
        </p:nvSpPr>
        <p:spPr bwMode="auto">
          <a:xfrm>
            <a:off x="4038600" y="1752600"/>
            <a:ext cx="3810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800">
                <a:solidFill>
                  <a:srgbClr val="1822CD"/>
                </a:solidFill>
              </a:rPr>
              <a:t>6'</a:t>
            </a:r>
          </a:p>
        </p:txBody>
      </p:sp>
      <p:sp>
        <p:nvSpPr>
          <p:cNvPr id="85008" name="Oval 17"/>
          <p:cNvSpPr>
            <a:spLocks noChangeArrowheads="1"/>
          </p:cNvSpPr>
          <p:nvPr/>
        </p:nvSpPr>
        <p:spPr bwMode="auto">
          <a:xfrm>
            <a:off x="5486400" y="2209800"/>
            <a:ext cx="547688" cy="5476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4400">
                <a:solidFill>
                  <a:srgbClr val="2F8B20"/>
                </a:solidFill>
              </a:rPr>
              <a:t>O</a:t>
            </a:r>
            <a:endParaRPr lang="en-US" sz="2800">
              <a:solidFill>
                <a:srgbClr val="2F8B20"/>
              </a:solidFill>
            </a:endParaRPr>
          </a:p>
        </p:txBody>
      </p:sp>
      <p:sp>
        <p:nvSpPr>
          <p:cNvPr id="382994" name="Rectangle 18"/>
          <p:cNvSpPr>
            <a:spLocks noChangeArrowheads="1"/>
          </p:cNvSpPr>
          <p:nvPr/>
        </p:nvSpPr>
        <p:spPr bwMode="auto">
          <a:xfrm>
            <a:off x="1684338" y="4714875"/>
            <a:ext cx="6178550" cy="549275"/>
          </a:xfrm>
          <a:prstGeom prst="rect">
            <a:avLst/>
          </a:prstGeom>
          <a:solidFill>
            <a:schemeClr val="hlink"/>
          </a:solidFill>
          <a:ln w="9525">
            <a:noFill/>
            <a:miter lim="800000"/>
            <a:headEnd/>
            <a:tailEnd/>
          </a:ln>
          <a:effectLst>
            <a:outerShdw blurRad="63500" dist="35921" dir="2700000" algn="ctr" rotWithShape="0">
              <a:srgbClr val="000000"/>
            </a:outerShdw>
          </a:effectLst>
        </p:spPr>
        <p:txBody>
          <a:bodyPr wrap="none" tIns="0" bIns="0" anchor="ctr">
            <a:spAutoFit/>
          </a:bodyPr>
          <a:lstStyle/>
          <a:p>
            <a:pPr>
              <a:defRPr/>
            </a:pPr>
            <a:r>
              <a:rPr lang="en-US" sz="3600">
                <a:solidFill>
                  <a:srgbClr val="000000"/>
                </a:solidFill>
                <a:latin typeface="Arial" pitchFamily="-108" charset="0"/>
                <a:ea typeface="+mn-ea"/>
                <a:cs typeface="+mn-cs"/>
              </a:rPr>
              <a:t>energy stored in C-C bonds</a:t>
            </a:r>
          </a:p>
        </p:txBody>
      </p:sp>
      <p:sp>
        <p:nvSpPr>
          <p:cNvPr id="382995" name="AutoShape 19"/>
          <p:cNvSpPr>
            <a:spLocks noChangeArrowheads="1"/>
          </p:cNvSpPr>
          <p:nvPr/>
        </p:nvSpPr>
        <p:spPr bwMode="auto">
          <a:xfrm>
            <a:off x="2411413" y="5926138"/>
            <a:ext cx="1139825" cy="349250"/>
          </a:xfrm>
          <a:prstGeom prst="rightArrow">
            <a:avLst>
              <a:gd name="adj1" fmla="val 50000"/>
              <a:gd name="adj2" fmla="val 81591"/>
            </a:avLst>
          </a:prstGeom>
          <a:solidFill>
            <a:srgbClr val="80FF00"/>
          </a:solidFill>
          <a:ln w="9525">
            <a:solidFill>
              <a:srgbClr val="000000"/>
            </a:solidFill>
            <a:miter lim="800000"/>
            <a:headEnd/>
            <a:tailEnd/>
          </a:ln>
        </p:spPr>
        <p:txBody>
          <a:bodyPr wrap="none" anchor="ctr"/>
          <a:lstStyle/>
          <a:p>
            <a:endParaRPr lang="en-US"/>
          </a:p>
        </p:txBody>
      </p:sp>
      <p:sp>
        <p:nvSpPr>
          <p:cNvPr id="382996" name="AutoShape 20"/>
          <p:cNvSpPr>
            <a:spLocks noChangeArrowheads="1"/>
          </p:cNvSpPr>
          <p:nvPr/>
        </p:nvSpPr>
        <p:spPr bwMode="auto">
          <a:xfrm>
            <a:off x="2130425" y="2366963"/>
            <a:ext cx="1139825" cy="349250"/>
          </a:xfrm>
          <a:prstGeom prst="rightArrow">
            <a:avLst>
              <a:gd name="adj1" fmla="val 50000"/>
              <a:gd name="adj2" fmla="val 81591"/>
            </a:avLst>
          </a:prstGeom>
          <a:solidFill>
            <a:srgbClr val="80FF00"/>
          </a:solidFill>
          <a:ln w="9525">
            <a:solidFill>
              <a:srgbClr val="000000"/>
            </a:solidFill>
            <a:miter lim="800000"/>
            <a:headEnd/>
            <a:tailEnd/>
          </a:ln>
        </p:spPr>
        <p:txBody>
          <a:bodyPr wrap="none" anchor="ctr"/>
          <a:lstStyle/>
          <a:p>
            <a:endParaRPr lang="en-US"/>
          </a:p>
        </p:txBody>
      </p:sp>
    </p:spTree>
    <p:extLst>
      <p:ext uri="{BB962C8B-B14F-4D97-AF65-F5344CB8AC3E}">
        <p14:creationId xmlns:p14="http://schemas.microsoft.com/office/powerpoint/2010/main" val="553579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2987">
                                            <p:txEl>
                                              <p:pRg st="0" end="0"/>
                                            </p:txEl>
                                          </p:spTgt>
                                        </p:tgtEl>
                                        <p:attrNameLst>
                                          <p:attrName>style.visibility</p:attrName>
                                        </p:attrNameLst>
                                      </p:cBhvr>
                                      <p:to>
                                        <p:strVal val="visible"/>
                                      </p:to>
                                    </p:set>
                                    <p:animEffect transition="in" filter="wipe(left)">
                                      <p:cBhvr>
                                        <p:cTn id="7" dur="500"/>
                                        <p:tgtEl>
                                          <p:spTgt spid="3829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2988">
                                            <p:txEl>
                                              <p:pRg st="0" end="0"/>
                                            </p:txEl>
                                          </p:spTgt>
                                        </p:tgtEl>
                                        <p:attrNameLst>
                                          <p:attrName>style.visibility</p:attrName>
                                        </p:attrNameLst>
                                      </p:cBhvr>
                                      <p:to>
                                        <p:strVal val="visible"/>
                                      </p:to>
                                    </p:set>
                                    <p:animEffect transition="in" filter="wipe(left)">
                                      <p:cBhvr>
                                        <p:cTn id="12" dur="500"/>
                                        <p:tgtEl>
                                          <p:spTgt spid="38298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2989"/>
                                        </p:tgtEl>
                                        <p:attrNameLst>
                                          <p:attrName>style.visibility</p:attrName>
                                        </p:attrNameLst>
                                      </p:cBhvr>
                                      <p:to>
                                        <p:strVal val="visible"/>
                                      </p:to>
                                    </p:set>
                                    <p:animEffect transition="in" filter="wipe(left)">
                                      <p:cBhvr>
                                        <p:cTn id="16" dur="500"/>
                                        <p:tgtEl>
                                          <p:spTgt spid="382989"/>
                                        </p:tgtEl>
                                      </p:cBhvr>
                                    </p:animEffect>
                                  </p:childTnLst>
                                  <p:subTnLst>
                                    <p:audio>
                                      <p:cMediaNode>
                                        <p:cTn display="0" masterRel="sameClick">
                                          <p:stCondLst>
                                            <p:cond evt="begin" delay="0">
                                              <p:tn val="14"/>
                                            </p:cond>
                                          </p:stCondLst>
                                          <p:endCondLst>
                                            <p:cond evt="onStopAudio" delay="0">
                                              <p:tgtEl>
                                                <p:sldTgt/>
                                              </p:tgtEl>
                                            </p:cond>
                                          </p:endCondLst>
                                        </p:cTn>
                                        <p:tgtEl>
                                          <p:sndTgt r:embed="rId3" name="Pencil Check"/>
                                        </p:tgtEl>
                                      </p:cMediaNode>
                                    </p:audio>
                                  </p:sub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82990">
                                            <p:txEl>
                                              <p:pRg st="0" end="0"/>
                                            </p:txEl>
                                          </p:spTgt>
                                        </p:tgtEl>
                                        <p:attrNameLst>
                                          <p:attrName>style.visibility</p:attrName>
                                        </p:attrNameLst>
                                      </p:cBhvr>
                                      <p:to>
                                        <p:strVal val="visible"/>
                                      </p:to>
                                    </p:set>
                                    <p:animEffect transition="in" filter="wipe(left)">
                                      <p:cBhvr>
                                        <p:cTn id="20" dur="500"/>
                                        <p:tgtEl>
                                          <p:spTgt spid="382990">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Pencil Check"/>
                                        </p:tgtEl>
                                      </p:cMediaNode>
                                    </p:audio>
                                  </p:sub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82991">
                                            <p:txEl>
                                              <p:pRg st="0" end="0"/>
                                            </p:txEl>
                                          </p:spTgt>
                                        </p:tgtEl>
                                        <p:attrNameLst>
                                          <p:attrName>style.visibility</p:attrName>
                                        </p:attrNameLst>
                                      </p:cBhvr>
                                      <p:to>
                                        <p:strVal val="visible"/>
                                      </p:to>
                                    </p:set>
                                    <p:animEffect transition="in" filter="wipe(left)">
                                      <p:cBhvr>
                                        <p:cTn id="24" dur="500"/>
                                        <p:tgtEl>
                                          <p:spTgt spid="382991">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Pencil Check"/>
                                        </p:tgtEl>
                                      </p:cMediaNode>
                                    </p:audio>
                                  </p:sub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2992">
                                            <p:txEl>
                                              <p:pRg st="0" end="0"/>
                                            </p:txEl>
                                          </p:spTgt>
                                        </p:tgtEl>
                                        <p:attrNameLst>
                                          <p:attrName>style.visibility</p:attrName>
                                        </p:attrNameLst>
                                      </p:cBhvr>
                                      <p:to>
                                        <p:strVal val="visible"/>
                                      </p:to>
                                    </p:set>
                                    <p:animEffect transition="in" filter="wipe(left)">
                                      <p:cBhvr>
                                        <p:cTn id="28" dur="500"/>
                                        <p:tgtEl>
                                          <p:spTgt spid="382992">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Pencil Check"/>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82994"/>
                                        </p:tgtEl>
                                        <p:attrNameLst>
                                          <p:attrName>style.visibility</p:attrName>
                                        </p:attrNameLst>
                                      </p:cBhvr>
                                      <p:to>
                                        <p:strVal val="visible"/>
                                      </p:to>
                                    </p:set>
                                    <p:anim calcmode="lin" valueType="num">
                                      <p:cBhvr additive="base">
                                        <p:cTn id="33" dur="500" fill="hold"/>
                                        <p:tgtEl>
                                          <p:spTgt spid="382994"/>
                                        </p:tgtEl>
                                        <p:attrNameLst>
                                          <p:attrName>ppt_x</p:attrName>
                                        </p:attrNameLst>
                                      </p:cBhvr>
                                      <p:tavLst>
                                        <p:tav tm="0">
                                          <p:val>
                                            <p:strVal val="0-#ppt_w/2"/>
                                          </p:val>
                                        </p:tav>
                                        <p:tav tm="100000">
                                          <p:val>
                                            <p:strVal val="#ppt_x"/>
                                          </p:val>
                                        </p:tav>
                                      </p:tavLst>
                                    </p:anim>
                                    <p:anim calcmode="lin" valueType="num">
                                      <p:cBhvr additive="base">
                                        <p:cTn id="34" dur="500" fill="hold"/>
                                        <p:tgtEl>
                                          <p:spTgt spid="38299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82995"/>
                                        </p:tgtEl>
                                        <p:attrNameLst>
                                          <p:attrName>style.visibility</p:attrName>
                                        </p:attrNameLst>
                                      </p:cBhvr>
                                      <p:to>
                                        <p:strVal val="visible"/>
                                      </p:to>
                                    </p:set>
                                    <p:anim from="(-#ppt_w/2)" to="(#ppt_x)" calcmode="lin" valueType="num">
                                      <p:cBhvr>
                                        <p:cTn id="39" dur="300" fill="hold">
                                          <p:stCondLst>
                                            <p:cond delay="0"/>
                                          </p:stCondLst>
                                        </p:cTn>
                                        <p:tgtEl>
                                          <p:spTgt spid="382995"/>
                                        </p:tgtEl>
                                        <p:attrNameLst>
                                          <p:attrName>ppt_x</p:attrName>
                                        </p:attrNameLst>
                                      </p:cBhvr>
                                    </p:anim>
                                    <p:anim from="0" to="-1.0" calcmode="lin" valueType="num">
                                      <p:cBhvr>
                                        <p:cTn id="40" dur="100" decel="50000" autoRev="1" fill="hold">
                                          <p:stCondLst>
                                            <p:cond delay="300"/>
                                          </p:stCondLst>
                                        </p:cTn>
                                        <p:tgtEl>
                                          <p:spTgt spid="382995"/>
                                        </p:tgtEl>
                                        <p:attrNameLst>
                                          <p:attrName>xshear</p:attrName>
                                        </p:attrNameLst>
                                      </p:cBhvr>
                                    </p:anim>
                                    <p:animScale>
                                      <p:cBhvr>
                                        <p:cTn id="41" dur="100" decel="100000" autoRev="1" fill="hold">
                                          <p:stCondLst>
                                            <p:cond delay="300"/>
                                          </p:stCondLst>
                                        </p:cTn>
                                        <p:tgtEl>
                                          <p:spTgt spid="382995"/>
                                        </p:tgtEl>
                                      </p:cBhvr>
                                      <p:from x="100000" y="100000"/>
                                      <p:to x="80000" y="100000"/>
                                    </p:animScale>
                                    <p:anim by="(#ppt_h/3+#ppt_w*0.1)" calcmode="lin" valueType="num">
                                      <p:cBhvr additive="sum">
                                        <p:cTn id="42" dur="100" decel="100000" autoRev="1" fill="hold">
                                          <p:stCondLst>
                                            <p:cond delay="300"/>
                                          </p:stCondLst>
                                        </p:cTn>
                                        <p:tgtEl>
                                          <p:spTgt spid="382995"/>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82996"/>
                                        </p:tgtEl>
                                        <p:attrNameLst>
                                          <p:attrName>style.visibility</p:attrName>
                                        </p:attrNameLst>
                                      </p:cBhvr>
                                      <p:to>
                                        <p:strVal val="visible"/>
                                      </p:to>
                                    </p:set>
                                    <p:anim from="(-#ppt_w/2)" to="(#ppt_x)" calcmode="lin" valueType="num">
                                      <p:cBhvr>
                                        <p:cTn id="47" dur="300" fill="hold">
                                          <p:stCondLst>
                                            <p:cond delay="0"/>
                                          </p:stCondLst>
                                        </p:cTn>
                                        <p:tgtEl>
                                          <p:spTgt spid="382996"/>
                                        </p:tgtEl>
                                        <p:attrNameLst>
                                          <p:attrName>ppt_x</p:attrName>
                                        </p:attrNameLst>
                                      </p:cBhvr>
                                    </p:anim>
                                    <p:anim from="0" to="-1.0" calcmode="lin" valueType="num">
                                      <p:cBhvr>
                                        <p:cTn id="48" dur="100" decel="50000" autoRev="1" fill="hold">
                                          <p:stCondLst>
                                            <p:cond delay="300"/>
                                          </p:stCondLst>
                                        </p:cTn>
                                        <p:tgtEl>
                                          <p:spTgt spid="382996"/>
                                        </p:tgtEl>
                                        <p:attrNameLst>
                                          <p:attrName>xshear</p:attrName>
                                        </p:attrNameLst>
                                      </p:cBhvr>
                                    </p:anim>
                                    <p:animScale>
                                      <p:cBhvr>
                                        <p:cTn id="49" dur="100" decel="100000" autoRev="1" fill="hold">
                                          <p:stCondLst>
                                            <p:cond delay="300"/>
                                          </p:stCondLst>
                                        </p:cTn>
                                        <p:tgtEl>
                                          <p:spTgt spid="382996"/>
                                        </p:tgtEl>
                                      </p:cBhvr>
                                      <p:from x="100000" y="100000"/>
                                      <p:to x="80000" y="100000"/>
                                    </p:animScale>
                                    <p:anim by="(#ppt_h/3+#ppt_w*0.1)" calcmode="lin" valueType="num">
                                      <p:cBhvr additive="sum">
                                        <p:cTn id="50" dur="100" decel="100000" autoRev="1" fill="hold">
                                          <p:stCondLst>
                                            <p:cond delay="300"/>
                                          </p:stCondLst>
                                        </p:cTn>
                                        <p:tgtEl>
                                          <p:spTgt spid="3829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7" grpId="0" build="p" autoUpdateAnimBg="0"/>
      <p:bldP spid="382988" grpId="0" build="p" autoUpdateAnimBg="0"/>
      <p:bldP spid="382989" grpId="0"/>
      <p:bldP spid="382990" grpId="0" build="p" autoUpdateAnimBg="0"/>
      <p:bldP spid="382991" grpId="0" build="p" autoUpdateAnimBg="0"/>
      <p:bldP spid="382992" grpId="0" build="p" autoUpdateAnimBg="0"/>
      <p:bldP spid="382994" grpId="0" animBg="1" autoUpdateAnimBg="0"/>
      <p:bldP spid="382995" grpId="0" animBg="1"/>
      <p:bldP spid="3829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46" name="Picture 22"/>
          <p:cNvPicPr>
            <a:picLocks noChangeAspect="1" noChangeArrowheads="1"/>
          </p:cNvPicPr>
          <p:nvPr/>
        </p:nvPicPr>
        <p:blipFill>
          <a:blip r:embed="rId3"/>
          <a:srcRect l="14999" t="14999" r="14999" b="30000"/>
          <a:stretch>
            <a:fillRect/>
          </a:stretch>
        </p:blipFill>
        <p:spPr bwMode="auto">
          <a:xfrm>
            <a:off x="4446588" y="4672013"/>
            <a:ext cx="2557462" cy="200977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87042"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Simple &amp; complex sugars</a:t>
            </a:r>
          </a:p>
        </p:txBody>
      </p:sp>
      <p:sp>
        <p:nvSpPr>
          <p:cNvPr id="87043" name="Rectangle 3" descr="Rectangle: Click to edit Master text styles&#10;Second level&#10;Third level&#10;Fourth level&#10;Fifth level"/>
          <p:cNvSpPr>
            <a:spLocks noGrp="1" noChangeArrowheads="1"/>
          </p:cNvSpPr>
          <p:nvPr>
            <p:ph idx="1"/>
          </p:nvPr>
        </p:nvSpPr>
        <p:spPr>
          <a:xfrm>
            <a:off x="838200" y="1387475"/>
            <a:ext cx="7772400" cy="4876800"/>
          </a:xfrm>
        </p:spPr>
        <p:txBody>
          <a:bodyPr/>
          <a:lstStyle/>
          <a:p>
            <a:pPr eaLnBrk="1" hangingPunct="1">
              <a:buClr>
                <a:srgbClr val="000070"/>
              </a:buClr>
            </a:pPr>
            <a:r>
              <a:rPr lang="en-US" u="sng">
                <a:solidFill>
                  <a:srgbClr val="CC0000"/>
                </a:solidFill>
                <a:latin typeface="Calibri" charset="0"/>
                <a:ea typeface="ＭＳ Ｐゴシック" charset="0"/>
                <a:cs typeface="ＭＳ Ｐゴシック" charset="0"/>
              </a:rPr>
              <a:t>Monosaccharides</a:t>
            </a:r>
          </a:p>
          <a:p>
            <a:pPr lvl="1" eaLnBrk="1" hangingPunct="1"/>
            <a:r>
              <a:rPr lang="en-US" u="sng">
                <a:solidFill>
                  <a:srgbClr val="CC0000"/>
                </a:solidFill>
                <a:latin typeface="Calibri" charset="0"/>
                <a:ea typeface="ＭＳ Ｐゴシック" charset="0"/>
              </a:rPr>
              <a:t>simple 1 monomer sugars</a:t>
            </a:r>
          </a:p>
          <a:p>
            <a:pPr lvl="1" eaLnBrk="1" hangingPunct="1"/>
            <a:r>
              <a:rPr lang="en-US" u="sng">
                <a:solidFill>
                  <a:srgbClr val="CC0000"/>
                </a:solidFill>
                <a:latin typeface="Calibri" charset="0"/>
                <a:ea typeface="ＭＳ Ｐゴシック" charset="0"/>
              </a:rPr>
              <a:t>glucose</a:t>
            </a:r>
          </a:p>
          <a:p>
            <a:pPr eaLnBrk="1" hangingPunct="1">
              <a:buClr>
                <a:srgbClr val="000070"/>
              </a:buClr>
            </a:pPr>
            <a:r>
              <a:rPr lang="en-US" u="sng">
                <a:solidFill>
                  <a:srgbClr val="CC0000"/>
                </a:solidFill>
                <a:latin typeface="Calibri" charset="0"/>
                <a:ea typeface="ＭＳ Ｐゴシック" charset="0"/>
                <a:cs typeface="ＭＳ Ｐゴシック" charset="0"/>
              </a:rPr>
              <a:t>Disaccharides</a:t>
            </a:r>
          </a:p>
          <a:p>
            <a:pPr lvl="1" eaLnBrk="1" hangingPunct="1"/>
            <a:r>
              <a:rPr lang="en-US" u="sng">
                <a:solidFill>
                  <a:srgbClr val="CC0000"/>
                </a:solidFill>
                <a:latin typeface="Calibri" charset="0"/>
                <a:ea typeface="ＭＳ Ｐゴシック" charset="0"/>
              </a:rPr>
              <a:t>2 monomers</a:t>
            </a:r>
          </a:p>
          <a:p>
            <a:pPr lvl="1" eaLnBrk="1" hangingPunct="1"/>
            <a:r>
              <a:rPr lang="en-US" u="sng">
                <a:solidFill>
                  <a:srgbClr val="CC0000"/>
                </a:solidFill>
                <a:latin typeface="Calibri" charset="0"/>
                <a:ea typeface="ＭＳ Ｐゴシック" charset="0"/>
              </a:rPr>
              <a:t>sucrose</a:t>
            </a:r>
          </a:p>
          <a:p>
            <a:pPr eaLnBrk="1" hangingPunct="1">
              <a:buClr>
                <a:srgbClr val="000070"/>
              </a:buClr>
            </a:pPr>
            <a:r>
              <a:rPr lang="en-US" u="sng">
                <a:solidFill>
                  <a:srgbClr val="CC0000"/>
                </a:solidFill>
                <a:latin typeface="Calibri" charset="0"/>
                <a:ea typeface="ＭＳ Ｐゴシック" charset="0"/>
                <a:cs typeface="ＭＳ Ｐゴシック" charset="0"/>
              </a:rPr>
              <a:t>Polysaccharides </a:t>
            </a:r>
          </a:p>
          <a:p>
            <a:pPr lvl="1" eaLnBrk="1" hangingPunct="1"/>
            <a:r>
              <a:rPr lang="en-US" u="sng">
                <a:solidFill>
                  <a:srgbClr val="CC0000"/>
                </a:solidFill>
                <a:latin typeface="Calibri" charset="0"/>
                <a:ea typeface="ＭＳ Ｐゴシック" charset="0"/>
              </a:rPr>
              <a:t>large polymers</a:t>
            </a:r>
          </a:p>
          <a:p>
            <a:pPr lvl="1" eaLnBrk="1" hangingPunct="1"/>
            <a:r>
              <a:rPr lang="en-US" u="sng">
                <a:solidFill>
                  <a:srgbClr val="CC0000"/>
                </a:solidFill>
                <a:latin typeface="Calibri" charset="0"/>
                <a:ea typeface="ＭＳ Ｐゴシック" charset="0"/>
              </a:rPr>
              <a:t>starch</a:t>
            </a:r>
          </a:p>
        </p:txBody>
      </p:sp>
      <p:grpSp>
        <p:nvGrpSpPr>
          <p:cNvPr id="87044" name="Group 5"/>
          <p:cNvGrpSpPr>
            <a:grpSpLocks/>
          </p:cNvGrpSpPr>
          <p:nvPr/>
        </p:nvGrpSpPr>
        <p:grpSpPr bwMode="auto">
          <a:xfrm>
            <a:off x="6511925" y="550863"/>
            <a:ext cx="2392363" cy="2501900"/>
            <a:chOff x="672" y="2496"/>
            <a:chExt cx="1722" cy="1800"/>
          </a:xfrm>
        </p:grpSpPr>
        <p:pic>
          <p:nvPicPr>
            <p:cNvPr id="87047" name="Picture 6" descr="03_23b"/>
            <p:cNvPicPr>
              <a:picLocks noChangeAspect="1" noChangeArrowheads="1"/>
            </p:cNvPicPr>
            <p:nvPr/>
          </p:nvPicPr>
          <p:blipFill>
            <a:blip r:embed="rId4">
              <a:extLst>
                <a:ext uri="{28A0092B-C50C-407E-A947-70E740481C1C}">
                  <a14:useLocalDpi xmlns:a14="http://schemas.microsoft.com/office/drawing/2010/main" val="0"/>
                </a:ext>
              </a:extLst>
            </a:blip>
            <a:srcRect t="30000" r="67500" b="30000"/>
            <a:stretch>
              <a:fillRect/>
            </a:stretch>
          </p:blipFill>
          <p:spPr bwMode="auto">
            <a:xfrm>
              <a:off x="672" y="2496"/>
              <a:ext cx="1722"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8" name="Rectangle 7"/>
            <p:cNvSpPr>
              <a:spLocks noChangeArrowheads="1"/>
            </p:cNvSpPr>
            <p:nvPr/>
          </p:nvSpPr>
          <p:spPr bwMode="auto">
            <a:xfrm>
              <a:off x="1722" y="3747"/>
              <a:ext cx="22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OH</a:t>
              </a:r>
              <a:endParaRPr lang="en-US" sz="1600"/>
            </a:p>
          </p:txBody>
        </p:sp>
        <p:sp>
          <p:nvSpPr>
            <p:cNvPr id="87049" name="Rectangle 8"/>
            <p:cNvSpPr>
              <a:spLocks noChangeArrowheads="1"/>
            </p:cNvSpPr>
            <p:nvPr/>
          </p:nvSpPr>
          <p:spPr bwMode="auto">
            <a:xfrm>
              <a:off x="2026" y="3346"/>
              <a:ext cx="21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OH</a:t>
              </a:r>
              <a:endParaRPr lang="en-US" sz="1600"/>
            </a:p>
          </p:txBody>
        </p:sp>
        <p:sp>
          <p:nvSpPr>
            <p:cNvPr id="87050" name="Rectangle 9"/>
            <p:cNvSpPr>
              <a:spLocks noChangeArrowheads="1"/>
            </p:cNvSpPr>
            <p:nvPr/>
          </p:nvSpPr>
          <p:spPr bwMode="auto">
            <a:xfrm>
              <a:off x="1172" y="3729"/>
              <a:ext cx="1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H</a:t>
              </a:r>
              <a:endParaRPr lang="en-US" sz="1600"/>
            </a:p>
          </p:txBody>
        </p:sp>
        <p:sp>
          <p:nvSpPr>
            <p:cNvPr id="87051" name="Rectangle 10"/>
            <p:cNvSpPr>
              <a:spLocks noChangeArrowheads="1"/>
            </p:cNvSpPr>
            <p:nvPr/>
          </p:nvSpPr>
          <p:spPr bwMode="auto">
            <a:xfrm>
              <a:off x="878" y="2899"/>
              <a:ext cx="10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H</a:t>
              </a:r>
              <a:endParaRPr lang="en-US" sz="1600"/>
            </a:p>
          </p:txBody>
        </p:sp>
        <p:sp>
          <p:nvSpPr>
            <p:cNvPr id="87052" name="Rectangle 11"/>
            <p:cNvSpPr>
              <a:spLocks noChangeArrowheads="1"/>
            </p:cNvSpPr>
            <p:nvPr/>
          </p:nvSpPr>
          <p:spPr bwMode="auto">
            <a:xfrm>
              <a:off x="752" y="3385"/>
              <a:ext cx="21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HO</a:t>
              </a:r>
              <a:endParaRPr lang="en-US" sz="1600"/>
            </a:p>
          </p:txBody>
        </p:sp>
        <p:sp>
          <p:nvSpPr>
            <p:cNvPr id="87053" name="Rectangle 12"/>
            <p:cNvSpPr>
              <a:spLocks noChangeArrowheads="1"/>
            </p:cNvSpPr>
            <p:nvPr/>
          </p:nvSpPr>
          <p:spPr bwMode="auto">
            <a:xfrm>
              <a:off x="1262" y="2513"/>
              <a:ext cx="48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CH</a:t>
              </a:r>
              <a:r>
                <a:rPr lang="en-US" sz="1600" baseline="-25000">
                  <a:solidFill>
                    <a:srgbClr val="000000"/>
                  </a:solidFill>
                </a:rPr>
                <a:t>2</a:t>
              </a:r>
              <a:r>
                <a:rPr lang="en-US" sz="1600">
                  <a:solidFill>
                    <a:srgbClr val="000000"/>
                  </a:solidFill>
                </a:rPr>
                <a:t>OH</a:t>
              </a:r>
              <a:endParaRPr lang="en-US" sz="1600"/>
            </a:p>
          </p:txBody>
        </p:sp>
        <p:sp>
          <p:nvSpPr>
            <p:cNvPr id="87054" name="Rectangle 13"/>
            <p:cNvSpPr>
              <a:spLocks noChangeArrowheads="1"/>
            </p:cNvSpPr>
            <p:nvPr/>
          </p:nvSpPr>
          <p:spPr bwMode="auto">
            <a:xfrm>
              <a:off x="1176" y="3031"/>
              <a:ext cx="10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H</a:t>
              </a:r>
              <a:endParaRPr lang="en-US" sz="1600"/>
            </a:p>
          </p:txBody>
        </p:sp>
        <p:sp>
          <p:nvSpPr>
            <p:cNvPr id="87055" name="Rectangle 14"/>
            <p:cNvSpPr>
              <a:spLocks noChangeArrowheads="1"/>
            </p:cNvSpPr>
            <p:nvPr/>
          </p:nvSpPr>
          <p:spPr bwMode="auto">
            <a:xfrm>
              <a:off x="1705" y="3235"/>
              <a:ext cx="10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H</a:t>
              </a:r>
              <a:endParaRPr lang="en-US" sz="1600"/>
            </a:p>
          </p:txBody>
        </p:sp>
        <p:sp>
          <p:nvSpPr>
            <p:cNvPr id="87056" name="Rectangle 15"/>
            <p:cNvSpPr>
              <a:spLocks noChangeArrowheads="1"/>
            </p:cNvSpPr>
            <p:nvPr/>
          </p:nvSpPr>
          <p:spPr bwMode="auto">
            <a:xfrm>
              <a:off x="2009" y="2947"/>
              <a:ext cx="10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H</a:t>
              </a:r>
              <a:endParaRPr lang="en-US" sz="1600"/>
            </a:p>
          </p:txBody>
        </p:sp>
        <p:sp>
          <p:nvSpPr>
            <p:cNvPr id="87057" name="Rectangle 16"/>
            <p:cNvSpPr>
              <a:spLocks noChangeArrowheads="1"/>
            </p:cNvSpPr>
            <p:nvPr/>
          </p:nvSpPr>
          <p:spPr bwMode="auto">
            <a:xfrm>
              <a:off x="1186" y="3229"/>
              <a:ext cx="22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OH</a:t>
              </a:r>
              <a:endParaRPr lang="en-US" sz="1600"/>
            </a:p>
          </p:txBody>
        </p:sp>
        <p:sp>
          <p:nvSpPr>
            <p:cNvPr id="87058" name="Rectangle 17"/>
            <p:cNvSpPr>
              <a:spLocks noChangeArrowheads="1"/>
            </p:cNvSpPr>
            <p:nvPr/>
          </p:nvSpPr>
          <p:spPr bwMode="auto">
            <a:xfrm>
              <a:off x="1705" y="2850"/>
              <a:ext cx="11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rPr>
                <a:t>O</a:t>
              </a:r>
              <a:endParaRPr lang="en-US" sz="1600"/>
            </a:p>
          </p:txBody>
        </p:sp>
        <p:sp>
          <p:nvSpPr>
            <p:cNvPr id="87059" name="Rectangle 18"/>
            <p:cNvSpPr>
              <a:spLocks noChangeArrowheads="1"/>
            </p:cNvSpPr>
            <p:nvPr/>
          </p:nvSpPr>
          <p:spPr bwMode="auto">
            <a:xfrm>
              <a:off x="1039" y="4033"/>
              <a:ext cx="866" cy="263"/>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solidFill>
                    <a:srgbClr val="000000"/>
                  </a:solidFill>
                </a:rPr>
                <a:t>Glucose</a:t>
              </a:r>
              <a:endParaRPr lang="en-US" sz="1600"/>
            </a:p>
          </p:txBody>
        </p:sp>
      </p:grpSp>
      <p:pic>
        <p:nvPicPr>
          <p:cNvPr id="385043" name="Picture 19"/>
          <p:cNvPicPr>
            <a:picLocks noChangeAspect="1" noChangeArrowheads="1"/>
          </p:cNvPicPr>
          <p:nvPr/>
        </p:nvPicPr>
        <p:blipFill>
          <a:blip r:embed="rId5"/>
          <a:srcRect b="28125"/>
          <a:stretch>
            <a:fillRect/>
          </a:stretch>
        </p:blipFill>
        <p:spPr bwMode="auto">
          <a:xfrm>
            <a:off x="6869113" y="3540125"/>
            <a:ext cx="2057400" cy="19716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5044" name="Picture 20"/>
          <p:cNvPicPr>
            <a:picLocks noChangeAspect="1" noChangeArrowheads="1"/>
          </p:cNvPicPr>
          <p:nvPr/>
        </p:nvPicPr>
        <p:blipFill>
          <a:blip r:embed="rId6"/>
          <a:srcRect l="17999" r="17999"/>
          <a:stretch>
            <a:fillRect/>
          </a:stretch>
        </p:blipFill>
        <p:spPr bwMode="auto">
          <a:xfrm>
            <a:off x="4737100" y="2473325"/>
            <a:ext cx="1920875" cy="2252663"/>
          </a:xfrm>
          <a:prstGeom prst="rect">
            <a:avLst/>
          </a:prstGeom>
          <a:noFill/>
          <a:ln w="9525">
            <a:noFill/>
            <a:miter lim="800000"/>
            <a:headEnd/>
            <a:tailEnd/>
          </a:ln>
          <a:effectLst>
            <a:outerShdw blurRad="63500" dist="35921" dir="2700000" algn="ctr" rotWithShape="0">
              <a:srgbClr val="000000"/>
            </a:outerShdw>
          </a:effectLst>
        </p:spPr>
      </p:pic>
    </p:spTree>
    <p:extLst>
      <p:ext uri="{BB962C8B-B14F-4D97-AF65-F5344CB8AC3E}">
        <p14:creationId xmlns:p14="http://schemas.microsoft.com/office/powerpoint/2010/main" val="27969262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Building sugars</a:t>
            </a:r>
          </a:p>
        </p:txBody>
      </p:sp>
      <p:sp>
        <p:nvSpPr>
          <p:cNvPr id="89090" name="Rectangle 3" descr="Rectangle: Click to edit Master text styles&#10;Second level&#10;Third level&#10;Fourth level&#10;Fifth level"/>
          <p:cNvSpPr>
            <a:spLocks noGrp="1" noChangeArrowheads="1"/>
          </p:cNvSpPr>
          <p:nvPr>
            <p:ph idx="1"/>
          </p:nvPr>
        </p:nvSpPr>
        <p:spPr>
          <a:xfrm>
            <a:off x="838200" y="1371600"/>
            <a:ext cx="7772400" cy="992188"/>
          </a:xfrm>
        </p:spPr>
        <p:txBody>
          <a:bodyPr/>
          <a:lstStyle/>
          <a:p>
            <a:pPr eaLnBrk="1" hangingPunct="1"/>
            <a:r>
              <a:rPr lang="en-US">
                <a:latin typeface="Calibri" charset="0"/>
                <a:ea typeface="ＭＳ Ｐゴシック" charset="0"/>
                <a:cs typeface="ＭＳ Ｐゴシック" charset="0"/>
              </a:rPr>
              <a:t>Dehydration synthesis</a:t>
            </a:r>
          </a:p>
        </p:txBody>
      </p:sp>
      <p:sp>
        <p:nvSpPr>
          <p:cNvPr id="89091" name="Text Box 7"/>
          <p:cNvSpPr txBox="1">
            <a:spLocks noChangeArrowheads="1"/>
          </p:cNvSpPr>
          <p:nvPr/>
        </p:nvSpPr>
        <p:spPr bwMode="auto">
          <a:xfrm>
            <a:off x="4724400" y="5029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a:solidFill>
                  <a:srgbClr val="CC0000"/>
                </a:solidFill>
              </a:rPr>
              <a:t>glycosidic linkage</a:t>
            </a:r>
          </a:p>
        </p:txBody>
      </p:sp>
      <p:sp>
        <p:nvSpPr>
          <p:cNvPr id="89092" name="Line 8"/>
          <p:cNvSpPr>
            <a:spLocks noChangeShapeType="1"/>
          </p:cNvSpPr>
          <p:nvPr/>
        </p:nvSpPr>
        <p:spPr bwMode="auto">
          <a:xfrm>
            <a:off x="4495800" y="5029200"/>
            <a:ext cx="3505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9093" name="Picture 13"/>
          <p:cNvPicPr>
            <a:picLocks noChangeAspect="1" noChangeArrowheads="1"/>
          </p:cNvPicPr>
          <p:nvPr/>
        </p:nvPicPr>
        <p:blipFill>
          <a:blip r:embed="rId4">
            <a:extLst>
              <a:ext uri="{28A0092B-C50C-407E-A947-70E740481C1C}">
                <a14:useLocalDpi xmlns:a14="http://schemas.microsoft.com/office/drawing/2010/main" val="0"/>
              </a:ext>
            </a:extLst>
          </a:blip>
          <a:srcRect b="61900"/>
          <a:stretch>
            <a:fillRect/>
          </a:stretch>
        </p:blipFill>
        <p:spPr bwMode="auto">
          <a:xfrm>
            <a:off x="1066800" y="2667000"/>
            <a:ext cx="68945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14"/>
          <p:cNvSpPr txBox="1">
            <a:spLocks noChangeArrowheads="1"/>
          </p:cNvSpPr>
          <p:nvPr/>
        </p:nvSpPr>
        <p:spPr bwMode="auto">
          <a:xfrm>
            <a:off x="2819400" y="4389438"/>
            <a:ext cx="1371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a:solidFill>
                  <a:srgbClr val="CC0000"/>
                </a:solidFill>
              </a:rPr>
              <a:t>|</a:t>
            </a:r>
          </a:p>
          <a:p>
            <a:pPr>
              <a:lnSpc>
                <a:spcPct val="50000"/>
              </a:lnSpc>
              <a:spcBef>
                <a:spcPct val="50000"/>
              </a:spcBef>
            </a:pPr>
            <a:r>
              <a:rPr lang="en-US">
                <a:solidFill>
                  <a:srgbClr val="CC0000"/>
                </a:solidFill>
              </a:rPr>
              <a:t>glucose</a:t>
            </a:r>
          </a:p>
        </p:txBody>
      </p:sp>
      <p:sp>
        <p:nvSpPr>
          <p:cNvPr id="89095" name="Text Box 15"/>
          <p:cNvSpPr txBox="1">
            <a:spLocks noChangeArrowheads="1"/>
          </p:cNvSpPr>
          <p:nvPr/>
        </p:nvSpPr>
        <p:spPr bwMode="auto">
          <a:xfrm>
            <a:off x="990600" y="4389438"/>
            <a:ext cx="1447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a:solidFill>
                  <a:srgbClr val="CC0000"/>
                </a:solidFill>
              </a:rPr>
              <a:t>|</a:t>
            </a:r>
          </a:p>
          <a:p>
            <a:pPr>
              <a:lnSpc>
                <a:spcPct val="50000"/>
              </a:lnSpc>
              <a:spcBef>
                <a:spcPct val="50000"/>
              </a:spcBef>
            </a:pPr>
            <a:r>
              <a:rPr lang="en-US">
                <a:solidFill>
                  <a:srgbClr val="CC0000"/>
                </a:solidFill>
              </a:rPr>
              <a:t>glucose</a:t>
            </a:r>
          </a:p>
        </p:txBody>
      </p:sp>
      <p:sp>
        <p:nvSpPr>
          <p:cNvPr id="89096" name="Text Box 16"/>
          <p:cNvSpPr txBox="1">
            <a:spLocks noChangeArrowheads="1"/>
          </p:cNvSpPr>
          <p:nvPr/>
        </p:nvSpPr>
        <p:spPr bwMode="auto">
          <a:xfrm>
            <a:off x="1066800" y="2133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a:solidFill>
                  <a:schemeClr val="tx2"/>
                </a:solidFill>
              </a:rPr>
              <a:t>monosaccharides</a:t>
            </a:r>
          </a:p>
        </p:txBody>
      </p:sp>
      <p:sp>
        <p:nvSpPr>
          <p:cNvPr id="89097" name="Text Box 17"/>
          <p:cNvSpPr txBox="1">
            <a:spLocks noChangeArrowheads="1"/>
          </p:cNvSpPr>
          <p:nvPr/>
        </p:nvSpPr>
        <p:spPr bwMode="auto">
          <a:xfrm>
            <a:off x="4572000" y="2133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a:solidFill>
                  <a:schemeClr val="tx2"/>
                </a:solidFill>
              </a:rPr>
              <a:t>disaccharide</a:t>
            </a:r>
          </a:p>
        </p:txBody>
      </p:sp>
      <p:sp>
        <p:nvSpPr>
          <p:cNvPr id="89098" name="Text Box 18"/>
          <p:cNvSpPr txBox="1">
            <a:spLocks noChangeArrowheads="1"/>
          </p:cNvSpPr>
          <p:nvPr/>
        </p:nvSpPr>
        <p:spPr bwMode="auto">
          <a:xfrm>
            <a:off x="5562600" y="4389438"/>
            <a:ext cx="1371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a:solidFill>
                  <a:srgbClr val="CC0000"/>
                </a:solidFill>
              </a:rPr>
              <a:t>|</a:t>
            </a:r>
          </a:p>
          <a:p>
            <a:pPr>
              <a:lnSpc>
                <a:spcPct val="50000"/>
              </a:lnSpc>
              <a:spcBef>
                <a:spcPct val="50000"/>
              </a:spcBef>
            </a:pPr>
            <a:r>
              <a:rPr lang="en-US">
                <a:solidFill>
                  <a:srgbClr val="CC0000"/>
                </a:solidFill>
              </a:rPr>
              <a:t>maltose</a:t>
            </a:r>
          </a:p>
        </p:txBody>
      </p:sp>
      <p:grpSp>
        <p:nvGrpSpPr>
          <p:cNvPr id="2" name="Group 24"/>
          <p:cNvGrpSpPr>
            <a:grpSpLocks/>
          </p:cNvGrpSpPr>
          <p:nvPr/>
        </p:nvGrpSpPr>
        <p:grpSpPr bwMode="auto">
          <a:xfrm>
            <a:off x="2301875" y="3522663"/>
            <a:ext cx="612775" cy="1016000"/>
            <a:chOff x="1450" y="2219"/>
            <a:chExt cx="386" cy="640"/>
          </a:xfrm>
        </p:grpSpPr>
        <p:grpSp>
          <p:nvGrpSpPr>
            <p:cNvPr id="89100" name="Group 22"/>
            <p:cNvGrpSpPr>
              <a:grpSpLocks/>
            </p:cNvGrpSpPr>
            <p:nvPr/>
          </p:nvGrpSpPr>
          <p:grpSpPr bwMode="auto">
            <a:xfrm>
              <a:off x="1457" y="2219"/>
              <a:ext cx="379" cy="640"/>
              <a:chOff x="1457" y="3391"/>
              <a:chExt cx="379" cy="640"/>
            </a:xfrm>
          </p:grpSpPr>
          <p:sp>
            <p:nvSpPr>
              <p:cNvPr id="89102" name="AutoShape 21"/>
              <p:cNvSpPr>
                <a:spLocks noChangeArrowheads="1"/>
              </p:cNvSpPr>
              <p:nvPr/>
            </p:nvSpPr>
            <p:spPr bwMode="auto">
              <a:xfrm>
                <a:off x="1457" y="3391"/>
                <a:ext cx="378" cy="41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03" name="Oval 20"/>
              <p:cNvSpPr>
                <a:spLocks noChangeArrowheads="1"/>
              </p:cNvSpPr>
              <p:nvPr/>
            </p:nvSpPr>
            <p:spPr bwMode="auto">
              <a:xfrm>
                <a:off x="1458" y="3653"/>
                <a:ext cx="378" cy="37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89101" name="Rectangle 23"/>
            <p:cNvSpPr>
              <a:spLocks noChangeArrowheads="1"/>
            </p:cNvSpPr>
            <p:nvPr/>
          </p:nvSpPr>
          <p:spPr bwMode="auto">
            <a:xfrm>
              <a:off x="1450" y="2556"/>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baseline="-25000">
                <a:solidFill>
                  <a:srgbClr val="000000"/>
                </a:solidFill>
              </a:endParaRPr>
            </a:p>
          </p:txBody>
        </p:sp>
      </p:grpSp>
    </p:spTree>
    <p:extLst>
      <p:ext uri="{BB962C8B-B14F-4D97-AF65-F5344CB8AC3E}">
        <p14:creationId xmlns:p14="http://schemas.microsoft.com/office/powerpoint/2010/main" val="26651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1156</Words>
  <Application>Microsoft Macintosh PowerPoint</Application>
  <PresentationFormat>On-screen Show (4:3)</PresentationFormat>
  <Paragraphs>298</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3.4 Monosaccharides are the simplest carbohydrates</vt:lpstr>
      <vt:lpstr>Carbohydrates</vt:lpstr>
      <vt:lpstr>Sugars </vt:lpstr>
      <vt:lpstr>PowerPoint Presentation</vt:lpstr>
      <vt:lpstr>PowerPoint Presentation</vt:lpstr>
      <vt:lpstr>Sugar structure</vt:lpstr>
      <vt:lpstr>Numbered carbons</vt:lpstr>
      <vt:lpstr>Simple &amp; complex sugars</vt:lpstr>
      <vt:lpstr>Building sugars</vt:lpstr>
      <vt:lpstr>Building sugars</vt:lpstr>
      <vt:lpstr>Polysaccharides </vt:lpstr>
      <vt:lpstr>PowerPoint Presentation</vt:lpstr>
      <vt:lpstr>Linear vs. branched polysaccharides</vt:lpstr>
      <vt:lpstr>Polysaccharide diversity  </vt:lpstr>
      <vt:lpstr>Digesting starch vs. cellulose</vt:lpstr>
      <vt:lpstr>Cellulose </vt:lpstr>
      <vt:lpstr>Chitin, a different structural polysaccharide</vt:lpstr>
      <vt:lpstr>PowerPoint Presentation</vt:lpstr>
      <vt:lpstr>Helpful bacteria</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 Monosaccharides are the simplest carbohydrates</dc:title>
  <dc:creator>Plano High School</dc:creator>
  <cp:lastModifiedBy>Plano High School</cp:lastModifiedBy>
  <cp:revision>1</cp:revision>
  <dcterms:created xsi:type="dcterms:W3CDTF">2017-05-17T18:42:12Z</dcterms:created>
  <dcterms:modified xsi:type="dcterms:W3CDTF">2017-05-17T18:42:28Z</dcterms:modified>
</cp:coreProperties>
</file>