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6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60A7B-A4A8-CD49-9290-B9E76633EC26}" type="datetimeFigureOut">
              <a:rPr lang="en-US" smtClean="0"/>
              <a:t>5/17/17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9446E-5EC9-B246-9270-03B96DE38167}" type="slidenum">
              <a:rPr lang="en-US" smtClean="0"/>
              <a:t>‹#›</a:t>
            </a:fld>
            <a:endParaRPr lang="en-US"/>
          </a:p>
        </p:txBody>
      </p:sp>
    </p:spTree>
    <p:extLst>
      <p:ext uri="{BB962C8B-B14F-4D97-AF65-F5344CB8AC3E}">
        <p14:creationId xmlns:p14="http://schemas.microsoft.com/office/powerpoint/2010/main" val="32550203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C84C1370-6121-F04C-B116-03D1F4ECEC84}" type="slidenum">
              <a:rPr lang="en-US" sz="1200" b="0">
                <a:latin typeface="Times New Roman" charset="0"/>
              </a:rPr>
              <a:pPr/>
              <a:t>1</a:t>
            </a:fld>
            <a:endParaRPr lang="en-US" sz="1200" b="0">
              <a:latin typeface="Times New Roman"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atin typeface="Times New Roman" charset="0"/>
                <a:ea typeface="ＭＳ Ｐゴシック" charset="0"/>
                <a:cs typeface="ＭＳ Ｐゴシック" charset="0"/>
              </a:rPr>
              <a:t>Heat could be used to initiate a reaction. However, heat would kill the cell and would not be specific for a particular reaction.</a:t>
            </a:r>
          </a:p>
          <a:p>
            <a:pPr marL="228600" indent="-228600" eaLnBrk="1" hangingPunct="1"/>
            <a:endParaRPr lang="en-US">
              <a:latin typeface="Times New Roman" charset="0"/>
              <a:ea typeface="ＭＳ Ｐゴシック" charset="0"/>
              <a:cs typeface="ＭＳ Ｐゴシック" charset="0"/>
            </a:endParaRPr>
          </a:p>
          <a:p>
            <a:pPr marL="228600" indent="-228600" eaLnBrk="1" hangingPunct="1"/>
            <a:r>
              <a:rPr lang="en-US">
                <a:latin typeface="Times New Roman" charset="0"/>
                <a:ea typeface="ＭＳ Ｐゴシック" charset="0"/>
                <a:cs typeface="ＭＳ Ｐゴシック" charset="0"/>
              </a:rPr>
              <a:t>For the BLAST Animation Enzymes: Activation Energy, go to Animation and Video Files.</a:t>
            </a:r>
          </a:p>
          <a:p>
            <a:pPr marL="228600" indent="-228600" eaLnBrk="1" hangingPunct="1"/>
            <a:endParaRPr lang="en-US">
              <a:latin typeface="Times New Roman" charset="0"/>
              <a:ea typeface="ＭＳ Ｐゴシック" charset="0"/>
              <a:cs typeface="ＭＳ Ｐゴシック" charset="0"/>
            </a:endParaRPr>
          </a:p>
          <a:p>
            <a:pPr marL="228600" indent="-228600" eaLnBrk="1" hangingPunct="1"/>
            <a:r>
              <a:rPr lang="en-US" b="1">
                <a:latin typeface="Times New Roman" charset="0"/>
                <a:ea typeface="ＭＳ Ｐゴシック" charset="0"/>
                <a:cs typeface="ＭＳ Ｐゴシック" charset="0"/>
              </a:rPr>
              <a:t>Student Misconceptions and Concerns</a:t>
            </a:r>
            <a:endParaRPr lang="en-US">
              <a:latin typeface="Times New Roman" charset="0"/>
              <a:ea typeface="ＭＳ Ｐゴシック" charset="0"/>
              <a:cs typeface="ＭＳ Ｐゴシック" charset="0"/>
            </a:endParaRPr>
          </a:p>
          <a:p>
            <a:pPr marL="228600" indent="-228600" eaLnBrk="1" hangingPunct="1"/>
            <a:r>
              <a:rPr lang="en-US">
                <a:latin typeface="Times New Roman" charset="0"/>
                <a:ea typeface="ＭＳ Ｐゴシック" charset="0"/>
                <a:cs typeface="ＭＳ Ｐゴシック" charset="0"/>
              </a:rPr>
              <a:t>1. For students not previously familiar with activation energy, analogies can make all the difference. Activation energy can be thought of as a small input that is needed to trigger a large output. This is like (a) an irritated person who needs only a bit more frustration to explode in anger, (b) small waves that lift debris over a dam, or (c) lighting a match around lighter fluid. In each situation, the output is much greater than the input.</a:t>
            </a:r>
          </a:p>
          <a:p>
            <a:pPr marL="228600" indent="-228600" eaLnBrk="1" hangingPunct="1"/>
            <a:endParaRPr lang="en-US">
              <a:latin typeface="Times New Roman" charset="0"/>
              <a:ea typeface="ＭＳ Ｐゴシック" charset="0"/>
              <a:cs typeface="ＭＳ Ｐゴシック" charset="0"/>
            </a:endParaRPr>
          </a:p>
          <a:p>
            <a:pPr marL="228600" indent="-228600" eaLnBrk="1" hangingPunct="1"/>
            <a:r>
              <a:rPr lang="en-US" b="1">
                <a:latin typeface="Times New Roman" charset="0"/>
                <a:ea typeface="ＭＳ Ｐゴシック" charset="0"/>
                <a:cs typeface="ＭＳ Ｐゴシック" charset="0"/>
              </a:rPr>
              <a:t>Teaching Tips</a:t>
            </a:r>
          </a:p>
          <a:p>
            <a:pPr marL="228600" indent="-228600"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marL="228600" indent="-228600" eaLnBrk="1" hangingPunct="1">
              <a:buFontTx/>
              <a:buAutoNum type="arabicPeriod"/>
            </a:pPr>
            <a:endParaRPr lang="en-US">
              <a:latin typeface="Times New Roman" charset="0"/>
              <a:ea typeface="ＭＳ Ｐゴシック" charset="0"/>
              <a:cs typeface="ＭＳ Ｐゴシック" charset="0"/>
            </a:endParaRPr>
          </a:p>
          <a:p>
            <a:pPr marL="228600" indent="-228600" eaLnBrk="1" hangingPunct="1"/>
            <a:endParaRPr lang="en-US">
              <a:latin typeface="Times New Roman" charset="0"/>
              <a:ea typeface="ＭＳ Ｐゴシック" charset="0"/>
              <a:cs typeface="ＭＳ Ｐゴシック" charset="0"/>
            </a:endParaRPr>
          </a:p>
          <a:p>
            <a:pPr marL="228600" indent="-228600" eaLnBrk="1" hangingPunct="1"/>
            <a:endParaRPr lang="en-US">
              <a:latin typeface="Times New Roman" charset="0"/>
              <a:ea typeface="ＭＳ Ｐゴシック" charset="0"/>
              <a:cs typeface="ＭＳ Ｐゴシック" charset="0"/>
            </a:endParaRPr>
          </a:p>
          <a:p>
            <a:pPr marL="228600" indent="-228600"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82194B50-F4E8-C146-B1DC-1DF4D10236DD}" type="slidenum">
              <a:rPr lang="en-US" sz="1200" b="0">
                <a:latin typeface="Times New Roman" charset="0"/>
              </a:rPr>
              <a:pPr/>
              <a:t>10</a:t>
            </a:fld>
            <a:endParaRPr lang="en-US" sz="1200" b="0">
              <a:latin typeface="Times New Roman" charset="0"/>
            </a:endParaRPr>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Times New Roman" charset="0"/>
                <a:ea typeface="ＭＳ Ｐゴシック" charset="0"/>
                <a:cs typeface="ＭＳ Ｐゴシック" charset="0"/>
              </a:rPr>
              <a:t>Student Misconceptions and Concerns</a:t>
            </a:r>
          </a:p>
          <a:p>
            <a:pPr eaLnBrk="1" hangingPunct="1"/>
            <a:r>
              <a:rPr lang="en-US">
                <a:latin typeface="Times New Roman" charset="0"/>
                <a:ea typeface="ＭＳ Ｐゴシック" charset="0"/>
                <a:cs typeface="ＭＳ Ｐゴシック" charset="0"/>
              </a:rPr>
              <a:t>1. The specific interactions of enzymes and substrates can be illustrated with simple physical models. Many students new to these concepts will benefit from several forms of explanation, including diagrams such as those in the textbook, physical models, and the opportunity to manipulate or create their own examples. Just like pitching a tent, new concepts are best constructed with many lines of support.</a:t>
            </a:r>
          </a:p>
          <a:p>
            <a:pPr eaLnBrk="1" hangingPunct="1"/>
            <a:endParaRPr lang="en-US" b="1">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Teaching Tips</a:t>
            </a:r>
          </a:p>
          <a:p>
            <a:pPr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r>
              <a:rPr lang="en-US">
                <a:latin typeface="Times New Roman" charset="0"/>
                <a:ea typeface="ＭＳ Ｐゴシック" charset="0"/>
                <a:cs typeface="ＭＳ Ｐゴシック" charset="0"/>
              </a:rPr>
              <a:t>2. Enzyme inhibitors that block the active site are like (a) a person sitting in your assigned theater seat or (b) a car parked in your parking space. Analogies for inhibitors that change the shape of the active site are more difficult to imagine. Consider challenging your students to think of such analogies. (Perhaps someone adjusting the driver seat of the car differently from your preferences and then leaving it that way when you try to use the car.)</a:t>
            </a:r>
          </a:p>
          <a:p>
            <a:pPr eaLnBrk="1" hangingPunct="1"/>
            <a:r>
              <a:rPr lang="en-US">
                <a:latin typeface="Times New Roman" charset="0"/>
                <a:ea typeface="ＭＳ Ｐゴシック" charset="0"/>
                <a:cs typeface="ＭＳ Ｐゴシック" charset="0"/>
              </a:rPr>
              <a:t>3. Feedback inhibition relies upon the negative feedback of the accumulation of a product. Ask students in class to suggest other products of reactions that inhibit the process that made them when the product reaches high enough levels. (Gas station pumps routinely shut off when a high level of gasoline is detected. Furnaces typically turn off when enough heat has been produced.)</a:t>
            </a:r>
          </a:p>
          <a:p>
            <a:pPr eaLnBrk="1" hangingPunct="1"/>
            <a:r>
              <a:rPr lang="en-US">
                <a:latin typeface="Times New Roman" charset="0"/>
                <a:ea typeface="ＭＳ Ｐゴシック" charset="0"/>
                <a:cs typeface="ＭＳ Ｐゴシック" charset="0"/>
              </a:rPr>
              <a:t>4. Challenge your class to identify advantages of specific enzyme inhibitors for pest control. These advantages include (a) the ability to target chemical reactions of only certain types of pest organisms and (b) the ability to target chemical reactions that are found in insects but not in humans.</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47AA45B3-A9E2-2D40-8E4F-4C48B1638928}" type="slidenum">
              <a:rPr lang="en-US" sz="1200" b="0">
                <a:latin typeface="Times New Roman" charset="0"/>
              </a:rPr>
              <a:pPr/>
              <a:t>11</a:t>
            </a:fld>
            <a:endParaRPr lang="en-US" sz="1200" b="0">
              <a:latin typeface="Times New Roman" charset="0"/>
            </a:endParaRPr>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atin typeface="Times New Roman" charset="0"/>
                <a:ea typeface="ＭＳ Ｐゴシック" charset="0"/>
                <a:cs typeface="ＭＳ Ｐゴシック" charset="0"/>
              </a:rPr>
              <a:t>Figure 5.16 How inhibitors interfere with substrate binding.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13040D0C-6ECC-3043-9D8D-8DC334BE2D34}" type="slidenum">
              <a:rPr lang="en-US" sz="1200" b="0">
                <a:latin typeface="Times New Roman" charset="0"/>
              </a:rPr>
              <a:pPr/>
              <a:t>12</a:t>
            </a:fld>
            <a:endParaRPr lang="en-US" sz="1200" b="0">
              <a:latin typeface="Times New Roman" charset="0"/>
            </a:endParaRPr>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Times New Roman" charset="0"/>
                <a:ea typeface="ＭＳ Ｐゴシック" charset="0"/>
                <a:cs typeface="ＭＳ Ｐゴシック" charset="0"/>
              </a:rPr>
              <a:t>Student Misconceptions and Concerns</a:t>
            </a:r>
          </a:p>
          <a:p>
            <a:pPr eaLnBrk="1" hangingPunct="1"/>
            <a:r>
              <a:rPr lang="en-US">
                <a:latin typeface="Times New Roman" charset="0"/>
                <a:ea typeface="ＭＳ Ｐゴシック" charset="0"/>
                <a:cs typeface="ＭＳ Ｐゴシック" charset="0"/>
              </a:rPr>
              <a:t>1. The specific interactions of enzymes and substrates can be illustrated with simple physical models. Many students new to these concepts will benefit from several forms of explanation, including diagrams such as those in the textbook, physical models, and the opportunity to manipulate or create their own examples. Just like pitching a tent, new concepts are best constructed with many lines of support.</a:t>
            </a:r>
          </a:p>
          <a:p>
            <a:pPr eaLnBrk="1" hangingPunct="1"/>
            <a:endParaRPr lang="en-US" b="1">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Teaching Tips</a:t>
            </a:r>
          </a:p>
          <a:p>
            <a:pPr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r>
              <a:rPr lang="en-US">
                <a:latin typeface="Times New Roman" charset="0"/>
                <a:ea typeface="ＭＳ Ｐゴシック" charset="0"/>
                <a:cs typeface="ＭＳ Ｐゴシック" charset="0"/>
              </a:rPr>
              <a:t>2. Enzyme inhibitors that block the active site are like (a) a person sitting in your assigned theater seat or (b) a car parked in your parking space. Analogies for inhibitors that change the shape of the active site are more difficult to imagine. Consider challenging your students to think of such analogies. (Perhaps someone adjusting the driver seat of the car differently from your preferences and then leaving it that way when you try to use the car.)</a:t>
            </a:r>
          </a:p>
          <a:p>
            <a:pPr eaLnBrk="1" hangingPunct="1"/>
            <a:r>
              <a:rPr lang="en-US">
                <a:latin typeface="Times New Roman" charset="0"/>
                <a:ea typeface="ＭＳ Ｐゴシック" charset="0"/>
                <a:cs typeface="ＭＳ Ｐゴシック" charset="0"/>
              </a:rPr>
              <a:t>3. Feedback inhibition relies upon the negative feedback of the accumulation of a product. Ask students in class to suggest other products of reactions that inhibit the process that made them when the product reaches high enough levels. (Gas station pumps routinely shut off when a high level of gasoline is detected. Furnaces typically turn off when enough heat has been produced.)</a:t>
            </a:r>
          </a:p>
          <a:p>
            <a:pPr eaLnBrk="1" hangingPunct="1"/>
            <a:r>
              <a:rPr lang="en-US">
                <a:latin typeface="Times New Roman" charset="0"/>
                <a:ea typeface="ＭＳ Ｐゴシック" charset="0"/>
                <a:cs typeface="ＭＳ Ｐゴシック" charset="0"/>
              </a:rPr>
              <a:t>4. Challenge your class to identify advantages of specific enzyme inhibitors for pest control. These advantages include (a) the ability to target chemical reactions of only certain types of pest organisms and (b) the ability to target chemical reactions that are found in insects but not in humans.</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70FC4B56-3CD3-1342-8A07-50AD39996EA6}" type="slidenum">
              <a:rPr lang="en-US" sz="1200" b="0">
                <a:latin typeface="Times New Roman" charset="0"/>
              </a:rPr>
              <a:pPr/>
              <a:t>2</a:t>
            </a:fld>
            <a:endParaRPr lang="en-US" sz="1200" b="0">
              <a:latin typeface="Times New Roman" charset="0"/>
            </a:endParaRPr>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Most enzymes are proteins, but RNA enzymes, also called ribozymes, also catalyze reactions.</a:t>
            </a:r>
          </a:p>
          <a:p>
            <a:pPr eaLnBrk="1" hangingPunct="1"/>
            <a:endParaRPr lang="en-US">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Student Misconceptions and Concerns</a:t>
            </a:r>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1. For students not previously familiar with activation energy, analogies can make all the difference. Activation energy can be thought of as a small input that is needed to trigger a large output. This is like (a) an irritated person who needs only a bit more frustration to explode in anger, (b) small waves that lift debris over a dam, or (c) lighting a match around lighter fluid. In each situation, the output is much greater than the input.</a:t>
            </a:r>
          </a:p>
          <a:p>
            <a:pPr eaLnBrk="1" hangingPunct="1"/>
            <a:endParaRPr lang="en-US">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Teaching Tips</a:t>
            </a:r>
          </a:p>
          <a:p>
            <a:pPr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A07E4821-DEB6-C64A-B3EE-08983BB6BB12}" type="slidenum">
              <a:rPr lang="en-US" sz="1200" b="0">
                <a:latin typeface="Times New Roman" charset="0"/>
              </a:rPr>
              <a:pPr/>
              <a:t>3</a:t>
            </a:fld>
            <a:endParaRPr lang="en-US" sz="1200" b="0">
              <a:latin typeface="Times New Roman" charset="0"/>
            </a:endParaRPr>
          </a:p>
        </p:txBody>
      </p:sp>
      <p:sp>
        <p:nvSpPr>
          <p:cNvPr id="193538" name="Rectangle 2"/>
          <p:cNvSpPr>
            <a:spLocks noGrp="1" noRot="1" noChangeAspect="1" noChangeArrowheads="1" noTextEdit="1"/>
          </p:cNvSpPr>
          <p:nvPr>
            <p:ph type="sldImg"/>
          </p:nvPr>
        </p:nvSpPr>
        <p:spPr>
          <a:xfrm>
            <a:off x="1131888" y="674688"/>
            <a:ext cx="4572000" cy="3429000"/>
          </a:xfrm>
          <a:ln/>
        </p:spPr>
      </p:sp>
      <p:sp>
        <p:nvSpPr>
          <p:cNvPr id="193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Figure 5.14 The effect of an enzyme is to lower E</a:t>
            </a:r>
            <a:r>
              <a:rPr lang="en-US" baseline="-25000">
                <a:latin typeface="Times New Roman" charset="0"/>
                <a:ea typeface="ＭＳ Ｐゴシック" charset="0"/>
                <a:cs typeface="ＭＳ Ｐゴシック" charset="0"/>
              </a:rPr>
              <a:t>A</a:t>
            </a:r>
            <a:r>
              <a:rPr lang="en-US">
                <a:latin typeface="Times New Roman" charset="0"/>
                <a:ea typeface="ＭＳ Ｐゴシック" charset="0"/>
                <a:cs typeface="ＭＳ Ｐゴシック" charset="0"/>
              </a:rPr>
              <a:t>.</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1320CEBA-47DE-0D47-9402-DFE92127FB04}" type="slidenum">
              <a:rPr lang="en-US" sz="1200" b="0">
                <a:latin typeface="Times New Roman" charset="0"/>
              </a:rPr>
              <a:pPr/>
              <a:t>4</a:t>
            </a:fld>
            <a:endParaRPr lang="en-US" sz="1200" b="0">
              <a:latin typeface="Times New Roman" charset="0"/>
            </a:endParaRPr>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Times New Roman" charset="0"/>
                <a:ea typeface="ＭＳ Ｐゴシック" charset="0"/>
                <a:cs typeface="ＭＳ Ｐゴシック" charset="0"/>
              </a:rPr>
              <a:t>Student Misconceptions and Concerns</a:t>
            </a:r>
          </a:p>
          <a:p>
            <a:pPr eaLnBrk="1" hangingPunct="1"/>
            <a:r>
              <a:rPr lang="en-US">
                <a:latin typeface="Times New Roman" charset="0"/>
                <a:ea typeface="ＭＳ Ｐゴシック" charset="0"/>
                <a:cs typeface="ＭＳ Ｐゴシック" charset="0"/>
              </a:rPr>
              <a:t>1. The specific interactions of enzymes and substrates can be illustrated with simple physical models. Many students new to these concepts will benefit from several forms of explanation, including diagrams such as those in the textbook, physical models, and the opportunity to manipulate or create their own examples. Just like pitching a tent, new concepts are best constructed with many lines of support.</a:t>
            </a:r>
          </a:p>
          <a:p>
            <a:pPr eaLnBrk="1" hangingPunct="1"/>
            <a:endParaRPr lang="en-US">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Teaching Tips</a:t>
            </a:r>
          </a:p>
          <a:p>
            <a:pPr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r>
              <a:rPr lang="en-US">
                <a:latin typeface="Times New Roman" charset="0"/>
                <a:ea typeface="ＭＳ Ｐゴシック" charset="0"/>
                <a:cs typeface="ＭＳ Ｐゴシック" charset="0"/>
              </a:rPr>
              <a:t>2. The text notes that the relationship between an enzyme and its substrate is like a handshake, with each hand generally conforming to the shape of the other. This induced fit is also like the change in shape of a glove when a hand is inserted. The glove</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general shape matches the hand, but the final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fit</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requires some additional adjustments.</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11BFC590-A22A-DB44-99A4-86ABB5D3C6AD}" type="slidenum">
              <a:rPr lang="en-US" sz="1200" b="0">
                <a:latin typeface="Times New Roman" charset="0"/>
              </a:rPr>
              <a:pPr/>
              <a:t>5</a:t>
            </a:fld>
            <a:endParaRPr lang="en-US" sz="1200" b="0">
              <a:latin typeface="Times New Roman" charset="0"/>
            </a:endParaRPr>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Figure 5.15 The catalytic cycle of an enzyme.</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FB804742-CC6A-634A-85FA-837B30E389A3}" type="slidenum">
              <a:rPr lang="en-US" sz="1200" b="0">
                <a:latin typeface="Times New Roman" charset="0"/>
              </a:rPr>
              <a:pPr/>
              <a:t>6</a:t>
            </a:fld>
            <a:endParaRPr lang="en-US" sz="1200" b="0">
              <a:latin typeface="Times New Roman" charset="0"/>
            </a:endParaRPr>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3909D1AA-287C-3F42-863F-78926CD6C803}" type="slidenum">
              <a:rPr lang="en-US" sz="1200" b="0">
                <a:latin typeface="Times New Roman" charset="0"/>
              </a:rPr>
              <a:pPr/>
              <a:t>7</a:t>
            </a:fld>
            <a:endParaRPr lang="en-US" sz="1200" b="0">
              <a:latin typeface="Times New Roman" charset="0"/>
            </a:endParaRPr>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Certain chemicals also alter enzyme function and have been used to kill bacteria.</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For the BLAST Animation Enzymes: Types and Specificity, go to Animation and Video Files.</a:t>
            </a:r>
          </a:p>
          <a:p>
            <a:pPr eaLnBrk="1" hangingPunct="1"/>
            <a:endParaRPr lang="en-US" b="1">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Student Misconceptions and Concerns</a:t>
            </a:r>
          </a:p>
          <a:p>
            <a:pPr eaLnBrk="1" hangingPunct="1"/>
            <a:r>
              <a:rPr lang="en-US">
                <a:latin typeface="Times New Roman" charset="0"/>
                <a:ea typeface="ＭＳ Ｐゴシック" charset="0"/>
                <a:cs typeface="ＭＳ Ｐゴシック" charset="0"/>
              </a:rPr>
              <a:t>1. The specific interactions of enzymes and substrates can be illustrated with simple physical models. Many students new to these concepts will benefit from several forms of explanation, including diagrams such as those in the textbook, physical models, and the opportunity to manipulate or create their own examples. Just like pitching a tent, new concepts are best constructed with many lines of support.</a:t>
            </a:r>
          </a:p>
          <a:p>
            <a:pPr eaLnBrk="1" hangingPunct="1"/>
            <a:endParaRPr lang="en-US">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Teaching Tips</a:t>
            </a:r>
          </a:p>
          <a:p>
            <a:pPr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r>
              <a:rPr lang="en-US">
                <a:latin typeface="Times New Roman" charset="0"/>
                <a:ea typeface="ＭＳ Ｐゴシック" charset="0"/>
                <a:cs typeface="ＭＳ Ｐゴシック" charset="0"/>
              </a:rPr>
              <a:t>2. The text notes that the relationship between an enzyme and its substrate is like a handshake, with each hand generally conforming to the shape of the other. This induced fit is also like the change in shape of a glove when a hand is inserted. The glove</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general shape matches the hand, but the final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fit</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requires some additional adjustments.</a:t>
            </a:r>
          </a:p>
          <a:p>
            <a:pPr eaLnBrk="1" hangingPunct="1"/>
            <a:endParaRPr lang="en-US">
              <a:latin typeface="Times New Roman"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7C4A8C93-8AB7-BC44-9C84-955AA1878248}" type="slidenum">
              <a:rPr lang="en-US" sz="1200" b="0">
                <a:latin typeface="Times New Roman" charset="0"/>
              </a:rPr>
              <a:pPr/>
              <a:t>8</a:t>
            </a:fld>
            <a:endParaRPr lang="en-US" sz="1200" b="0">
              <a:latin typeface="Times New Roman" charset="0"/>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We need vitamins in our food or as supplements because of their role in metabolism driven by enzymes.</a:t>
            </a:r>
          </a:p>
          <a:p>
            <a:pPr eaLnBrk="1" hangingPunct="1"/>
            <a:endParaRPr lang="en-US">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Student Misconceptions and Concerns</a:t>
            </a:r>
          </a:p>
          <a:p>
            <a:pPr eaLnBrk="1" hangingPunct="1"/>
            <a:r>
              <a:rPr lang="en-US">
                <a:latin typeface="Times New Roman" charset="0"/>
                <a:ea typeface="ＭＳ Ｐゴシック" charset="0"/>
                <a:cs typeface="ＭＳ Ｐゴシック" charset="0"/>
              </a:rPr>
              <a:t>1. The specific interactions of enzymes and substrates can be illustrated with simple physical models. Many students new to these concepts will benefit from several forms of explanation, including diagrams such as those in the textbook, physical models, and the opportunity to manipulate or create their own examples. Just like pitching a tent, new concepts are best constructed with many lines of support.</a:t>
            </a:r>
          </a:p>
          <a:p>
            <a:pPr eaLnBrk="1" hangingPunct="1"/>
            <a:endParaRPr lang="en-US">
              <a:latin typeface="Times New Roman" charset="0"/>
              <a:ea typeface="ＭＳ Ｐゴシック" charset="0"/>
              <a:cs typeface="ＭＳ Ｐゴシック" charset="0"/>
            </a:endParaRPr>
          </a:p>
          <a:p>
            <a:pPr eaLnBrk="1" hangingPunct="1"/>
            <a:r>
              <a:rPr lang="en-US" b="1">
                <a:latin typeface="Times New Roman" charset="0"/>
                <a:ea typeface="ＭＳ Ｐゴシック" charset="0"/>
                <a:cs typeface="ＭＳ Ｐゴシック" charset="0"/>
              </a:rPr>
              <a:t>Teaching Tips</a:t>
            </a:r>
          </a:p>
          <a:p>
            <a:pPr eaLnBrk="1" hangingPunct="1"/>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r>
              <a:rPr lang="en-US">
                <a:latin typeface="Times New Roman" charset="0"/>
                <a:ea typeface="ＭＳ Ｐゴシック" charset="0"/>
                <a:cs typeface="ＭＳ Ｐゴシック" charset="0"/>
              </a:rPr>
              <a:t>2. The text notes that the relationship between an enzyme and its substrate is like a handshake, with each hand generally conforming to the shape of the other. This induced fit is also like the change in shape of a glove when a hand is inserted. The glove</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general shape matches the hand, but the final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fit</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requires some additional adjustments.</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fld id="{C8C1B4A4-D5FB-8C46-9571-BB74400B58BE}" type="slidenum">
              <a:rPr lang="en-US" sz="1200" b="0">
                <a:latin typeface="Times New Roman" charset="0"/>
              </a:rPr>
              <a:pPr/>
              <a:t>9</a:t>
            </a:fld>
            <a:endParaRPr lang="en-US" sz="1200" b="0">
              <a:latin typeface="Times New Roman" charset="0"/>
            </a:endParaRPr>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atin typeface="Times New Roman" charset="0"/>
                <a:ea typeface="ＭＳ Ｐゴシック" charset="0"/>
                <a:cs typeface="ＭＳ Ｐゴシック" charset="0"/>
              </a:rPr>
              <a:t>Penicillin, an antibiotic, is an example of a competitive inhibitor because it blocks the active site of an enzyme that some bacteria use to make their cell wall.</a:t>
            </a:r>
          </a:p>
          <a:p>
            <a:pPr eaLnBrk="1" hangingPunct="1">
              <a:lnSpc>
                <a:spcPct val="80000"/>
              </a:lnSpc>
            </a:pPr>
            <a:endParaRPr lang="en-US">
              <a:latin typeface="Times New Roman" charset="0"/>
              <a:ea typeface="ＭＳ Ｐゴシック" charset="0"/>
              <a:cs typeface="ＭＳ Ｐゴシック" charset="0"/>
            </a:endParaRPr>
          </a:p>
          <a:p>
            <a:pPr eaLnBrk="1" hangingPunct="1">
              <a:lnSpc>
                <a:spcPct val="80000"/>
              </a:lnSpc>
            </a:pPr>
            <a:r>
              <a:rPr lang="en-US">
                <a:latin typeface="Times New Roman" charset="0"/>
                <a:ea typeface="ＭＳ Ｐゴシック" charset="0"/>
                <a:cs typeface="ＭＳ Ｐゴシック" charset="0"/>
              </a:rPr>
              <a:t>For the BLAST Animation Enzyme Regulation: Chemical Modification, go to Animation and Video Files.</a:t>
            </a:r>
          </a:p>
          <a:p>
            <a:pPr eaLnBrk="1" hangingPunct="1">
              <a:lnSpc>
                <a:spcPct val="80000"/>
              </a:lnSpc>
            </a:pPr>
            <a:r>
              <a:rPr lang="en-US">
                <a:latin typeface="Times New Roman" charset="0"/>
                <a:ea typeface="ＭＳ Ｐゴシック" charset="0"/>
                <a:cs typeface="ＭＳ Ｐゴシック" charset="0"/>
              </a:rPr>
              <a:t>For the BLAST Animation Enzyme Regulation: Competitive Inhibition, go to Animation and Video Files.</a:t>
            </a:r>
          </a:p>
          <a:p>
            <a:pPr eaLnBrk="1" hangingPunct="1">
              <a:lnSpc>
                <a:spcPct val="80000"/>
              </a:lnSpc>
            </a:pPr>
            <a:endParaRPr lang="en-US">
              <a:latin typeface="Times New Roman" charset="0"/>
              <a:ea typeface="ＭＳ Ｐゴシック" charset="0"/>
              <a:cs typeface="ＭＳ Ｐゴシック" charset="0"/>
            </a:endParaRPr>
          </a:p>
          <a:p>
            <a:pPr eaLnBrk="1" hangingPunct="1">
              <a:lnSpc>
                <a:spcPct val="80000"/>
              </a:lnSpc>
            </a:pPr>
            <a:r>
              <a:rPr lang="en-US" b="1">
                <a:latin typeface="Times New Roman" charset="0"/>
                <a:ea typeface="ＭＳ Ｐゴシック" charset="0"/>
                <a:cs typeface="ＭＳ Ｐゴシック" charset="0"/>
              </a:rPr>
              <a:t>Student Misconceptions and Concerns</a:t>
            </a:r>
          </a:p>
          <a:p>
            <a:pPr eaLnBrk="1" hangingPunct="1">
              <a:lnSpc>
                <a:spcPct val="80000"/>
              </a:lnSpc>
            </a:pPr>
            <a:r>
              <a:rPr lang="en-US">
                <a:latin typeface="Times New Roman" charset="0"/>
                <a:ea typeface="ＭＳ Ｐゴシック" charset="0"/>
                <a:cs typeface="ＭＳ Ｐゴシック" charset="0"/>
              </a:rPr>
              <a:t>1. The specific interactions of enzymes and substrates can be illustrated with simple physical models. Many students new to these concepts will benefit from several forms of explanation, including diagrams such as those in the textbook, physical models, and the opportunity to manipulate or create their own examples. Just like pitching a tent, new concepts are best constructed with many lines of support.</a:t>
            </a:r>
          </a:p>
          <a:p>
            <a:pPr eaLnBrk="1" hangingPunct="1">
              <a:lnSpc>
                <a:spcPct val="80000"/>
              </a:lnSpc>
            </a:pPr>
            <a:endParaRPr lang="en-US" b="1">
              <a:latin typeface="Times New Roman" charset="0"/>
              <a:ea typeface="ＭＳ Ｐゴシック" charset="0"/>
              <a:cs typeface="ＭＳ Ｐゴシック" charset="0"/>
            </a:endParaRPr>
          </a:p>
          <a:p>
            <a:pPr eaLnBrk="1" hangingPunct="1">
              <a:lnSpc>
                <a:spcPct val="80000"/>
              </a:lnSpc>
            </a:pPr>
            <a:r>
              <a:rPr lang="en-US" b="1">
                <a:latin typeface="Times New Roman" charset="0"/>
                <a:ea typeface="ＭＳ Ｐゴシック" charset="0"/>
                <a:cs typeface="ＭＳ Ｐゴシック" charset="0"/>
              </a:rPr>
              <a:t>Teaching Tips</a:t>
            </a:r>
          </a:p>
          <a:p>
            <a:pPr eaLnBrk="1" hangingPunct="1">
              <a:lnSpc>
                <a:spcPct val="80000"/>
              </a:lnSpc>
            </a:pPr>
            <a:r>
              <a:rPr lang="en-US">
                <a:latin typeface="Times New Roman" charset="0"/>
                <a:ea typeface="ＭＳ Ｐゴシック" charset="0"/>
                <a:cs typeface="ＭＳ Ｐゴシック" charset="0"/>
              </a:rPr>
              <a:t>1. The information in DNA is used to direct the production of RNA, which in turn directs the production of proteins. However, in Chapter 3, four different types of biological molecules were noted as significant components of life. Students who think this through might wonder, and you could point out that DNA does not directly control the production of carbohydrates and lipids. So how does DNA exert its influence over the synthesis of these two chemical groups? The answer is largely by way of enzymes, proteins with the ability to promote the production of carbohydrates and lipids.</a:t>
            </a:r>
          </a:p>
          <a:p>
            <a:pPr eaLnBrk="1" hangingPunct="1">
              <a:lnSpc>
                <a:spcPct val="80000"/>
              </a:lnSpc>
            </a:pPr>
            <a:r>
              <a:rPr lang="en-US">
                <a:latin typeface="Times New Roman" charset="0"/>
                <a:ea typeface="ＭＳ Ｐゴシック" charset="0"/>
                <a:cs typeface="ＭＳ Ｐゴシック" charset="0"/>
              </a:rPr>
              <a:t>2. Enzyme inhibitors that block the active site are like (a) a person sitting in your assigned theater seat or (b) a car parked in your parking space. Analogies for inhibitors that change the shape of the active site are more difficult to imagine. Consider challenging your students to think of such analogies. (Perhaps someone adjusting the driver seat of the car differently from your preferences and then leaving it that way when you try to use the car.)</a:t>
            </a:r>
          </a:p>
          <a:p>
            <a:pPr eaLnBrk="1" hangingPunct="1">
              <a:lnSpc>
                <a:spcPct val="80000"/>
              </a:lnSpc>
            </a:pPr>
            <a:r>
              <a:rPr lang="en-US">
                <a:latin typeface="Times New Roman" charset="0"/>
                <a:ea typeface="ＭＳ Ｐゴシック" charset="0"/>
                <a:cs typeface="ＭＳ Ｐゴシック" charset="0"/>
              </a:rPr>
              <a:t>3. Feedback inhibition relies upon the negative feedback of the accumulation of a product. Ask students in class to suggest other products of reactions that inhibit the process that made them when the product reaches high enough levels. (Gas station pumps routinely shut off when a high level of gasoline is detected. Furnaces typically turn off when enough heat has been produced.)</a:t>
            </a:r>
          </a:p>
          <a:p>
            <a:pPr eaLnBrk="1" hangingPunct="1">
              <a:lnSpc>
                <a:spcPct val="80000"/>
              </a:lnSpc>
            </a:pPr>
            <a:r>
              <a:rPr lang="en-US">
                <a:latin typeface="Times New Roman" charset="0"/>
                <a:ea typeface="ＭＳ Ｐゴシック" charset="0"/>
                <a:cs typeface="ＭＳ Ｐゴシック" charset="0"/>
              </a:rPr>
              <a:t>4. Challenge your class to identify advantages of specific enzyme inhibitors for pest control. These advantages include (a) the ability to target chemical reactions of only certain types of pest organisms and (b) the ability to target chemical reactions that are found in insects but not in humans.</a:t>
            </a:r>
          </a:p>
          <a:p>
            <a:pPr eaLnBrk="1" hangingPunct="1">
              <a:lnSpc>
                <a:spcPct val="80000"/>
              </a:lnSpc>
            </a:pPr>
            <a:endParaRPr lang="en-US">
              <a:latin typeface="Times New Roman" charset="0"/>
              <a:ea typeface="ＭＳ Ｐゴシック" charset="0"/>
              <a:cs typeface="ＭＳ Ｐゴシック" charset="0"/>
            </a:endParaRPr>
          </a:p>
          <a:p>
            <a:pPr eaLnBrk="1" hangingPunct="1">
              <a:lnSpc>
                <a:spcPct val="80000"/>
              </a:lnSpc>
            </a:pPr>
            <a:endParaRPr lang="en-US">
              <a:latin typeface="Times New Roman" charset="0"/>
              <a:ea typeface="ＭＳ Ｐゴシック" charset="0"/>
              <a:cs typeface="ＭＳ Ｐゴシック" charset="0"/>
            </a:endParaRPr>
          </a:p>
          <a:p>
            <a:pPr eaLnBrk="1" hangingPunct="1">
              <a:lnSpc>
                <a:spcPct val="80000"/>
              </a:lnSpc>
            </a:pPr>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EA3CCA-A765-934E-9A2E-43F929383707}"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254084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A3CCA-A765-934E-9A2E-43F929383707}"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252606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A3CCA-A765-934E-9A2E-43F929383707}"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237980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A3CCA-A765-934E-9A2E-43F929383707}"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342705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EA3CCA-A765-934E-9A2E-43F929383707}"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72346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EA3CCA-A765-934E-9A2E-43F929383707}"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269229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EA3CCA-A765-934E-9A2E-43F929383707}" type="datetimeFigureOut">
              <a:rPr lang="en-US" smtClean="0"/>
              <a:t>5/17/17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191838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EA3CCA-A765-934E-9A2E-43F929383707}" type="datetimeFigureOut">
              <a:rPr lang="en-US" smtClean="0"/>
              <a:t>5/17/17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142558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A3CCA-A765-934E-9A2E-43F929383707}" type="datetimeFigureOut">
              <a:rPr lang="en-US" smtClean="0"/>
              <a:t>5/17/17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381621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A3CCA-A765-934E-9A2E-43F929383707}"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65554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A3CCA-A765-934E-9A2E-43F929383707}"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378B0-6B7E-BF48-B952-8AAA611091AD}" type="slidenum">
              <a:rPr lang="en-US" smtClean="0"/>
              <a:t>‹#›</a:t>
            </a:fld>
            <a:endParaRPr lang="en-US"/>
          </a:p>
        </p:txBody>
      </p:sp>
    </p:spTree>
    <p:extLst>
      <p:ext uri="{BB962C8B-B14F-4D97-AF65-F5344CB8AC3E}">
        <p14:creationId xmlns:p14="http://schemas.microsoft.com/office/powerpoint/2010/main" val="22585799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A3CCA-A765-934E-9A2E-43F929383707}" type="datetimeFigureOut">
              <a:rPr lang="en-US" smtClean="0"/>
              <a:t>5/17/17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378B0-6B7E-BF48-B952-8AAA611091AD}" type="slidenum">
              <a:rPr lang="en-US" smtClean="0"/>
              <a:t>‹#›</a:t>
            </a:fld>
            <a:endParaRPr lang="en-US"/>
          </a:p>
        </p:txBody>
      </p:sp>
    </p:spTree>
    <p:extLst>
      <p:ext uri="{BB962C8B-B14F-4D97-AF65-F5344CB8AC3E}">
        <p14:creationId xmlns:p14="http://schemas.microsoft.com/office/powerpoint/2010/main" val="2405482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hyperlink" Target="05_14HowEnzymesWork_A.html"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a:xfrm>
            <a:off x="160338" y="158750"/>
            <a:ext cx="8534400" cy="914400"/>
          </a:xfrm>
        </p:spPr>
        <p:txBody>
          <a:bodyPr>
            <a:normAutofit fontScale="90000"/>
          </a:bodyPr>
          <a:lstStyle/>
          <a:p>
            <a:pPr marL="744538" indent="-744538" eaLnBrk="1" hangingPunct="1"/>
            <a:r>
              <a:rPr lang="en-US" sz="3200">
                <a:latin typeface="Calibri" charset="0"/>
                <a:ea typeface="ＭＳ Ｐゴシック" charset="0"/>
                <a:cs typeface="ＭＳ Ｐゴシック" charset="0"/>
              </a:rPr>
              <a:t>5.14 Enzymes speed up the cell</a:t>
            </a:r>
            <a:r>
              <a:rPr lang="ja-JP" altLang="en-US" sz="3200">
                <a:latin typeface="Calibri" charset="0"/>
                <a:ea typeface="ＭＳ Ｐゴシック" charset="0"/>
                <a:cs typeface="ＭＳ Ｐゴシック" charset="0"/>
              </a:rPr>
              <a:t>’</a:t>
            </a:r>
            <a:r>
              <a:rPr lang="en-US" altLang="ja-JP" sz="3200">
                <a:latin typeface="Calibri" charset="0"/>
                <a:ea typeface="ＭＳ Ｐゴシック" charset="0"/>
                <a:cs typeface="ＭＳ Ｐゴシック" charset="0"/>
              </a:rPr>
              <a:t>s chemical reactions by lowering energy barriers</a:t>
            </a:r>
            <a:endParaRPr lang="en-US" sz="3200">
              <a:latin typeface="Calibri" charset="0"/>
              <a:ea typeface="ＭＳ Ｐゴシック" charset="0"/>
              <a:cs typeface="ＭＳ Ｐゴシック" charset="0"/>
            </a:endParaRPr>
          </a:p>
        </p:txBody>
      </p:sp>
      <p:sp>
        <p:nvSpPr>
          <p:cNvPr id="188418" name="Rectangle 3"/>
          <p:cNvSpPr>
            <a:spLocks noGrp="1" noChangeArrowheads="1"/>
          </p:cNvSpPr>
          <p:nvPr>
            <p:ph type="body" idx="1"/>
          </p:nvPr>
        </p:nvSpPr>
        <p:spPr>
          <a:xfrm>
            <a:off x="155575" y="1301750"/>
            <a:ext cx="8534400" cy="3030538"/>
          </a:xfrm>
        </p:spPr>
        <p:txBody>
          <a:bodyPr/>
          <a:lstStyle/>
          <a:p>
            <a:pPr eaLnBrk="1" hangingPunct="1"/>
            <a:r>
              <a:rPr lang="en-US">
                <a:latin typeface="Calibri" charset="0"/>
                <a:ea typeface="ＭＳ Ｐゴシック" charset="0"/>
                <a:cs typeface="ＭＳ Ｐゴシック" charset="0"/>
              </a:rPr>
              <a:t>Although there is a lot of potential energy in biological molecules, such as carbohydrates and others, it is not released spontaneously</a:t>
            </a:r>
          </a:p>
          <a:p>
            <a:pPr lvl="1" eaLnBrk="1" hangingPunct="1">
              <a:buFontTx/>
              <a:buChar char="–"/>
            </a:pPr>
            <a:r>
              <a:rPr lang="en-US">
                <a:latin typeface="Calibri" charset="0"/>
                <a:ea typeface="ＭＳ Ｐゴシック" charset="0"/>
              </a:rPr>
              <a:t>Energy must be available to break bonds and form new ones</a:t>
            </a:r>
          </a:p>
          <a:p>
            <a:pPr lvl="1" eaLnBrk="1" hangingPunct="1">
              <a:buFontTx/>
              <a:buChar char="–"/>
            </a:pPr>
            <a:r>
              <a:rPr lang="en-US">
                <a:latin typeface="Calibri" charset="0"/>
                <a:ea typeface="ＭＳ Ｐゴシック" charset="0"/>
              </a:rPr>
              <a:t>This energy is called </a:t>
            </a:r>
            <a:r>
              <a:rPr lang="en-US" b="1">
                <a:latin typeface="Calibri" charset="0"/>
                <a:ea typeface="ＭＳ Ｐゴシック" charset="0"/>
              </a:rPr>
              <a:t>energy of activation</a:t>
            </a:r>
            <a:r>
              <a:rPr lang="en-US">
                <a:latin typeface="Calibri" charset="0"/>
                <a:ea typeface="ＭＳ Ｐゴシック" charset="0"/>
              </a:rPr>
              <a:t> (</a:t>
            </a:r>
            <a:r>
              <a:rPr lang="en-US" b="1">
                <a:latin typeface="Calibri" charset="0"/>
                <a:ea typeface="ＭＳ Ｐゴシック" charset="0"/>
              </a:rPr>
              <a:t>E</a:t>
            </a:r>
            <a:r>
              <a:rPr lang="en-US" b="1" baseline="-25000">
                <a:latin typeface="Calibri" charset="0"/>
                <a:ea typeface="ＭＳ Ｐゴシック" charset="0"/>
              </a:rPr>
              <a:t>A</a:t>
            </a:r>
            <a:r>
              <a:rPr lang="en-US">
                <a:latin typeface="Calibri" charset="0"/>
                <a:ea typeface="ＭＳ Ｐゴシック" charset="0"/>
              </a:rPr>
              <a:t>)</a:t>
            </a:r>
          </a:p>
        </p:txBody>
      </p:sp>
      <p:sp>
        <p:nvSpPr>
          <p:cNvPr id="188419"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8420"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8421"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39251181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ChangeArrowheads="1"/>
          </p:cNvSpPr>
          <p:nvPr>
            <p:ph type="title"/>
          </p:nvPr>
        </p:nvSpPr>
        <p:spPr>
          <a:xfrm>
            <a:off x="160338" y="158750"/>
            <a:ext cx="8534400" cy="914400"/>
          </a:xfrm>
        </p:spPr>
        <p:txBody>
          <a:bodyPr/>
          <a:lstStyle/>
          <a:p>
            <a:pPr marL="744538" indent="-744538" eaLnBrk="1" hangingPunct="1"/>
            <a:r>
              <a:rPr lang="en-US" sz="3200">
                <a:latin typeface="Calibri" charset="0"/>
                <a:ea typeface="ＭＳ Ｐゴシック" charset="0"/>
                <a:cs typeface="ＭＳ Ｐゴシック" charset="0"/>
              </a:rPr>
              <a:t>5.16 Enzyme inhibitors block enzyme action and can regulate enzyme activity in a cell</a:t>
            </a:r>
          </a:p>
        </p:txBody>
      </p:sp>
      <p:sp>
        <p:nvSpPr>
          <p:cNvPr id="206850" name="Rectangle 3"/>
          <p:cNvSpPr>
            <a:spLocks noGrp="1" noChangeArrowheads="1"/>
          </p:cNvSpPr>
          <p:nvPr>
            <p:ph type="body" idx="1"/>
          </p:nvPr>
        </p:nvSpPr>
        <p:spPr>
          <a:xfrm>
            <a:off x="153988" y="1301750"/>
            <a:ext cx="8534400" cy="2968625"/>
          </a:xfrm>
        </p:spPr>
        <p:txBody>
          <a:bodyPr/>
          <a:lstStyle/>
          <a:p>
            <a:pPr eaLnBrk="1" hangingPunct="1"/>
            <a:r>
              <a:rPr lang="en-US">
                <a:latin typeface="Calibri" charset="0"/>
                <a:ea typeface="ＭＳ Ｐゴシック" charset="0"/>
                <a:cs typeface="ＭＳ Ｐゴシック" charset="0"/>
              </a:rPr>
              <a:t>Other inhibitors do not act directly with the active site</a:t>
            </a:r>
          </a:p>
          <a:p>
            <a:pPr lvl="1" eaLnBrk="1" hangingPunct="1">
              <a:buFontTx/>
              <a:buChar char="–"/>
            </a:pPr>
            <a:r>
              <a:rPr lang="en-US">
                <a:latin typeface="Calibri" charset="0"/>
                <a:ea typeface="ＭＳ Ｐゴシック" charset="0"/>
              </a:rPr>
              <a:t>These bind somewhere else and change the shape of the enzyme so that the substrate will no longer fit the active site</a:t>
            </a:r>
          </a:p>
          <a:p>
            <a:pPr lvl="1" eaLnBrk="1" hangingPunct="1">
              <a:buFontTx/>
              <a:buChar char="–"/>
            </a:pPr>
            <a:r>
              <a:rPr lang="en-US">
                <a:latin typeface="Calibri" charset="0"/>
                <a:ea typeface="ＭＳ Ｐゴシック" charset="0"/>
              </a:rPr>
              <a:t>These are called </a:t>
            </a:r>
            <a:r>
              <a:rPr lang="en-US" b="1">
                <a:latin typeface="Calibri" charset="0"/>
                <a:ea typeface="ＭＳ Ｐゴシック" charset="0"/>
              </a:rPr>
              <a:t>noncompetitive inhibitors</a:t>
            </a:r>
            <a:endParaRPr lang="en-US">
              <a:latin typeface="Calibri" charset="0"/>
              <a:ea typeface="ＭＳ Ｐゴシック" charset="0"/>
            </a:endParaRPr>
          </a:p>
        </p:txBody>
      </p:sp>
      <p:sp>
        <p:nvSpPr>
          <p:cNvPr id="206851"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52"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53"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11929918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897" name="Picture 9" descr="05_16EnzymeInhibitor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525" y="200025"/>
            <a:ext cx="7853363" cy="6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898" name="Text Box 10"/>
          <p:cNvSpPr txBox="1">
            <a:spLocks noChangeArrowheads="1"/>
          </p:cNvSpPr>
          <p:nvPr/>
        </p:nvSpPr>
        <p:spPr bwMode="auto">
          <a:xfrm>
            <a:off x="1968500" y="557213"/>
            <a:ext cx="16732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Substrate</a:t>
            </a:r>
          </a:p>
        </p:txBody>
      </p:sp>
      <p:sp>
        <p:nvSpPr>
          <p:cNvPr id="208899" name="Line 11"/>
          <p:cNvSpPr>
            <a:spLocks noChangeShapeType="1"/>
          </p:cNvSpPr>
          <p:nvPr/>
        </p:nvSpPr>
        <p:spPr bwMode="auto">
          <a:xfrm flipH="1" flipV="1">
            <a:off x="3443288" y="733425"/>
            <a:ext cx="1069975" cy="31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900" name="Text Box 12"/>
          <p:cNvSpPr txBox="1">
            <a:spLocks noChangeArrowheads="1"/>
          </p:cNvSpPr>
          <p:nvPr/>
        </p:nvSpPr>
        <p:spPr bwMode="auto">
          <a:xfrm>
            <a:off x="2054225" y="1570038"/>
            <a:ext cx="16732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Enzyme</a:t>
            </a:r>
          </a:p>
        </p:txBody>
      </p:sp>
      <p:sp>
        <p:nvSpPr>
          <p:cNvPr id="208901" name="Line 13"/>
          <p:cNvSpPr>
            <a:spLocks noChangeShapeType="1"/>
          </p:cNvSpPr>
          <p:nvPr/>
        </p:nvSpPr>
        <p:spPr bwMode="auto">
          <a:xfrm flipH="1">
            <a:off x="3268663" y="1755775"/>
            <a:ext cx="781050" cy="31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902" name="Text Box 14"/>
          <p:cNvSpPr txBox="1">
            <a:spLocks noChangeArrowheads="1"/>
          </p:cNvSpPr>
          <p:nvPr/>
        </p:nvSpPr>
        <p:spPr bwMode="auto">
          <a:xfrm>
            <a:off x="5597525" y="817563"/>
            <a:ext cx="16732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Active site</a:t>
            </a:r>
          </a:p>
        </p:txBody>
      </p:sp>
      <p:sp>
        <p:nvSpPr>
          <p:cNvPr id="208903" name="Line 15"/>
          <p:cNvSpPr>
            <a:spLocks noChangeShapeType="1"/>
          </p:cNvSpPr>
          <p:nvPr/>
        </p:nvSpPr>
        <p:spPr bwMode="auto">
          <a:xfrm flipH="1">
            <a:off x="5021263" y="1000125"/>
            <a:ext cx="530225" cy="5810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904" name="Text Box 16"/>
          <p:cNvSpPr txBox="1">
            <a:spLocks noChangeArrowheads="1"/>
          </p:cNvSpPr>
          <p:nvPr/>
        </p:nvSpPr>
        <p:spPr bwMode="auto">
          <a:xfrm>
            <a:off x="2646363" y="2860675"/>
            <a:ext cx="40274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Normal binding of substrate</a:t>
            </a:r>
          </a:p>
        </p:txBody>
      </p:sp>
      <p:sp>
        <p:nvSpPr>
          <p:cNvPr id="208905" name="Text Box 17"/>
          <p:cNvSpPr txBox="1">
            <a:spLocks noChangeArrowheads="1"/>
          </p:cNvSpPr>
          <p:nvPr/>
        </p:nvSpPr>
        <p:spPr bwMode="auto">
          <a:xfrm>
            <a:off x="736600" y="3513138"/>
            <a:ext cx="183515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Competitive</a:t>
            </a:r>
          </a:p>
          <a:p>
            <a:pPr algn="l">
              <a:lnSpc>
                <a:spcPct val="90000"/>
              </a:lnSpc>
            </a:pPr>
            <a:r>
              <a:rPr lang="en-US"/>
              <a:t>inhibitor</a:t>
            </a:r>
          </a:p>
        </p:txBody>
      </p:sp>
      <p:sp>
        <p:nvSpPr>
          <p:cNvPr id="208906" name="Text Box 18"/>
          <p:cNvSpPr txBox="1">
            <a:spLocks noChangeArrowheads="1"/>
          </p:cNvSpPr>
          <p:nvPr/>
        </p:nvSpPr>
        <p:spPr bwMode="auto">
          <a:xfrm>
            <a:off x="3632200" y="6180138"/>
            <a:ext cx="267176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Enzyme inhibition</a:t>
            </a:r>
          </a:p>
        </p:txBody>
      </p:sp>
      <p:sp>
        <p:nvSpPr>
          <p:cNvPr id="208907" name="Text Box 19"/>
          <p:cNvSpPr txBox="1">
            <a:spLocks noChangeArrowheads="1"/>
          </p:cNvSpPr>
          <p:nvPr/>
        </p:nvSpPr>
        <p:spPr bwMode="auto">
          <a:xfrm>
            <a:off x="4256088" y="3532188"/>
            <a:ext cx="2360612"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Noncompetitive</a:t>
            </a:r>
          </a:p>
          <a:p>
            <a:pPr algn="l">
              <a:lnSpc>
                <a:spcPct val="90000"/>
              </a:lnSpc>
            </a:pPr>
            <a:r>
              <a:rPr lang="en-US"/>
              <a:t>inhibitor</a:t>
            </a:r>
          </a:p>
        </p:txBody>
      </p:sp>
      <p:sp>
        <p:nvSpPr>
          <p:cNvPr id="208908" name="Line 20"/>
          <p:cNvSpPr>
            <a:spLocks noChangeShapeType="1"/>
          </p:cNvSpPr>
          <p:nvPr/>
        </p:nvSpPr>
        <p:spPr bwMode="auto">
          <a:xfrm>
            <a:off x="5073650" y="4178300"/>
            <a:ext cx="1431925" cy="1625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8909" name="Line 21"/>
          <p:cNvSpPr>
            <a:spLocks noChangeShapeType="1"/>
          </p:cNvSpPr>
          <p:nvPr/>
        </p:nvSpPr>
        <p:spPr bwMode="auto">
          <a:xfrm flipH="1" flipV="1">
            <a:off x="1987550" y="4054475"/>
            <a:ext cx="762000" cy="6477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9678183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title"/>
          </p:nvPr>
        </p:nvSpPr>
        <p:spPr>
          <a:xfrm>
            <a:off x="160338" y="158750"/>
            <a:ext cx="8534400" cy="914400"/>
          </a:xfrm>
        </p:spPr>
        <p:txBody>
          <a:bodyPr/>
          <a:lstStyle/>
          <a:p>
            <a:pPr marL="744538" indent="-744538" eaLnBrk="1" hangingPunct="1"/>
            <a:r>
              <a:rPr lang="en-US" sz="3200">
                <a:latin typeface="Calibri" charset="0"/>
                <a:ea typeface="ＭＳ Ｐゴシック" charset="0"/>
                <a:cs typeface="ＭＳ Ｐゴシック" charset="0"/>
              </a:rPr>
              <a:t>5.16 Enzyme inhibitors block enzyme action and can regulate enzyme activity in a cell</a:t>
            </a:r>
          </a:p>
        </p:txBody>
      </p:sp>
      <p:sp>
        <p:nvSpPr>
          <p:cNvPr id="210946" name="Rectangle 3"/>
          <p:cNvSpPr>
            <a:spLocks noGrp="1" noChangeArrowheads="1"/>
          </p:cNvSpPr>
          <p:nvPr>
            <p:ph type="body" idx="1"/>
          </p:nvPr>
        </p:nvSpPr>
        <p:spPr>
          <a:xfrm>
            <a:off x="153988" y="1301750"/>
            <a:ext cx="8534400" cy="3698875"/>
          </a:xfrm>
        </p:spPr>
        <p:txBody>
          <a:bodyPr/>
          <a:lstStyle/>
          <a:p>
            <a:pPr eaLnBrk="1" hangingPunct="1"/>
            <a:r>
              <a:rPr lang="en-US">
                <a:latin typeface="Calibri" charset="0"/>
                <a:ea typeface="ＭＳ Ｐゴシック" charset="0"/>
                <a:cs typeface="ＭＳ Ｐゴシック" charset="0"/>
              </a:rPr>
              <a:t>Enzyme inhibitors are important in regulating cell metabolism</a:t>
            </a:r>
          </a:p>
          <a:p>
            <a:pPr lvl="1" eaLnBrk="1" hangingPunct="1">
              <a:buFontTx/>
              <a:buChar char="–"/>
            </a:pPr>
            <a:r>
              <a:rPr lang="en-US">
                <a:latin typeface="Calibri" charset="0"/>
                <a:ea typeface="ＭＳ Ｐゴシック" charset="0"/>
              </a:rPr>
              <a:t>Often the product of a metabolic pathway can serve as an inhibitor of one enzyme in the pathway, a mechanism called </a:t>
            </a:r>
            <a:r>
              <a:rPr lang="en-US" b="1">
                <a:latin typeface="Calibri" charset="0"/>
                <a:ea typeface="ＭＳ Ｐゴシック" charset="0"/>
              </a:rPr>
              <a:t>feedback inhibition</a:t>
            </a:r>
            <a:endParaRPr lang="en-US">
              <a:latin typeface="Calibri" charset="0"/>
              <a:ea typeface="ＭＳ Ｐゴシック" charset="0"/>
            </a:endParaRPr>
          </a:p>
          <a:p>
            <a:pPr lvl="1" eaLnBrk="1" hangingPunct="1">
              <a:buFontTx/>
              <a:buChar char="–"/>
            </a:pPr>
            <a:r>
              <a:rPr lang="en-US">
                <a:latin typeface="Calibri" charset="0"/>
                <a:ea typeface="ＭＳ Ｐゴシック" charset="0"/>
              </a:rPr>
              <a:t>The more product formed, the greater the inhibition, and in this way, regulation of the pathway is accomplished</a:t>
            </a:r>
          </a:p>
        </p:txBody>
      </p:sp>
      <p:sp>
        <p:nvSpPr>
          <p:cNvPr id="210947"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0948"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0949"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12735329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title"/>
          </p:nvPr>
        </p:nvSpPr>
        <p:spPr>
          <a:xfrm>
            <a:off x="160338" y="158750"/>
            <a:ext cx="8534400" cy="914400"/>
          </a:xfrm>
        </p:spPr>
        <p:txBody>
          <a:bodyPr>
            <a:normAutofit fontScale="90000"/>
          </a:bodyPr>
          <a:lstStyle/>
          <a:p>
            <a:pPr marL="744538" indent="-744538" eaLnBrk="1" hangingPunct="1"/>
            <a:r>
              <a:rPr lang="en-US" sz="3200">
                <a:latin typeface="Calibri" charset="0"/>
                <a:ea typeface="ＭＳ Ｐゴシック" charset="0"/>
                <a:cs typeface="ＭＳ Ｐゴシック" charset="0"/>
              </a:rPr>
              <a:t>5.14 Enzymes speed up the cell</a:t>
            </a:r>
            <a:r>
              <a:rPr lang="ja-JP" altLang="en-US" sz="3200">
                <a:latin typeface="Calibri" charset="0"/>
                <a:ea typeface="ＭＳ Ｐゴシック" charset="0"/>
                <a:cs typeface="ＭＳ Ｐゴシック" charset="0"/>
              </a:rPr>
              <a:t>’</a:t>
            </a:r>
            <a:r>
              <a:rPr lang="en-US" altLang="ja-JP" sz="3200">
                <a:latin typeface="Calibri" charset="0"/>
                <a:ea typeface="ＭＳ Ｐゴシック" charset="0"/>
                <a:cs typeface="ＭＳ Ｐゴシック" charset="0"/>
              </a:rPr>
              <a:t>s chemical reactions by lowering energy barriers</a:t>
            </a:r>
            <a:endParaRPr lang="en-US" sz="3200">
              <a:latin typeface="Calibri" charset="0"/>
              <a:ea typeface="ＭＳ Ｐゴシック" charset="0"/>
              <a:cs typeface="ＭＳ Ｐゴシック" charset="0"/>
            </a:endParaRPr>
          </a:p>
        </p:txBody>
      </p:sp>
      <p:sp>
        <p:nvSpPr>
          <p:cNvPr id="190466" name="Rectangle 3"/>
          <p:cNvSpPr>
            <a:spLocks noGrp="1" noChangeArrowheads="1"/>
          </p:cNvSpPr>
          <p:nvPr>
            <p:ph type="body" idx="1"/>
          </p:nvPr>
        </p:nvSpPr>
        <p:spPr>
          <a:xfrm>
            <a:off x="153988" y="1301750"/>
            <a:ext cx="8534400" cy="4340225"/>
          </a:xfrm>
        </p:spPr>
        <p:txBody>
          <a:bodyPr/>
          <a:lstStyle/>
          <a:p>
            <a:pPr eaLnBrk="1" hangingPunct="1"/>
            <a:r>
              <a:rPr lang="en-US">
                <a:latin typeface="Calibri" charset="0"/>
                <a:ea typeface="ＭＳ Ｐゴシック" charset="0"/>
                <a:cs typeface="ＭＳ Ｐゴシック" charset="0"/>
              </a:rPr>
              <a:t>The cell uses catalysis to drive (speed up) biological reactions</a:t>
            </a:r>
          </a:p>
          <a:p>
            <a:pPr lvl="1" eaLnBrk="1" hangingPunct="1">
              <a:buFontTx/>
              <a:buChar char="–"/>
            </a:pPr>
            <a:r>
              <a:rPr lang="en-US">
                <a:latin typeface="Calibri" charset="0"/>
                <a:ea typeface="ＭＳ Ｐゴシック" charset="0"/>
              </a:rPr>
              <a:t>Catalysis is accomplished by </a:t>
            </a:r>
            <a:r>
              <a:rPr lang="en-US" b="1">
                <a:latin typeface="Calibri" charset="0"/>
                <a:ea typeface="ＭＳ Ｐゴシック" charset="0"/>
              </a:rPr>
              <a:t>enzymes</a:t>
            </a:r>
            <a:r>
              <a:rPr lang="en-US">
                <a:latin typeface="Calibri" charset="0"/>
                <a:ea typeface="ＭＳ Ｐゴシック" charset="0"/>
              </a:rPr>
              <a:t>, which are proteins that function as biological catalysts</a:t>
            </a:r>
          </a:p>
          <a:p>
            <a:pPr lvl="1" eaLnBrk="1" hangingPunct="1">
              <a:buFontTx/>
              <a:buChar char="–"/>
            </a:pPr>
            <a:r>
              <a:rPr lang="en-US">
                <a:latin typeface="Calibri" charset="0"/>
                <a:ea typeface="ＭＳ Ｐゴシック" charset="0"/>
              </a:rPr>
              <a:t>Enzymes speed up the rate of the reaction by lowering the E</a:t>
            </a:r>
            <a:r>
              <a:rPr lang="en-US" baseline="-25000">
                <a:latin typeface="Calibri" charset="0"/>
                <a:ea typeface="ＭＳ Ｐゴシック" charset="0"/>
              </a:rPr>
              <a:t>A </a:t>
            </a:r>
            <a:r>
              <a:rPr lang="en-US">
                <a:latin typeface="Calibri" charset="0"/>
                <a:ea typeface="ＭＳ Ｐゴシック" charset="0"/>
              </a:rPr>
              <a:t>, and they are not used up in the process</a:t>
            </a:r>
          </a:p>
          <a:p>
            <a:pPr lvl="1" eaLnBrk="1" hangingPunct="1">
              <a:buFontTx/>
              <a:buChar char="–"/>
            </a:pPr>
            <a:r>
              <a:rPr lang="en-US">
                <a:latin typeface="Calibri" charset="0"/>
                <a:ea typeface="ＭＳ Ｐゴシック" charset="0"/>
              </a:rPr>
              <a:t>Each enzyme has a particular target molecule called the substrate</a:t>
            </a:r>
          </a:p>
          <a:p>
            <a:pPr lvl="1" eaLnBrk="1" hangingPunct="1"/>
            <a:endParaRPr lang="en-US" baseline="-25000">
              <a:latin typeface="Calibri" charset="0"/>
              <a:ea typeface="ＭＳ Ｐゴシック" charset="0"/>
            </a:endParaRPr>
          </a:p>
        </p:txBody>
      </p:sp>
      <p:sp>
        <p:nvSpPr>
          <p:cNvPr id="190467"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0468"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0469"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
        <p:nvSpPr>
          <p:cNvPr id="190470" name="AutoShape 7">
            <a:hlinkClick r:id="" action="ppaction://noaction" highlightClick="1"/>
          </p:cNvPr>
          <p:cNvSpPr>
            <a:spLocks noChangeArrowheads="1"/>
          </p:cNvSpPr>
          <p:nvPr/>
        </p:nvSpPr>
        <p:spPr bwMode="auto">
          <a:xfrm>
            <a:off x="3611563" y="6097588"/>
            <a:ext cx="2892425" cy="342900"/>
          </a:xfrm>
          <a:prstGeom prst="actionButtonBlank">
            <a:avLst/>
          </a:prstGeom>
          <a:solidFill>
            <a:srgbClr val="84A0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1400"/>
              <a:t>Animation: </a:t>
            </a:r>
            <a:r>
              <a:rPr lang="en-US" sz="1400">
                <a:solidFill>
                  <a:srgbClr val="000000"/>
                </a:solidFill>
              </a:rPr>
              <a:t>How Enzymes Work</a:t>
            </a:r>
            <a:endParaRPr lang="en-US" sz="1400" b="0">
              <a:solidFill>
                <a:srgbClr val="000000"/>
              </a:solidFill>
            </a:endParaRPr>
          </a:p>
        </p:txBody>
      </p:sp>
      <p:pic>
        <p:nvPicPr>
          <p:cNvPr id="190471" name="Picture 8" descr="Campbell Concepts Play Button">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1275" y="5986463"/>
            <a:ext cx="9334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6265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513" name="Picture 7" descr="05_14ActivatEnergyEnzyme-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863" y="795338"/>
            <a:ext cx="8548687"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2514" name="Text Box 8"/>
          <p:cNvSpPr txBox="1">
            <a:spLocks noChangeArrowheads="1"/>
          </p:cNvSpPr>
          <p:nvPr/>
        </p:nvSpPr>
        <p:spPr bwMode="auto">
          <a:xfrm>
            <a:off x="776288" y="1354138"/>
            <a:ext cx="1589087"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Reaction</a:t>
            </a:r>
          </a:p>
          <a:p>
            <a:pPr algn="l">
              <a:lnSpc>
                <a:spcPct val="90000"/>
              </a:lnSpc>
            </a:pPr>
            <a:r>
              <a:rPr lang="en-US"/>
              <a:t>without</a:t>
            </a:r>
          </a:p>
          <a:p>
            <a:pPr algn="l">
              <a:lnSpc>
                <a:spcPct val="90000"/>
              </a:lnSpc>
            </a:pPr>
            <a:r>
              <a:rPr lang="en-US"/>
              <a:t>enzyme</a:t>
            </a:r>
          </a:p>
        </p:txBody>
      </p:sp>
      <p:sp>
        <p:nvSpPr>
          <p:cNvPr id="192515" name="Text Box 9"/>
          <p:cNvSpPr txBox="1">
            <a:spLocks noChangeArrowheads="1"/>
          </p:cNvSpPr>
          <p:nvPr/>
        </p:nvSpPr>
        <p:spPr bwMode="auto">
          <a:xfrm>
            <a:off x="7253288" y="2443163"/>
            <a:ext cx="123348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solidFill>
                  <a:srgbClr val="EF1A23"/>
                </a:solidFill>
              </a:rPr>
              <a:t>E</a:t>
            </a:r>
            <a:r>
              <a:rPr lang="en-US" baseline="-25000">
                <a:solidFill>
                  <a:srgbClr val="EF1A23"/>
                </a:solidFill>
              </a:rPr>
              <a:t>A</a:t>
            </a:r>
            <a:r>
              <a:rPr lang="en-US">
                <a:solidFill>
                  <a:srgbClr val="EF1A23"/>
                </a:solidFill>
              </a:rPr>
              <a:t> with </a:t>
            </a:r>
          </a:p>
          <a:p>
            <a:pPr algn="l">
              <a:lnSpc>
                <a:spcPct val="90000"/>
              </a:lnSpc>
            </a:pPr>
            <a:r>
              <a:rPr lang="en-US">
                <a:solidFill>
                  <a:srgbClr val="EF1A23"/>
                </a:solidFill>
              </a:rPr>
              <a:t>enzyme</a:t>
            </a:r>
          </a:p>
        </p:txBody>
      </p:sp>
      <p:sp>
        <p:nvSpPr>
          <p:cNvPr id="192516" name="Text Box 10"/>
          <p:cNvSpPr txBox="1">
            <a:spLocks noChangeArrowheads="1"/>
          </p:cNvSpPr>
          <p:nvPr/>
        </p:nvSpPr>
        <p:spPr bwMode="auto">
          <a:xfrm rot="-5492012">
            <a:off x="-419100" y="3248026"/>
            <a:ext cx="16732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Energy</a:t>
            </a:r>
          </a:p>
        </p:txBody>
      </p:sp>
      <p:sp>
        <p:nvSpPr>
          <p:cNvPr id="192517" name="Text Box 11"/>
          <p:cNvSpPr txBox="1">
            <a:spLocks noChangeArrowheads="1"/>
          </p:cNvSpPr>
          <p:nvPr/>
        </p:nvSpPr>
        <p:spPr bwMode="auto">
          <a:xfrm>
            <a:off x="908050" y="3100388"/>
            <a:ext cx="16732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Reactants</a:t>
            </a:r>
          </a:p>
        </p:txBody>
      </p:sp>
      <p:sp>
        <p:nvSpPr>
          <p:cNvPr id="192518" name="Text Box 12"/>
          <p:cNvSpPr txBox="1">
            <a:spLocks noChangeArrowheads="1"/>
          </p:cNvSpPr>
          <p:nvPr/>
        </p:nvSpPr>
        <p:spPr bwMode="auto">
          <a:xfrm>
            <a:off x="1857375" y="3651250"/>
            <a:ext cx="2052638"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Reaction with</a:t>
            </a:r>
          </a:p>
          <a:p>
            <a:pPr algn="l">
              <a:lnSpc>
                <a:spcPct val="90000"/>
              </a:lnSpc>
            </a:pPr>
            <a:r>
              <a:rPr lang="en-US"/>
              <a:t>enzyme</a:t>
            </a:r>
          </a:p>
        </p:txBody>
      </p:sp>
      <p:sp>
        <p:nvSpPr>
          <p:cNvPr id="192519" name="Text Box 13"/>
          <p:cNvSpPr txBox="1">
            <a:spLocks noChangeArrowheads="1"/>
          </p:cNvSpPr>
          <p:nvPr/>
        </p:nvSpPr>
        <p:spPr bwMode="auto">
          <a:xfrm>
            <a:off x="4195763" y="1817688"/>
            <a:ext cx="157956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nSpc>
                <a:spcPct val="90000"/>
              </a:lnSpc>
            </a:pPr>
            <a:r>
              <a:rPr lang="en-US"/>
              <a:t>E</a:t>
            </a:r>
            <a:r>
              <a:rPr lang="en-US" baseline="-25000"/>
              <a:t>A</a:t>
            </a:r>
            <a:r>
              <a:rPr lang="en-US"/>
              <a:t> without</a:t>
            </a:r>
          </a:p>
          <a:p>
            <a:pPr>
              <a:lnSpc>
                <a:spcPct val="90000"/>
              </a:lnSpc>
            </a:pPr>
            <a:r>
              <a:rPr lang="en-US"/>
              <a:t>enzyme</a:t>
            </a:r>
          </a:p>
        </p:txBody>
      </p:sp>
      <p:sp>
        <p:nvSpPr>
          <p:cNvPr id="192520" name="Text Box 14"/>
          <p:cNvSpPr txBox="1">
            <a:spLocks noChangeArrowheads="1"/>
          </p:cNvSpPr>
          <p:nvPr/>
        </p:nvSpPr>
        <p:spPr bwMode="auto">
          <a:xfrm>
            <a:off x="6994525" y="3340100"/>
            <a:ext cx="1522413"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Net</a:t>
            </a:r>
          </a:p>
          <a:p>
            <a:pPr algn="l">
              <a:lnSpc>
                <a:spcPct val="90000"/>
              </a:lnSpc>
            </a:pPr>
            <a:r>
              <a:rPr lang="en-US"/>
              <a:t>change</a:t>
            </a:r>
          </a:p>
          <a:p>
            <a:pPr algn="l">
              <a:lnSpc>
                <a:spcPct val="90000"/>
              </a:lnSpc>
            </a:pPr>
            <a:r>
              <a:rPr lang="en-US"/>
              <a:t>in energy</a:t>
            </a:r>
          </a:p>
          <a:p>
            <a:pPr algn="l">
              <a:lnSpc>
                <a:spcPct val="90000"/>
              </a:lnSpc>
            </a:pPr>
            <a:r>
              <a:rPr lang="en-US"/>
              <a:t>(the same)</a:t>
            </a:r>
          </a:p>
        </p:txBody>
      </p:sp>
      <p:sp>
        <p:nvSpPr>
          <p:cNvPr id="192521" name="Text Box 15"/>
          <p:cNvSpPr txBox="1">
            <a:spLocks noChangeArrowheads="1"/>
          </p:cNvSpPr>
          <p:nvPr/>
        </p:nvSpPr>
        <p:spPr bwMode="auto">
          <a:xfrm>
            <a:off x="5783263" y="5041900"/>
            <a:ext cx="16732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Products</a:t>
            </a:r>
          </a:p>
        </p:txBody>
      </p:sp>
      <p:sp>
        <p:nvSpPr>
          <p:cNvPr id="192522" name="Text Box 16"/>
          <p:cNvSpPr txBox="1">
            <a:spLocks noChangeArrowheads="1"/>
          </p:cNvSpPr>
          <p:nvPr/>
        </p:nvSpPr>
        <p:spPr bwMode="auto">
          <a:xfrm>
            <a:off x="2298700" y="5540375"/>
            <a:ext cx="3578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a:t>Progress of the reaction</a:t>
            </a:r>
          </a:p>
        </p:txBody>
      </p:sp>
      <p:sp>
        <p:nvSpPr>
          <p:cNvPr id="192523" name="Line 17"/>
          <p:cNvSpPr>
            <a:spLocks noChangeShapeType="1"/>
          </p:cNvSpPr>
          <p:nvPr/>
        </p:nvSpPr>
        <p:spPr bwMode="auto">
          <a:xfrm flipH="1">
            <a:off x="1920875" y="1863725"/>
            <a:ext cx="6127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2524" name="Line 18"/>
          <p:cNvSpPr>
            <a:spLocks noChangeShapeType="1"/>
          </p:cNvSpPr>
          <p:nvPr/>
        </p:nvSpPr>
        <p:spPr bwMode="auto">
          <a:xfrm flipV="1">
            <a:off x="3886200" y="3387725"/>
            <a:ext cx="390525" cy="3492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518225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title"/>
          </p:nvPr>
        </p:nvSpPr>
        <p:spPr>
          <a:xfrm>
            <a:off x="160338" y="158750"/>
            <a:ext cx="8534400" cy="914400"/>
          </a:xfrm>
        </p:spPr>
        <p:txBody>
          <a:bodyPr>
            <a:normAutofit fontScale="90000"/>
          </a:bodyPr>
          <a:lstStyle/>
          <a:p>
            <a:pPr marL="744538" indent="-744538" eaLnBrk="1" hangingPunct="1"/>
            <a:r>
              <a:rPr lang="en-US" sz="3200">
                <a:latin typeface="Calibri" charset="0"/>
                <a:ea typeface="ＭＳ Ｐゴシック" charset="0"/>
                <a:cs typeface="ＭＳ Ｐゴシック" charset="0"/>
              </a:rPr>
              <a:t>5.15 A specific enzyme catalyzes each cellular reaction</a:t>
            </a:r>
          </a:p>
        </p:txBody>
      </p:sp>
      <p:sp>
        <p:nvSpPr>
          <p:cNvPr id="194562" name="Rectangle 3"/>
          <p:cNvSpPr>
            <a:spLocks noGrp="1" noChangeArrowheads="1"/>
          </p:cNvSpPr>
          <p:nvPr>
            <p:ph type="body" idx="1"/>
          </p:nvPr>
        </p:nvSpPr>
        <p:spPr>
          <a:xfrm>
            <a:off x="153988" y="1301750"/>
            <a:ext cx="8534400" cy="3509963"/>
          </a:xfrm>
        </p:spPr>
        <p:txBody>
          <a:bodyPr>
            <a:normAutofit lnSpcReduction="10000"/>
          </a:bodyPr>
          <a:lstStyle/>
          <a:p>
            <a:pPr eaLnBrk="1" hangingPunct="1"/>
            <a:r>
              <a:rPr lang="en-US">
                <a:latin typeface="Calibri" charset="0"/>
                <a:ea typeface="ＭＳ Ｐゴシック" charset="0"/>
                <a:cs typeface="ＭＳ Ｐゴシック" charset="0"/>
              </a:rPr>
              <a:t>Enzymes have unique three-dimensional shapes</a:t>
            </a:r>
          </a:p>
          <a:p>
            <a:pPr lvl="1" eaLnBrk="1" hangingPunct="1">
              <a:buFontTx/>
              <a:buChar char="–"/>
            </a:pPr>
            <a:r>
              <a:rPr lang="en-US">
                <a:latin typeface="Calibri" charset="0"/>
                <a:ea typeface="ＭＳ Ｐゴシック" charset="0"/>
              </a:rPr>
              <a:t>The shape is critical to their role as biological catalysts</a:t>
            </a:r>
          </a:p>
          <a:p>
            <a:pPr lvl="1" eaLnBrk="1" hangingPunct="1">
              <a:buFontTx/>
              <a:buChar char="–"/>
            </a:pPr>
            <a:r>
              <a:rPr lang="en-US">
                <a:latin typeface="Calibri" charset="0"/>
                <a:ea typeface="ＭＳ Ｐゴシック" charset="0"/>
              </a:rPr>
              <a:t>As a result of its shape, the enzyme has an </a:t>
            </a:r>
            <a:r>
              <a:rPr lang="en-US" b="1">
                <a:latin typeface="Calibri" charset="0"/>
                <a:ea typeface="ＭＳ Ｐゴシック" charset="0"/>
              </a:rPr>
              <a:t>active site</a:t>
            </a:r>
            <a:r>
              <a:rPr lang="en-US">
                <a:latin typeface="Calibri" charset="0"/>
                <a:ea typeface="ＭＳ Ｐゴシック" charset="0"/>
              </a:rPr>
              <a:t> where the enzyme interacts with the enzyme</a:t>
            </a:r>
            <a:r>
              <a:rPr lang="ja-JP" altLang="en-US">
                <a:latin typeface="Calibri" charset="0"/>
                <a:ea typeface="ＭＳ Ｐゴシック" charset="0"/>
              </a:rPr>
              <a:t>’</a:t>
            </a:r>
            <a:r>
              <a:rPr lang="en-US" altLang="ja-JP">
                <a:latin typeface="Calibri" charset="0"/>
                <a:ea typeface="ＭＳ Ｐゴシック" charset="0"/>
              </a:rPr>
              <a:t>s substrate</a:t>
            </a:r>
          </a:p>
          <a:p>
            <a:pPr lvl="1" eaLnBrk="1" hangingPunct="1">
              <a:buFontTx/>
              <a:buChar char="–"/>
            </a:pPr>
            <a:r>
              <a:rPr lang="en-US">
                <a:latin typeface="Calibri" charset="0"/>
                <a:ea typeface="ＭＳ Ｐゴシック" charset="0"/>
              </a:rPr>
              <a:t>Consequently, the substrate</a:t>
            </a:r>
            <a:r>
              <a:rPr lang="ja-JP" altLang="en-US">
                <a:latin typeface="Calibri" charset="0"/>
                <a:ea typeface="ＭＳ Ｐゴシック" charset="0"/>
              </a:rPr>
              <a:t>’</a:t>
            </a:r>
            <a:r>
              <a:rPr lang="en-US" altLang="ja-JP">
                <a:latin typeface="Calibri" charset="0"/>
                <a:ea typeface="ＭＳ Ｐゴシック" charset="0"/>
              </a:rPr>
              <a:t>s chemistry is altered to form the product of the enzyme reaction</a:t>
            </a:r>
            <a:endParaRPr lang="en-US">
              <a:latin typeface="Calibri" charset="0"/>
              <a:ea typeface="ＭＳ Ｐゴシック" charset="0"/>
            </a:endParaRPr>
          </a:p>
        </p:txBody>
      </p:sp>
      <p:sp>
        <p:nvSpPr>
          <p:cNvPr id="194563"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564"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565"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26841024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09" name="Picture 3" descr="05_15CatalyticCycle_4-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 y="192088"/>
            <a:ext cx="7658100" cy="6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0" name="Oval 4"/>
          <p:cNvSpPr>
            <a:spLocks noChangeArrowheads="1"/>
          </p:cNvSpPr>
          <p:nvPr/>
        </p:nvSpPr>
        <p:spPr bwMode="auto">
          <a:xfrm>
            <a:off x="828675" y="230188"/>
            <a:ext cx="330200" cy="330200"/>
          </a:xfrm>
          <a:prstGeom prst="ellipse">
            <a:avLst/>
          </a:prstGeom>
          <a:solidFill>
            <a:srgbClr val="EF1A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b="0">
              <a:solidFill>
                <a:srgbClr val="EF1A23"/>
              </a:solidFill>
              <a:latin typeface="Times" charset="0"/>
            </a:endParaRPr>
          </a:p>
        </p:txBody>
      </p:sp>
      <p:sp>
        <p:nvSpPr>
          <p:cNvPr id="196611" name="Text Box 5"/>
          <p:cNvSpPr txBox="1">
            <a:spLocks noChangeArrowheads="1"/>
          </p:cNvSpPr>
          <p:nvPr/>
        </p:nvSpPr>
        <p:spPr bwMode="auto">
          <a:xfrm>
            <a:off x="1257300" y="242888"/>
            <a:ext cx="25908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Enzyme available</a:t>
            </a:r>
          </a:p>
          <a:p>
            <a:pPr algn="l">
              <a:lnSpc>
                <a:spcPct val="90000"/>
              </a:lnSpc>
            </a:pPr>
            <a:r>
              <a:rPr lang="en-US" sz="2200"/>
              <a:t>with empty active</a:t>
            </a:r>
          </a:p>
          <a:p>
            <a:pPr algn="l">
              <a:lnSpc>
                <a:spcPct val="90000"/>
              </a:lnSpc>
            </a:pPr>
            <a:r>
              <a:rPr lang="en-US" sz="2200"/>
              <a:t>site</a:t>
            </a:r>
          </a:p>
        </p:txBody>
      </p:sp>
      <p:sp>
        <p:nvSpPr>
          <p:cNvPr id="196612" name="Line 6"/>
          <p:cNvSpPr>
            <a:spLocks noChangeShapeType="1"/>
          </p:cNvSpPr>
          <p:nvPr/>
        </p:nvSpPr>
        <p:spPr bwMode="auto">
          <a:xfrm flipH="1" flipV="1">
            <a:off x="3014663" y="2503488"/>
            <a:ext cx="333375" cy="4857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6613" name="Text Box 7"/>
          <p:cNvSpPr txBox="1">
            <a:spLocks noChangeArrowheads="1"/>
          </p:cNvSpPr>
          <p:nvPr/>
        </p:nvSpPr>
        <p:spPr bwMode="auto">
          <a:xfrm>
            <a:off x="2057400" y="106203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Active site</a:t>
            </a:r>
          </a:p>
        </p:txBody>
      </p:sp>
      <p:sp>
        <p:nvSpPr>
          <p:cNvPr id="196614" name="AutoShape 8"/>
          <p:cNvSpPr>
            <a:spLocks/>
          </p:cNvSpPr>
          <p:nvPr/>
        </p:nvSpPr>
        <p:spPr bwMode="auto">
          <a:xfrm rot="-5400000">
            <a:off x="2630487" y="819151"/>
            <a:ext cx="219075" cy="1314450"/>
          </a:xfrm>
          <a:prstGeom prst="rightBrace">
            <a:avLst>
              <a:gd name="adj1" fmla="val 50000"/>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6615" name="Text Box 9"/>
          <p:cNvSpPr txBox="1">
            <a:spLocks noChangeArrowheads="1"/>
          </p:cNvSpPr>
          <p:nvPr/>
        </p:nvSpPr>
        <p:spPr bwMode="auto">
          <a:xfrm>
            <a:off x="908050" y="252413"/>
            <a:ext cx="1651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100">
                <a:solidFill>
                  <a:schemeClr val="bg1"/>
                </a:solidFill>
              </a:rPr>
              <a:t>1</a:t>
            </a:r>
            <a:endParaRPr lang="en-US" sz="2100"/>
          </a:p>
        </p:txBody>
      </p:sp>
      <p:sp>
        <p:nvSpPr>
          <p:cNvPr id="196616" name="Text Box 10"/>
          <p:cNvSpPr txBox="1">
            <a:spLocks noChangeArrowheads="1"/>
          </p:cNvSpPr>
          <p:nvPr/>
        </p:nvSpPr>
        <p:spPr bwMode="auto">
          <a:xfrm>
            <a:off x="3397250" y="2890838"/>
            <a:ext cx="1428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Enzyme</a:t>
            </a:r>
          </a:p>
          <a:p>
            <a:pPr algn="l">
              <a:lnSpc>
                <a:spcPct val="90000"/>
              </a:lnSpc>
            </a:pPr>
            <a:r>
              <a:rPr lang="en-US" sz="2200"/>
              <a:t>(sucrase)</a:t>
            </a:r>
          </a:p>
        </p:txBody>
      </p:sp>
      <p:sp>
        <p:nvSpPr>
          <p:cNvPr id="196617" name="Oval 11"/>
          <p:cNvSpPr>
            <a:spLocks noChangeArrowheads="1"/>
          </p:cNvSpPr>
          <p:nvPr/>
        </p:nvSpPr>
        <p:spPr bwMode="auto">
          <a:xfrm>
            <a:off x="5908675" y="1857375"/>
            <a:ext cx="330200" cy="330200"/>
          </a:xfrm>
          <a:prstGeom prst="ellipse">
            <a:avLst/>
          </a:prstGeom>
          <a:solidFill>
            <a:srgbClr val="EF1A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b="0">
              <a:solidFill>
                <a:srgbClr val="EF1A23"/>
              </a:solidFill>
              <a:latin typeface="Times" charset="0"/>
            </a:endParaRPr>
          </a:p>
        </p:txBody>
      </p:sp>
      <p:sp>
        <p:nvSpPr>
          <p:cNvPr id="196618" name="Text Box 12"/>
          <p:cNvSpPr txBox="1">
            <a:spLocks noChangeArrowheads="1"/>
          </p:cNvSpPr>
          <p:nvPr/>
        </p:nvSpPr>
        <p:spPr bwMode="auto">
          <a:xfrm>
            <a:off x="6337300" y="1870075"/>
            <a:ext cx="25908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Substrate binds</a:t>
            </a:r>
          </a:p>
          <a:p>
            <a:pPr algn="l">
              <a:lnSpc>
                <a:spcPct val="90000"/>
              </a:lnSpc>
            </a:pPr>
            <a:r>
              <a:rPr lang="en-US" sz="2200"/>
              <a:t>to enzyme with</a:t>
            </a:r>
          </a:p>
          <a:p>
            <a:pPr algn="l">
              <a:lnSpc>
                <a:spcPct val="90000"/>
              </a:lnSpc>
            </a:pPr>
            <a:r>
              <a:rPr lang="en-US" sz="2200"/>
              <a:t>induced fit</a:t>
            </a:r>
          </a:p>
        </p:txBody>
      </p:sp>
      <p:sp>
        <p:nvSpPr>
          <p:cNvPr id="196619" name="Text Box 13"/>
          <p:cNvSpPr txBox="1">
            <a:spLocks noChangeArrowheads="1"/>
          </p:cNvSpPr>
          <p:nvPr/>
        </p:nvSpPr>
        <p:spPr bwMode="auto">
          <a:xfrm>
            <a:off x="5988050" y="1879600"/>
            <a:ext cx="1651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100">
                <a:solidFill>
                  <a:schemeClr val="bg1"/>
                </a:solidFill>
              </a:rPr>
              <a:t>2</a:t>
            </a:r>
            <a:endParaRPr lang="en-US" sz="2100"/>
          </a:p>
        </p:txBody>
      </p:sp>
      <p:sp>
        <p:nvSpPr>
          <p:cNvPr id="196620" name="Text Box 14"/>
          <p:cNvSpPr txBox="1">
            <a:spLocks noChangeArrowheads="1"/>
          </p:cNvSpPr>
          <p:nvPr/>
        </p:nvSpPr>
        <p:spPr bwMode="auto">
          <a:xfrm>
            <a:off x="5148263" y="1204913"/>
            <a:ext cx="1428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Substrate</a:t>
            </a:r>
          </a:p>
          <a:p>
            <a:pPr algn="l">
              <a:lnSpc>
                <a:spcPct val="90000"/>
              </a:lnSpc>
            </a:pPr>
            <a:r>
              <a:rPr lang="en-US" sz="2200"/>
              <a:t>(sucrose)</a:t>
            </a:r>
          </a:p>
        </p:txBody>
      </p:sp>
      <p:sp>
        <p:nvSpPr>
          <p:cNvPr id="196621" name="Oval 15"/>
          <p:cNvSpPr>
            <a:spLocks noChangeArrowheads="1"/>
          </p:cNvSpPr>
          <p:nvPr/>
        </p:nvSpPr>
        <p:spPr bwMode="auto">
          <a:xfrm>
            <a:off x="5800725" y="5394325"/>
            <a:ext cx="330200" cy="330200"/>
          </a:xfrm>
          <a:prstGeom prst="ellipse">
            <a:avLst/>
          </a:prstGeom>
          <a:solidFill>
            <a:srgbClr val="EF1A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b="0">
              <a:solidFill>
                <a:srgbClr val="EF1A23"/>
              </a:solidFill>
              <a:latin typeface="Times" charset="0"/>
            </a:endParaRPr>
          </a:p>
        </p:txBody>
      </p:sp>
      <p:sp>
        <p:nvSpPr>
          <p:cNvPr id="196622" name="Text Box 16"/>
          <p:cNvSpPr txBox="1">
            <a:spLocks noChangeArrowheads="1"/>
          </p:cNvSpPr>
          <p:nvPr/>
        </p:nvSpPr>
        <p:spPr bwMode="auto">
          <a:xfrm>
            <a:off x="6229350" y="5407025"/>
            <a:ext cx="187960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Substrate is</a:t>
            </a:r>
          </a:p>
          <a:p>
            <a:pPr algn="l">
              <a:lnSpc>
                <a:spcPct val="90000"/>
              </a:lnSpc>
            </a:pPr>
            <a:r>
              <a:rPr lang="en-US" sz="2200"/>
              <a:t>converted to</a:t>
            </a:r>
          </a:p>
          <a:p>
            <a:pPr algn="l">
              <a:lnSpc>
                <a:spcPct val="90000"/>
              </a:lnSpc>
            </a:pPr>
            <a:r>
              <a:rPr lang="en-US" sz="2200"/>
              <a:t>products</a:t>
            </a:r>
          </a:p>
        </p:txBody>
      </p:sp>
      <p:sp>
        <p:nvSpPr>
          <p:cNvPr id="196623" name="Text Box 17"/>
          <p:cNvSpPr txBox="1">
            <a:spLocks noChangeArrowheads="1"/>
          </p:cNvSpPr>
          <p:nvPr/>
        </p:nvSpPr>
        <p:spPr bwMode="auto">
          <a:xfrm>
            <a:off x="5880100" y="5416550"/>
            <a:ext cx="1651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100">
                <a:solidFill>
                  <a:schemeClr val="bg1"/>
                </a:solidFill>
              </a:rPr>
              <a:t>3</a:t>
            </a:r>
            <a:endParaRPr lang="en-US" sz="2100"/>
          </a:p>
        </p:txBody>
      </p:sp>
      <p:sp>
        <p:nvSpPr>
          <p:cNvPr id="196624" name="Oval 18"/>
          <p:cNvSpPr>
            <a:spLocks noChangeArrowheads="1"/>
          </p:cNvSpPr>
          <p:nvPr/>
        </p:nvSpPr>
        <p:spPr bwMode="auto">
          <a:xfrm>
            <a:off x="779463" y="5021263"/>
            <a:ext cx="330200" cy="330200"/>
          </a:xfrm>
          <a:prstGeom prst="ellipse">
            <a:avLst/>
          </a:prstGeom>
          <a:solidFill>
            <a:srgbClr val="EF1A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b="0">
              <a:solidFill>
                <a:srgbClr val="EF1A23"/>
              </a:solidFill>
              <a:latin typeface="Times" charset="0"/>
            </a:endParaRPr>
          </a:p>
        </p:txBody>
      </p:sp>
      <p:sp>
        <p:nvSpPr>
          <p:cNvPr id="196625" name="Text Box 19"/>
          <p:cNvSpPr txBox="1">
            <a:spLocks noChangeArrowheads="1"/>
          </p:cNvSpPr>
          <p:nvPr/>
        </p:nvSpPr>
        <p:spPr bwMode="auto">
          <a:xfrm>
            <a:off x="1208088" y="5033963"/>
            <a:ext cx="170497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Products are</a:t>
            </a:r>
          </a:p>
          <a:p>
            <a:pPr algn="l">
              <a:lnSpc>
                <a:spcPct val="90000"/>
              </a:lnSpc>
            </a:pPr>
            <a:r>
              <a:rPr lang="en-US" sz="2200"/>
              <a:t>released</a:t>
            </a:r>
          </a:p>
        </p:txBody>
      </p:sp>
      <p:sp>
        <p:nvSpPr>
          <p:cNvPr id="196626" name="Text Box 20"/>
          <p:cNvSpPr txBox="1">
            <a:spLocks noChangeArrowheads="1"/>
          </p:cNvSpPr>
          <p:nvPr/>
        </p:nvSpPr>
        <p:spPr bwMode="auto">
          <a:xfrm>
            <a:off x="858838" y="5043488"/>
            <a:ext cx="1651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100">
                <a:solidFill>
                  <a:schemeClr val="bg1"/>
                </a:solidFill>
              </a:rPr>
              <a:t>4</a:t>
            </a:r>
            <a:endParaRPr lang="en-US" sz="2100"/>
          </a:p>
        </p:txBody>
      </p:sp>
      <p:sp>
        <p:nvSpPr>
          <p:cNvPr id="196627" name="Text Box 21"/>
          <p:cNvSpPr txBox="1">
            <a:spLocks noChangeArrowheads="1"/>
          </p:cNvSpPr>
          <p:nvPr/>
        </p:nvSpPr>
        <p:spPr bwMode="auto">
          <a:xfrm>
            <a:off x="1420813" y="3960813"/>
            <a:ext cx="12446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Fructose</a:t>
            </a:r>
          </a:p>
        </p:txBody>
      </p:sp>
      <p:sp>
        <p:nvSpPr>
          <p:cNvPr id="196628" name="Text Box 22"/>
          <p:cNvSpPr txBox="1">
            <a:spLocks noChangeArrowheads="1"/>
          </p:cNvSpPr>
          <p:nvPr/>
        </p:nvSpPr>
        <p:spPr bwMode="auto">
          <a:xfrm>
            <a:off x="1114425" y="3173413"/>
            <a:ext cx="11747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lnSpc>
                <a:spcPct val="90000"/>
              </a:lnSpc>
            </a:pPr>
            <a:r>
              <a:rPr lang="en-US" sz="2200"/>
              <a:t>Glucose</a:t>
            </a:r>
          </a:p>
        </p:txBody>
      </p:sp>
    </p:spTree>
    <p:extLst>
      <p:ext uri="{BB962C8B-B14F-4D97-AF65-F5344CB8AC3E}">
        <p14:creationId xmlns:p14="http://schemas.microsoft.com/office/powerpoint/2010/main" val="22466592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7" name="Picture 2" descr="05_UN04ConnectConcept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863" y="815975"/>
            <a:ext cx="8548687" cy="522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58" name="Text Box 3"/>
          <p:cNvSpPr txBox="1">
            <a:spLocks noChangeArrowheads="1"/>
          </p:cNvSpPr>
          <p:nvPr/>
        </p:nvSpPr>
        <p:spPr bwMode="auto">
          <a:xfrm>
            <a:off x="330200" y="2078038"/>
            <a:ext cx="3016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r>
              <a:rPr lang="en-US"/>
              <a:t>a.</a:t>
            </a:r>
          </a:p>
        </p:txBody>
      </p:sp>
      <p:sp>
        <p:nvSpPr>
          <p:cNvPr id="198659" name="Text Box 4"/>
          <p:cNvSpPr txBox="1">
            <a:spLocks noChangeArrowheads="1"/>
          </p:cNvSpPr>
          <p:nvPr/>
        </p:nvSpPr>
        <p:spPr bwMode="auto">
          <a:xfrm>
            <a:off x="2317750" y="1135063"/>
            <a:ext cx="3016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r>
              <a:rPr lang="en-US"/>
              <a:t>b.</a:t>
            </a:r>
          </a:p>
        </p:txBody>
      </p:sp>
      <p:sp>
        <p:nvSpPr>
          <p:cNvPr id="198660" name="Text Box 5"/>
          <p:cNvSpPr txBox="1">
            <a:spLocks noChangeArrowheads="1"/>
          </p:cNvSpPr>
          <p:nvPr/>
        </p:nvSpPr>
        <p:spPr bwMode="auto">
          <a:xfrm>
            <a:off x="6357938" y="787400"/>
            <a:ext cx="301625"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r>
              <a:rPr lang="en-US"/>
              <a:t>c.</a:t>
            </a:r>
          </a:p>
        </p:txBody>
      </p:sp>
      <p:sp>
        <p:nvSpPr>
          <p:cNvPr id="198661" name="Text Box 6"/>
          <p:cNvSpPr txBox="1">
            <a:spLocks noChangeArrowheads="1"/>
          </p:cNvSpPr>
          <p:nvPr/>
        </p:nvSpPr>
        <p:spPr bwMode="auto">
          <a:xfrm>
            <a:off x="7011988" y="2884488"/>
            <a:ext cx="3016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r>
              <a:rPr lang="en-US"/>
              <a:t>d.</a:t>
            </a:r>
          </a:p>
        </p:txBody>
      </p:sp>
      <p:sp>
        <p:nvSpPr>
          <p:cNvPr id="198662" name="Text Box 7"/>
          <p:cNvSpPr txBox="1">
            <a:spLocks noChangeArrowheads="1"/>
          </p:cNvSpPr>
          <p:nvPr/>
        </p:nvSpPr>
        <p:spPr bwMode="auto">
          <a:xfrm>
            <a:off x="3340100" y="5551488"/>
            <a:ext cx="3016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r>
              <a:rPr lang="en-US"/>
              <a:t>e.</a:t>
            </a:r>
          </a:p>
        </p:txBody>
      </p:sp>
      <p:sp>
        <p:nvSpPr>
          <p:cNvPr id="198663" name="Text Box 8"/>
          <p:cNvSpPr txBox="1">
            <a:spLocks noChangeArrowheads="1"/>
          </p:cNvSpPr>
          <p:nvPr/>
        </p:nvSpPr>
        <p:spPr bwMode="auto">
          <a:xfrm>
            <a:off x="498475" y="3827463"/>
            <a:ext cx="3016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r>
              <a:rPr lang="en-US"/>
              <a:t>f.</a:t>
            </a:r>
          </a:p>
        </p:txBody>
      </p:sp>
      <p:sp>
        <p:nvSpPr>
          <p:cNvPr id="198664" name="Line 9"/>
          <p:cNvSpPr>
            <a:spLocks noChangeShapeType="1"/>
          </p:cNvSpPr>
          <p:nvPr/>
        </p:nvSpPr>
        <p:spPr bwMode="auto">
          <a:xfrm flipH="1">
            <a:off x="628650" y="2368550"/>
            <a:ext cx="14541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8665" name="Line 10"/>
          <p:cNvSpPr>
            <a:spLocks noChangeShapeType="1"/>
          </p:cNvSpPr>
          <p:nvPr/>
        </p:nvSpPr>
        <p:spPr bwMode="auto">
          <a:xfrm flipH="1">
            <a:off x="2635250" y="1425575"/>
            <a:ext cx="16192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8666" name="Line 11"/>
          <p:cNvSpPr>
            <a:spLocks noChangeShapeType="1"/>
          </p:cNvSpPr>
          <p:nvPr/>
        </p:nvSpPr>
        <p:spPr bwMode="auto">
          <a:xfrm flipH="1">
            <a:off x="6673850" y="1079500"/>
            <a:ext cx="1625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8667" name="Line 12"/>
          <p:cNvSpPr>
            <a:spLocks noChangeShapeType="1"/>
          </p:cNvSpPr>
          <p:nvPr/>
        </p:nvSpPr>
        <p:spPr bwMode="auto">
          <a:xfrm flipH="1">
            <a:off x="2159000" y="2297113"/>
            <a:ext cx="5207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8668" name="AutoShape 13"/>
          <p:cNvSpPr>
            <a:spLocks/>
          </p:cNvSpPr>
          <p:nvPr/>
        </p:nvSpPr>
        <p:spPr bwMode="auto">
          <a:xfrm rot="-5423610">
            <a:off x="3257551" y="1076325"/>
            <a:ext cx="163512" cy="1030287"/>
          </a:xfrm>
          <a:prstGeom prst="rightBrace">
            <a:avLst>
              <a:gd name="adj1" fmla="val 52508"/>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8669" name="Line 14"/>
          <p:cNvSpPr>
            <a:spLocks noChangeShapeType="1"/>
          </p:cNvSpPr>
          <p:nvPr/>
        </p:nvSpPr>
        <p:spPr bwMode="auto">
          <a:xfrm flipH="1">
            <a:off x="769938" y="4121150"/>
            <a:ext cx="14763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8670" name="Line 15"/>
          <p:cNvSpPr>
            <a:spLocks noChangeShapeType="1"/>
          </p:cNvSpPr>
          <p:nvPr/>
        </p:nvSpPr>
        <p:spPr bwMode="auto">
          <a:xfrm flipH="1">
            <a:off x="3644900" y="5845175"/>
            <a:ext cx="1625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8671" name="Line 16"/>
          <p:cNvSpPr>
            <a:spLocks noChangeShapeType="1"/>
          </p:cNvSpPr>
          <p:nvPr/>
        </p:nvSpPr>
        <p:spPr bwMode="auto">
          <a:xfrm flipH="1">
            <a:off x="7327900" y="3175000"/>
            <a:ext cx="14890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6150131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ChangeArrowheads="1"/>
          </p:cNvSpPr>
          <p:nvPr>
            <p:ph type="title"/>
          </p:nvPr>
        </p:nvSpPr>
        <p:spPr>
          <a:xfrm>
            <a:off x="160338" y="158750"/>
            <a:ext cx="8534400" cy="914400"/>
          </a:xfrm>
        </p:spPr>
        <p:txBody>
          <a:bodyPr>
            <a:normAutofit fontScale="90000"/>
          </a:bodyPr>
          <a:lstStyle/>
          <a:p>
            <a:pPr marL="744538" indent="-744538" eaLnBrk="1" hangingPunct="1"/>
            <a:r>
              <a:rPr lang="en-US" sz="3200">
                <a:latin typeface="Calibri" charset="0"/>
                <a:ea typeface="ＭＳ Ｐゴシック" charset="0"/>
                <a:cs typeface="ＭＳ Ｐゴシック" charset="0"/>
              </a:rPr>
              <a:t>5.15 A specific enzyme catalyzes each cellular reaction</a:t>
            </a:r>
          </a:p>
        </p:txBody>
      </p:sp>
      <p:sp>
        <p:nvSpPr>
          <p:cNvPr id="200706" name="Rectangle 3"/>
          <p:cNvSpPr>
            <a:spLocks noGrp="1" noChangeArrowheads="1"/>
          </p:cNvSpPr>
          <p:nvPr>
            <p:ph type="body" idx="1"/>
          </p:nvPr>
        </p:nvSpPr>
        <p:spPr>
          <a:xfrm>
            <a:off x="153988" y="1301750"/>
            <a:ext cx="8534400" cy="3470275"/>
          </a:xfrm>
        </p:spPr>
        <p:txBody>
          <a:bodyPr>
            <a:normAutofit lnSpcReduction="10000"/>
          </a:bodyPr>
          <a:lstStyle/>
          <a:p>
            <a:pPr eaLnBrk="1" hangingPunct="1"/>
            <a:r>
              <a:rPr lang="en-US">
                <a:latin typeface="Calibri" charset="0"/>
                <a:ea typeface="ＭＳ Ｐゴシック" charset="0"/>
                <a:cs typeface="ＭＳ Ｐゴシック" charset="0"/>
              </a:rPr>
              <a:t>For optimum activity, enzymes require certain environmental conditions</a:t>
            </a:r>
          </a:p>
          <a:p>
            <a:pPr lvl="1" eaLnBrk="1" hangingPunct="1">
              <a:buFontTx/>
              <a:buChar char="–"/>
            </a:pPr>
            <a:r>
              <a:rPr lang="en-US">
                <a:latin typeface="Calibri" charset="0"/>
                <a:ea typeface="ＭＳ Ｐゴシック" charset="0"/>
              </a:rPr>
              <a:t>Temperature is very important, and optimally, human enzymes function best at 37ºC, or body temperature</a:t>
            </a:r>
          </a:p>
          <a:p>
            <a:pPr lvl="2" eaLnBrk="1" hangingPunct="1">
              <a:buFontTx/>
              <a:buChar char="–"/>
            </a:pPr>
            <a:r>
              <a:rPr lang="en-US">
                <a:latin typeface="Calibri" charset="0"/>
                <a:ea typeface="ＭＳ Ｐゴシック" charset="0"/>
              </a:rPr>
              <a:t>High temperature will denature human enzymes</a:t>
            </a:r>
          </a:p>
          <a:p>
            <a:pPr lvl="1" eaLnBrk="1" hangingPunct="1">
              <a:buFontTx/>
              <a:buChar char="–"/>
            </a:pPr>
            <a:r>
              <a:rPr lang="en-US">
                <a:latin typeface="Calibri" charset="0"/>
                <a:ea typeface="ＭＳ Ｐゴシック" charset="0"/>
              </a:rPr>
              <a:t>Enzymes also require a pH around neutrality for best results</a:t>
            </a:r>
          </a:p>
        </p:txBody>
      </p:sp>
      <p:sp>
        <p:nvSpPr>
          <p:cNvPr id="200707"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0708"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0709"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2836426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ChangeArrowheads="1"/>
          </p:cNvSpPr>
          <p:nvPr>
            <p:ph type="title"/>
          </p:nvPr>
        </p:nvSpPr>
        <p:spPr>
          <a:xfrm>
            <a:off x="160338" y="158750"/>
            <a:ext cx="8534400" cy="914400"/>
          </a:xfrm>
        </p:spPr>
        <p:txBody>
          <a:bodyPr>
            <a:normAutofit fontScale="90000"/>
          </a:bodyPr>
          <a:lstStyle/>
          <a:p>
            <a:pPr marL="744538" indent="-744538" eaLnBrk="1" hangingPunct="1"/>
            <a:r>
              <a:rPr lang="en-US" sz="3200">
                <a:latin typeface="Calibri" charset="0"/>
                <a:ea typeface="ＭＳ Ｐゴシック" charset="0"/>
                <a:cs typeface="ＭＳ Ｐゴシック" charset="0"/>
              </a:rPr>
              <a:t>5.15 A specific enzyme catalyzes each cellular reaction</a:t>
            </a:r>
          </a:p>
        </p:txBody>
      </p:sp>
      <p:sp>
        <p:nvSpPr>
          <p:cNvPr id="202754" name="Rectangle 3"/>
          <p:cNvSpPr>
            <a:spLocks noGrp="1" noChangeArrowheads="1"/>
          </p:cNvSpPr>
          <p:nvPr>
            <p:ph type="body" idx="1"/>
          </p:nvPr>
        </p:nvSpPr>
        <p:spPr>
          <a:xfrm>
            <a:off x="153988" y="1301750"/>
            <a:ext cx="8534400" cy="2176463"/>
          </a:xfrm>
        </p:spPr>
        <p:txBody>
          <a:bodyPr/>
          <a:lstStyle/>
          <a:p>
            <a:pPr eaLnBrk="1" hangingPunct="1"/>
            <a:r>
              <a:rPr lang="en-US">
                <a:latin typeface="Calibri" charset="0"/>
                <a:ea typeface="ＭＳ Ｐゴシック" charset="0"/>
                <a:cs typeface="ＭＳ Ｐゴシック" charset="0"/>
              </a:rPr>
              <a:t>Some enzymes require nonprotein helpers</a:t>
            </a:r>
          </a:p>
          <a:p>
            <a:pPr lvl="1" eaLnBrk="1" hangingPunct="1">
              <a:buFontTx/>
              <a:buChar char="–"/>
            </a:pPr>
            <a:r>
              <a:rPr lang="en-US" b="1">
                <a:latin typeface="Calibri" charset="0"/>
                <a:ea typeface="ＭＳ Ｐゴシック" charset="0"/>
              </a:rPr>
              <a:t>Cofactors</a:t>
            </a:r>
            <a:r>
              <a:rPr lang="en-US">
                <a:latin typeface="Calibri" charset="0"/>
                <a:ea typeface="ＭＳ Ｐゴシック" charset="0"/>
              </a:rPr>
              <a:t> are inorganic, such as zinc, iron, or copper</a:t>
            </a:r>
          </a:p>
          <a:p>
            <a:pPr lvl="1" eaLnBrk="1" hangingPunct="1">
              <a:buFontTx/>
              <a:buChar char="–"/>
            </a:pPr>
            <a:r>
              <a:rPr lang="en-US" b="1">
                <a:latin typeface="Calibri" charset="0"/>
                <a:ea typeface="ＭＳ Ｐゴシック" charset="0"/>
              </a:rPr>
              <a:t>Coenzymes</a:t>
            </a:r>
            <a:r>
              <a:rPr lang="en-US">
                <a:latin typeface="Calibri" charset="0"/>
                <a:ea typeface="ＭＳ Ｐゴシック" charset="0"/>
              </a:rPr>
              <a:t> are organic molecules and are often vitamins</a:t>
            </a:r>
          </a:p>
        </p:txBody>
      </p:sp>
      <p:sp>
        <p:nvSpPr>
          <p:cNvPr id="202755"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2756"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2757"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32380623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noChangeArrowheads="1"/>
          </p:cNvSpPr>
          <p:nvPr>
            <p:ph type="title"/>
          </p:nvPr>
        </p:nvSpPr>
        <p:spPr>
          <a:xfrm>
            <a:off x="160338" y="158750"/>
            <a:ext cx="8534400" cy="914400"/>
          </a:xfrm>
        </p:spPr>
        <p:txBody>
          <a:bodyPr>
            <a:normAutofit fontScale="90000"/>
          </a:bodyPr>
          <a:lstStyle/>
          <a:p>
            <a:pPr marL="744538" indent="-744538" eaLnBrk="1" hangingPunct="1"/>
            <a:r>
              <a:rPr lang="en-US" sz="3200">
                <a:latin typeface="Calibri" charset="0"/>
                <a:ea typeface="ＭＳ Ｐゴシック" charset="0"/>
                <a:cs typeface="ＭＳ Ｐゴシック" charset="0"/>
              </a:rPr>
              <a:t>5.16 Enzyme inhibitors block enzyme action and can regulate enzyme activity in a cell</a:t>
            </a:r>
          </a:p>
        </p:txBody>
      </p:sp>
      <p:sp>
        <p:nvSpPr>
          <p:cNvPr id="204802" name="Rectangle 3"/>
          <p:cNvSpPr>
            <a:spLocks noGrp="1" noChangeArrowheads="1"/>
          </p:cNvSpPr>
          <p:nvPr>
            <p:ph type="body" idx="1"/>
          </p:nvPr>
        </p:nvSpPr>
        <p:spPr>
          <a:xfrm>
            <a:off x="153988" y="1301750"/>
            <a:ext cx="8534400" cy="2968625"/>
          </a:xfrm>
        </p:spPr>
        <p:txBody>
          <a:bodyPr/>
          <a:lstStyle/>
          <a:p>
            <a:pPr eaLnBrk="1" hangingPunct="1"/>
            <a:r>
              <a:rPr lang="en-US">
                <a:latin typeface="Calibri" charset="0"/>
                <a:ea typeface="ＭＳ Ｐゴシック" charset="0"/>
                <a:cs typeface="ＭＳ Ｐゴシック" charset="0"/>
              </a:rPr>
              <a:t>Inhibitors are chemicals that inhibit an enzyme</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s activity</a:t>
            </a:r>
          </a:p>
          <a:p>
            <a:pPr lvl="1" eaLnBrk="1" hangingPunct="1">
              <a:buFontTx/>
              <a:buChar char="–"/>
            </a:pPr>
            <a:r>
              <a:rPr lang="en-US">
                <a:latin typeface="Calibri" charset="0"/>
                <a:ea typeface="ＭＳ Ｐゴシック" charset="0"/>
              </a:rPr>
              <a:t>One group inhibits because they compete for the enzyme</a:t>
            </a:r>
            <a:r>
              <a:rPr lang="ja-JP" altLang="en-US">
                <a:latin typeface="Calibri" charset="0"/>
                <a:ea typeface="ＭＳ Ｐゴシック" charset="0"/>
              </a:rPr>
              <a:t>’</a:t>
            </a:r>
            <a:r>
              <a:rPr lang="en-US" altLang="ja-JP">
                <a:latin typeface="Calibri" charset="0"/>
                <a:ea typeface="ＭＳ Ｐゴシック" charset="0"/>
              </a:rPr>
              <a:t>s active site and thus block substrates from entering the active site</a:t>
            </a:r>
          </a:p>
          <a:p>
            <a:pPr lvl="1" eaLnBrk="1" hangingPunct="1">
              <a:buFontTx/>
              <a:buChar char="–"/>
            </a:pPr>
            <a:r>
              <a:rPr lang="en-US">
                <a:latin typeface="Calibri" charset="0"/>
                <a:ea typeface="ＭＳ Ｐゴシック" charset="0"/>
              </a:rPr>
              <a:t>These are called </a:t>
            </a:r>
            <a:r>
              <a:rPr lang="en-US" b="1">
                <a:latin typeface="Calibri" charset="0"/>
                <a:ea typeface="ＭＳ Ｐゴシック" charset="0"/>
              </a:rPr>
              <a:t>competitive inhibitors</a:t>
            </a:r>
            <a:endParaRPr lang="en-US">
              <a:latin typeface="Calibri" charset="0"/>
              <a:ea typeface="ＭＳ Ｐゴシック" charset="0"/>
            </a:endParaRPr>
          </a:p>
        </p:txBody>
      </p:sp>
      <p:sp>
        <p:nvSpPr>
          <p:cNvPr id="204803" name="Line 4"/>
          <p:cNvSpPr>
            <a:spLocks noChangeShapeType="1"/>
          </p:cNvSpPr>
          <p:nvPr/>
        </p:nvSpPr>
        <p:spPr bwMode="auto">
          <a:xfrm>
            <a:off x="18256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04" name="Line 5"/>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05" name="Text Box 6"/>
          <p:cNvSpPr txBox="1">
            <a:spLocks noChangeArrowheads="1"/>
          </p:cNvSpPr>
          <p:nvPr/>
        </p:nvSpPr>
        <p:spPr bwMode="auto">
          <a:xfrm>
            <a:off x="182563" y="6626225"/>
            <a:ext cx="8775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b="1">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b="1">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b="1">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b="1">
                <a:solidFill>
                  <a:schemeClr val="tx1"/>
                </a:solidFill>
                <a:latin typeface="Arial" charset="0"/>
                <a:ea typeface="ＭＳ Ｐゴシック" charset="0"/>
              </a:defRPr>
            </a:lvl9pPr>
          </a:lstStyle>
          <a:p>
            <a:pPr algn="l">
              <a:spcBef>
                <a:spcPct val="50000"/>
              </a:spcBef>
            </a:pPr>
            <a:r>
              <a:rPr lang="en-US" sz="900" b="0"/>
              <a:t>Copyright © 2009 Pearson Education, Inc.</a:t>
            </a:r>
            <a:endParaRPr lang="en-US" b="0"/>
          </a:p>
        </p:txBody>
      </p:sp>
    </p:spTree>
    <p:extLst>
      <p:ext uri="{BB962C8B-B14F-4D97-AF65-F5344CB8AC3E}">
        <p14:creationId xmlns:p14="http://schemas.microsoft.com/office/powerpoint/2010/main" val="21416434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3186</Words>
  <Application>Microsoft Macintosh PowerPoint</Application>
  <PresentationFormat>On-screen Show (4:3)</PresentationFormat>
  <Paragraphs>185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5.14 Enzymes speed up the cell’s chemical reactions by lowering energy barriers</vt:lpstr>
      <vt:lpstr>5.14 Enzymes speed up the cell’s chemical reactions by lowering energy barriers</vt:lpstr>
      <vt:lpstr>PowerPoint Presentation</vt:lpstr>
      <vt:lpstr>5.15 A specific enzyme catalyzes each cellular reaction</vt:lpstr>
      <vt:lpstr>PowerPoint Presentation</vt:lpstr>
      <vt:lpstr>PowerPoint Presentation</vt:lpstr>
      <vt:lpstr>5.15 A specific enzyme catalyzes each cellular reaction</vt:lpstr>
      <vt:lpstr>5.15 A specific enzyme catalyzes each cellular reaction</vt:lpstr>
      <vt:lpstr>5.16 Enzyme inhibitors block enzyme action and can regulate enzyme activity in a cell</vt:lpstr>
      <vt:lpstr>5.16 Enzyme inhibitors block enzyme action and can regulate enzyme activity in a cell</vt:lpstr>
      <vt:lpstr>PowerPoint Presentation</vt:lpstr>
      <vt:lpstr>5.16 Enzyme inhibitors block enzyme action and can regulate enzyme activity in a cell</vt:lpstr>
    </vt:vector>
  </TitlesOfParts>
  <Company>Plano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5.14 Enzymes speed up the cell’s chemical reactions by lowering energy barriers</dc:title>
  <dc:creator>Plano High School</dc:creator>
  <cp:lastModifiedBy>Plano High School</cp:lastModifiedBy>
  <cp:revision>1</cp:revision>
  <dcterms:created xsi:type="dcterms:W3CDTF">2017-05-17T18:46:27Z</dcterms:created>
  <dcterms:modified xsi:type="dcterms:W3CDTF">2017-05-17T18:46:39Z</dcterms:modified>
</cp:coreProperties>
</file>