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3.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4.bin" ContentType="audio/unknown"/>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7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68C34-64C6-A141-92B5-0BBCCF6C06D7}"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49C8E-2690-6E40-A582-45CB1A32EC5A}" type="slidenum">
              <a:rPr lang="en-US" smtClean="0"/>
              <a:t>‹#›</a:t>
            </a:fld>
            <a:endParaRPr lang="en-US"/>
          </a:p>
        </p:txBody>
      </p:sp>
    </p:spTree>
    <p:extLst>
      <p:ext uri="{BB962C8B-B14F-4D97-AF65-F5344CB8AC3E}">
        <p14:creationId xmlns:p14="http://schemas.microsoft.com/office/powerpoint/2010/main" val="3160654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Corticosteroid" TargetMode="External"/><Relationship Id="rId4" Type="http://schemas.openxmlformats.org/officeDocument/2006/relationships/hyperlink" Target="http://en.wikipedia.org/wiki/Hormone" TargetMode="External"/><Relationship Id="rId5" Type="http://schemas.openxmlformats.org/officeDocument/2006/relationships/hyperlink" Target="http://en.wikipedia.org/wiki/Glucocorticoid" TargetMode="External"/><Relationship Id="rId6" Type="http://schemas.openxmlformats.org/officeDocument/2006/relationships/hyperlink" Target="http://en.wikipedia.org/wiki/Adrenal_gland" TargetMode="External"/><Relationship Id="rId7" Type="http://schemas.openxmlformats.org/officeDocument/2006/relationships/hyperlink" Target="http://en.wikipedia.org/wiki/Cortisol%23cite_note-themedicalbiochemistrypage.org-0" TargetMode="External"/><Relationship Id="rId8" Type="http://schemas.openxmlformats.org/officeDocument/2006/relationships/hyperlink" Target="http://en.wikipedia.org/wiki/Stress_(medicine)" TargetMode="External"/><Relationship Id="rId9" Type="http://schemas.openxmlformats.org/officeDocument/2006/relationships/hyperlink" Target="http://en.wikipedia.org/wiki/Blood_sugar"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C14560F-202F-8149-BD70-E79E9B0A99A8}" type="slidenum">
              <a:rPr lang="en-US" sz="1200" b="0">
                <a:latin typeface="Times New Roman" charset="0"/>
              </a:rPr>
              <a:pPr/>
              <a:t>1</a:t>
            </a:fld>
            <a:endParaRPr lang="en-US" sz="1200" b="0">
              <a:latin typeface="Times New Roman"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BD89D09-3302-564B-9441-1A90F2F5BFAB}" type="slidenum">
              <a:rPr lang="en-US" sz="1200" b="0">
                <a:latin typeface="Times New Roman" charset="0"/>
              </a:rPr>
              <a:pPr/>
              <a:t>10</a:t>
            </a:fld>
            <a:endParaRPr lang="en-US" sz="1200" b="0">
              <a:latin typeface="Times New Roman"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410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Mostly plant lipids</a:t>
            </a:r>
          </a:p>
          <a:p>
            <a:r>
              <a:rPr lang="en-US" sz="1600" b="1">
                <a:latin typeface="Times New Roman" charset="0"/>
                <a:ea typeface="ＭＳ Ｐゴシック" charset="0"/>
                <a:cs typeface="ＭＳ Ｐゴシック" charset="0"/>
              </a:rPr>
              <a:t>Think about </a:t>
            </a:r>
            <a:r>
              <a:rPr lang="ja-JP" altLang="en-US" sz="1600" b="1">
                <a:latin typeface="Times New Roman" charset="0"/>
                <a:ea typeface="ＭＳ Ｐゴシック" charset="0"/>
                <a:cs typeface="ＭＳ Ｐゴシック" charset="0"/>
              </a:rPr>
              <a:t>“</a:t>
            </a:r>
            <a:r>
              <a:rPr lang="en-US" altLang="ja-JP" sz="1600" b="1">
                <a:latin typeface="Times New Roman" charset="0"/>
                <a:ea typeface="ＭＳ Ｐゴシック" charset="0"/>
                <a:cs typeface="ＭＳ Ｐゴシック" charset="0"/>
              </a:rPr>
              <a:t>natural</a:t>
            </a:r>
            <a:r>
              <a:rPr lang="ja-JP" altLang="en-US" sz="1600" b="1">
                <a:latin typeface="Times New Roman" charset="0"/>
                <a:ea typeface="ＭＳ Ｐゴシック" charset="0"/>
                <a:cs typeface="ＭＳ Ｐゴシック" charset="0"/>
              </a:rPr>
              <a:t>”</a:t>
            </a:r>
            <a:r>
              <a:rPr lang="en-US" altLang="ja-JP" sz="1600" b="1">
                <a:latin typeface="Times New Roman" charset="0"/>
                <a:ea typeface="ＭＳ Ｐゴシック" charset="0"/>
                <a:cs typeface="ＭＳ Ｐゴシック" charset="0"/>
              </a:rPr>
              <a:t> peanut butter:</a:t>
            </a:r>
          </a:p>
          <a:p>
            <a:pPr lvl="1"/>
            <a:r>
              <a:rPr lang="en-US" sz="1600" b="1">
                <a:latin typeface="Times New Roman" charset="0"/>
                <a:ea typeface="ＭＳ Ｐゴシック" charset="0"/>
              </a:rPr>
              <a:t>Lots of unsaturated fats</a:t>
            </a:r>
            <a:br>
              <a:rPr lang="en-US" sz="1600" b="1">
                <a:latin typeface="Times New Roman" charset="0"/>
                <a:ea typeface="ＭＳ Ｐゴシック" charset="0"/>
              </a:rPr>
            </a:br>
            <a:r>
              <a:rPr lang="en-US" sz="1600" b="1">
                <a:latin typeface="Times New Roman" charset="0"/>
                <a:ea typeface="ＭＳ Ｐゴシック" charset="0"/>
              </a:rPr>
              <a:t>Oil separates out</a:t>
            </a:r>
          </a:p>
          <a:p>
            <a:r>
              <a:rPr lang="en-US" sz="1600" b="1">
                <a:latin typeface="Times New Roman" charset="0"/>
                <a:ea typeface="ＭＳ Ｐゴシック" charset="0"/>
                <a:cs typeface="ＭＳ Ｐゴシック" charset="0"/>
              </a:rPr>
              <a:t>Companies want to make their product easier to use:</a:t>
            </a:r>
          </a:p>
          <a:p>
            <a:pPr lvl="1"/>
            <a:r>
              <a:rPr lang="en-US" sz="1600" b="1">
                <a:latin typeface="Times New Roman" charset="0"/>
                <a:ea typeface="ＭＳ Ｐゴシック" charset="0"/>
              </a:rPr>
              <a:t>Stop the oil from separating</a:t>
            </a:r>
            <a:br>
              <a:rPr lang="en-US" sz="1600" b="1">
                <a:latin typeface="Times New Roman" charset="0"/>
                <a:ea typeface="ＭＳ Ｐゴシック" charset="0"/>
              </a:rPr>
            </a:br>
            <a:r>
              <a:rPr lang="en-US" sz="1600" b="1">
                <a:latin typeface="Times New Roman" charset="0"/>
                <a:ea typeface="ＭＳ Ｐゴシック" charset="0"/>
              </a:rPr>
              <a:t>Keep oil solid at room temp.</a:t>
            </a:r>
          </a:p>
          <a:p>
            <a:pPr lvl="1"/>
            <a:r>
              <a:rPr lang="en-US" sz="1600" b="1">
                <a:latin typeface="Times New Roman" charset="0"/>
                <a:ea typeface="ＭＳ Ｐゴシック" charset="0"/>
              </a:rPr>
              <a:t>Hydrogenate it = chemically alter to saturate it</a:t>
            </a:r>
          </a:p>
          <a:p>
            <a:pPr lvl="1"/>
            <a:r>
              <a:rPr lang="en-US" sz="1600" b="1">
                <a:latin typeface="Times New Roman" charset="0"/>
                <a:ea typeface="ＭＳ Ｐゴシック" charset="0"/>
              </a:rPr>
              <a:t>Affect nutrition?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F5E3603-21D2-4546-819A-F6C5ABABC574}" type="slidenum">
              <a:rPr lang="en-US" sz="1200" b="0">
                <a:latin typeface="Times New Roman" charset="0"/>
              </a:rPr>
              <a:pPr/>
              <a:t>11</a:t>
            </a:fld>
            <a:endParaRPr lang="en-US" sz="1200" b="0">
              <a:latin typeface="Times New Roman" charset="0"/>
            </a:endParaRPr>
          </a:p>
        </p:txBody>
      </p:sp>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Most animal fat is saturated fat. Saturated fats, such as butter and lard, will pack tightly together and will be solid at room temperature.</a:t>
            </a:r>
          </a:p>
          <a:p>
            <a:pPr eaLnBrk="1" hangingPunct="1"/>
            <a:r>
              <a:rPr lang="en-US">
                <a:latin typeface="Times New Roman" charset="0"/>
                <a:ea typeface="ＭＳ Ｐゴシック" charset="0"/>
                <a:cs typeface="ＭＳ Ｐゴシック" charset="0"/>
              </a:rPr>
              <a:t>Plant and fish fats are usually unsaturated fats. They are usually liquid at room temperature. Olive oil and cod liver oil are examples.</a:t>
            </a:r>
          </a:p>
          <a:p>
            <a:pPr eaLnBrk="1" hangingPunct="1"/>
            <a:r>
              <a:rPr lang="en-US">
                <a:latin typeface="Times New Roman" charset="0"/>
                <a:ea typeface="ＭＳ Ｐゴシック" charset="0"/>
                <a:cs typeface="ＭＳ Ｐゴシック" charset="0"/>
              </a:rPr>
              <a:t>Peanut butter, margarine, and many other products are hydrogenated to prevent lipids from separating out in liquid (oil) form.</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5EF9FA5-8C04-2B4A-9DC0-4453EB7ADDB2}" type="slidenum">
              <a:rPr lang="en-US" sz="1200" b="0">
                <a:latin typeface="Times New Roman" charset="0"/>
              </a:rPr>
              <a:pPr/>
              <a:t>12</a:t>
            </a:fld>
            <a:endParaRPr lang="en-US" sz="1200" b="0">
              <a:latin typeface="Times New Roman"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857D8B5-3A3A-0C49-8E32-E63912622A28}" type="slidenum">
              <a:rPr lang="en-US" sz="1200" b="0">
                <a:latin typeface="Times New Roman" charset="0"/>
              </a:rPr>
              <a:pPr/>
              <a:t>13</a:t>
            </a:fld>
            <a:endParaRPr lang="en-US" sz="1200" b="0">
              <a:latin typeface="Times New Roman"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F13ABA3-491E-AB41-B49F-2F1856996929}" type="slidenum">
              <a:rPr lang="en-US" sz="1200" b="0">
                <a:latin typeface="Times New Roman" charset="0"/>
              </a:rPr>
              <a:pPr/>
              <a:t>14</a:t>
            </a:fld>
            <a:endParaRPr lang="en-US" sz="1200" b="0">
              <a:latin typeface="Times New Roman"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F54B938-430C-6B48-B7D0-C476B5CE6A91}" type="slidenum">
              <a:rPr lang="en-US" sz="1200" b="0">
                <a:latin typeface="Times New Roman" charset="0"/>
              </a:rPr>
              <a:pPr/>
              <a:t>15</a:t>
            </a:fld>
            <a:endParaRPr lang="en-US" sz="1200" b="0">
              <a:latin typeface="Times New Roman"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9718A0E-F935-C34D-9AEE-D40B0DFE2871}" type="slidenum">
              <a:rPr lang="en-US" sz="1200" b="0">
                <a:latin typeface="Times New Roman" charset="0"/>
              </a:rPr>
              <a:pPr/>
              <a:t>16</a:t>
            </a:fld>
            <a:endParaRPr lang="en-US" sz="1200" b="0">
              <a:latin typeface="Times New Roman"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5F694375-796D-3B41-9FE9-D1CFF4BEA690}" type="slidenum">
              <a:rPr lang="en-US" sz="1200" b="0">
                <a:latin typeface="Times New Roman" charset="0"/>
              </a:rPr>
              <a:pPr/>
              <a:t>17</a:t>
            </a:fld>
            <a:endParaRPr lang="en-US" sz="1200" b="0">
              <a:latin typeface="Times New Roman"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Unfortunately, a high level of cholesterol in the blood can lead to atherosclerosis. This is a heart disease that results when deposits form in the arteries that supply the heart muscle with oxygen. The deposits block blood flow, and a heart attack results. Both saturated fats and </a:t>
            </a:r>
            <a:r>
              <a:rPr lang="en-US" i="1">
                <a:latin typeface="Times New Roman" charset="0"/>
                <a:ea typeface="ＭＳ Ｐゴシック" charset="0"/>
                <a:cs typeface="ＭＳ Ｐゴシック" charset="0"/>
              </a:rPr>
              <a:t>trans</a:t>
            </a:r>
            <a:r>
              <a:rPr lang="en-US">
                <a:latin typeface="Times New Roman" charset="0"/>
                <a:ea typeface="ＭＳ Ｐゴシック" charset="0"/>
                <a:cs typeface="ＭＳ Ｐゴシック" charset="0"/>
              </a:rPr>
              <a:t> fats promote higher levels of cholesterol.</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D17062F-F822-0A40-9EE9-A3AC4E70C958}" type="slidenum">
              <a:rPr lang="en-US" sz="1200" b="0">
                <a:latin typeface="Times New Roman" charset="0"/>
              </a:rPr>
              <a:pPr/>
              <a:t>18</a:t>
            </a:fld>
            <a:endParaRPr lang="en-US" sz="1200" b="0">
              <a:latin typeface="Times New Roman"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5B0171D-7090-A042-A5A4-A6F64F629E23}" type="slidenum">
              <a:rPr lang="en-US" sz="1200" b="0">
                <a:latin typeface="Times New Roman" charset="0"/>
              </a:rPr>
              <a:pPr/>
              <a:t>19</a:t>
            </a:fld>
            <a:endParaRPr lang="en-US" sz="1200" b="0">
              <a:latin typeface="Times New Roman"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Same C skeleton, different functional groups </a:t>
            </a:r>
          </a:p>
          <a:p>
            <a:r>
              <a:rPr lang="en-US" b="1">
                <a:latin typeface="Times New Roman" charset="0"/>
                <a:ea typeface="ＭＳ Ｐゴシック" charset="0"/>
                <a:cs typeface="ＭＳ Ｐゴシック" charset="0"/>
              </a:rPr>
              <a:t>Aldosterone</a:t>
            </a:r>
            <a:r>
              <a:rPr lang="en-US">
                <a:latin typeface="Times New Roman" charset="0"/>
                <a:ea typeface="ＭＳ Ｐゴシック" charset="0"/>
                <a:cs typeface="ＭＳ Ｐゴシック" charset="0"/>
              </a:rPr>
              <a:t> is a hormone that increases the reabsorption of sodium and water and the release (secretion) of potassium in the kidneys. </a:t>
            </a:r>
          </a:p>
          <a:p>
            <a:r>
              <a:rPr lang="en-US" b="1">
                <a:latin typeface="Times New Roman" charset="0"/>
                <a:ea typeface="ＭＳ Ｐゴシック" charset="0"/>
                <a:cs typeface="ＭＳ Ｐゴシック" charset="0"/>
              </a:rPr>
              <a:t>Cortisol</a:t>
            </a:r>
            <a:r>
              <a:rPr lang="en-US">
                <a:latin typeface="Times New Roman" charset="0"/>
                <a:ea typeface="ＭＳ Ｐゴシック" charset="0"/>
                <a:cs typeface="ＭＳ Ｐゴシック" charset="0"/>
              </a:rPr>
              <a:t>, also known as </a:t>
            </a:r>
            <a:r>
              <a:rPr lang="en-US" b="1">
                <a:latin typeface="Times New Roman" charset="0"/>
                <a:ea typeface="ＭＳ Ｐゴシック" charset="0"/>
                <a:cs typeface="ＭＳ Ｐゴシック" charset="0"/>
              </a:rPr>
              <a:t>hydrocortisone</a:t>
            </a:r>
            <a:r>
              <a:rPr lang="en-US">
                <a:latin typeface="Times New Roman" charset="0"/>
                <a:ea typeface="ＭＳ Ｐゴシック" charset="0"/>
                <a:cs typeface="ＭＳ Ｐゴシック" charset="0"/>
              </a:rPr>
              <a:t>, is a </a:t>
            </a:r>
            <a:r>
              <a:rPr lang="en-US">
                <a:latin typeface="Times New Roman" charset="0"/>
                <a:ea typeface="ＭＳ Ｐゴシック" charset="0"/>
                <a:cs typeface="ＭＳ Ｐゴシック" charset="0"/>
                <a:hlinkClick r:id="rId3" tooltip="Corticosteroid"/>
              </a:rPr>
              <a:t>steroid</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hlinkClick r:id="rId4" tooltip="Hormone"/>
              </a:rPr>
              <a:t>hormone</a:t>
            </a:r>
            <a:r>
              <a:rPr lang="en-US">
                <a:latin typeface="Times New Roman" charset="0"/>
                <a:ea typeface="ＭＳ Ｐゴシック" charset="0"/>
                <a:cs typeface="ＭＳ Ｐゴシック" charset="0"/>
              </a:rPr>
              <a:t> or </a:t>
            </a:r>
            <a:r>
              <a:rPr lang="en-US">
                <a:latin typeface="Times New Roman" charset="0"/>
                <a:ea typeface="ＭＳ Ｐゴシック" charset="0"/>
                <a:cs typeface="ＭＳ Ｐゴシック" charset="0"/>
                <a:hlinkClick r:id="rId5" tooltip="Glucocorticoid"/>
              </a:rPr>
              <a:t>glucocorticoid</a:t>
            </a:r>
            <a:r>
              <a:rPr lang="en-US">
                <a:latin typeface="Times New Roman" charset="0"/>
                <a:ea typeface="ＭＳ Ｐゴシック" charset="0"/>
                <a:cs typeface="ＭＳ Ｐゴシック" charset="0"/>
              </a:rPr>
              <a:t> produced by the </a:t>
            </a:r>
            <a:r>
              <a:rPr lang="en-US">
                <a:latin typeface="Times New Roman" charset="0"/>
                <a:ea typeface="ＭＳ Ｐゴシック" charset="0"/>
                <a:cs typeface="ＭＳ Ｐゴシック" charset="0"/>
                <a:hlinkClick r:id="rId6" tooltip="Adrenal gland"/>
              </a:rPr>
              <a:t>adrenal gland</a:t>
            </a:r>
            <a:r>
              <a:rPr lang="en-US">
                <a:latin typeface="Times New Roman" charset="0"/>
                <a:ea typeface="ＭＳ Ｐゴシック" charset="0"/>
                <a:cs typeface="ＭＳ Ｐゴシック" charset="0"/>
              </a:rPr>
              <a:t>.</a:t>
            </a:r>
            <a:r>
              <a:rPr lang="en-US" baseline="30000">
                <a:latin typeface="Times New Roman" charset="0"/>
                <a:ea typeface="ＭＳ Ｐゴシック" charset="0"/>
                <a:cs typeface="ＭＳ Ｐゴシック" charset="0"/>
                <a:hlinkClick r:id="rId7"/>
              </a:rPr>
              <a:t>[1]</a:t>
            </a:r>
            <a:r>
              <a:rPr lang="en-US">
                <a:latin typeface="Times New Roman" charset="0"/>
                <a:ea typeface="ＭＳ Ｐゴシック" charset="0"/>
                <a:cs typeface="ＭＳ Ｐゴシック" charset="0"/>
              </a:rPr>
              <a:t> It is released in response to </a:t>
            </a:r>
            <a:r>
              <a:rPr lang="en-US">
                <a:latin typeface="Times New Roman" charset="0"/>
                <a:ea typeface="ＭＳ Ｐゴシック" charset="0"/>
                <a:cs typeface="ＭＳ Ｐゴシック" charset="0"/>
                <a:hlinkClick r:id="rId8" tooltip="Stress (medicine)"/>
              </a:rPr>
              <a:t>stress</a:t>
            </a:r>
            <a:r>
              <a:rPr lang="en-US">
                <a:latin typeface="Times New Roman" charset="0"/>
                <a:ea typeface="ＭＳ Ｐゴシック" charset="0"/>
                <a:cs typeface="ＭＳ Ｐゴシック" charset="0"/>
              </a:rPr>
              <a:t>, and to a low level of blood glucocorticoids. Its primary functions are to increase </a:t>
            </a:r>
            <a:r>
              <a:rPr lang="en-US">
                <a:latin typeface="Times New Roman" charset="0"/>
                <a:ea typeface="ＭＳ Ｐゴシック" charset="0"/>
                <a:cs typeface="ＭＳ Ｐゴシック" charset="0"/>
                <a:hlinkClick r:id="rId9" tooltip="Blood sugar"/>
              </a:rPr>
              <a:t>blood sugar</a:t>
            </a:r>
            <a:r>
              <a:rPr lang="en-US">
                <a:latin typeface="Times New Roman" charset="0"/>
                <a:ea typeface="ＭＳ Ｐゴシック" charset="0"/>
                <a:cs typeface="ＭＳ Ｐゴシック" charset="0"/>
              </a:rPr>
              <a:t> through gluconeogenesis, suppress the immune system, and aid in fat, protein and carbohydrate metabolism.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811C2C6-9010-E645-9E9D-8C07B5CA83F6}" type="slidenum">
              <a:rPr lang="en-US" sz="1200" b="0">
                <a:latin typeface="Times New Roman" charset="0"/>
              </a:rPr>
              <a:pPr/>
              <a:t>2</a:t>
            </a:fld>
            <a:endParaRPr lang="en-US" sz="1200" b="0">
              <a:latin typeface="Times New Roman" charset="0"/>
            </a:endParaRPr>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Lipids are generally not big enough to be macromolecules. They are grouped together because they mix poorly, if at all, with water.</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a:latin typeface="Times New Roman" charset="0"/>
                <a:ea typeface="ＭＳ Ｐゴシック" charset="0"/>
                <a:cs typeface="ＭＳ Ｐゴシック" charset="0"/>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a:latin typeface="Times New Roman" charset="0"/>
                <a:ea typeface="ＭＳ Ｐゴシック" charset="0"/>
                <a:cs typeface="ＭＳ Ｐゴシック" charset="0"/>
              </a:rPr>
              <a:t>2. The text notes that a gram of fat stores more than twice the energy of a gram of polysaccharide, such as starch. You might elaborate with a simple calculation to demonstrate how a person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a:t>
            </a:r>
            <a:r>
              <a:rPr lang="en-US" altLang="ja-JP">
                <a:latin typeface="Times New Roman" charset="0"/>
                <a:ea typeface="ＭＳ Ｐゴシック" charset="0"/>
                <a:cs typeface="ＭＳ Ｐゴシック" charset="0"/>
                <a:sym typeface="Symbol" charset="0"/>
              </a:rPr>
              <a:t></a:t>
            </a:r>
            <a:r>
              <a:rPr lang="en-US" altLang="ja-JP">
                <a:latin typeface="Times New Roman" charset="0"/>
                <a:ea typeface="ＭＳ Ｐゴシック" charset="0"/>
                <a:cs typeface="ＭＳ Ｐゴシック" charset="0"/>
              </a:rPr>
              <a:t> 25 </a:t>
            </a:r>
            <a:r>
              <a:rPr lang="en-US" altLang="ja-JP">
                <a:latin typeface="Times New Roman" charset="0"/>
                <a:ea typeface="ＭＳ Ｐゴシック" charset="0"/>
                <a:cs typeface="ＭＳ Ｐゴシック" charset="0"/>
                <a:sym typeface="Symbol" charset="0"/>
              </a:rPr>
              <a:t></a:t>
            </a:r>
            <a:r>
              <a:rPr lang="en-US" altLang="ja-JP">
                <a:latin typeface="Times New Roman" charset="0"/>
                <a:ea typeface="ＭＳ Ｐゴシック" charset="0"/>
                <a:cs typeface="ＭＳ Ｐゴシック" charset="0"/>
              </a:rPr>
              <a:t> 56.25 kg of carbohydrate </a:t>
            </a:r>
            <a:r>
              <a:rPr lang="en-US" altLang="ja-JP">
                <a:latin typeface="Times New Roman" charset="0"/>
                <a:ea typeface="ＭＳ Ｐゴシック" charset="0"/>
                <a:cs typeface="ＭＳ Ｐゴシック" charset="0"/>
                <a:sym typeface="Symbol" charset="0"/>
              </a:rPr>
              <a:t> </a:t>
            </a:r>
            <a:r>
              <a:rPr lang="en-US" altLang="ja-JP">
                <a:latin typeface="Times New Roman" charset="0"/>
                <a:ea typeface="ＭＳ Ｐゴシック" charset="0"/>
                <a:cs typeface="ＭＳ Ｐゴシック" charset="0"/>
              </a:rPr>
              <a:t>75 kg </a:t>
            </a:r>
            <a:r>
              <a:rPr lang="en-US" altLang="ja-JP">
                <a:latin typeface="Times New Roman" charset="0"/>
                <a:ea typeface="ＭＳ Ｐゴシック" charset="0"/>
                <a:cs typeface="ＭＳ Ｐゴシック" charset="0"/>
                <a:sym typeface="Symbol" charset="0"/>
              </a:rPr>
              <a:t></a:t>
            </a:r>
            <a:r>
              <a:rPr lang="en-US" altLang="ja-JP">
                <a:latin typeface="Times New Roman" charset="0"/>
                <a:ea typeface="ＭＳ Ｐゴシック" charset="0"/>
                <a:cs typeface="ＭＳ Ｐゴシック" charset="0"/>
              </a:rPr>
              <a:t> 131.25 kg, an increase of 31.25%)</a:t>
            </a:r>
          </a:p>
          <a:p>
            <a:pPr eaLnBrk="1" hangingPunct="1"/>
            <a:r>
              <a:rPr lang="en-US">
                <a:latin typeface="Times New Roman" charset="0"/>
                <a:ea typeface="ＭＳ Ｐゴシック" charset="0"/>
                <a:cs typeface="ＭＳ Ｐゴシック" charset="0"/>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Public attention to hydrogenation and the health risks of the resulting trans fats are causing changes in the use of products containing trans fats.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4270FC5-960D-0142-BD6F-E58151B3FF55}" type="slidenum">
              <a:rPr lang="en-US" sz="1200" b="0">
                <a:latin typeface="Times New Roman" charset="0"/>
              </a:rPr>
              <a:pPr/>
              <a:t>20</a:t>
            </a:fld>
            <a:endParaRPr lang="en-US" sz="1200" b="0">
              <a:latin typeface="Times New Roman" charset="0"/>
            </a:endParaRPr>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There are several important adverse consequences to steroid use to gain an athletic edge. Sports organizations and the public have come out against their use as a means to enhance performance. Athletic governing bodies prohibit their use.</a:t>
            </a:r>
          </a:p>
          <a:p>
            <a:pPr eaLnBrk="1" hangingPunct="1"/>
            <a:r>
              <a:rPr lang="en-US">
                <a:latin typeface="Times New Roman" charset="0"/>
                <a:ea typeface="ＭＳ Ｐゴシック" charset="0"/>
                <a:cs typeface="ＭＳ Ｐゴシック" charset="0"/>
              </a:rPr>
              <a:t>The consequences of steroid abuse will likely be of great interest to your students. However, the reasons for the damaging consequences might not be immediately clear. As time permits, consider noting the diverse homeostatic mechanisms that normally regulate the traits affected by steroid abuse.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ABC8B98-261A-714A-BF40-17FBB6EFD7F4}" type="slidenum">
              <a:rPr lang="en-US" sz="1200" b="0">
                <a:latin typeface="Times New Roman" charset="0"/>
              </a:rPr>
              <a:pPr/>
              <a:t>3</a:t>
            </a:fld>
            <a:endParaRPr lang="en-US" sz="1200" b="0">
              <a:latin typeface="Times New Roman"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Made of same elements as carbohydrates but very different structure/ proportions &amp; therefore very different biological properties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E1663FB3-028E-304C-88F0-D562024D8456}" type="slidenum">
              <a:rPr lang="en-US" sz="1200" b="0">
                <a:latin typeface="Times New Roman" charset="0"/>
              </a:rPr>
              <a:pPr/>
              <a:t>4</a:t>
            </a:fld>
            <a:endParaRPr lang="en-US" sz="1200" b="0">
              <a:latin typeface="Times New Roman"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43400"/>
            <a:ext cx="5334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Look at structure… What makes them hydrophobic?</a:t>
            </a:r>
          </a:p>
          <a:p>
            <a:endParaRPr lang="en-US" sz="1600" b="1">
              <a:latin typeface="Times New Roman" charset="0"/>
              <a:ea typeface="ＭＳ Ｐゴシック" charset="0"/>
              <a:cs typeface="ＭＳ Ｐゴシック" charset="0"/>
            </a:endParaRPr>
          </a:p>
          <a:p>
            <a:r>
              <a:rPr lang="en-US" sz="1600" b="1">
                <a:latin typeface="Times New Roman" charset="0"/>
                <a:ea typeface="ＭＳ Ｐゴシック" charset="0"/>
                <a:cs typeface="ＭＳ Ｐゴシック" charset="0"/>
              </a:rPr>
              <a:t>Note functional group = carboxyl</a:t>
            </a:r>
          </a:p>
          <a:p>
            <a:endParaRPr lang="en-US" sz="1600" b="1">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ADFDBA8-F426-4141-86CD-0D7D70A59247}" type="slidenum">
              <a:rPr lang="en-US" sz="1200" b="0">
                <a:latin typeface="Times New Roman" charset="0"/>
              </a:rPr>
              <a:pPr/>
              <a:t>5</a:t>
            </a:fld>
            <a:endParaRPr lang="en-US" sz="1200" b="0">
              <a:latin typeface="Times New Roman" charset="0"/>
            </a:endParaRPr>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Video: fats</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a:latin typeface="Times New Roman" charset="0"/>
                <a:ea typeface="ＭＳ Ｐゴシック" charset="0"/>
                <a:cs typeface="ＭＳ Ｐゴシック" charset="0"/>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a:latin typeface="Times New Roman" charset="0"/>
                <a:ea typeface="ＭＳ Ｐゴシック" charset="0"/>
                <a:cs typeface="ＭＳ Ｐゴシック" charset="0"/>
              </a:rPr>
              <a:t>2. The text notes that a gram of fat stores more than twice the energy of a gram of polysaccharide, such as starch. You might elaborate with a simple calculation to demonstrate how a person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a:t>
            </a:r>
            <a:r>
              <a:rPr lang="en-US" altLang="ja-JP">
                <a:latin typeface="Times New Roman" charset="0"/>
                <a:ea typeface="ＭＳ Ｐゴシック" charset="0"/>
                <a:cs typeface="ＭＳ Ｐゴシック" charset="0"/>
                <a:sym typeface="Symbol" charset="0"/>
              </a:rPr>
              <a:t></a:t>
            </a:r>
            <a:r>
              <a:rPr lang="en-US" altLang="ja-JP">
                <a:latin typeface="Times New Roman" charset="0"/>
                <a:ea typeface="ＭＳ Ｐゴシック" charset="0"/>
                <a:cs typeface="ＭＳ Ｐゴシック" charset="0"/>
              </a:rPr>
              <a:t> 25 </a:t>
            </a:r>
            <a:r>
              <a:rPr lang="en-US" altLang="ja-JP">
                <a:latin typeface="Times New Roman" charset="0"/>
                <a:ea typeface="ＭＳ Ｐゴシック" charset="0"/>
                <a:cs typeface="ＭＳ Ｐゴシック" charset="0"/>
                <a:sym typeface="Symbol" charset="0"/>
              </a:rPr>
              <a:t></a:t>
            </a:r>
            <a:r>
              <a:rPr lang="en-US" altLang="ja-JP">
                <a:latin typeface="Times New Roman" charset="0"/>
                <a:ea typeface="ＭＳ Ｐゴシック" charset="0"/>
                <a:cs typeface="ＭＳ Ｐゴシック" charset="0"/>
              </a:rPr>
              <a:t> 56.25 kg of carbohydrate </a:t>
            </a:r>
            <a:r>
              <a:rPr lang="en-US" altLang="ja-JP">
                <a:latin typeface="Times New Roman" charset="0"/>
                <a:ea typeface="ＭＳ Ｐゴシック" charset="0"/>
                <a:cs typeface="ＭＳ Ｐゴシック" charset="0"/>
                <a:sym typeface="Symbol" charset="0"/>
              </a:rPr>
              <a:t> </a:t>
            </a:r>
            <a:r>
              <a:rPr lang="en-US" altLang="ja-JP">
                <a:latin typeface="Times New Roman" charset="0"/>
                <a:ea typeface="ＭＳ Ｐゴシック" charset="0"/>
                <a:cs typeface="ＭＳ Ｐゴシック" charset="0"/>
              </a:rPr>
              <a:t>75 kg </a:t>
            </a:r>
            <a:r>
              <a:rPr lang="en-US" altLang="ja-JP">
                <a:latin typeface="Times New Roman" charset="0"/>
                <a:ea typeface="ＭＳ Ｐゴシック" charset="0"/>
                <a:cs typeface="ＭＳ Ｐゴシック" charset="0"/>
                <a:sym typeface="Symbol" charset="0"/>
              </a:rPr>
              <a:t></a:t>
            </a:r>
            <a:r>
              <a:rPr lang="en-US" altLang="ja-JP">
                <a:latin typeface="Times New Roman" charset="0"/>
                <a:ea typeface="ＭＳ Ｐゴシック" charset="0"/>
                <a:cs typeface="ＭＳ Ｐゴシック" charset="0"/>
              </a:rPr>
              <a:t> 131.25 kg, an increase of 31.25%)</a:t>
            </a:r>
          </a:p>
          <a:p>
            <a:pPr eaLnBrk="1" hangingPunct="1"/>
            <a:r>
              <a:rPr lang="en-US">
                <a:latin typeface="Times New Roman" charset="0"/>
                <a:ea typeface="ＭＳ Ｐゴシック" charset="0"/>
                <a:cs typeface="ＭＳ Ｐゴシック" charset="0"/>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Public attention to hydrogenation and the health risks of the resulting trans fats are causing changes in the use of products containing trans fats.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13756A6-4F40-4047-982A-BB258750D335}" type="slidenum">
              <a:rPr lang="en-US" sz="1200" b="0">
                <a:latin typeface="Times New Roman" charset="0"/>
              </a:rPr>
              <a:pPr/>
              <a:t>6</a:t>
            </a:fld>
            <a:endParaRPr lang="en-US" sz="1200" b="0">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BIG FAT molecule!!</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86D95F1-BD74-AC49-84C0-95112EBC5E2A}" type="slidenum">
              <a:rPr lang="en-US" sz="1200" b="0">
                <a:latin typeface="Times New Roman" charset="0"/>
              </a:rPr>
              <a:pPr/>
              <a:t>7</a:t>
            </a:fld>
            <a:endParaRPr lang="en-US" sz="1200" b="0">
              <a:latin typeface="Times New Roman"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Pulling the water out to free up the bond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F2BBE7E-3057-6143-BD40-2B93EBCC02B5}" type="slidenum">
              <a:rPr lang="en-US" sz="1200" b="0">
                <a:latin typeface="Times New Roman" charset="0"/>
              </a:rPr>
              <a:pPr/>
              <a:t>8</a:t>
            </a:fld>
            <a:endParaRPr lang="en-US" sz="1200" b="0">
              <a:latin typeface="Times New Roman"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What happens when you add oil to water</a:t>
            </a:r>
          </a:p>
          <a:p>
            <a:endParaRPr lang="en-US" sz="1600" b="1">
              <a:latin typeface="Times New Roman" charset="0"/>
              <a:ea typeface="ＭＳ Ｐゴシック" charset="0"/>
              <a:cs typeface="ＭＳ Ｐゴシック" charset="0"/>
            </a:endParaRPr>
          </a:p>
          <a:p>
            <a:r>
              <a:rPr lang="en-US" sz="1600" b="1">
                <a:latin typeface="Times New Roman" charset="0"/>
                <a:ea typeface="ＭＳ Ｐゴシック" charset="0"/>
                <a:cs typeface="ＭＳ Ｐゴシック" charset="0"/>
              </a:rPr>
              <a:t>Why is there a lot of energy stored in fats?</a:t>
            </a:r>
          </a:p>
          <a:p>
            <a:pPr lvl="1"/>
            <a:r>
              <a:rPr lang="en-US" sz="1600" b="1">
                <a:latin typeface="Times New Roman" charset="0"/>
                <a:ea typeface="ＭＳ Ｐゴシック" charset="0"/>
              </a:rPr>
              <a:t>• big molecule</a:t>
            </a:r>
          </a:p>
          <a:p>
            <a:pPr lvl="1"/>
            <a:r>
              <a:rPr lang="en-US" sz="1600" b="1">
                <a:latin typeface="Times New Roman" charset="0"/>
                <a:ea typeface="ＭＳ Ｐゴシック" charset="0"/>
              </a:rPr>
              <a:t>• lots of bonds of stored energy</a:t>
            </a:r>
          </a:p>
          <a:p>
            <a:pPr lvl="1"/>
            <a:endParaRPr lang="en-US" sz="1600" b="1">
              <a:latin typeface="Times New Roman" charset="0"/>
              <a:ea typeface="ＭＳ Ｐゴシック" charset="0"/>
            </a:endParaRPr>
          </a:p>
          <a:p>
            <a:r>
              <a:rPr lang="en-US" sz="1600" b="1">
                <a:latin typeface="Times New Roman" charset="0"/>
                <a:ea typeface="ＭＳ Ｐゴシック" charset="0"/>
                <a:cs typeface="ＭＳ Ｐゴシック" charset="0"/>
              </a:rPr>
              <a:t>So why are we attracted to eating fat?</a:t>
            </a:r>
          </a:p>
          <a:p>
            <a:pPr lvl="1"/>
            <a:r>
              <a:rPr lang="en-US" sz="1600" b="1">
                <a:latin typeface="Times New Roman" charset="0"/>
                <a:ea typeface="ＭＳ Ｐゴシック" charset="0"/>
              </a:rPr>
              <a:t>Think about our ancestors on the Serengeti Plain &amp; during the Ice Age. Was eating fat an advantage?</a:t>
            </a:r>
          </a:p>
          <a:p>
            <a:r>
              <a:rPr lang="en-US" sz="1600" b="1">
                <a:latin typeface="Times New Roman" charset="0"/>
                <a:ea typeface="ＭＳ Ｐゴシック" charset="0"/>
                <a:cs typeface="ＭＳ Ｐゴシック"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EC23BE2E-1EA0-BA41-9831-39B0F05E8FF0}" type="slidenum">
              <a:rPr lang="en-US" sz="1200" b="0">
                <a:latin typeface="Times New Roman" charset="0"/>
              </a:rPr>
              <a:pPr/>
              <a:t>9</a:t>
            </a:fld>
            <a:endParaRPr lang="en-US" sz="1200" b="0">
              <a:latin typeface="Times New Roman"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Times New Roman" charset="0"/>
                <a:ea typeface="ＭＳ Ｐゴシック" charset="0"/>
                <a:cs typeface="ＭＳ Ｐゴシック" charset="0"/>
              </a:rPr>
              <a:t>Mostly animal fats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941E9-65AB-D847-ACC0-5E3DA214B59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163099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941E9-65AB-D847-ACC0-5E3DA214B59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21949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941E9-65AB-D847-ACC0-5E3DA214B59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151994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941E9-65AB-D847-ACC0-5E3DA214B59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374311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941E9-65AB-D847-ACC0-5E3DA214B59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123409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941E9-65AB-D847-ACC0-5E3DA214B592}"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146964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941E9-65AB-D847-ACC0-5E3DA214B592}"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401170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941E9-65AB-D847-ACC0-5E3DA214B592}"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419643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941E9-65AB-D847-ACC0-5E3DA214B592}"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163025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941E9-65AB-D847-ACC0-5E3DA214B592}"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78993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941E9-65AB-D847-ACC0-5E3DA214B592}"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7AA6E-A66D-E74C-BC3F-D2C89CC3F9E6}" type="slidenum">
              <a:rPr lang="en-US" smtClean="0"/>
              <a:t>‹#›</a:t>
            </a:fld>
            <a:endParaRPr lang="en-US"/>
          </a:p>
        </p:txBody>
      </p:sp>
    </p:spTree>
    <p:extLst>
      <p:ext uri="{BB962C8B-B14F-4D97-AF65-F5344CB8AC3E}">
        <p14:creationId xmlns:p14="http://schemas.microsoft.com/office/powerpoint/2010/main" val="1977117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941E9-65AB-D847-ACC0-5E3DA214B592}" type="datetimeFigureOut">
              <a:rPr lang="en-US" smtClean="0"/>
              <a:t>5/17/17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7AA6E-A66D-E74C-BC3F-D2C89CC3F9E6}" type="slidenum">
              <a:rPr lang="en-US" smtClean="0"/>
              <a:t>‹#›</a:t>
            </a:fld>
            <a:endParaRPr lang="en-US"/>
          </a:p>
        </p:txBody>
      </p:sp>
    </p:spTree>
    <p:extLst>
      <p:ext uri="{BB962C8B-B14F-4D97-AF65-F5344CB8AC3E}">
        <p14:creationId xmlns:p14="http://schemas.microsoft.com/office/powerpoint/2010/main" val="4190373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jpeg"/><Relationship Id="rId5" Type="http://schemas.openxmlformats.org/officeDocument/2006/relationships/image" Target="../media/image9.jpeg"/><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9" name="Picture 3"/>
          <p:cNvPicPr>
            <a:picLocks noChangeAspect="1" noChangeArrowheads="1"/>
          </p:cNvPicPr>
          <p:nvPr/>
        </p:nvPicPr>
        <p:blipFill>
          <a:blip r:embed="rId3"/>
          <a:srcRect t="1678" r="52020" b="48671"/>
          <a:stretch>
            <a:fillRect/>
          </a:stretch>
        </p:blipFill>
        <p:spPr bwMode="auto">
          <a:xfrm>
            <a:off x="5407025" y="447675"/>
            <a:ext cx="3511550" cy="19494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36903" name="Picture 7" descr="41-02-ObeseMouse"/>
          <p:cNvPicPr>
            <a:picLocks noChangeAspect="1" noChangeArrowheads="1"/>
          </p:cNvPicPr>
          <p:nvPr/>
        </p:nvPicPr>
        <p:blipFill>
          <a:blip r:embed="rId4"/>
          <a:srcRect b="10349"/>
          <a:stretch>
            <a:fillRect/>
          </a:stretch>
        </p:blipFill>
        <p:spPr bwMode="auto">
          <a:xfrm>
            <a:off x="2425700" y="4314825"/>
            <a:ext cx="3962400" cy="2162175"/>
          </a:xfrm>
          <a:prstGeom prst="rect">
            <a:avLst/>
          </a:prstGeom>
          <a:noFill/>
          <a:effectLst>
            <a:outerShdw blurRad="63500" dist="38099" dir="2700000" algn="ctr" rotWithShape="0">
              <a:srgbClr val="000000">
                <a:alpha val="74998"/>
              </a:srgbClr>
            </a:outerShdw>
          </a:effectLst>
        </p:spPr>
      </p:pic>
      <p:sp>
        <p:nvSpPr>
          <p:cNvPr id="110595" name="Rectangle 9" descr="Rectangle: Click to edit Master text styles&#10;Second level&#10;Third level&#10;Fourth level&#10;Fifth level"/>
          <p:cNvSpPr>
            <a:spLocks noGrp="1" noChangeArrowheads="1"/>
          </p:cNvSpPr>
          <p:nvPr>
            <p:ph type="body" sz="half" idx="2"/>
          </p:nvPr>
        </p:nvSpPr>
        <p:spPr>
          <a:xfrm>
            <a:off x="3519488" y="711200"/>
            <a:ext cx="2157412" cy="901700"/>
          </a:xfrm>
        </p:spPr>
        <p:txBody>
          <a:bodyPr>
            <a:normAutofit lnSpcReduction="10000"/>
          </a:bodyPr>
          <a:lstStyle/>
          <a:p>
            <a:pPr eaLnBrk="1" hangingPunct="1"/>
            <a:r>
              <a:rPr lang="en-US" sz="5600">
                <a:solidFill>
                  <a:srgbClr val="000000"/>
                </a:solidFill>
                <a:latin typeface="Tahoma" charset="0"/>
              </a:rPr>
              <a:t>Lipids</a:t>
            </a:r>
          </a:p>
        </p:txBody>
      </p:sp>
      <p:sp>
        <p:nvSpPr>
          <p:cNvPr id="110596" name="Rectangle 10"/>
          <p:cNvSpPr>
            <a:spLocks noChangeArrowheads="1"/>
          </p:cNvSpPr>
          <p:nvPr/>
        </p:nvSpPr>
        <p:spPr bwMode="auto">
          <a:xfrm>
            <a:off x="1736725" y="3101975"/>
            <a:ext cx="53673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u="sng">
                <a:solidFill>
                  <a:srgbClr val="CC0000"/>
                </a:solidFill>
              </a:rPr>
              <a:t>long term energy storage</a:t>
            </a:r>
          </a:p>
          <a:p>
            <a:r>
              <a:rPr lang="en-US" sz="3400" u="sng">
                <a:solidFill>
                  <a:srgbClr val="CC0000"/>
                </a:solidFill>
              </a:rPr>
              <a:t>concentrated energy</a:t>
            </a:r>
          </a:p>
        </p:txBody>
      </p:sp>
      <p:pic>
        <p:nvPicPr>
          <p:cNvPr id="11059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246063"/>
            <a:ext cx="30480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90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3" name="Picture 5"/>
          <p:cNvPicPr>
            <a:picLocks noChangeAspect="1" noChangeArrowheads="1"/>
          </p:cNvPicPr>
          <p:nvPr/>
        </p:nvPicPr>
        <p:blipFill>
          <a:blip r:embed="rId4"/>
          <a:srcRect l="53551" t="2518" r="3600" b="5035"/>
          <a:stretch>
            <a:fillRect/>
          </a:stretch>
        </p:blipFill>
        <p:spPr bwMode="auto">
          <a:xfrm>
            <a:off x="5681663" y="2820988"/>
            <a:ext cx="3343275" cy="38671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29026" name="Rectangle 2"/>
          <p:cNvSpPr>
            <a:spLocks noGrp="1" noChangeArrowheads="1"/>
          </p:cNvSpPr>
          <p:nvPr>
            <p:ph type="title"/>
          </p:nvPr>
        </p:nvSpPr>
        <p:spPr>
          <a:xfrm>
            <a:off x="-177800" y="249238"/>
            <a:ext cx="8229600" cy="1143000"/>
          </a:xfrm>
        </p:spPr>
        <p:txBody>
          <a:bodyPr/>
          <a:lstStyle/>
          <a:p>
            <a:pPr eaLnBrk="1" hangingPunct="1"/>
            <a:r>
              <a:rPr lang="en-US">
                <a:latin typeface="Calibri" charset="0"/>
                <a:ea typeface="ＭＳ Ｐゴシック" charset="0"/>
                <a:cs typeface="ＭＳ Ｐゴシック" charset="0"/>
              </a:rPr>
              <a:t>Unsaturated fats</a:t>
            </a:r>
          </a:p>
        </p:txBody>
      </p:sp>
      <p:sp>
        <p:nvSpPr>
          <p:cNvPr id="129027" name="Rectangle 3" descr="Rectangle: Click to edit Master text styles&#10;Second level&#10;Third level&#10;Fourth level&#10;Fifth level"/>
          <p:cNvSpPr>
            <a:spLocks noGrp="1" noChangeArrowheads="1"/>
          </p:cNvSpPr>
          <p:nvPr>
            <p:ph type="body" idx="1"/>
          </p:nvPr>
        </p:nvSpPr>
        <p:spPr>
          <a:xfrm>
            <a:off x="558800" y="1371600"/>
            <a:ext cx="8051800" cy="5486400"/>
          </a:xfrm>
        </p:spPr>
        <p:txBody>
          <a:bodyPr/>
          <a:lstStyle/>
          <a:p>
            <a:pPr eaLnBrk="1" hangingPunct="1"/>
            <a:r>
              <a:rPr lang="en-US">
                <a:latin typeface="Calibri" charset="0"/>
                <a:ea typeface="ＭＳ Ｐゴシック" charset="0"/>
                <a:cs typeface="ＭＳ Ｐゴシック" charset="0"/>
              </a:rPr>
              <a:t>C=C double bonds in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the fatty acids</a:t>
            </a:r>
          </a:p>
          <a:p>
            <a:pPr lvl="1" eaLnBrk="1" hangingPunct="1"/>
            <a:r>
              <a:rPr lang="en-US" u="sng">
                <a:solidFill>
                  <a:srgbClr val="CC0000"/>
                </a:solidFill>
                <a:latin typeface="Calibri" charset="0"/>
                <a:ea typeface="ＭＳ Ｐゴシック" charset="0"/>
              </a:rPr>
              <a:t>plant &amp; fish fats </a:t>
            </a:r>
          </a:p>
          <a:p>
            <a:pPr lvl="1" eaLnBrk="1" hangingPunct="1"/>
            <a:r>
              <a:rPr lang="en-US" u="sng">
                <a:solidFill>
                  <a:srgbClr val="CC0000"/>
                </a:solidFill>
                <a:latin typeface="Calibri" charset="0"/>
                <a:ea typeface="ＭＳ Ｐゴシック" charset="0"/>
              </a:rPr>
              <a:t>vegetable oils</a:t>
            </a:r>
          </a:p>
          <a:p>
            <a:pPr lvl="1" eaLnBrk="1" hangingPunct="1"/>
            <a:r>
              <a:rPr lang="en-US" u="sng">
                <a:solidFill>
                  <a:srgbClr val="CC0000"/>
                </a:solidFill>
                <a:latin typeface="Calibri" charset="0"/>
                <a:ea typeface="ＭＳ Ｐゴシック" charset="0"/>
              </a:rPr>
              <a:t>liquid at room temperature</a:t>
            </a:r>
            <a:endParaRPr lang="en-US">
              <a:latin typeface="Calibri" charset="0"/>
              <a:ea typeface="ＭＳ Ｐゴシック" charset="0"/>
            </a:endParaRPr>
          </a:p>
          <a:p>
            <a:pPr lvl="2" eaLnBrk="1" hangingPunct="1"/>
            <a:r>
              <a:rPr lang="en-US">
                <a:latin typeface="Calibri" charset="0"/>
                <a:ea typeface="ＭＳ Ｐゴシック" charset="0"/>
              </a:rPr>
              <a:t>the kinks made by double</a:t>
            </a:r>
            <a:br>
              <a:rPr lang="en-US">
                <a:latin typeface="Calibri" charset="0"/>
                <a:ea typeface="ＭＳ Ｐゴシック" charset="0"/>
              </a:rPr>
            </a:br>
            <a:r>
              <a:rPr lang="en-US">
                <a:latin typeface="Calibri" charset="0"/>
                <a:ea typeface="ＭＳ Ｐゴシック" charset="0"/>
              </a:rPr>
              <a:t>bonded C prevent the </a:t>
            </a:r>
            <a:br>
              <a:rPr lang="en-US">
                <a:latin typeface="Calibri" charset="0"/>
                <a:ea typeface="ＭＳ Ｐゴシック" charset="0"/>
              </a:rPr>
            </a:br>
            <a:r>
              <a:rPr lang="en-US">
                <a:latin typeface="Calibri" charset="0"/>
                <a:ea typeface="ＭＳ Ｐゴシック" charset="0"/>
              </a:rPr>
              <a:t>molecules from packing </a:t>
            </a:r>
            <a:br>
              <a:rPr lang="en-US">
                <a:latin typeface="Calibri" charset="0"/>
                <a:ea typeface="ＭＳ Ｐゴシック" charset="0"/>
              </a:rPr>
            </a:br>
            <a:r>
              <a:rPr lang="en-US">
                <a:latin typeface="Calibri" charset="0"/>
                <a:ea typeface="ＭＳ Ｐゴシック" charset="0"/>
              </a:rPr>
              <a:t>tightly together</a:t>
            </a:r>
          </a:p>
        </p:txBody>
      </p:sp>
      <p:pic>
        <p:nvPicPr>
          <p:cNvPr id="129028" name="Picture 6" descr="03_22b"/>
          <p:cNvPicPr>
            <a:picLocks noChangeAspect="1" noChangeArrowheads="1"/>
          </p:cNvPicPr>
          <p:nvPr/>
        </p:nvPicPr>
        <p:blipFill>
          <a:blip r:embed="rId5">
            <a:extLst>
              <a:ext uri="{28A0092B-C50C-407E-A947-70E740481C1C}">
                <a14:useLocalDpi xmlns:a14="http://schemas.microsoft.com/office/drawing/2010/main" val="0"/>
              </a:ext>
            </a:extLst>
          </a:blip>
          <a:srcRect l="31500" t="50999" r="27000" b="3000"/>
          <a:stretch>
            <a:fillRect/>
          </a:stretch>
        </p:blipFill>
        <p:spPr bwMode="auto">
          <a:xfrm>
            <a:off x="5880100" y="393700"/>
            <a:ext cx="29083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5" name="Picture 7"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2250" y="556577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6" name="AutoShape 8"/>
          <p:cNvSpPr>
            <a:spLocks noChangeArrowheads="1"/>
          </p:cNvSpPr>
          <p:nvPr/>
        </p:nvSpPr>
        <p:spPr bwMode="auto">
          <a:xfrm flipH="1">
            <a:off x="2154238" y="5480050"/>
            <a:ext cx="2547937" cy="1239838"/>
          </a:xfrm>
          <a:prstGeom prst="wedgeEllipseCallout">
            <a:avLst>
              <a:gd name="adj1" fmla="val 88255"/>
              <a:gd name="adj2" fmla="val -14662"/>
            </a:avLst>
          </a:prstGeom>
          <a:solidFill>
            <a:srgbClr val="FFEA18"/>
          </a:solidFill>
          <a:ln w="38100">
            <a:solidFill>
              <a:srgbClr val="CC0000"/>
            </a:solidFill>
            <a:miter lim="800000"/>
            <a:headEnd/>
            <a:tailEnd/>
          </a:ln>
        </p:spPr>
        <p:txBody>
          <a:bodyPr wrap="none" lIns="0" tIns="0" rIns="0" bIns="0" anchor="ctr"/>
          <a:lstStyle/>
          <a:p>
            <a:endParaRPr lang="en-US" sz="800">
              <a:solidFill>
                <a:srgbClr val="0F116A"/>
              </a:solidFill>
              <a:latin typeface="Comic Sans MS" charset="0"/>
            </a:endParaRPr>
          </a:p>
          <a:p>
            <a:r>
              <a:rPr lang="en-US" sz="2000">
                <a:solidFill>
                  <a:srgbClr val="0F116A"/>
                </a:solidFill>
                <a:latin typeface="Comic Sans MS" charset="0"/>
              </a:rPr>
              <a:t>mono-unsaturated?</a:t>
            </a:r>
          </a:p>
          <a:p>
            <a:r>
              <a:rPr lang="en-US" sz="2000">
                <a:solidFill>
                  <a:srgbClr val="0F116A"/>
                </a:solidFill>
                <a:latin typeface="Comic Sans MS" charset="0"/>
              </a:rPr>
              <a:t>poly-unsaturated?</a:t>
            </a:r>
          </a:p>
        </p:txBody>
      </p:sp>
    </p:spTree>
    <p:extLst>
      <p:ext uri="{BB962C8B-B14F-4D97-AF65-F5344CB8AC3E}">
        <p14:creationId xmlns:p14="http://schemas.microsoft.com/office/powerpoint/2010/main" val="185530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3895"/>
                                        </p:tgtEl>
                                        <p:attrNameLst>
                                          <p:attrName>style.visibility</p:attrName>
                                        </p:attrNameLst>
                                      </p:cBhvr>
                                      <p:to>
                                        <p:strVal val="visible"/>
                                      </p:to>
                                    </p:set>
                                    <p:animEffect transition="in" filter="wipe(left)">
                                      <p:cBhvr>
                                        <p:cTn id="7" dur="500"/>
                                        <p:tgtEl>
                                          <p:spTgt spid="293895"/>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3896"/>
                                        </p:tgtEl>
                                        <p:attrNameLst>
                                          <p:attrName>style.visibility</p:attrName>
                                        </p:attrNameLst>
                                      </p:cBhvr>
                                      <p:to>
                                        <p:strVal val="visible"/>
                                      </p:to>
                                    </p:set>
                                    <p:animEffect transition="in" filter="wipe(left)">
                                      <p:cBhvr>
                                        <p:cTn id="11" dur="500"/>
                                        <p:tgtEl>
                                          <p:spTgt spid="293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Saturated vs. unsaturated</a:t>
            </a:r>
          </a:p>
        </p:txBody>
      </p:sp>
      <p:pic>
        <p:nvPicPr>
          <p:cNvPr id="131074" name="Picture 1027"/>
          <p:cNvPicPr>
            <a:picLocks noChangeAspect="1" noChangeArrowheads="1"/>
          </p:cNvPicPr>
          <p:nvPr/>
        </p:nvPicPr>
        <p:blipFill>
          <a:blip r:embed="rId3">
            <a:extLst>
              <a:ext uri="{28A0092B-C50C-407E-A947-70E740481C1C}">
                <a14:useLocalDpi xmlns:a14="http://schemas.microsoft.com/office/drawing/2010/main" val="0"/>
              </a:ext>
            </a:extLst>
          </a:blip>
          <a:srcRect b="6487"/>
          <a:stretch>
            <a:fillRect/>
          </a:stretch>
        </p:blipFill>
        <p:spPr bwMode="auto">
          <a:xfrm>
            <a:off x="762000" y="1752600"/>
            <a:ext cx="816451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1028"/>
          <p:cNvPicPr>
            <a:picLocks noChangeAspect="1" noChangeArrowheads="1"/>
          </p:cNvPicPr>
          <p:nvPr/>
        </p:nvPicPr>
        <p:blipFill>
          <a:blip r:embed="rId3">
            <a:extLst>
              <a:ext uri="{28A0092B-C50C-407E-A947-70E740481C1C}">
                <a14:useLocalDpi xmlns:a14="http://schemas.microsoft.com/office/drawing/2010/main" val="0"/>
              </a:ext>
            </a:extLst>
          </a:blip>
          <a:srcRect t="75676" r="60300" b="6487"/>
          <a:stretch>
            <a:fillRect/>
          </a:stretch>
        </p:blipFill>
        <p:spPr bwMode="auto">
          <a:xfrm>
            <a:off x="796925" y="4881563"/>
            <a:ext cx="32416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1029"/>
          <p:cNvPicPr>
            <a:picLocks noChangeAspect="1" noChangeArrowheads="1"/>
          </p:cNvPicPr>
          <p:nvPr/>
        </p:nvPicPr>
        <p:blipFill>
          <a:blip r:embed="rId3">
            <a:extLst>
              <a:ext uri="{28A0092B-C50C-407E-A947-70E740481C1C}">
                <a14:useLocalDpi xmlns:a14="http://schemas.microsoft.com/office/drawing/2010/main" val="0"/>
              </a:ext>
            </a:extLst>
          </a:blip>
          <a:srcRect t="75676" r="60300" b="6487"/>
          <a:stretch>
            <a:fillRect/>
          </a:stretch>
        </p:blipFill>
        <p:spPr bwMode="auto">
          <a:xfrm>
            <a:off x="796925" y="5414963"/>
            <a:ext cx="32416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1030"/>
          <p:cNvPicPr>
            <a:picLocks noChangeAspect="1" noChangeArrowheads="1"/>
          </p:cNvPicPr>
          <p:nvPr/>
        </p:nvPicPr>
        <p:blipFill>
          <a:blip r:embed="rId3">
            <a:extLst>
              <a:ext uri="{28A0092B-C50C-407E-A947-70E740481C1C}">
                <a14:useLocalDpi xmlns:a14="http://schemas.microsoft.com/office/drawing/2010/main" val="0"/>
              </a:ext>
            </a:extLst>
          </a:blip>
          <a:srcRect t="75676" r="60300" b="6487"/>
          <a:stretch>
            <a:fillRect/>
          </a:stretch>
        </p:blipFill>
        <p:spPr bwMode="auto">
          <a:xfrm>
            <a:off x="796925" y="5943600"/>
            <a:ext cx="32416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1031"/>
          <p:cNvPicPr>
            <a:picLocks noChangeAspect="1" noChangeArrowheads="1"/>
          </p:cNvPicPr>
          <p:nvPr/>
        </p:nvPicPr>
        <p:blipFill>
          <a:blip r:embed="rId3">
            <a:extLst>
              <a:ext uri="{28A0092B-C50C-407E-A947-70E740481C1C}">
                <a14:useLocalDpi xmlns:a14="http://schemas.microsoft.com/office/drawing/2010/main" val="0"/>
              </a:ext>
            </a:extLst>
          </a:blip>
          <a:srcRect l="61200" t="69189" b="6487"/>
          <a:stretch>
            <a:fillRect/>
          </a:stretch>
        </p:blipFill>
        <p:spPr bwMode="auto">
          <a:xfrm>
            <a:off x="5757863" y="4908550"/>
            <a:ext cx="3168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1032"/>
          <p:cNvPicPr>
            <a:picLocks noChangeAspect="1" noChangeArrowheads="1"/>
          </p:cNvPicPr>
          <p:nvPr/>
        </p:nvPicPr>
        <p:blipFill>
          <a:blip r:embed="rId3">
            <a:extLst>
              <a:ext uri="{28A0092B-C50C-407E-A947-70E740481C1C}">
                <a14:useLocalDpi xmlns:a14="http://schemas.microsoft.com/office/drawing/2010/main" val="0"/>
              </a:ext>
            </a:extLst>
          </a:blip>
          <a:srcRect l="61200" t="69189" b="6487"/>
          <a:stretch>
            <a:fillRect/>
          </a:stretch>
        </p:blipFill>
        <p:spPr bwMode="auto">
          <a:xfrm>
            <a:off x="5746750" y="5722938"/>
            <a:ext cx="31686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0" name="Rectangle 1033"/>
          <p:cNvSpPr>
            <a:spLocks noChangeArrowheads="1"/>
          </p:cNvSpPr>
          <p:nvPr/>
        </p:nvSpPr>
        <p:spPr bwMode="auto">
          <a:xfrm>
            <a:off x="1600200" y="1295400"/>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u="sng">
                <a:solidFill>
                  <a:srgbClr val="CC0000"/>
                </a:solidFill>
              </a:rPr>
              <a:t>saturated</a:t>
            </a:r>
            <a:endParaRPr lang="en-US" sz="3600">
              <a:solidFill>
                <a:srgbClr val="CC0000"/>
              </a:solidFill>
            </a:endParaRPr>
          </a:p>
        </p:txBody>
      </p:sp>
      <p:sp>
        <p:nvSpPr>
          <p:cNvPr id="131081" name="Rectangle 1034"/>
          <p:cNvSpPr>
            <a:spLocks noChangeArrowheads="1"/>
          </p:cNvSpPr>
          <p:nvPr/>
        </p:nvSpPr>
        <p:spPr bwMode="auto">
          <a:xfrm>
            <a:off x="5588000" y="1295400"/>
            <a:ext cx="280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u="sng">
                <a:solidFill>
                  <a:srgbClr val="CC0000"/>
                </a:solidFill>
              </a:rPr>
              <a:t>unsaturated</a:t>
            </a:r>
            <a:endParaRPr lang="en-US" sz="3600">
              <a:solidFill>
                <a:srgbClr val="CC0000"/>
              </a:solidFill>
            </a:endParaRPr>
          </a:p>
        </p:txBody>
      </p:sp>
      <p:grpSp>
        <p:nvGrpSpPr>
          <p:cNvPr id="2" name="Group 1035"/>
          <p:cNvGrpSpPr>
            <a:grpSpLocks/>
          </p:cNvGrpSpPr>
          <p:nvPr/>
        </p:nvGrpSpPr>
        <p:grpSpPr bwMode="auto">
          <a:xfrm>
            <a:off x="977900" y="3708400"/>
            <a:ext cx="3595688" cy="3595688"/>
            <a:chOff x="1145" y="518"/>
            <a:chExt cx="3718" cy="3718"/>
          </a:xfrm>
        </p:grpSpPr>
        <p:sp>
          <p:nvSpPr>
            <p:cNvPr id="131084" name="Oval 1036"/>
            <p:cNvSpPr>
              <a:spLocks noChangeArrowheads="1"/>
            </p:cNvSpPr>
            <p:nvPr/>
          </p:nvSpPr>
          <p:spPr bwMode="auto">
            <a:xfrm>
              <a:off x="1145" y="518"/>
              <a:ext cx="3718" cy="3718"/>
            </a:xfrm>
            <a:prstGeom prst="ellipse">
              <a:avLst/>
            </a:prstGeom>
            <a:noFill/>
            <a:ln w="304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5" name="Line 1037"/>
            <p:cNvSpPr>
              <a:spLocks noChangeShapeType="1"/>
            </p:cNvSpPr>
            <p:nvPr/>
          </p:nvSpPr>
          <p:spPr bwMode="auto">
            <a:xfrm>
              <a:off x="1851" y="871"/>
              <a:ext cx="2212" cy="3027"/>
            </a:xfrm>
            <a:prstGeom prst="line">
              <a:avLst/>
            </a:prstGeom>
            <a:noFill/>
            <a:ln w="3048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60814" name="Text Box 1038"/>
          <p:cNvSpPr txBox="1">
            <a:spLocks noChangeArrowheads="1"/>
          </p:cNvSpPr>
          <p:nvPr/>
        </p:nvSpPr>
        <p:spPr bwMode="auto">
          <a:xfrm>
            <a:off x="5461000" y="2871788"/>
            <a:ext cx="38766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spcBef>
                <a:spcPct val="50000"/>
              </a:spcBef>
            </a:pPr>
            <a:r>
              <a:rPr lang="en-US" sz="37000">
                <a:solidFill>
                  <a:srgbClr val="006C01"/>
                </a:solidFill>
                <a:latin typeface="Wingdings" charset="0"/>
                <a:sym typeface="Wingdings" charset="0"/>
              </a:rPr>
              <a:t></a:t>
            </a:r>
            <a:endParaRPr lang="en-US" sz="40700">
              <a:solidFill>
                <a:srgbClr val="006C01"/>
              </a:solidFill>
              <a:latin typeface="Wingdings" charset="0"/>
              <a:sym typeface="Wingdings" charset="0"/>
            </a:endParaRPr>
          </a:p>
        </p:txBody>
      </p:sp>
    </p:spTree>
    <p:extLst>
      <p:ext uri="{BB962C8B-B14F-4D97-AF65-F5344CB8AC3E}">
        <p14:creationId xmlns:p14="http://schemas.microsoft.com/office/powerpoint/2010/main" val="486478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14"/>
                                        </p:tgtEl>
                                        <p:attrNameLst>
                                          <p:attrName>style.visibility</p:attrName>
                                        </p:attrNameLst>
                                      </p:cBhvr>
                                      <p:to>
                                        <p:strVal val="visible"/>
                                      </p:to>
                                    </p:set>
                                    <p:animEffect transition="in" filter="wipe(left)">
                                      <p:cBhvr>
                                        <p:cTn id="12" dur="500"/>
                                        <p:tgtEl>
                                          <p:spTgt spid="460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21" name="Picture 7"/>
          <p:cNvPicPr>
            <a:picLocks noChangeAspect="1" noChangeArrowheads="1"/>
          </p:cNvPicPr>
          <p:nvPr/>
        </p:nvPicPr>
        <p:blipFill>
          <a:blip r:embed="rId3">
            <a:extLst>
              <a:ext uri="{28A0092B-C50C-407E-A947-70E740481C1C}">
                <a14:useLocalDpi xmlns:a14="http://schemas.microsoft.com/office/drawing/2010/main" val="0"/>
              </a:ext>
            </a:extLst>
          </a:blip>
          <a:srcRect r="32401" b="8571"/>
          <a:stretch>
            <a:fillRect/>
          </a:stretch>
        </p:blipFill>
        <p:spPr bwMode="auto">
          <a:xfrm>
            <a:off x="4090988" y="2660650"/>
            <a:ext cx="4849812"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Phospholipids </a:t>
            </a:r>
          </a:p>
        </p:txBody>
      </p:sp>
      <p:sp>
        <p:nvSpPr>
          <p:cNvPr id="133123" name="Rectangle 5" descr="Rectangle: Click to edit Master text styles&#10;Second level&#10;Third level&#10;Fourth level&#10;Fifth level"/>
          <p:cNvSpPr>
            <a:spLocks noGrp="1" noChangeArrowheads="1"/>
          </p:cNvSpPr>
          <p:nvPr>
            <p:ph type="body" idx="1"/>
          </p:nvPr>
        </p:nvSpPr>
        <p:spPr>
          <a:xfrm>
            <a:off x="609600" y="1371600"/>
            <a:ext cx="7315200" cy="2190750"/>
          </a:xfrm>
        </p:spPr>
        <p:txBody>
          <a:bodyPr/>
          <a:lstStyle/>
          <a:p>
            <a:pPr eaLnBrk="1" hangingPunct="1"/>
            <a:r>
              <a:rPr lang="en-US">
                <a:latin typeface="Calibri" charset="0"/>
                <a:ea typeface="ＭＳ Ｐゴシック" charset="0"/>
                <a:cs typeface="ＭＳ Ｐゴシック" charset="0"/>
              </a:rPr>
              <a:t>Structure:</a:t>
            </a:r>
          </a:p>
          <a:p>
            <a:pPr lvl="1" eaLnBrk="1" hangingPunct="1"/>
            <a:r>
              <a:rPr lang="en-US">
                <a:latin typeface="Calibri" charset="0"/>
                <a:ea typeface="ＭＳ Ｐゴシック" charset="0"/>
              </a:rPr>
              <a:t>glycerol + 2 fatty acids + </a:t>
            </a:r>
            <a:r>
              <a:rPr lang="en-US">
                <a:solidFill>
                  <a:srgbClr val="CC0000"/>
                </a:solidFill>
                <a:latin typeface="Calibri" charset="0"/>
                <a:ea typeface="ＭＳ Ｐゴシック" charset="0"/>
              </a:rPr>
              <a:t>PO</a:t>
            </a:r>
            <a:r>
              <a:rPr lang="en-US" baseline="-25000">
                <a:solidFill>
                  <a:srgbClr val="CC0000"/>
                </a:solidFill>
                <a:latin typeface="Calibri" charset="0"/>
                <a:ea typeface="ＭＳ Ｐゴシック" charset="0"/>
              </a:rPr>
              <a:t>4</a:t>
            </a:r>
            <a:endParaRPr lang="en-US" baseline="30000">
              <a:latin typeface="Calibri" charset="0"/>
              <a:ea typeface="ＭＳ Ｐゴシック" charset="0"/>
            </a:endParaRPr>
          </a:p>
          <a:p>
            <a:pPr lvl="2" eaLnBrk="1" hangingPunct="1"/>
            <a:r>
              <a:rPr lang="en-US">
                <a:latin typeface="Calibri" charset="0"/>
                <a:ea typeface="ＭＳ Ｐゴシック" charset="0"/>
              </a:rPr>
              <a:t>PO</a:t>
            </a:r>
            <a:r>
              <a:rPr lang="en-US" baseline="-25000">
                <a:latin typeface="Calibri" charset="0"/>
                <a:ea typeface="ＭＳ Ｐゴシック" charset="0"/>
              </a:rPr>
              <a:t>4</a:t>
            </a:r>
            <a:r>
              <a:rPr lang="en-US">
                <a:latin typeface="Calibri" charset="0"/>
                <a:ea typeface="ＭＳ Ｐゴシック" charset="0"/>
              </a:rPr>
              <a:t> = negatively charged</a:t>
            </a:r>
          </a:p>
        </p:txBody>
      </p:sp>
    </p:spTree>
    <p:extLst>
      <p:ext uri="{BB962C8B-B14F-4D97-AF65-F5344CB8AC3E}">
        <p14:creationId xmlns:p14="http://schemas.microsoft.com/office/powerpoint/2010/main" val="1343929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169" name="Picture 4"/>
          <p:cNvPicPr>
            <a:picLocks noChangeAspect="1" noChangeArrowheads="1"/>
          </p:cNvPicPr>
          <p:nvPr/>
        </p:nvPicPr>
        <p:blipFill>
          <a:blip r:embed="rId3">
            <a:extLst>
              <a:ext uri="{28A0092B-C50C-407E-A947-70E740481C1C}">
                <a14:useLocalDpi xmlns:a14="http://schemas.microsoft.com/office/drawing/2010/main" val="0"/>
              </a:ext>
            </a:extLst>
          </a:blip>
          <a:srcRect r="32671" b="11858"/>
          <a:stretch>
            <a:fillRect/>
          </a:stretch>
        </p:blipFill>
        <p:spPr bwMode="auto">
          <a:xfrm>
            <a:off x="4572000" y="3052763"/>
            <a:ext cx="4522788"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Phospholipids</a:t>
            </a:r>
          </a:p>
        </p:txBody>
      </p:sp>
      <p:sp>
        <p:nvSpPr>
          <p:cNvPr id="135171" name="Rectangle 3" descr="Rectangle: Click to edit Master text styles&#10;Second level&#10;Third level&#10;Fourth level&#10;Fifth level"/>
          <p:cNvSpPr>
            <a:spLocks noGrp="1" noChangeArrowheads="1"/>
          </p:cNvSpPr>
          <p:nvPr>
            <p:ph type="body" idx="1"/>
          </p:nvPr>
        </p:nvSpPr>
        <p:spPr>
          <a:xfrm>
            <a:off x="838200" y="1371600"/>
            <a:ext cx="6396038" cy="2395538"/>
          </a:xfrm>
        </p:spPr>
        <p:txBody>
          <a:bodyPr/>
          <a:lstStyle/>
          <a:p>
            <a:pPr eaLnBrk="1" hangingPunct="1"/>
            <a:r>
              <a:rPr lang="en-US">
                <a:latin typeface="Calibri" charset="0"/>
                <a:ea typeface="ＭＳ Ｐゴシック" charset="0"/>
                <a:cs typeface="ＭＳ Ｐゴシック" charset="0"/>
              </a:rPr>
              <a:t>Hydrophobic or hydrophilic?</a:t>
            </a:r>
          </a:p>
          <a:p>
            <a:pPr lvl="1" eaLnBrk="1" hangingPunct="1"/>
            <a:r>
              <a:rPr lang="en-US">
                <a:latin typeface="Calibri" charset="0"/>
                <a:ea typeface="ＭＳ Ｐゴシック" charset="0"/>
              </a:rPr>
              <a:t>fatty acid tails =</a:t>
            </a:r>
          </a:p>
          <a:p>
            <a:pPr lvl="1" eaLnBrk="1" hangingPunct="1"/>
            <a:r>
              <a:rPr lang="en-US">
                <a:latin typeface="Calibri" charset="0"/>
                <a:ea typeface="ＭＳ Ｐゴシック" charset="0"/>
              </a:rPr>
              <a:t>PO</a:t>
            </a:r>
            <a:r>
              <a:rPr lang="en-US" baseline="-25000">
                <a:latin typeface="Calibri" charset="0"/>
                <a:ea typeface="ＭＳ Ｐゴシック" charset="0"/>
              </a:rPr>
              <a:t>4</a:t>
            </a:r>
            <a:r>
              <a:rPr lang="en-US">
                <a:latin typeface="Calibri" charset="0"/>
                <a:ea typeface="ＭＳ Ｐゴシック" charset="0"/>
              </a:rPr>
              <a:t> head =</a:t>
            </a:r>
          </a:p>
          <a:p>
            <a:pPr lvl="1" eaLnBrk="1" hangingPunct="1"/>
            <a:r>
              <a:rPr lang="en-US">
                <a:latin typeface="Calibri" charset="0"/>
                <a:ea typeface="ＭＳ Ｐゴシック" charset="0"/>
              </a:rPr>
              <a:t>split </a:t>
            </a:r>
            <a:r>
              <a:rPr lang="ja-JP" altLang="en-US">
                <a:latin typeface="Calibri" charset="0"/>
                <a:ea typeface="ＭＳ Ｐゴシック" charset="0"/>
              </a:rPr>
              <a:t>“</a:t>
            </a:r>
            <a:r>
              <a:rPr lang="en-US" altLang="ja-JP">
                <a:latin typeface="Calibri" charset="0"/>
                <a:ea typeface="ＭＳ Ｐゴシック" charset="0"/>
              </a:rPr>
              <a:t>personality</a:t>
            </a:r>
            <a:r>
              <a:rPr lang="ja-JP" altLang="en-US">
                <a:latin typeface="Calibri" charset="0"/>
                <a:ea typeface="ＭＳ Ｐゴシック" charset="0"/>
              </a:rPr>
              <a:t>”</a:t>
            </a:r>
            <a:endParaRPr lang="en-US">
              <a:latin typeface="Calibri" charset="0"/>
              <a:ea typeface="ＭＳ Ｐゴシック" charset="0"/>
            </a:endParaRPr>
          </a:p>
        </p:txBody>
      </p:sp>
      <p:sp>
        <p:nvSpPr>
          <p:cNvPr id="295941" name="AutoShape 5"/>
          <p:cNvSpPr>
            <a:spLocks noChangeArrowheads="1"/>
          </p:cNvSpPr>
          <p:nvPr/>
        </p:nvSpPr>
        <p:spPr bwMode="auto">
          <a:xfrm>
            <a:off x="1379538" y="5227638"/>
            <a:ext cx="3244850" cy="1308100"/>
          </a:xfrm>
          <a:prstGeom prst="roundRect">
            <a:avLst>
              <a:gd name="adj" fmla="val 16667"/>
            </a:avLst>
          </a:prstGeom>
          <a:solidFill>
            <a:schemeClr val="accent3">
              <a:lumMod val="40000"/>
              <a:lumOff val="60000"/>
            </a:schemeClr>
          </a:solidFill>
          <a:ln w="9525">
            <a:solidFill>
              <a:schemeClr val="tx1"/>
            </a:solidFill>
            <a:round/>
            <a:headEnd/>
            <a:tailEnd/>
          </a:ln>
        </p:spPr>
        <p:txBody>
          <a:bodyPr rIns="0" anchor="ctr">
            <a:spAutoFit/>
          </a:bodyPr>
          <a:lstStyle/>
          <a:p>
            <a:pPr algn="l" eaLnBrk="1" hangingPunct="1">
              <a:spcBef>
                <a:spcPct val="20000"/>
              </a:spcBef>
              <a:buClr>
                <a:schemeClr val="tx1"/>
              </a:buClr>
              <a:buSzPct val="60000"/>
              <a:defRPr/>
            </a:pPr>
            <a:r>
              <a:rPr lang="en-US">
                <a:solidFill>
                  <a:srgbClr val="000000"/>
                </a:solidFill>
                <a:cs typeface="Arial" charset="0"/>
              </a:rPr>
              <a:t>interaction with H</a:t>
            </a:r>
            <a:r>
              <a:rPr lang="en-US" baseline="-25000">
                <a:solidFill>
                  <a:srgbClr val="000000"/>
                </a:solidFill>
                <a:cs typeface="Arial" charset="0"/>
              </a:rPr>
              <a:t>2</a:t>
            </a:r>
            <a:r>
              <a:rPr lang="en-US">
                <a:solidFill>
                  <a:srgbClr val="000000"/>
                </a:solidFill>
                <a:cs typeface="Arial" charset="0"/>
              </a:rPr>
              <a:t>O is complex &amp; </a:t>
            </a:r>
            <a:r>
              <a:rPr lang="en-US" u="sng">
                <a:solidFill>
                  <a:srgbClr val="000000"/>
                </a:solidFill>
                <a:cs typeface="Arial" charset="0"/>
              </a:rPr>
              <a:t>very important</a:t>
            </a:r>
            <a:r>
              <a:rPr lang="en-US">
                <a:solidFill>
                  <a:srgbClr val="000000"/>
                </a:solidFill>
                <a:cs typeface="Arial" charset="0"/>
              </a:rPr>
              <a:t>!</a:t>
            </a:r>
          </a:p>
        </p:txBody>
      </p:sp>
      <p:sp>
        <p:nvSpPr>
          <p:cNvPr id="135173" name="AutoShape 8"/>
          <p:cNvSpPr>
            <a:spLocks noChangeArrowheads="1"/>
          </p:cNvSpPr>
          <p:nvPr/>
        </p:nvSpPr>
        <p:spPr bwMode="auto">
          <a:xfrm>
            <a:off x="5516563" y="5834063"/>
            <a:ext cx="2363787" cy="33972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ja-JP" altLang="en-US" sz="2000">
                <a:solidFill>
                  <a:schemeClr val="bg1"/>
                </a:solidFill>
              </a:rPr>
              <a:t>“</a:t>
            </a:r>
            <a:r>
              <a:rPr lang="en-US" altLang="ja-JP" sz="2000">
                <a:solidFill>
                  <a:schemeClr val="bg1"/>
                </a:solidFill>
              </a:rPr>
              <a:t>repelled by water</a:t>
            </a:r>
            <a:r>
              <a:rPr lang="ja-JP" altLang="en-US" sz="2000">
                <a:solidFill>
                  <a:schemeClr val="bg1"/>
                </a:solidFill>
              </a:rPr>
              <a:t>”</a:t>
            </a:r>
            <a:endParaRPr lang="en-US" sz="2000">
              <a:solidFill>
                <a:schemeClr val="bg1"/>
              </a:solidFill>
            </a:endParaRPr>
          </a:p>
        </p:txBody>
      </p:sp>
      <p:sp>
        <p:nvSpPr>
          <p:cNvPr id="135174" name="AutoShape 9"/>
          <p:cNvSpPr>
            <a:spLocks noChangeArrowheads="1"/>
          </p:cNvSpPr>
          <p:nvPr/>
        </p:nvSpPr>
        <p:spPr bwMode="auto">
          <a:xfrm>
            <a:off x="5495925" y="2962275"/>
            <a:ext cx="2406650" cy="33972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p>
            <a:r>
              <a:rPr lang="ja-JP" altLang="en-US" sz="2000">
                <a:solidFill>
                  <a:schemeClr val="bg1"/>
                </a:solidFill>
              </a:rPr>
              <a:t>“</a:t>
            </a:r>
            <a:r>
              <a:rPr lang="en-US" altLang="ja-JP" sz="2000">
                <a:solidFill>
                  <a:schemeClr val="bg1"/>
                </a:solidFill>
              </a:rPr>
              <a:t>attracted to water</a:t>
            </a:r>
            <a:r>
              <a:rPr lang="ja-JP" altLang="en-US" sz="2000">
                <a:solidFill>
                  <a:schemeClr val="bg1"/>
                </a:solidFill>
              </a:rPr>
              <a:t>”</a:t>
            </a:r>
            <a:endParaRPr lang="en-US" sz="2000">
              <a:solidFill>
                <a:schemeClr val="bg1"/>
              </a:solidFill>
            </a:endParaRPr>
          </a:p>
        </p:txBody>
      </p:sp>
      <p:sp>
        <p:nvSpPr>
          <p:cNvPr id="135175" name="Rectangle 11"/>
          <p:cNvSpPr>
            <a:spLocks noChangeArrowheads="1"/>
          </p:cNvSpPr>
          <p:nvPr/>
        </p:nvSpPr>
        <p:spPr bwMode="auto">
          <a:xfrm>
            <a:off x="4406900" y="1927225"/>
            <a:ext cx="21828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u="sng">
                <a:solidFill>
                  <a:srgbClr val="CC0000"/>
                </a:solidFill>
              </a:rPr>
              <a:t>hydrophobic</a:t>
            </a:r>
          </a:p>
        </p:txBody>
      </p:sp>
      <p:sp>
        <p:nvSpPr>
          <p:cNvPr id="135176" name="Rectangle 12"/>
          <p:cNvSpPr>
            <a:spLocks noChangeArrowheads="1"/>
          </p:cNvSpPr>
          <p:nvPr/>
        </p:nvSpPr>
        <p:spPr bwMode="auto">
          <a:xfrm>
            <a:off x="3625850" y="2430463"/>
            <a:ext cx="20558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u="sng">
                <a:solidFill>
                  <a:srgbClr val="CC0000"/>
                </a:solidFill>
              </a:rPr>
              <a:t>hydrophillic</a:t>
            </a:r>
          </a:p>
        </p:txBody>
      </p:sp>
    </p:spTree>
    <p:extLst>
      <p:ext uri="{BB962C8B-B14F-4D97-AF65-F5344CB8AC3E}">
        <p14:creationId xmlns:p14="http://schemas.microsoft.com/office/powerpoint/2010/main" val="12882657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Phospholipids in water</a:t>
            </a:r>
          </a:p>
        </p:txBody>
      </p:sp>
      <p:sp>
        <p:nvSpPr>
          <p:cNvPr id="137218" name="Rectangle 3" descr="Rectangle: Click to edit Master text styles&#10;Second level&#10;Third level&#10;Fourth level&#10;Fifth level"/>
          <p:cNvSpPr>
            <a:spLocks noGrp="1" noChangeArrowheads="1"/>
          </p:cNvSpPr>
          <p:nvPr>
            <p:ph type="body" idx="1"/>
          </p:nvPr>
        </p:nvSpPr>
        <p:spPr>
          <a:xfrm>
            <a:off x="838200" y="1371600"/>
            <a:ext cx="7772400" cy="3214688"/>
          </a:xfrm>
        </p:spPr>
        <p:txBody>
          <a:bodyPr/>
          <a:lstStyle/>
          <a:p>
            <a:pPr eaLnBrk="1" hangingPunct="1"/>
            <a:r>
              <a:rPr lang="en-US" u="sng">
                <a:solidFill>
                  <a:srgbClr val="CC0000"/>
                </a:solidFill>
                <a:latin typeface="Calibri" charset="0"/>
                <a:ea typeface="ＭＳ Ｐゴシック" charset="0"/>
                <a:cs typeface="ＭＳ Ｐゴシック" charset="0"/>
              </a:rPr>
              <a:t>Hydrophilic heads </a:t>
            </a:r>
            <a:r>
              <a:rPr lang="ja-JP" altLang="en-US" u="sng">
                <a:solidFill>
                  <a:srgbClr val="CC0000"/>
                </a:solidFill>
                <a:latin typeface="Calibri" charset="0"/>
                <a:ea typeface="ＭＳ Ｐゴシック" charset="0"/>
                <a:cs typeface="ＭＳ Ｐゴシック" charset="0"/>
              </a:rPr>
              <a:t>“</a:t>
            </a:r>
            <a:r>
              <a:rPr lang="en-US" altLang="ja-JP" u="sng">
                <a:solidFill>
                  <a:srgbClr val="CC0000"/>
                </a:solidFill>
                <a:latin typeface="Calibri" charset="0"/>
                <a:ea typeface="ＭＳ Ｐゴシック" charset="0"/>
                <a:cs typeface="ＭＳ Ｐゴシック" charset="0"/>
              </a:rPr>
              <a:t>attracted</a:t>
            </a:r>
            <a:r>
              <a:rPr lang="ja-JP" altLang="en-US" u="sng">
                <a:solidFill>
                  <a:srgbClr val="CC0000"/>
                </a:solidFill>
                <a:latin typeface="Calibri" charset="0"/>
                <a:ea typeface="ＭＳ Ｐゴシック" charset="0"/>
                <a:cs typeface="ＭＳ Ｐゴシック" charset="0"/>
              </a:rPr>
              <a:t>”</a:t>
            </a:r>
            <a:r>
              <a:rPr lang="en-US" altLang="ja-JP" u="sng">
                <a:solidFill>
                  <a:srgbClr val="CC0000"/>
                </a:solidFill>
                <a:latin typeface="Calibri" charset="0"/>
                <a:ea typeface="ＭＳ Ｐゴシック" charset="0"/>
                <a:cs typeface="ＭＳ Ｐゴシック" charset="0"/>
              </a:rPr>
              <a:t> to H</a:t>
            </a:r>
            <a:r>
              <a:rPr lang="en-US" altLang="ja-JP" baseline="-25000">
                <a:solidFill>
                  <a:srgbClr val="CC0000"/>
                </a:solidFill>
                <a:latin typeface="Calibri" charset="0"/>
                <a:ea typeface="ＭＳ Ｐゴシック" charset="0"/>
                <a:cs typeface="ＭＳ Ｐゴシック" charset="0"/>
              </a:rPr>
              <a:t>2</a:t>
            </a:r>
            <a:r>
              <a:rPr lang="en-US" altLang="ja-JP" u="sng">
                <a:solidFill>
                  <a:srgbClr val="CC0000"/>
                </a:solidFill>
                <a:latin typeface="Calibri" charset="0"/>
                <a:ea typeface="ＭＳ Ｐゴシック" charset="0"/>
                <a:cs typeface="ＭＳ Ｐゴシック" charset="0"/>
              </a:rPr>
              <a:t>O</a:t>
            </a:r>
          </a:p>
          <a:p>
            <a:pPr eaLnBrk="1" hangingPunct="1"/>
            <a:r>
              <a:rPr lang="en-US" u="sng">
                <a:solidFill>
                  <a:srgbClr val="CC0000"/>
                </a:solidFill>
                <a:latin typeface="Calibri" charset="0"/>
                <a:ea typeface="ＭＳ Ｐゴシック" charset="0"/>
                <a:cs typeface="ＭＳ Ｐゴシック" charset="0"/>
              </a:rPr>
              <a:t>Hydrophobic tails </a:t>
            </a:r>
            <a:r>
              <a:rPr lang="ja-JP" altLang="en-US" u="sng">
                <a:solidFill>
                  <a:srgbClr val="CC0000"/>
                </a:solidFill>
                <a:latin typeface="Calibri" charset="0"/>
                <a:ea typeface="ＭＳ Ｐゴシック" charset="0"/>
                <a:cs typeface="ＭＳ Ｐゴシック" charset="0"/>
              </a:rPr>
              <a:t>“</a:t>
            </a:r>
            <a:r>
              <a:rPr lang="en-US" altLang="ja-JP" u="sng">
                <a:solidFill>
                  <a:srgbClr val="CC0000"/>
                </a:solidFill>
                <a:latin typeface="Calibri" charset="0"/>
                <a:ea typeface="ＭＳ Ｐゴシック" charset="0"/>
                <a:cs typeface="ＭＳ Ｐゴシック" charset="0"/>
              </a:rPr>
              <a:t>hide</a:t>
            </a:r>
            <a:r>
              <a:rPr lang="ja-JP" altLang="en-US" u="sng">
                <a:solidFill>
                  <a:srgbClr val="CC0000"/>
                </a:solidFill>
                <a:latin typeface="Calibri" charset="0"/>
                <a:ea typeface="ＭＳ Ｐゴシック" charset="0"/>
                <a:cs typeface="ＭＳ Ｐゴシック" charset="0"/>
              </a:rPr>
              <a:t>”</a:t>
            </a:r>
            <a:r>
              <a:rPr lang="en-US" altLang="ja-JP" u="sng">
                <a:solidFill>
                  <a:srgbClr val="CC0000"/>
                </a:solidFill>
                <a:latin typeface="Calibri" charset="0"/>
                <a:ea typeface="ＭＳ Ｐゴシック" charset="0"/>
                <a:cs typeface="ＭＳ Ｐゴシック" charset="0"/>
              </a:rPr>
              <a:t> from H</a:t>
            </a:r>
            <a:r>
              <a:rPr lang="en-US" altLang="ja-JP" baseline="-25000">
                <a:solidFill>
                  <a:srgbClr val="CC0000"/>
                </a:solidFill>
                <a:latin typeface="Calibri" charset="0"/>
                <a:ea typeface="ＭＳ Ｐゴシック" charset="0"/>
                <a:cs typeface="ＭＳ Ｐゴシック" charset="0"/>
              </a:rPr>
              <a:t>2</a:t>
            </a:r>
            <a:r>
              <a:rPr lang="en-US" altLang="ja-JP" u="sng">
                <a:solidFill>
                  <a:srgbClr val="CC0000"/>
                </a:solidFill>
                <a:latin typeface="Calibri" charset="0"/>
                <a:ea typeface="ＭＳ Ｐゴシック" charset="0"/>
                <a:cs typeface="ＭＳ Ｐゴシック" charset="0"/>
              </a:rPr>
              <a:t>O</a:t>
            </a:r>
            <a:endParaRPr lang="en-US" altLang="ja-JP">
              <a:latin typeface="Calibri" charset="0"/>
              <a:ea typeface="ＭＳ Ｐゴシック" charset="0"/>
              <a:cs typeface="ＭＳ Ｐゴシック" charset="0"/>
            </a:endParaRPr>
          </a:p>
          <a:p>
            <a:pPr lvl="1" eaLnBrk="1" hangingPunct="1"/>
            <a:r>
              <a:rPr lang="en-US">
                <a:latin typeface="Calibri" charset="0"/>
                <a:ea typeface="ＭＳ Ｐゴシック" charset="0"/>
              </a:rPr>
              <a:t>can self-assemble into </a:t>
            </a:r>
            <a:r>
              <a:rPr lang="ja-JP" altLang="en-US">
                <a:latin typeface="Calibri" charset="0"/>
                <a:ea typeface="ＭＳ Ｐゴシック" charset="0"/>
              </a:rPr>
              <a:t>“</a:t>
            </a:r>
            <a:r>
              <a:rPr lang="en-US" altLang="ja-JP">
                <a:latin typeface="Calibri" charset="0"/>
                <a:ea typeface="ＭＳ Ｐゴシック" charset="0"/>
              </a:rPr>
              <a:t>bubbles</a:t>
            </a:r>
            <a:r>
              <a:rPr lang="ja-JP" altLang="en-US">
                <a:latin typeface="Calibri" charset="0"/>
                <a:ea typeface="ＭＳ Ｐゴシック" charset="0"/>
              </a:rPr>
              <a:t>”</a:t>
            </a:r>
            <a:r>
              <a:rPr lang="en-US" altLang="ja-JP">
                <a:latin typeface="Calibri" charset="0"/>
                <a:ea typeface="ＭＳ Ｐゴシック" charset="0"/>
              </a:rPr>
              <a:t> </a:t>
            </a:r>
          </a:p>
          <a:p>
            <a:pPr marL="1085850" lvl="2" eaLnBrk="1" hangingPunct="1"/>
            <a:r>
              <a:rPr lang="en-US">
                <a:latin typeface="Calibri" charset="0"/>
                <a:ea typeface="ＭＳ Ｐゴシック" charset="0"/>
              </a:rPr>
              <a:t>bubble = </a:t>
            </a:r>
            <a:r>
              <a:rPr lang="ja-JP" altLang="en-US">
                <a:latin typeface="Calibri" charset="0"/>
                <a:ea typeface="ＭＳ Ｐゴシック" charset="0"/>
              </a:rPr>
              <a:t>“</a:t>
            </a:r>
            <a:r>
              <a:rPr lang="en-US" altLang="ja-JP">
                <a:latin typeface="Calibri" charset="0"/>
                <a:ea typeface="ＭＳ Ｐゴシック" charset="0"/>
              </a:rPr>
              <a:t>micelle</a:t>
            </a:r>
            <a:r>
              <a:rPr lang="ja-JP" altLang="en-US">
                <a:latin typeface="Calibri" charset="0"/>
                <a:ea typeface="ＭＳ Ｐゴシック" charset="0"/>
              </a:rPr>
              <a:t>”</a:t>
            </a:r>
            <a:endParaRPr lang="en-US" altLang="ja-JP">
              <a:latin typeface="Calibri" charset="0"/>
              <a:ea typeface="ＭＳ Ｐゴシック" charset="0"/>
            </a:endParaRPr>
          </a:p>
          <a:p>
            <a:pPr marL="1085850" lvl="2" eaLnBrk="1" hangingPunct="1"/>
            <a:r>
              <a:rPr lang="en-US">
                <a:latin typeface="Calibri" charset="0"/>
                <a:ea typeface="ＭＳ Ｐゴシック" charset="0"/>
              </a:rPr>
              <a:t>can also form a </a:t>
            </a:r>
            <a:r>
              <a:rPr lang="en-US" u="sng">
                <a:solidFill>
                  <a:srgbClr val="CC0000"/>
                </a:solidFill>
                <a:latin typeface="Calibri" charset="0"/>
                <a:ea typeface="ＭＳ Ｐゴシック" charset="0"/>
              </a:rPr>
              <a:t>phospholipid bilayer</a:t>
            </a:r>
            <a:endParaRPr lang="en-US">
              <a:latin typeface="Calibri" charset="0"/>
              <a:ea typeface="ＭＳ Ｐゴシック" charset="0"/>
            </a:endParaRPr>
          </a:p>
          <a:p>
            <a:pPr marL="1085850" lvl="2" eaLnBrk="1" hangingPunct="1"/>
            <a:r>
              <a:rPr lang="en-US">
                <a:latin typeface="Calibri" charset="0"/>
                <a:ea typeface="ＭＳ Ｐゴシック" charset="0"/>
              </a:rPr>
              <a:t>early evolutionary stage of cell?</a:t>
            </a:r>
          </a:p>
        </p:txBody>
      </p:sp>
      <p:pic>
        <p:nvPicPr>
          <p:cNvPr id="137219" name="Picture 5"/>
          <p:cNvPicPr>
            <a:picLocks noChangeAspect="1" noChangeArrowheads="1"/>
          </p:cNvPicPr>
          <p:nvPr/>
        </p:nvPicPr>
        <p:blipFill>
          <a:blip r:embed="rId3">
            <a:extLst>
              <a:ext uri="{28A0092B-C50C-407E-A947-70E740481C1C}">
                <a14:useLocalDpi xmlns:a14="http://schemas.microsoft.com/office/drawing/2010/main" val="0"/>
              </a:ext>
            </a:extLst>
          </a:blip>
          <a:srcRect l="27489" b="52800"/>
          <a:stretch>
            <a:fillRect/>
          </a:stretch>
        </p:blipFill>
        <p:spPr bwMode="auto">
          <a:xfrm>
            <a:off x="228600" y="4343400"/>
            <a:ext cx="4267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9"/>
          <p:cNvPicPr>
            <a:picLocks noChangeAspect="1" noChangeArrowheads="1"/>
          </p:cNvPicPr>
          <p:nvPr/>
        </p:nvPicPr>
        <p:blipFill>
          <a:blip r:embed="rId4">
            <a:extLst>
              <a:ext uri="{28A0092B-C50C-407E-A947-70E740481C1C}">
                <a14:useLocalDpi xmlns:a14="http://schemas.microsoft.com/office/drawing/2010/main" val="0"/>
              </a:ext>
            </a:extLst>
          </a:blip>
          <a:srcRect l="29604" t="57005" b="8675"/>
          <a:stretch>
            <a:fillRect/>
          </a:stretch>
        </p:blipFill>
        <p:spPr bwMode="auto">
          <a:xfrm>
            <a:off x="4972050" y="4592638"/>
            <a:ext cx="39243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AutoShape 10"/>
          <p:cNvSpPr>
            <a:spLocks noChangeArrowheads="1"/>
          </p:cNvSpPr>
          <p:nvPr/>
        </p:nvSpPr>
        <p:spPr bwMode="auto">
          <a:xfrm>
            <a:off x="4660900" y="5257800"/>
            <a:ext cx="1298575" cy="406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spAutoFit/>
          </a:bodyPr>
          <a:lstStyle/>
          <a:p>
            <a:r>
              <a:rPr lang="en-US">
                <a:solidFill>
                  <a:srgbClr val="CC0000"/>
                </a:solidFill>
              </a:rPr>
              <a:t>bilayer</a:t>
            </a:r>
          </a:p>
        </p:txBody>
      </p:sp>
      <p:sp>
        <p:nvSpPr>
          <p:cNvPr id="137222" name="AutoShape 11"/>
          <p:cNvSpPr>
            <a:spLocks noChangeArrowheads="1"/>
          </p:cNvSpPr>
          <p:nvPr/>
        </p:nvSpPr>
        <p:spPr bwMode="auto">
          <a:xfrm>
            <a:off x="7466013" y="4197350"/>
            <a:ext cx="1298575" cy="406400"/>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spAutoFit/>
          </a:bodyPr>
          <a:lstStyle/>
          <a:p>
            <a:r>
              <a:rPr lang="en-US">
                <a:solidFill>
                  <a:srgbClr val="000000"/>
                </a:solidFill>
              </a:rPr>
              <a:t>water</a:t>
            </a:r>
          </a:p>
        </p:txBody>
      </p:sp>
      <p:sp>
        <p:nvSpPr>
          <p:cNvPr id="137223" name="AutoShape 12"/>
          <p:cNvSpPr>
            <a:spLocks noChangeArrowheads="1"/>
          </p:cNvSpPr>
          <p:nvPr/>
        </p:nvSpPr>
        <p:spPr bwMode="auto">
          <a:xfrm>
            <a:off x="7466013" y="6108700"/>
            <a:ext cx="1298575" cy="406400"/>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spAutoFit/>
          </a:bodyPr>
          <a:lstStyle/>
          <a:p>
            <a:r>
              <a:rPr lang="en-US">
                <a:solidFill>
                  <a:srgbClr val="000000"/>
                </a:solidFill>
              </a:rPr>
              <a:t>water</a:t>
            </a:r>
            <a:endParaRPr lang="en-US">
              <a:solidFill>
                <a:srgbClr val="CC0000"/>
              </a:solidFill>
            </a:endParaRPr>
          </a:p>
        </p:txBody>
      </p:sp>
    </p:spTree>
    <p:extLst>
      <p:ext uri="{BB962C8B-B14F-4D97-AF65-F5344CB8AC3E}">
        <p14:creationId xmlns:p14="http://schemas.microsoft.com/office/powerpoint/2010/main" val="28877905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5"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Why is this important?</a:t>
            </a:r>
          </a:p>
        </p:txBody>
      </p:sp>
      <p:sp>
        <p:nvSpPr>
          <p:cNvPr id="139266" name="Rectangle 1027" descr="Rectangle: Click to edit Master text styles&#10;Second level&#10;Third level&#10;Fourth level&#10;Fifth level"/>
          <p:cNvSpPr>
            <a:spLocks noGrp="1" noChangeArrowheads="1"/>
          </p:cNvSpPr>
          <p:nvPr>
            <p:ph type="body" idx="1"/>
          </p:nvPr>
        </p:nvSpPr>
        <p:spPr>
          <a:xfrm>
            <a:off x="838200" y="1371600"/>
            <a:ext cx="8077200" cy="1693863"/>
          </a:xfrm>
        </p:spPr>
        <p:txBody>
          <a:bodyPr/>
          <a:lstStyle/>
          <a:p>
            <a:pPr eaLnBrk="1" hangingPunct="1"/>
            <a:r>
              <a:rPr lang="en-US">
                <a:latin typeface="Calibri" charset="0"/>
                <a:ea typeface="ＭＳ Ｐゴシック" charset="0"/>
                <a:cs typeface="ＭＳ Ｐゴシック" charset="0"/>
              </a:rPr>
              <a:t>Phospholipids create a barrier in water</a:t>
            </a:r>
          </a:p>
          <a:p>
            <a:pPr lvl="1" eaLnBrk="1" hangingPunct="1"/>
            <a:r>
              <a:rPr lang="en-US">
                <a:latin typeface="Calibri" charset="0"/>
                <a:ea typeface="ＭＳ Ｐゴシック" charset="0"/>
              </a:rPr>
              <a:t>define outside vs. inside</a:t>
            </a:r>
          </a:p>
          <a:p>
            <a:pPr lvl="1" eaLnBrk="1" hangingPunct="1"/>
            <a:r>
              <a:rPr lang="en-US">
                <a:latin typeface="Calibri" charset="0"/>
                <a:ea typeface="ＭＳ Ｐゴシック" charset="0"/>
              </a:rPr>
              <a:t>they make </a:t>
            </a:r>
            <a:r>
              <a:rPr lang="en-US" u="sng">
                <a:solidFill>
                  <a:srgbClr val="CC0000"/>
                </a:solidFill>
                <a:latin typeface="Calibri" charset="0"/>
                <a:ea typeface="ＭＳ Ｐゴシック" charset="0"/>
              </a:rPr>
              <a:t>cell membranes</a:t>
            </a:r>
            <a:r>
              <a:rPr lang="en-US" i="1" u="sng">
                <a:solidFill>
                  <a:srgbClr val="CC0000"/>
                </a:solidFill>
                <a:latin typeface="Calibri" charset="0"/>
                <a:ea typeface="ＭＳ Ｐゴシック" charset="0"/>
              </a:rPr>
              <a:t>!</a:t>
            </a:r>
            <a:endParaRPr lang="en-US">
              <a:latin typeface="Calibri" charset="0"/>
              <a:ea typeface="ＭＳ Ｐゴシック" charset="0"/>
            </a:endParaRPr>
          </a:p>
        </p:txBody>
      </p:sp>
      <p:pic>
        <p:nvPicPr>
          <p:cNvPr id="334856" name="Picture 1032"/>
          <p:cNvPicPr>
            <a:picLocks noChangeAspect="1" noChangeArrowheads="1"/>
          </p:cNvPicPr>
          <p:nvPr/>
        </p:nvPicPr>
        <p:blipFill>
          <a:blip r:embed="rId4"/>
          <a:srcRect/>
          <a:stretch>
            <a:fillRect/>
          </a:stretch>
        </p:blipFill>
        <p:spPr bwMode="auto">
          <a:xfrm>
            <a:off x="687388" y="2965450"/>
            <a:ext cx="2903537" cy="24130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34857" name="Picture 1033" descr="3Phospholipid"/>
          <p:cNvPicPr>
            <a:picLocks noChangeAspect="1" noChangeArrowheads="1"/>
          </p:cNvPicPr>
          <p:nvPr/>
        </p:nvPicPr>
        <p:blipFill>
          <a:blip r:embed="rId5"/>
          <a:srcRect/>
          <a:stretch>
            <a:fillRect/>
          </a:stretch>
        </p:blipFill>
        <p:spPr bwMode="auto">
          <a:xfrm>
            <a:off x="3873500" y="2940050"/>
            <a:ext cx="5105400" cy="3829050"/>
          </a:xfrm>
          <a:prstGeom prst="rect">
            <a:avLst/>
          </a:prstGeom>
          <a:noFill/>
          <a:effectLst>
            <a:outerShdw blurRad="63500" dist="38099" dir="2700000" algn="ctr" rotWithShape="0">
              <a:srgbClr val="000000">
                <a:alpha val="74998"/>
              </a:srgbClr>
            </a:outerShdw>
          </a:effectLst>
        </p:spPr>
      </p:pic>
      <p:pic>
        <p:nvPicPr>
          <p:cNvPr id="334860" name="Picture 1036"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2250" y="5557838"/>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61" name="AutoShape 1037"/>
          <p:cNvSpPr>
            <a:spLocks noChangeArrowheads="1"/>
          </p:cNvSpPr>
          <p:nvPr/>
        </p:nvSpPr>
        <p:spPr bwMode="auto">
          <a:xfrm flipH="1">
            <a:off x="1736725" y="5618163"/>
            <a:ext cx="2286000" cy="1036637"/>
          </a:xfrm>
          <a:prstGeom prst="wedgeEllipseCallout">
            <a:avLst>
              <a:gd name="adj1" fmla="val 68681"/>
              <a:gd name="adj2" fmla="val -34690"/>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Tell them</a:t>
            </a:r>
            <a:br>
              <a:rPr lang="en-US" sz="1800">
                <a:solidFill>
                  <a:srgbClr val="0F116A"/>
                </a:solidFill>
                <a:latin typeface="Comic Sans MS" charset="0"/>
              </a:rPr>
            </a:br>
            <a:r>
              <a:rPr lang="en-US" sz="1800">
                <a:solidFill>
                  <a:srgbClr val="0F116A"/>
                </a:solidFill>
                <a:latin typeface="Comic Sans MS" charset="0"/>
              </a:rPr>
              <a:t>about soap</a:t>
            </a:r>
            <a:r>
              <a:rPr lang="en-US" sz="1800" i="1">
                <a:solidFill>
                  <a:srgbClr val="0F116A"/>
                </a:solidFill>
                <a:latin typeface="Comic Sans MS" charset="0"/>
              </a:rPr>
              <a:t>!</a:t>
            </a:r>
            <a:endParaRPr lang="en-US" sz="1800">
              <a:solidFill>
                <a:srgbClr val="0F116A"/>
              </a:solidFill>
              <a:latin typeface="Comic Sans MS" charset="0"/>
            </a:endParaRPr>
          </a:p>
        </p:txBody>
      </p:sp>
    </p:spTree>
    <p:extLst>
      <p:ext uri="{BB962C8B-B14F-4D97-AF65-F5344CB8AC3E}">
        <p14:creationId xmlns:p14="http://schemas.microsoft.com/office/powerpoint/2010/main" val="412711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4860"/>
                                        </p:tgtEl>
                                        <p:attrNameLst>
                                          <p:attrName>style.visibility</p:attrName>
                                        </p:attrNameLst>
                                      </p:cBhvr>
                                      <p:to>
                                        <p:strVal val="visible"/>
                                      </p:to>
                                    </p:set>
                                    <p:animEffect transition="in" filter="wipe(left)">
                                      <p:cBhvr>
                                        <p:cTn id="7" dur="500"/>
                                        <p:tgtEl>
                                          <p:spTgt spid="334860"/>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4861"/>
                                        </p:tgtEl>
                                        <p:attrNameLst>
                                          <p:attrName>style.visibility</p:attrName>
                                        </p:attrNameLst>
                                      </p:cBhvr>
                                      <p:to>
                                        <p:strVal val="visible"/>
                                      </p:to>
                                    </p:set>
                                    <p:animEffect transition="in" filter="wipe(left)">
                                      <p:cBhvr>
                                        <p:cTn id="11" dur="500"/>
                                        <p:tgtEl>
                                          <p:spTgt spid="334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Steroids</a:t>
            </a:r>
          </a:p>
        </p:txBody>
      </p:sp>
      <p:sp>
        <p:nvSpPr>
          <p:cNvPr id="141314" name="Rectangle 3" descr="Rectangle: Click to edit Master text styles&#10;Second level&#10;Third level&#10;Fourth level&#10;Fifth level"/>
          <p:cNvSpPr>
            <a:spLocks noGrp="1" noChangeArrowheads="1"/>
          </p:cNvSpPr>
          <p:nvPr>
            <p:ph type="body" idx="1"/>
          </p:nvPr>
        </p:nvSpPr>
        <p:spPr>
          <a:xfrm>
            <a:off x="838200" y="1371600"/>
            <a:ext cx="8305800" cy="2963863"/>
          </a:xfrm>
        </p:spPr>
        <p:txBody>
          <a:bodyPr/>
          <a:lstStyle/>
          <a:p>
            <a:pPr eaLnBrk="1" hangingPunct="1"/>
            <a:r>
              <a:rPr lang="en-US">
                <a:latin typeface="Calibri" charset="0"/>
                <a:ea typeface="ＭＳ Ｐゴシック" charset="0"/>
                <a:cs typeface="ＭＳ Ｐゴシック" charset="0"/>
              </a:rPr>
              <a:t>Structure:</a:t>
            </a:r>
          </a:p>
          <a:p>
            <a:pPr lvl="1" eaLnBrk="1" hangingPunct="1"/>
            <a:r>
              <a:rPr lang="en-US">
                <a:latin typeface="Calibri" charset="0"/>
                <a:ea typeface="ＭＳ Ｐゴシック" charset="0"/>
              </a:rPr>
              <a:t>4 fused C rings + ??</a:t>
            </a:r>
          </a:p>
          <a:p>
            <a:pPr lvl="2" eaLnBrk="1" hangingPunct="1"/>
            <a:r>
              <a:rPr lang="en-US">
                <a:latin typeface="Calibri" charset="0"/>
                <a:ea typeface="ＭＳ Ｐゴシック" charset="0"/>
              </a:rPr>
              <a:t>different steroids created by attaching</a:t>
            </a:r>
            <a:r>
              <a:rPr lang="en-US">
                <a:solidFill>
                  <a:srgbClr val="000000"/>
                </a:solidFill>
                <a:latin typeface="Calibri" charset="0"/>
                <a:ea typeface="ＭＳ Ｐゴシック" charset="0"/>
              </a:rPr>
              <a:t> </a:t>
            </a:r>
            <a:r>
              <a:rPr lang="en-US">
                <a:latin typeface="Calibri" charset="0"/>
                <a:ea typeface="ＭＳ Ｐゴシック" charset="0"/>
              </a:rPr>
              <a:t>different</a:t>
            </a:r>
            <a:r>
              <a:rPr lang="en-US">
                <a:solidFill>
                  <a:srgbClr val="000000"/>
                </a:solidFill>
                <a:latin typeface="Calibri" charset="0"/>
                <a:ea typeface="ＭＳ Ｐゴシック" charset="0"/>
              </a:rPr>
              <a:t> </a:t>
            </a:r>
            <a:r>
              <a:rPr lang="en-US" u="sng">
                <a:latin typeface="Calibri" charset="0"/>
                <a:ea typeface="ＭＳ Ｐゴシック" charset="0"/>
              </a:rPr>
              <a:t>functional groups</a:t>
            </a:r>
            <a:r>
              <a:rPr lang="en-US">
                <a:latin typeface="Calibri" charset="0"/>
                <a:ea typeface="ＭＳ Ｐゴシック" charset="0"/>
              </a:rPr>
              <a:t> to rings</a:t>
            </a:r>
          </a:p>
          <a:p>
            <a:pPr lvl="2" eaLnBrk="1" hangingPunct="1"/>
            <a:r>
              <a:rPr lang="en-US">
                <a:latin typeface="Calibri" charset="0"/>
                <a:ea typeface="ＭＳ Ｐゴシック" charset="0"/>
              </a:rPr>
              <a:t>different structure creates different function </a:t>
            </a:r>
          </a:p>
          <a:p>
            <a:pPr lvl="1" eaLnBrk="1" hangingPunct="1"/>
            <a:r>
              <a:rPr lang="en-US" u="sng">
                <a:latin typeface="Calibri" charset="0"/>
                <a:ea typeface="ＭＳ Ｐゴシック" charset="0"/>
              </a:rPr>
              <a:t>examples:</a:t>
            </a:r>
            <a:r>
              <a:rPr lang="en-US">
                <a:latin typeface="Calibri" charset="0"/>
                <a:ea typeface="ＭＳ Ｐゴシック" charset="0"/>
              </a:rPr>
              <a:t> </a:t>
            </a:r>
            <a:r>
              <a:rPr lang="en-US" u="sng">
                <a:solidFill>
                  <a:srgbClr val="CC0000"/>
                </a:solidFill>
                <a:latin typeface="Calibri" charset="0"/>
                <a:ea typeface="ＭＳ Ｐゴシック" charset="0"/>
              </a:rPr>
              <a:t>cholesterol, sex hormones</a:t>
            </a:r>
            <a:endParaRPr lang="en-US">
              <a:latin typeface="Calibri" charset="0"/>
              <a:ea typeface="ＭＳ Ｐゴシック" charset="0"/>
            </a:endParaRPr>
          </a:p>
        </p:txBody>
      </p:sp>
      <p:pic>
        <p:nvPicPr>
          <p:cNvPr id="141315" name="Picture 4"/>
          <p:cNvPicPr>
            <a:picLocks noChangeAspect="1" noChangeArrowheads="1"/>
          </p:cNvPicPr>
          <p:nvPr/>
        </p:nvPicPr>
        <p:blipFill>
          <a:blip r:embed="rId3">
            <a:extLst>
              <a:ext uri="{28A0092B-C50C-407E-A947-70E740481C1C}">
                <a14:useLocalDpi xmlns:a14="http://schemas.microsoft.com/office/drawing/2010/main" val="0"/>
              </a:ext>
            </a:extLst>
          </a:blip>
          <a:srcRect b="5380"/>
          <a:stretch>
            <a:fillRect/>
          </a:stretch>
        </p:blipFill>
        <p:spPr bwMode="auto">
          <a:xfrm>
            <a:off x="2935288" y="4202113"/>
            <a:ext cx="5753100" cy="2605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9013" name="AutoShape 5"/>
          <p:cNvSpPr>
            <a:spLocks noChangeArrowheads="1"/>
          </p:cNvSpPr>
          <p:nvPr/>
        </p:nvSpPr>
        <p:spPr bwMode="auto">
          <a:xfrm>
            <a:off x="2000250" y="4764088"/>
            <a:ext cx="1716088" cy="465137"/>
          </a:xfrm>
          <a:prstGeom prst="roundRect">
            <a:avLst>
              <a:gd name="adj" fmla="val 16667"/>
            </a:avLst>
          </a:prstGeom>
          <a:solidFill>
            <a:schemeClr val="accent3">
              <a:lumMod val="40000"/>
              <a:lumOff val="60000"/>
            </a:schemeClr>
          </a:solidFill>
          <a:ln w="9525">
            <a:solidFill>
              <a:schemeClr val="tx1"/>
            </a:solidFill>
            <a:round/>
            <a:headEnd/>
            <a:tailEnd/>
          </a:ln>
        </p:spPr>
        <p:txBody>
          <a:bodyPr wrap="none" anchor="ctr">
            <a:spAutoFit/>
          </a:bodyPr>
          <a:lstStyle/>
          <a:p>
            <a:pPr>
              <a:defRPr/>
            </a:pPr>
            <a:r>
              <a:rPr lang="en-US" sz="2200">
                <a:solidFill>
                  <a:srgbClr val="000000"/>
                </a:solidFill>
                <a:cs typeface="Arial" charset="0"/>
              </a:rPr>
              <a:t>cholesterol</a:t>
            </a:r>
            <a:endParaRPr lang="en-US" sz="3000">
              <a:solidFill>
                <a:srgbClr val="000000"/>
              </a:solidFill>
              <a:cs typeface="Arial" charset="0"/>
            </a:endParaRPr>
          </a:p>
        </p:txBody>
      </p:sp>
    </p:spTree>
    <p:extLst>
      <p:ext uri="{BB962C8B-B14F-4D97-AF65-F5344CB8AC3E}">
        <p14:creationId xmlns:p14="http://schemas.microsoft.com/office/powerpoint/2010/main" val="7532027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1"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Cholesterol</a:t>
            </a:r>
          </a:p>
        </p:txBody>
      </p:sp>
      <p:sp>
        <p:nvSpPr>
          <p:cNvPr id="143362" name="Rectangle 1027" descr="Rectangle: Click to edit Master text styles&#10;Second level&#10;Third level&#10;Fourth level&#10;Fifth level"/>
          <p:cNvSpPr>
            <a:spLocks noGrp="1" noChangeArrowheads="1"/>
          </p:cNvSpPr>
          <p:nvPr>
            <p:ph type="body" idx="1"/>
          </p:nvPr>
        </p:nvSpPr>
        <p:spPr>
          <a:xfrm>
            <a:off x="838200" y="1371600"/>
            <a:ext cx="7772400" cy="3306763"/>
          </a:xfrm>
        </p:spPr>
        <p:txBody>
          <a:bodyPr/>
          <a:lstStyle/>
          <a:p>
            <a:pPr eaLnBrk="1" hangingPunct="1"/>
            <a:r>
              <a:rPr lang="en-US">
                <a:latin typeface="Calibri" charset="0"/>
                <a:ea typeface="ＭＳ Ｐゴシック" charset="0"/>
                <a:cs typeface="ＭＳ Ｐゴシック" charset="0"/>
              </a:rPr>
              <a:t>Important cell component </a:t>
            </a:r>
          </a:p>
          <a:p>
            <a:pPr lvl="1" eaLnBrk="1" hangingPunct="1"/>
            <a:r>
              <a:rPr lang="en-US" u="sng">
                <a:solidFill>
                  <a:srgbClr val="CC0000"/>
                </a:solidFill>
                <a:latin typeface="Calibri" charset="0"/>
                <a:ea typeface="ＭＳ Ｐゴシック" charset="0"/>
              </a:rPr>
              <a:t>animal cell membranes</a:t>
            </a:r>
            <a:endParaRPr lang="en-US">
              <a:latin typeface="Calibri" charset="0"/>
              <a:ea typeface="ＭＳ Ｐゴシック" charset="0"/>
            </a:endParaRPr>
          </a:p>
          <a:p>
            <a:pPr lvl="1" eaLnBrk="1" hangingPunct="1"/>
            <a:r>
              <a:rPr lang="en-US" u="sng">
                <a:solidFill>
                  <a:srgbClr val="CC0000"/>
                </a:solidFill>
                <a:latin typeface="Calibri" charset="0"/>
                <a:ea typeface="ＭＳ Ｐゴシック" charset="0"/>
              </a:rPr>
              <a:t>precursor of all other steroids</a:t>
            </a:r>
            <a:endParaRPr lang="en-US">
              <a:latin typeface="Calibri" charset="0"/>
              <a:ea typeface="ＭＳ Ｐゴシック" charset="0"/>
            </a:endParaRPr>
          </a:p>
          <a:p>
            <a:pPr lvl="2" eaLnBrk="1" hangingPunct="1"/>
            <a:r>
              <a:rPr lang="en-US">
                <a:latin typeface="Calibri" charset="0"/>
                <a:ea typeface="ＭＳ Ｐゴシック" charset="0"/>
              </a:rPr>
              <a:t>including vertebrate sex hormones</a:t>
            </a:r>
          </a:p>
          <a:p>
            <a:pPr lvl="1" eaLnBrk="1" hangingPunct="1"/>
            <a:r>
              <a:rPr lang="en-US">
                <a:latin typeface="Calibri" charset="0"/>
                <a:ea typeface="ＭＳ Ｐゴシック" charset="0"/>
              </a:rPr>
              <a:t>high levels in blood may contribute to cardiovascular disease</a:t>
            </a:r>
            <a:endParaRPr lang="en-US">
              <a:solidFill>
                <a:srgbClr val="000000"/>
              </a:solidFill>
              <a:latin typeface="Calibri" charset="0"/>
              <a:ea typeface="ＭＳ Ｐゴシック" charset="0"/>
            </a:endParaRPr>
          </a:p>
        </p:txBody>
      </p:sp>
      <p:pic>
        <p:nvPicPr>
          <p:cNvPr id="143363" name="Picture 1031"/>
          <p:cNvPicPr>
            <a:picLocks noChangeAspect="1" noChangeArrowheads="1"/>
          </p:cNvPicPr>
          <p:nvPr/>
        </p:nvPicPr>
        <p:blipFill>
          <a:blip r:embed="rId3">
            <a:extLst>
              <a:ext uri="{28A0092B-C50C-407E-A947-70E740481C1C}">
                <a14:useLocalDpi xmlns:a14="http://schemas.microsoft.com/office/drawing/2010/main" val="0"/>
              </a:ext>
            </a:extLst>
          </a:blip>
          <a:srcRect b="5380"/>
          <a:stretch>
            <a:fillRect/>
          </a:stretch>
        </p:blipFill>
        <p:spPr bwMode="auto">
          <a:xfrm>
            <a:off x="228600" y="4703763"/>
            <a:ext cx="44196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91000"/>
            <a:ext cx="2971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40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Cholesterol</a:t>
            </a:r>
          </a:p>
        </p:txBody>
      </p:sp>
      <p:pic>
        <p:nvPicPr>
          <p:cNvPr id="418821" name="Picture 1029" descr="5Cholesterol"/>
          <p:cNvPicPr>
            <a:picLocks noChangeAspect="1" noChangeArrowheads="1"/>
          </p:cNvPicPr>
          <p:nvPr/>
        </p:nvPicPr>
        <p:blipFill>
          <a:blip r:embed="rId3"/>
          <a:srcRect/>
          <a:stretch>
            <a:fillRect/>
          </a:stretch>
        </p:blipFill>
        <p:spPr bwMode="auto">
          <a:xfrm>
            <a:off x="527050" y="2043113"/>
            <a:ext cx="5738813" cy="4303712"/>
          </a:xfrm>
          <a:prstGeom prst="rect">
            <a:avLst/>
          </a:prstGeom>
          <a:noFill/>
          <a:effectLst>
            <a:outerShdw blurRad="63500" dist="38099" dir="2700000" algn="ctr" rotWithShape="0">
              <a:srgbClr val="000000">
                <a:alpha val="74998"/>
              </a:srgbClr>
            </a:outerShdw>
          </a:effectLst>
        </p:spPr>
      </p:pic>
      <p:sp>
        <p:nvSpPr>
          <p:cNvPr id="418819" name="AutoShape 1027"/>
          <p:cNvSpPr>
            <a:spLocks noGrp="1" noChangeArrowheads="1"/>
          </p:cNvSpPr>
          <p:nvPr>
            <p:ph type="body" idx="1"/>
          </p:nvPr>
        </p:nvSpPr>
        <p:spPr>
          <a:xfrm>
            <a:off x="6088063" y="5276850"/>
            <a:ext cx="2854325" cy="1320800"/>
          </a:xfrm>
          <a:prstGeom prst="roundRect">
            <a:avLst>
              <a:gd name="adj" fmla="val 16667"/>
            </a:avLst>
          </a:prstGeom>
          <a:solidFill>
            <a:schemeClr val="accent3">
              <a:lumMod val="40000"/>
              <a:lumOff val="60000"/>
            </a:schemeClr>
          </a:solidFill>
          <a:ln>
            <a:solidFill>
              <a:schemeClr val="tx1"/>
            </a:solidFill>
          </a:ln>
        </p:spPr>
        <p:txBody>
          <a:bodyPr tIns="0" bIns="0" rtlCol="0">
            <a:spAutoFit/>
          </a:bodyPr>
          <a:lstStyle/>
          <a:p>
            <a:pPr marL="0" indent="0" eaLnBrk="1" fontAlgn="auto" hangingPunct="1">
              <a:spcAft>
                <a:spcPts val="0"/>
              </a:spcAft>
              <a:buFontTx/>
              <a:buNone/>
              <a:defRPr/>
            </a:pPr>
            <a:r>
              <a:rPr lang="en-US" sz="2600">
                <a:solidFill>
                  <a:srgbClr val="000000"/>
                </a:solidFill>
                <a:ea typeface="+mn-ea"/>
                <a:cs typeface="+mn-cs"/>
              </a:rPr>
              <a:t>helps keep </a:t>
            </a:r>
            <a:br>
              <a:rPr lang="en-US" sz="2600">
                <a:solidFill>
                  <a:srgbClr val="000000"/>
                </a:solidFill>
                <a:ea typeface="+mn-ea"/>
                <a:cs typeface="+mn-cs"/>
              </a:rPr>
            </a:br>
            <a:r>
              <a:rPr lang="en-US" sz="2600">
                <a:solidFill>
                  <a:srgbClr val="000000"/>
                </a:solidFill>
                <a:ea typeface="+mn-ea"/>
                <a:cs typeface="+mn-cs"/>
              </a:rPr>
              <a:t>cell membranes </a:t>
            </a:r>
            <a:br>
              <a:rPr lang="en-US" sz="2600">
                <a:solidFill>
                  <a:srgbClr val="000000"/>
                </a:solidFill>
                <a:ea typeface="+mn-ea"/>
                <a:cs typeface="+mn-cs"/>
              </a:rPr>
            </a:br>
            <a:r>
              <a:rPr lang="en-US" sz="2600">
                <a:solidFill>
                  <a:srgbClr val="000000"/>
                </a:solidFill>
                <a:ea typeface="+mn-ea"/>
                <a:cs typeface="+mn-cs"/>
              </a:rPr>
              <a:t>fluid &amp; flexible</a:t>
            </a:r>
          </a:p>
        </p:txBody>
      </p:sp>
      <p:sp>
        <p:nvSpPr>
          <p:cNvPr id="145412" name="AutoShape 1030" descr="Rectangle: Click to edit Master text styles&#10;Second level&#10;Third level&#10;Fourth level&#10;Fifth level"/>
          <p:cNvSpPr>
            <a:spLocks noChangeArrowheads="1"/>
          </p:cNvSpPr>
          <p:nvPr/>
        </p:nvSpPr>
        <p:spPr bwMode="auto">
          <a:xfrm>
            <a:off x="696913" y="1384300"/>
            <a:ext cx="7480300" cy="506413"/>
          </a:xfrm>
          <a:prstGeom prst="roundRect">
            <a:avLst>
              <a:gd name="adj" fmla="val 16667"/>
            </a:avLst>
          </a:prstGeom>
          <a:solidFill>
            <a:srgbClr val="FFEA18"/>
          </a:solidFill>
          <a:ln w="9525">
            <a:solidFill>
              <a:srgbClr val="000000"/>
            </a:solidFill>
            <a:round/>
            <a:headEnd/>
            <a:tailEnd/>
          </a:ln>
        </p:spPr>
        <p:txBody>
          <a:bodyPr tIns="0" bIns="0"/>
          <a:lstStyle/>
          <a:p>
            <a:pPr algn="l" eaLnBrk="1" hangingPunct="1">
              <a:spcBef>
                <a:spcPct val="20000"/>
              </a:spcBef>
              <a:buClr>
                <a:srgbClr val="0F116A"/>
              </a:buClr>
              <a:buSzPct val="120000"/>
            </a:pPr>
            <a:r>
              <a:rPr lang="en-US" sz="3000">
                <a:solidFill>
                  <a:srgbClr val="0F116A"/>
                </a:solidFill>
              </a:rPr>
              <a:t>Important component of cell membrane</a:t>
            </a:r>
          </a:p>
        </p:txBody>
      </p:sp>
    </p:spTree>
    <p:extLst>
      <p:ext uri="{BB962C8B-B14F-4D97-AF65-F5344CB8AC3E}">
        <p14:creationId xmlns:p14="http://schemas.microsoft.com/office/powerpoint/2010/main" val="16849120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026"/>
          <p:cNvSpPr>
            <a:spLocks noGrp="1" noChangeArrowheads="1"/>
          </p:cNvSpPr>
          <p:nvPr>
            <p:ph type="title"/>
          </p:nvPr>
        </p:nvSpPr>
        <p:spPr>
          <a:xfrm>
            <a:off x="609600" y="685800"/>
            <a:ext cx="8534400" cy="762000"/>
          </a:xfrm>
        </p:spPr>
        <p:txBody>
          <a:bodyPr/>
          <a:lstStyle/>
          <a:p>
            <a:pPr eaLnBrk="1" hangingPunct="1"/>
            <a:r>
              <a:rPr lang="en-US">
                <a:latin typeface="Calibri" charset="0"/>
                <a:ea typeface="ＭＳ Ｐゴシック" charset="0"/>
                <a:cs typeface="ＭＳ Ｐゴシック" charset="0"/>
              </a:rPr>
              <a:t>From Cholesterol </a:t>
            </a:r>
            <a:r>
              <a:rPr lang="en-US">
                <a:latin typeface="Calibri" charset="0"/>
                <a:ea typeface="ＭＳ Ｐゴシック" charset="0"/>
                <a:cs typeface="ＭＳ Ｐゴシック" charset="0"/>
                <a:sym typeface="Symbol" charset="0"/>
              </a:rPr>
              <a:t> </a:t>
            </a:r>
            <a:r>
              <a:rPr lang="en-US">
                <a:latin typeface="Calibri" charset="0"/>
                <a:ea typeface="ＭＳ Ｐゴシック" charset="0"/>
                <a:cs typeface="ＭＳ Ｐゴシック" charset="0"/>
              </a:rPr>
              <a:t>Sex Hormones</a:t>
            </a:r>
          </a:p>
        </p:txBody>
      </p:sp>
      <p:pic>
        <p:nvPicPr>
          <p:cNvPr id="147458"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913" y="1785938"/>
            <a:ext cx="5830887"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98650"/>
            <a:ext cx="3048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1032"/>
          <p:cNvPicPr>
            <a:picLocks noChangeAspect="1" noChangeArrowheads="1"/>
          </p:cNvPicPr>
          <p:nvPr/>
        </p:nvPicPr>
        <p:blipFill>
          <a:blip r:embed="rId6">
            <a:extLst>
              <a:ext uri="{28A0092B-C50C-407E-A947-70E740481C1C}">
                <a14:useLocalDpi xmlns:a14="http://schemas.microsoft.com/office/drawing/2010/main" val="0"/>
              </a:ext>
            </a:extLst>
          </a:blip>
          <a:srcRect l="5664" r="9439"/>
          <a:stretch>
            <a:fillRect/>
          </a:stretch>
        </p:blipFill>
        <p:spPr bwMode="auto">
          <a:xfrm>
            <a:off x="0" y="4575175"/>
            <a:ext cx="3200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1033" descr="Rectangle: Click to edit Master text styles&#10;Second level&#10;Third level&#10;Fourth level&#10;Fifth level"/>
          <p:cNvSpPr>
            <a:spLocks noGrp="1" noChangeArrowheads="1"/>
          </p:cNvSpPr>
          <p:nvPr>
            <p:ph type="body" idx="1"/>
          </p:nvPr>
        </p:nvSpPr>
        <p:spPr>
          <a:xfrm>
            <a:off x="811213" y="1230313"/>
            <a:ext cx="8153400" cy="585787"/>
          </a:xfrm>
        </p:spPr>
        <p:txBody>
          <a:bodyPr/>
          <a:lstStyle/>
          <a:p>
            <a:pPr eaLnBrk="1" hangingPunct="1"/>
            <a:r>
              <a:rPr lang="en-US" sz="2800">
                <a:latin typeface="Calibri" charset="0"/>
                <a:ea typeface="ＭＳ Ｐゴシック" charset="0"/>
                <a:cs typeface="ＭＳ Ｐゴシック" charset="0"/>
              </a:rPr>
              <a:t>What a big difference a few atoms can make!</a:t>
            </a:r>
          </a:p>
        </p:txBody>
      </p:sp>
      <p:sp>
        <p:nvSpPr>
          <p:cNvPr id="413706" name="Oval 1034"/>
          <p:cNvSpPr>
            <a:spLocks noChangeArrowheads="1"/>
          </p:cNvSpPr>
          <p:nvPr/>
        </p:nvSpPr>
        <p:spPr bwMode="auto">
          <a:xfrm>
            <a:off x="5133975" y="1773238"/>
            <a:ext cx="860425" cy="11239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07" name="Oval 1035"/>
          <p:cNvSpPr>
            <a:spLocks noChangeArrowheads="1"/>
          </p:cNvSpPr>
          <p:nvPr/>
        </p:nvSpPr>
        <p:spPr bwMode="auto">
          <a:xfrm>
            <a:off x="7342188" y="1773238"/>
            <a:ext cx="1019175" cy="11239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08" name="Oval 1036"/>
          <p:cNvSpPr>
            <a:spLocks noChangeArrowheads="1"/>
          </p:cNvSpPr>
          <p:nvPr/>
        </p:nvSpPr>
        <p:spPr bwMode="auto">
          <a:xfrm>
            <a:off x="3240088" y="5570538"/>
            <a:ext cx="561975" cy="620712"/>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09" name="Oval 1037"/>
          <p:cNvSpPr>
            <a:spLocks noChangeArrowheads="1"/>
          </p:cNvSpPr>
          <p:nvPr/>
        </p:nvSpPr>
        <p:spPr bwMode="auto">
          <a:xfrm>
            <a:off x="4867275" y="5570538"/>
            <a:ext cx="561975" cy="620712"/>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10" name="Oval 1038"/>
          <p:cNvSpPr>
            <a:spLocks noChangeArrowheads="1"/>
          </p:cNvSpPr>
          <p:nvPr/>
        </p:nvSpPr>
        <p:spPr bwMode="auto">
          <a:xfrm>
            <a:off x="8161338" y="4327525"/>
            <a:ext cx="720725" cy="792163"/>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611820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06"/>
                                        </p:tgtEl>
                                        <p:attrNameLst>
                                          <p:attrName>style.visibility</p:attrName>
                                        </p:attrNameLst>
                                      </p:cBhvr>
                                      <p:to>
                                        <p:strVal val="visible"/>
                                      </p:to>
                                    </p:set>
                                    <p:animEffect transition="in" filter="wipe(left)">
                                      <p:cBhvr>
                                        <p:cTn id="7" dur="500"/>
                                        <p:tgtEl>
                                          <p:spTgt spid="413706"/>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707"/>
                                        </p:tgtEl>
                                        <p:attrNameLst>
                                          <p:attrName>style.visibility</p:attrName>
                                        </p:attrNameLst>
                                      </p:cBhvr>
                                      <p:to>
                                        <p:strVal val="visible"/>
                                      </p:to>
                                    </p:set>
                                    <p:animEffect transition="in" filter="wipe(left)">
                                      <p:cBhvr>
                                        <p:cTn id="12" dur="500"/>
                                        <p:tgtEl>
                                          <p:spTgt spid="413707"/>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08"/>
                                        </p:tgtEl>
                                        <p:attrNameLst>
                                          <p:attrName>style.visibility</p:attrName>
                                        </p:attrNameLst>
                                      </p:cBhvr>
                                      <p:to>
                                        <p:strVal val="visible"/>
                                      </p:to>
                                    </p:set>
                                    <p:animEffect transition="in" filter="wipe(left)">
                                      <p:cBhvr>
                                        <p:cTn id="17" dur="500"/>
                                        <p:tgtEl>
                                          <p:spTgt spid="413708"/>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709"/>
                                        </p:tgtEl>
                                        <p:attrNameLst>
                                          <p:attrName>style.visibility</p:attrName>
                                        </p:attrNameLst>
                                      </p:cBhvr>
                                      <p:to>
                                        <p:strVal val="visible"/>
                                      </p:to>
                                    </p:set>
                                    <p:animEffect transition="in" filter="wipe(left)">
                                      <p:cBhvr>
                                        <p:cTn id="22" dur="500"/>
                                        <p:tgtEl>
                                          <p:spTgt spid="413709"/>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3710"/>
                                        </p:tgtEl>
                                        <p:attrNameLst>
                                          <p:attrName>style.visibility</p:attrName>
                                        </p:attrNameLst>
                                      </p:cBhvr>
                                      <p:to>
                                        <p:strVal val="visible"/>
                                      </p:to>
                                    </p:set>
                                    <p:animEffect transition="in" filter="wipe(left)">
                                      <p:cBhvr>
                                        <p:cTn id="27" dur="500"/>
                                        <p:tgtEl>
                                          <p:spTgt spid="413710"/>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6" grpId="0" animBg="1"/>
      <p:bldP spid="413707" grpId="0" animBg="1"/>
      <p:bldP spid="413708" grpId="0" animBg="1"/>
      <p:bldP spid="413709" grpId="0" animBg="1"/>
      <p:bldP spid="4137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3675" y="180975"/>
            <a:ext cx="8534400" cy="914400"/>
          </a:xfrm>
        </p:spPr>
        <p:txBody>
          <a:bodyPr rtlCol="0">
            <a:normAutofit fontScale="90000"/>
          </a:bodyPr>
          <a:lstStyle/>
          <a:p>
            <a:pPr marL="574675" indent="-574675" eaLnBrk="1" fontAlgn="auto" hangingPunct="1">
              <a:spcAft>
                <a:spcPts val="0"/>
              </a:spcAft>
              <a:defRPr/>
            </a:pPr>
            <a:r>
              <a:rPr lang="en-US" sz="3200" smtClean="0">
                <a:ea typeface="+mj-ea"/>
                <a:cs typeface="+mj-cs"/>
              </a:rPr>
              <a:t>3.8 Fats are lipids that are mostly energy-storage molecules</a:t>
            </a:r>
          </a:p>
        </p:txBody>
      </p:sp>
      <p:sp>
        <p:nvSpPr>
          <p:cNvPr id="128003" name="Rectangle 3"/>
          <p:cNvSpPr>
            <a:spLocks noGrp="1" noChangeArrowheads="1"/>
          </p:cNvSpPr>
          <p:nvPr>
            <p:ph idx="1"/>
          </p:nvPr>
        </p:nvSpPr>
        <p:spPr>
          <a:xfrm>
            <a:off x="153988" y="1303338"/>
            <a:ext cx="8534400" cy="2767012"/>
          </a:xfrm>
        </p:spPr>
        <p:txBody>
          <a:bodyPr rtlCol="0">
            <a:normAutofit fontScale="92500"/>
          </a:bodyPr>
          <a:lstStyle/>
          <a:p>
            <a:pPr eaLnBrk="1" fontAlgn="auto" hangingPunct="1">
              <a:spcAft>
                <a:spcPts val="0"/>
              </a:spcAft>
              <a:buFont typeface="Arial"/>
              <a:buChar char="•"/>
              <a:defRPr/>
            </a:pPr>
            <a:r>
              <a:rPr lang="en-US" b="1" smtClean="0">
                <a:ea typeface="+mn-ea"/>
                <a:cs typeface="+mn-cs"/>
              </a:rPr>
              <a:t>Lipids</a:t>
            </a:r>
            <a:r>
              <a:rPr lang="en-US" smtClean="0">
                <a:ea typeface="+mn-ea"/>
                <a:cs typeface="+mn-cs"/>
              </a:rPr>
              <a:t> are water insoluble (</a:t>
            </a:r>
            <a:r>
              <a:rPr lang="en-US" b="1" smtClean="0">
                <a:ea typeface="+mn-ea"/>
                <a:cs typeface="+mn-cs"/>
              </a:rPr>
              <a:t>hydrophobic</a:t>
            </a:r>
            <a:r>
              <a:rPr lang="en-US" smtClean="0">
                <a:ea typeface="+mn-ea"/>
                <a:cs typeface="+mn-cs"/>
              </a:rPr>
              <a:t>, or water fearing) compounds that are important in energy storage</a:t>
            </a:r>
          </a:p>
          <a:p>
            <a:pPr lvl="1" eaLnBrk="1" fontAlgn="auto" hangingPunct="1">
              <a:spcAft>
                <a:spcPts val="0"/>
              </a:spcAft>
              <a:buFontTx/>
              <a:buChar char="–"/>
              <a:defRPr/>
            </a:pPr>
            <a:r>
              <a:rPr lang="en-US" smtClean="0">
                <a:ea typeface="+mn-ea"/>
              </a:rPr>
              <a:t>They contain twice as much energy as a polysaccharide</a:t>
            </a:r>
          </a:p>
          <a:p>
            <a:pPr eaLnBrk="1" fontAlgn="auto" hangingPunct="1">
              <a:spcAft>
                <a:spcPts val="0"/>
              </a:spcAft>
              <a:buFont typeface="Arial"/>
              <a:buChar char="•"/>
              <a:defRPr/>
            </a:pPr>
            <a:r>
              <a:rPr lang="en-US" b="1" smtClean="0">
                <a:ea typeface="+mn-ea"/>
                <a:cs typeface="+mn-cs"/>
              </a:rPr>
              <a:t>Fats</a:t>
            </a:r>
            <a:r>
              <a:rPr lang="en-US" smtClean="0">
                <a:ea typeface="+mn-ea"/>
                <a:cs typeface="+mn-cs"/>
              </a:rPr>
              <a:t> are lipids made from glycerol and fatty acids</a:t>
            </a:r>
          </a:p>
        </p:txBody>
      </p:sp>
      <p:sp>
        <p:nvSpPr>
          <p:cNvPr id="112643"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4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4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23885440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93675" y="180975"/>
            <a:ext cx="8534400" cy="914400"/>
          </a:xfrm>
        </p:spPr>
        <p:txBody>
          <a:bodyPr rtlCol="0">
            <a:normAutofit fontScale="90000"/>
          </a:bodyPr>
          <a:lstStyle/>
          <a:p>
            <a:pPr marL="744538" indent="-744538" eaLnBrk="1" fontAlgn="auto" hangingPunct="1">
              <a:spcAft>
                <a:spcPts val="0"/>
              </a:spcAft>
              <a:defRPr/>
            </a:pPr>
            <a:r>
              <a:rPr lang="en-US" sz="3200" smtClean="0">
                <a:ea typeface="+mj-ea"/>
                <a:cs typeface="+mj-cs"/>
              </a:rPr>
              <a:t>3.10 </a:t>
            </a:r>
            <a:r>
              <a:rPr lang="en-US" sz="3200" smtClean="0">
                <a:solidFill>
                  <a:srgbClr val="0060AF"/>
                </a:solidFill>
                <a:ea typeface="+mj-ea"/>
                <a:cs typeface="+mj-cs"/>
              </a:rPr>
              <a:t>CONNECTION:</a:t>
            </a:r>
            <a:r>
              <a:rPr lang="en-US" sz="3200" smtClean="0">
                <a:ea typeface="+mj-ea"/>
                <a:cs typeface="+mj-cs"/>
              </a:rPr>
              <a:t> Anabolic steroids pose health risks</a:t>
            </a:r>
          </a:p>
        </p:txBody>
      </p:sp>
      <p:sp>
        <p:nvSpPr>
          <p:cNvPr id="148483" name="Rectangle 3"/>
          <p:cNvSpPr>
            <a:spLocks noGrp="1" noChangeArrowheads="1"/>
          </p:cNvSpPr>
          <p:nvPr>
            <p:ph idx="1"/>
          </p:nvPr>
        </p:nvSpPr>
        <p:spPr>
          <a:xfrm>
            <a:off x="155575" y="1301750"/>
            <a:ext cx="8534400" cy="3395663"/>
          </a:xfrm>
        </p:spPr>
        <p:txBody>
          <a:bodyPr rtlCol="0">
            <a:normAutofit fontScale="92500"/>
          </a:bodyPr>
          <a:lstStyle/>
          <a:p>
            <a:pPr eaLnBrk="1" fontAlgn="auto" hangingPunct="1">
              <a:spcAft>
                <a:spcPts val="0"/>
              </a:spcAft>
              <a:buFont typeface="Arial"/>
              <a:buChar char="•"/>
              <a:defRPr/>
            </a:pPr>
            <a:r>
              <a:rPr lang="en-US" b="1" smtClean="0">
                <a:ea typeface="+mn-ea"/>
                <a:cs typeface="+mn-cs"/>
              </a:rPr>
              <a:t>Anabolic steroids</a:t>
            </a:r>
            <a:r>
              <a:rPr lang="en-US" smtClean="0">
                <a:ea typeface="+mn-ea"/>
                <a:cs typeface="+mn-cs"/>
              </a:rPr>
              <a:t> are synthetic variants of testosterone that can cause a buildup of muscle and bone mass</a:t>
            </a:r>
          </a:p>
          <a:p>
            <a:pPr lvl="1" eaLnBrk="1" fontAlgn="auto" hangingPunct="1">
              <a:spcAft>
                <a:spcPts val="0"/>
              </a:spcAft>
              <a:buFontTx/>
              <a:buChar char="–"/>
              <a:defRPr/>
            </a:pPr>
            <a:r>
              <a:rPr lang="en-US" smtClean="0">
                <a:ea typeface="+mn-ea"/>
              </a:rPr>
              <a:t>They can be sold as prescription drugs and used to treat certain diseases</a:t>
            </a:r>
          </a:p>
          <a:p>
            <a:pPr lvl="1" eaLnBrk="1" fontAlgn="auto" hangingPunct="1">
              <a:spcAft>
                <a:spcPts val="0"/>
              </a:spcAft>
              <a:buFontTx/>
              <a:buChar char="–"/>
              <a:defRPr/>
            </a:pPr>
            <a:r>
              <a:rPr lang="en-US" smtClean="0">
                <a:ea typeface="+mn-ea"/>
              </a:rPr>
              <a:t>They may also be abused with serious consequences, such as liver damage that can lead to cancer</a:t>
            </a:r>
          </a:p>
        </p:txBody>
      </p:sp>
      <p:sp>
        <p:nvSpPr>
          <p:cNvPr id="149507"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0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0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pic>
        <p:nvPicPr>
          <p:cNvPr id="149510" name="Picture 8" descr="03_10Bice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97350"/>
            <a:ext cx="18859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129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Lipids </a:t>
            </a:r>
          </a:p>
        </p:txBody>
      </p:sp>
      <p:sp>
        <p:nvSpPr>
          <p:cNvPr id="114690" name="Rectangle 3" descr="Rectangle: Click to edit Master text styles&#10;Second level&#10;Third level&#10;Fourth level&#10;Fifth level"/>
          <p:cNvSpPr>
            <a:spLocks noGrp="1" noChangeArrowheads="1"/>
          </p:cNvSpPr>
          <p:nvPr>
            <p:ph type="body" idx="1"/>
          </p:nvPr>
        </p:nvSpPr>
        <p:spPr>
          <a:xfrm>
            <a:off x="596900" y="1384300"/>
            <a:ext cx="7772400" cy="4953000"/>
          </a:xfrm>
        </p:spPr>
        <p:txBody>
          <a:bodyPr/>
          <a:lstStyle/>
          <a:p>
            <a:pPr eaLnBrk="1" hangingPunct="1"/>
            <a:r>
              <a:rPr lang="en-US">
                <a:latin typeface="Calibri" charset="0"/>
                <a:ea typeface="ＭＳ Ｐゴシック" charset="0"/>
                <a:cs typeface="ＭＳ Ｐゴシック" charset="0"/>
              </a:rPr>
              <a:t>Lipids are composed of C, H, O</a:t>
            </a:r>
          </a:p>
          <a:p>
            <a:pPr lvl="1" eaLnBrk="1" hangingPunct="1"/>
            <a:r>
              <a:rPr lang="en-US" u="sng">
                <a:solidFill>
                  <a:srgbClr val="CC0000"/>
                </a:solidFill>
                <a:latin typeface="Calibri" charset="0"/>
                <a:ea typeface="ＭＳ Ｐゴシック" charset="0"/>
              </a:rPr>
              <a:t>long hydrocarbon chains (H-C)</a:t>
            </a:r>
            <a:r>
              <a:rPr lang="en-US">
                <a:latin typeface="Calibri" charset="0"/>
                <a:ea typeface="ＭＳ Ｐゴシック" charset="0"/>
              </a:rPr>
              <a:t> </a:t>
            </a:r>
          </a:p>
          <a:p>
            <a:pPr eaLnBrk="1" hangingPunct="1"/>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Family groups</a:t>
            </a:r>
            <a:r>
              <a:rPr lang="ja-JP" altLang="en-US">
                <a:latin typeface="Calibri" charset="0"/>
                <a:ea typeface="ＭＳ Ｐゴシック" charset="0"/>
                <a:cs typeface="ＭＳ Ｐゴシック" charset="0"/>
              </a:rPr>
              <a:t>”</a:t>
            </a:r>
            <a:endParaRPr lang="en-US" altLang="ja-JP">
              <a:latin typeface="Calibri" charset="0"/>
              <a:ea typeface="ＭＳ Ｐゴシック" charset="0"/>
              <a:cs typeface="ＭＳ Ｐゴシック" charset="0"/>
            </a:endParaRPr>
          </a:p>
          <a:p>
            <a:pPr lvl="1" eaLnBrk="1" hangingPunct="1"/>
            <a:r>
              <a:rPr lang="en-US" u="sng">
                <a:solidFill>
                  <a:srgbClr val="CC0000"/>
                </a:solidFill>
                <a:latin typeface="Calibri" charset="0"/>
                <a:ea typeface="ＭＳ Ｐゴシック" charset="0"/>
              </a:rPr>
              <a:t>fats</a:t>
            </a:r>
            <a:endParaRPr lang="en-US">
              <a:latin typeface="Calibri" charset="0"/>
              <a:ea typeface="ＭＳ Ｐゴシック" charset="0"/>
            </a:endParaRPr>
          </a:p>
          <a:p>
            <a:pPr lvl="1" eaLnBrk="1" hangingPunct="1"/>
            <a:r>
              <a:rPr lang="en-US" u="sng">
                <a:solidFill>
                  <a:srgbClr val="CC0000"/>
                </a:solidFill>
                <a:latin typeface="Calibri" charset="0"/>
                <a:ea typeface="ＭＳ Ｐゴシック" charset="0"/>
              </a:rPr>
              <a:t>phospholipids</a:t>
            </a:r>
            <a:endParaRPr lang="en-US">
              <a:latin typeface="Calibri" charset="0"/>
              <a:ea typeface="ＭＳ Ｐゴシック" charset="0"/>
            </a:endParaRPr>
          </a:p>
          <a:p>
            <a:pPr lvl="1" eaLnBrk="1" hangingPunct="1"/>
            <a:r>
              <a:rPr lang="en-US" u="sng">
                <a:solidFill>
                  <a:srgbClr val="CC0000"/>
                </a:solidFill>
                <a:latin typeface="Calibri" charset="0"/>
                <a:ea typeface="ＭＳ Ｐゴシック" charset="0"/>
              </a:rPr>
              <a:t>steroids</a:t>
            </a:r>
            <a:endParaRPr lang="en-US">
              <a:latin typeface="Calibri" charset="0"/>
              <a:ea typeface="ＭＳ Ｐゴシック" charset="0"/>
            </a:endParaRPr>
          </a:p>
          <a:p>
            <a:pPr eaLnBrk="1" hangingPunct="1"/>
            <a:r>
              <a:rPr lang="en-US" u="sng">
                <a:solidFill>
                  <a:srgbClr val="CC0000"/>
                </a:solidFill>
                <a:latin typeface="Calibri" charset="0"/>
                <a:ea typeface="ＭＳ Ｐゴシック" charset="0"/>
                <a:cs typeface="ＭＳ Ｐゴシック" charset="0"/>
              </a:rPr>
              <a:t>Do not form polymers</a:t>
            </a:r>
            <a:endParaRPr lang="en-US">
              <a:latin typeface="Calibri" charset="0"/>
              <a:ea typeface="ＭＳ Ｐゴシック" charset="0"/>
              <a:cs typeface="ＭＳ Ｐゴシック" charset="0"/>
            </a:endParaRPr>
          </a:p>
          <a:p>
            <a:pPr lvl="1" eaLnBrk="1" hangingPunct="1"/>
            <a:r>
              <a:rPr lang="en-US" u="sng">
                <a:latin typeface="Calibri" charset="0"/>
                <a:ea typeface="ＭＳ Ｐゴシック" charset="0"/>
              </a:rPr>
              <a:t>big molecules</a:t>
            </a:r>
            <a:r>
              <a:rPr lang="en-US">
                <a:latin typeface="Calibri" charset="0"/>
                <a:ea typeface="ＭＳ Ｐゴシック" charset="0"/>
              </a:rPr>
              <a:t> made of smaller subunits</a:t>
            </a:r>
          </a:p>
          <a:p>
            <a:pPr lvl="1" eaLnBrk="1" hangingPunct="1"/>
            <a:r>
              <a:rPr lang="en-US" u="sng">
                <a:latin typeface="Calibri" charset="0"/>
                <a:ea typeface="ＭＳ Ｐゴシック" charset="0"/>
              </a:rPr>
              <a:t>not</a:t>
            </a:r>
            <a:r>
              <a:rPr lang="en-US">
                <a:latin typeface="Calibri" charset="0"/>
                <a:ea typeface="ＭＳ Ｐゴシック" charset="0"/>
              </a:rPr>
              <a:t> a continuing chain</a:t>
            </a:r>
          </a:p>
        </p:txBody>
      </p:sp>
      <p:pic>
        <p:nvPicPr>
          <p:cNvPr id="286725" name="Picture 5"/>
          <p:cNvPicPr>
            <a:picLocks noChangeAspect="1" noChangeArrowheads="1"/>
          </p:cNvPicPr>
          <p:nvPr/>
        </p:nvPicPr>
        <p:blipFill>
          <a:blip r:embed="rId3"/>
          <a:srcRect t="7201"/>
          <a:stretch>
            <a:fillRect/>
          </a:stretch>
        </p:blipFill>
        <p:spPr bwMode="auto">
          <a:xfrm>
            <a:off x="6999288" y="377825"/>
            <a:ext cx="2028825" cy="269081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286724" name="Picture 4"/>
          <p:cNvPicPr>
            <a:picLocks noChangeAspect="1" noChangeArrowheads="1"/>
          </p:cNvPicPr>
          <p:nvPr/>
        </p:nvPicPr>
        <p:blipFill>
          <a:blip r:embed="rId4"/>
          <a:srcRect t="47400" r="9438" b="9599"/>
          <a:stretch>
            <a:fillRect/>
          </a:stretch>
        </p:blipFill>
        <p:spPr bwMode="auto">
          <a:xfrm>
            <a:off x="5100638" y="2949575"/>
            <a:ext cx="3951287" cy="210820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6617197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Fats </a:t>
            </a:r>
          </a:p>
        </p:txBody>
      </p:sp>
      <p:sp>
        <p:nvSpPr>
          <p:cNvPr id="116738" name="Rectangle 3" descr="Rectangle: Click to edit Master text styles&#10;Second level&#10;Third level&#10;Fourth level&#10;Fifth level"/>
          <p:cNvSpPr>
            <a:spLocks noGrp="1" noChangeArrowheads="1"/>
          </p:cNvSpPr>
          <p:nvPr>
            <p:ph type="body" idx="1"/>
          </p:nvPr>
        </p:nvSpPr>
        <p:spPr>
          <a:xfrm>
            <a:off x="546100" y="1371600"/>
            <a:ext cx="8597900" cy="2384425"/>
          </a:xfrm>
        </p:spPr>
        <p:txBody>
          <a:bodyPr rIns="0"/>
          <a:lstStyle/>
          <a:p>
            <a:pPr eaLnBrk="1" hangingPunct="1"/>
            <a:r>
              <a:rPr lang="en-US">
                <a:latin typeface="Calibri" charset="0"/>
                <a:ea typeface="ＭＳ Ｐゴシック" charset="0"/>
                <a:cs typeface="ＭＳ Ｐゴシック" charset="0"/>
              </a:rPr>
              <a:t>Structure:</a:t>
            </a:r>
          </a:p>
          <a:p>
            <a:pPr lvl="1" eaLnBrk="1" hangingPunct="1"/>
            <a:r>
              <a:rPr lang="en-US" u="sng">
                <a:solidFill>
                  <a:srgbClr val="CC0000"/>
                </a:solidFill>
                <a:latin typeface="Calibri" charset="0"/>
                <a:ea typeface="ＭＳ Ｐゴシック" charset="0"/>
              </a:rPr>
              <a:t>glycerol</a:t>
            </a:r>
            <a:r>
              <a:rPr lang="en-US" u="sng">
                <a:latin typeface="Calibri" charset="0"/>
                <a:ea typeface="ＭＳ Ｐゴシック" charset="0"/>
              </a:rPr>
              <a:t> (3C alcohol) </a:t>
            </a:r>
            <a:r>
              <a:rPr lang="en-US" u="sng">
                <a:solidFill>
                  <a:srgbClr val="CC0000"/>
                </a:solidFill>
                <a:latin typeface="Calibri" charset="0"/>
                <a:ea typeface="ＭＳ Ｐゴシック" charset="0"/>
              </a:rPr>
              <a:t>+</a:t>
            </a:r>
            <a:r>
              <a:rPr lang="en-US" u="sng">
                <a:latin typeface="Calibri" charset="0"/>
                <a:ea typeface="ＭＳ Ｐゴシック" charset="0"/>
              </a:rPr>
              <a:t> </a:t>
            </a:r>
            <a:r>
              <a:rPr lang="en-US" u="sng">
                <a:solidFill>
                  <a:srgbClr val="CC0000"/>
                </a:solidFill>
                <a:latin typeface="Calibri" charset="0"/>
                <a:ea typeface="ＭＳ Ｐゴシック" charset="0"/>
              </a:rPr>
              <a:t>fatty acid</a:t>
            </a:r>
          </a:p>
          <a:p>
            <a:pPr lvl="2" eaLnBrk="1" hangingPunct="1"/>
            <a:r>
              <a:rPr lang="en-US">
                <a:latin typeface="Calibri" charset="0"/>
                <a:ea typeface="ＭＳ Ｐゴシック" charset="0"/>
              </a:rPr>
              <a:t>fatty acid = </a:t>
            </a:r>
            <a:br>
              <a:rPr lang="en-US">
                <a:latin typeface="Calibri" charset="0"/>
                <a:ea typeface="ＭＳ Ｐゴシック" charset="0"/>
              </a:rPr>
            </a:br>
            <a:r>
              <a:rPr lang="en-US" u="sng">
                <a:latin typeface="Calibri" charset="0"/>
                <a:ea typeface="ＭＳ Ｐゴシック" charset="0"/>
              </a:rPr>
              <a:t>long</a:t>
            </a:r>
            <a:r>
              <a:rPr lang="en-US">
                <a:latin typeface="Calibri" charset="0"/>
                <a:ea typeface="ＭＳ Ｐゴシック" charset="0"/>
              </a:rPr>
              <a:t> HC </a:t>
            </a:r>
            <a:r>
              <a:rPr lang="ja-JP" altLang="en-US">
                <a:latin typeface="Calibri" charset="0"/>
                <a:ea typeface="ＭＳ Ｐゴシック" charset="0"/>
              </a:rPr>
              <a:t>“</a:t>
            </a:r>
            <a:r>
              <a:rPr lang="en-US" altLang="ja-JP">
                <a:latin typeface="Calibri" charset="0"/>
                <a:ea typeface="ＭＳ Ｐゴシック" charset="0"/>
              </a:rPr>
              <a:t>tail</a:t>
            </a:r>
            <a:r>
              <a:rPr lang="ja-JP" altLang="en-US">
                <a:latin typeface="Calibri" charset="0"/>
                <a:ea typeface="ＭＳ Ｐゴシック" charset="0"/>
              </a:rPr>
              <a:t>”</a:t>
            </a:r>
            <a:r>
              <a:rPr lang="en-US" altLang="ja-JP">
                <a:latin typeface="Calibri" charset="0"/>
                <a:ea typeface="ＭＳ Ｐゴシック" charset="0"/>
              </a:rPr>
              <a:t> with carboxyl (COOH) group </a:t>
            </a:r>
            <a:r>
              <a:rPr lang="ja-JP" altLang="en-US">
                <a:latin typeface="Calibri" charset="0"/>
                <a:ea typeface="ＭＳ Ｐゴシック" charset="0"/>
              </a:rPr>
              <a:t>“</a:t>
            </a:r>
            <a:r>
              <a:rPr lang="en-US" altLang="ja-JP">
                <a:latin typeface="Calibri" charset="0"/>
                <a:ea typeface="ＭＳ Ｐゴシック" charset="0"/>
              </a:rPr>
              <a:t>head</a:t>
            </a:r>
            <a:r>
              <a:rPr lang="ja-JP" altLang="en-US">
                <a:latin typeface="Calibri" charset="0"/>
                <a:ea typeface="ＭＳ Ｐゴシック" charset="0"/>
              </a:rPr>
              <a:t>”</a:t>
            </a:r>
            <a:endParaRPr lang="en-US">
              <a:latin typeface="Calibri" charset="0"/>
              <a:ea typeface="ＭＳ Ｐゴシック" charset="0"/>
            </a:endParaRPr>
          </a:p>
        </p:txBody>
      </p:sp>
      <p:pic>
        <p:nvPicPr>
          <p:cNvPr id="116739" name="Picture 4"/>
          <p:cNvPicPr>
            <a:picLocks noChangeAspect="1" noChangeArrowheads="1"/>
          </p:cNvPicPr>
          <p:nvPr/>
        </p:nvPicPr>
        <p:blipFill>
          <a:blip r:embed="rId5">
            <a:extLst>
              <a:ext uri="{28A0092B-C50C-407E-A947-70E740481C1C}">
                <a14:useLocalDpi xmlns:a14="http://schemas.microsoft.com/office/drawing/2010/main" val="0"/>
              </a:ext>
            </a:extLst>
          </a:blip>
          <a:srcRect b="65880"/>
          <a:stretch>
            <a:fillRect/>
          </a:stretch>
        </p:blipFill>
        <p:spPr bwMode="auto">
          <a:xfrm>
            <a:off x="1600200" y="4000500"/>
            <a:ext cx="6477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AutoShape 5"/>
          <p:cNvSpPr>
            <a:spLocks noChangeArrowheads="1"/>
          </p:cNvSpPr>
          <p:nvPr/>
        </p:nvSpPr>
        <p:spPr bwMode="auto">
          <a:xfrm>
            <a:off x="3825875" y="6005513"/>
            <a:ext cx="3467100" cy="49847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a:solidFill>
                  <a:srgbClr val="CC0000"/>
                </a:solidFill>
              </a:rPr>
              <a:t>dehydration synthesis</a:t>
            </a:r>
          </a:p>
        </p:txBody>
      </p:sp>
      <p:grpSp>
        <p:nvGrpSpPr>
          <p:cNvPr id="2" name="Group 13"/>
          <p:cNvGrpSpPr>
            <a:grpSpLocks/>
          </p:cNvGrpSpPr>
          <p:nvPr/>
        </p:nvGrpSpPr>
        <p:grpSpPr bwMode="auto">
          <a:xfrm>
            <a:off x="2474913" y="4845050"/>
            <a:ext cx="612775" cy="1016000"/>
            <a:chOff x="1450" y="2219"/>
            <a:chExt cx="386" cy="640"/>
          </a:xfrm>
        </p:grpSpPr>
        <p:grpSp>
          <p:nvGrpSpPr>
            <p:cNvPr id="116745" name="Group 14"/>
            <p:cNvGrpSpPr>
              <a:grpSpLocks/>
            </p:cNvGrpSpPr>
            <p:nvPr/>
          </p:nvGrpSpPr>
          <p:grpSpPr bwMode="auto">
            <a:xfrm>
              <a:off x="1457" y="2219"/>
              <a:ext cx="379" cy="640"/>
              <a:chOff x="1457" y="3391"/>
              <a:chExt cx="379" cy="640"/>
            </a:xfrm>
          </p:grpSpPr>
          <p:sp>
            <p:nvSpPr>
              <p:cNvPr id="116747" name="AutoShape 15"/>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6748" name="Oval 16"/>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16746" name="Rectangle 17"/>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grpSp>
        <p:nvGrpSpPr>
          <p:cNvPr id="4" name="Group 10"/>
          <p:cNvGrpSpPr>
            <a:grpSpLocks/>
          </p:cNvGrpSpPr>
          <p:nvPr/>
        </p:nvGrpSpPr>
        <p:grpSpPr bwMode="auto">
          <a:xfrm>
            <a:off x="1720850" y="3914775"/>
            <a:ext cx="2165350" cy="1651000"/>
            <a:chOff x="3883" y="1114"/>
            <a:chExt cx="1364" cy="1040"/>
          </a:xfrm>
        </p:grpSpPr>
        <p:sp>
          <p:nvSpPr>
            <p:cNvPr id="116743" name="Freeform 11"/>
            <p:cNvSpPr>
              <a:spLocks/>
            </p:cNvSpPr>
            <p:nvPr/>
          </p:nvSpPr>
          <p:spPr bwMode="auto">
            <a:xfrm>
              <a:off x="3883" y="1114"/>
              <a:ext cx="1364" cy="1040"/>
            </a:xfrm>
            <a:custGeom>
              <a:avLst/>
              <a:gdLst>
                <a:gd name="T0" fmla="*/ 256 w 1270"/>
                <a:gd name="T1" fmla="*/ 735 h 968"/>
                <a:gd name="T2" fmla="*/ 520 w 1270"/>
                <a:gd name="T3" fmla="*/ 118 h 968"/>
                <a:gd name="T4" fmla="*/ 1274 w 1270"/>
                <a:gd name="T5" fmla="*/ 27 h 968"/>
                <a:gd name="T6" fmla="*/ 1695 w 1270"/>
                <a:gd name="T7" fmla="*/ 239 h 968"/>
                <a:gd name="T8" fmla="*/ 2100 w 1270"/>
                <a:gd name="T9" fmla="*/ 204 h 968"/>
                <a:gd name="T10" fmla="*/ 2487 w 1270"/>
                <a:gd name="T11" fmla="*/ 171 h 968"/>
                <a:gd name="T12" fmla="*/ 2748 w 1270"/>
                <a:gd name="T13" fmla="*/ 716 h 968"/>
                <a:gd name="T14" fmla="*/ 2714 w 1270"/>
                <a:gd name="T15" fmla="*/ 1051 h 968"/>
                <a:gd name="T16" fmla="*/ 2363 w 1270"/>
                <a:gd name="T17" fmla="*/ 1471 h 968"/>
                <a:gd name="T18" fmla="*/ 1765 w 1270"/>
                <a:gd name="T19" fmla="*/ 2036 h 968"/>
                <a:gd name="T20" fmla="*/ 1153 w 1270"/>
                <a:gd name="T21" fmla="*/ 2036 h 968"/>
                <a:gd name="T22" fmla="*/ 484 w 1270"/>
                <a:gd name="T23" fmla="*/ 1737 h 968"/>
                <a:gd name="T24" fmla="*/ 62 w 1270"/>
                <a:gd name="T25" fmla="*/ 1314 h 968"/>
                <a:gd name="T26" fmla="*/ 98 w 1270"/>
                <a:gd name="T27" fmla="*/ 890 h 968"/>
                <a:gd name="T28" fmla="*/ 272 w 1270"/>
                <a:gd name="T29" fmla="*/ 626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44" name="Rectangle 12"/>
            <p:cNvSpPr>
              <a:spLocks noChangeArrowheads="1"/>
            </p:cNvSpPr>
            <p:nvPr/>
          </p:nvSpPr>
          <p:spPr bwMode="auto">
            <a:xfrm>
              <a:off x="4090" y="1713"/>
              <a:ext cx="87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enzyme</a:t>
              </a:r>
              <a:endParaRPr lang="en-US" sz="3000" u="sng">
                <a:solidFill>
                  <a:srgbClr val="CC0000"/>
                </a:solidFill>
              </a:endParaRPr>
            </a:p>
          </p:txBody>
        </p:sp>
      </p:grpSp>
    </p:spTree>
    <p:extLst>
      <p:ext uri="{BB962C8B-B14F-4D97-AF65-F5344CB8AC3E}">
        <p14:creationId xmlns:p14="http://schemas.microsoft.com/office/powerpoint/2010/main" val="3979383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Yeeha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3675" y="180975"/>
            <a:ext cx="8534400" cy="914400"/>
          </a:xfrm>
        </p:spPr>
        <p:txBody>
          <a:bodyPr rtlCol="0">
            <a:normAutofit fontScale="90000"/>
          </a:bodyPr>
          <a:lstStyle/>
          <a:p>
            <a:pPr marL="574675" indent="-574675" eaLnBrk="1" fontAlgn="auto" hangingPunct="1">
              <a:spcAft>
                <a:spcPts val="0"/>
              </a:spcAft>
              <a:defRPr/>
            </a:pPr>
            <a:r>
              <a:rPr lang="en-US" sz="3200" smtClean="0">
                <a:ea typeface="+mj-ea"/>
                <a:cs typeface="+mj-cs"/>
              </a:rPr>
              <a:t>3.8 Fats are lipids that are mostly energy-storage molecules</a:t>
            </a:r>
          </a:p>
        </p:txBody>
      </p:sp>
      <p:sp>
        <p:nvSpPr>
          <p:cNvPr id="118786" name="Rectangle 3"/>
          <p:cNvSpPr>
            <a:spLocks noGrp="1" noChangeArrowheads="1"/>
          </p:cNvSpPr>
          <p:nvPr>
            <p:ph idx="1"/>
          </p:nvPr>
        </p:nvSpPr>
        <p:spPr>
          <a:xfrm>
            <a:off x="155575" y="1301750"/>
            <a:ext cx="8534400" cy="2603500"/>
          </a:xfrm>
        </p:spPr>
        <p:txBody>
          <a:bodyPr/>
          <a:lstStyle/>
          <a:p>
            <a:pPr eaLnBrk="1" hangingPunct="1"/>
            <a:r>
              <a:rPr lang="en-US">
                <a:latin typeface="Calibri" charset="0"/>
                <a:ea typeface="ＭＳ Ｐゴシック" charset="0"/>
                <a:cs typeface="ＭＳ Ｐゴシック" charset="0"/>
              </a:rPr>
              <a:t>Fatty acids link to glycerol by a dehydration reaction</a:t>
            </a:r>
          </a:p>
          <a:p>
            <a:pPr lvl="1" eaLnBrk="1" hangingPunct="1">
              <a:buFontTx/>
              <a:buChar char="–"/>
            </a:pPr>
            <a:r>
              <a:rPr lang="en-US">
                <a:latin typeface="Calibri" charset="0"/>
                <a:ea typeface="ＭＳ Ｐゴシック" charset="0"/>
              </a:rPr>
              <a:t>A fat contains one glycerol linked to three fatty acids</a:t>
            </a:r>
          </a:p>
          <a:p>
            <a:pPr lvl="1" eaLnBrk="1" hangingPunct="1">
              <a:buFontTx/>
              <a:buChar char="–"/>
            </a:pPr>
            <a:r>
              <a:rPr lang="en-US">
                <a:latin typeface="Calibri" charset="0"/>
                <a:ea typeface="ＭＳ Ｐゴシック" charset="0"/>
              </a:rPr>
              <a:t>Fats are often called triglycerides because of their structure</a:t>
            </a:r>
          </a:p>
        </p:txBody>
      </p:sp>
      <p:sp>
        <p:nvSpPr>
          <p:cNvPr id="118787"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8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8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39125280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Building Fats</a:t>
            </a:r>
          </a:p>
        </p:txBody>
      </p:sp>
      <p:sp>
        <p:nvSpPr>
          <p:cNvPr id="120834" name="Rectangle 1027" descr="Rectangle: Click to edit Master text styles&#10;Second level&#10;Third level&#10;Fourth level&#10;Fifth level"/>
          <p:cNvSpPr>
            <a:spLocks noGrp="1" noChangeArrowheads="1"/>
          </p:cNvSpPr>
          <p:nvPr>
            <p:ph type="body" idx="1"/>
          </p:nvPr>
        </p:nvSpPr>
        <p:spPr>
          <a:xfrm>
            <a:off x="838200" y="1371600"/>
            <a:ext cx="7924800" cy="2051050"/>
          </a:xfrm>
        </p:spPr>
        <p:txBody>
          <a:bodyPr/>
          <a:lstStyle/>
          <a:p>
            <a:pPr eaLnBrk="1" hangingPunct="1"/>
            <a:r>
              <a:rPr lang="en-US">
                <a:latin typeface="Calibri" charset="0"/>
                <a:ea typeface="ＭＳ Ｐゴシック" charset="0"/>
                <a:cs typeface="ＭＳ Ｐゴシック" charset="0"/>
              </a:rPr>
              <a:t>Triacylglycerol</a:t>
            </a:r>
          </a:p>
          <a:p>
            <a:pPr lvl="1" eaLnBrk="1" hangingPunct="1"/>
            <a:r>
              <a:rPr lang="en-US">
                <a:latin typeface="Calibri" charset="0"/>
                <a:ea typeface="ＭＳ Ｐゴシック" charset="0"/>
              </a:rPr>
              <a:t>3 fatty acids linked to glycerol</a:t>
            </a:r>
          </a:p>
          <a:p>
            <a:pPr lvl="1" eaLnBrk="1" hangingPunct="1"/>
            <a:r>
              <a:rPr lang="en-US" u="sng">
                <a:solidFill>
                  <a:srgbClr val="CC0000"/>
                </a:solidFill>
                <a:latin typeface="Calibri" charset="0"/>
                <a:ea typeface="ＭＳ Ｐゴシック" charset="0"/>
              </a:rPr>
              <a:t>ester linkage</a:t>
            </a:r>
            <a:r>
              <a:rPr lang="en-US">
                <a:latin typeface="Calibri" charset="0"/>
                <a:ea typeface="ＭＳ Ｐゴシック" charset="0"/>
              </a:rPr>
              <a:t> = between OH &amp; COOH </a:t>
            </a:r>
          </a:p>
        </p:txBody>
      </p:sp>
      <p:pic>
        <p:nvPicPr>
          <p:cNvPr id="120835" name="Picture 1028"/>
          <p:cNvPicPr>
            <a:picLocks noChangeAspect="1" noChangeArrowheads="1"/>
          </p:cNvPicPr>
          <p:nvPr/>
        </p:nvPicPr>
        <p:blipFill>
          <a:blip r:embed="rId3">
            <a:extLst>
              <a:ext uri="{28A0092B-C50C-407E-A947-70E740481C1C}">
                <a14:useLocalDpi xmlns:a14="http://schemas.microsoft.com/office/drawing/2010/main" val="0"/>
              </a:ext>
            </a:extLst>
          </a:blip>
          <a:srcRect t="40714" r="8537" b="3423"/>
          <a:stretch>
            <a:fillRect/>
          </a:stretch>
        </p:blipFill>
        <p:spPr bwMode="auto">
          <a:xfrm>
            <a:off x="1981200" y="2874963"/>
            <a:ext cx="558165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AutoShape 1040"/>
          <p:cNvSpPr>
            <a:spLocks noChangeArrowheads="1"/>
          </p:cNvSpPr>
          <p:nvPr/>
        </p:nvSpPr>
        <p:spPr bwMode="auto">
          <a:xfrm>
            <a:off x="5443538" y="2870200"/>
            <a:ext cx="1381125" cy="3730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2200">
                <a:solidFill>
                  <a:srgbClr val="0F116A"/>
                </a:solidFill>
              </a:rPr>
              <a:t>hydroxyl</a:t>
            </a:r>
          </a:p>
        </p:txBody>
      </p:sp>
      <p:sp>
        <p:nvSpPr>
          <p:cNvPr id="120837" name="AutoShape 1042"/>
          <p:cNvSpPr>
            <a:spLocks noChangeArrowheads="1"/>
          </p:cNvSpPr>
          <p:nvPr/>
        </p:nvSpPr>
        <p:spPr bwMode="auto">
          <a:xfrm>
            <a:off x="7070725" y="2870200"/>
            <a:ext cx="1365250" cy="3730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2200">
                <a:solidFill>
                  <a:srgbClr val="0F116A"/>
                </a:solidFill>
              </a:rPr>
              <a:t>carboxyl</a:t>
            </a:r>
          </a:p>
        </p:txBody>
      </p:sp>
    </p:spTree>
    <p:extLst>
      <p:ext uri="{BB962C8B-B14F-4D97-AF65-F5344CB8AC3E}">
        <p14:creationId xmlns:p14="http://schemas.microsoft.com/office/powerpoint/2010/main" val="3237065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8" name="Picture 12"/>
          <p:cNvPicPr>
            <a:picLocks noChangeAspect="1" noChangeArrowheads="1"/>
          </p:cNvPicPr>
          <p:nvPr/>
        </p:nvPicPr>
        <p:blipFill>
          <a:blip r:embed="rId3"/>
          <a:srcRect t="47400" r="9438" b="9599"/>
          <a:stretch>
            <a:fillRect/>
          </a:stretch>
        </p:blipFill>
        <p:spPr bwMode="auto">
          <a:xfrm>
            <a:off x="2189163" y="3524250"/>
            <a:ext cx="5608637" cy="299243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122882" name="Picture 4"/>
          <p:cNvPicPr>
            <a:picLocks noChangeAspect="1" noChangeArrowheads="1"/>
          </p:cNvPicPr>
          <p:nvPr/>
        </p:nvPicPr>
        <p:blipFill>
          <a:blip r:embed="rId4">
            <a:extLst>
              <a:ext uri="{28A0092B-C50C-407E-A947-70E740481C1C}">
                <a14:useLocalDpi xmlns:a14="http://schemas.microsoft.com/office/drawing/2010/main" val="0"/>
              </a:ext>
            </a:extLst>
          </a:blip>
          <a:srcRect b="66000"/>
          <a:stretch>
            <a:fillRect/>
          </a:stretch>
        </p:blipFill>
        <p:spPr bwMode="auto">
          <a:xfrm>
            <a:off x="2209800" y="1193800"/>
            <a:ext cx="54054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5"/>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Dehydration synthesis</a:t>
            </a:r>
          </a:p>
        </p:txBody>
      </p:sp>
      <p:sp>
        <p:nvSpPr>
          <p:cNvPr id="122884" name="AutoShape 13"/>
          <p:cNvSpPr>
            <a:spLocks noChangeArrowheads="1"/>
          </p:cNvSpPr>
          <p:nvPr/>
        </p:nvSpPr>
        <p:spPr bwMode="auto">
          <a:xfrm>
            <a:off x="5251450" y="2633663"/>
            <a:ext cx="515938" cy="819150"/>
          </a:xfrm>
          <a:prstGeom prst="downArrow">
            <a:avLst>
              <a:gd name="adj1" fmla="val 50000"/>
              <a:gd name="adj2" fmla="val 39692"/>
            </a:avLst>
          </a:prstGeom>
          <a:solidFill>
            <a:srgbClr val="CC0000"/>
          </a:solidFill>
          <a:ln w="9525">
            <a:solidFill>
              <a:schemeClr val="tx1"/>
            </a:solidFill>
            <a:miter lim="800000"/>
            <a:headEnd/>
            <a:tailEnd/>
          </a:ln>
        </p:spPr>
        <p:txBody>
          <a:bodyPr wrap="none" anchor="ctr"/>
          <a:lstStyle/>
          <a:p>
            <a:endParaRPr lang="en-US"/>
          </a:p>
        </p:txBody>
      </p:sp>
      <p:sp>
        <p:nvSpPr>
          <p:cNvPr id="122885" name="AutoShape 20"/>
          <p:cNvSpPr>
            <a:spLocks noChangeArrowheads="1"/>
          </p:cNvSpPr>
          <p:nvPr/>
        </p:nvSpPr>
        <p:spPr bwMode="auto">
          <a:xfrm>
            <a:off x="3678238" y="2744788"/>
            <a:ext cx="3808412" cy="406400"/>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spAutoFit/>
          </a:bodyPr>
          <a:lstStyle/>
          <a:p>
            <a:r>
              <a:rPr lang="en-US">
                <a:solidFill>
                  <a:srgbClr val="000000"/>
                </a:solidFill>
              </a:rPr>
              <a:t>dehydration synthesis</a:t>
            </a:r>
          </a:p>
        </p:txBody>
      </p:sp>
      <p:grpSp>
        <p:nvGrpSpPr>
          <p:cNvPr id="122886" name="Group 21"/>
          <p:cNvGrpSpPr>
            <a:grpSpLocks/>
          </p:cNvGrpSpPr>
          <p:nvPr/>
        </p:nvGrpSpPr>
        <p:grpSpPr bwMode="auto">
          <a:xfrm>
            <a:off x="2924175" y="1724025"/>
            <a:ext cx="612775" cy="1016000"/>
            <a:chOff x="1450" y="2219"/>
            <a:chExt cx="386" cy="640"/>
          </a:xfrm>
        </p:grpSpPr>
        <p:grpSp>
          <p:nvGrpSpPr>
            <p:cNvPr id="122911" name="Group 22"/>
            <p:cNvGrpSpPr>
              <a:grpSpLocks/>
            </p:cNvGrpSpPr>
            <p:nvPr/>
          </p:nvGrpSpPr>
          <p:grpSpPr bwMode="auto">
            <a:xfrm>
              <a:off x="1457" y="2219"/>
              <a:ext cx="379" cy="640"/>
              <a:chOff x="1457" y="3391"/>
              <a:chExt cx="379" cy="640"/>
            </a:xfrm>
          </p:grpSpPr>
          <p:sp>
            <p:nvSpPr>
              <p:cNvPr id="122913" name="AutoShape 23"/>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2914" name="Oval 24"/>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912" name="Rectangle 25"/>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grpSp>
        <p:nvGrpSpPr>
          <p:cNvPr id="122887" name="Group 26"/>
          <p:cNvGrpSpPr>
            <a:grpSpLocks/>
          </p:cNvGrpSpPr>
          <p:nvPr/>
        </p:nvGrpSpPr>
        <p:grpSpPr bwMode="auto">
          <a:xfrm>
            <a:off x="2805113" y="3959225"/>
            <a:ext cx="612775" cy="1016000"/>
            <a:chOff x="1450" y="2219"/>
            <a:chExt cx="386" cy="640"/>
          </a:xfrm>
        </p:grpSpPr>
        <p:grpSp>
          <p:nvGrpSpPr>
            <p:cNvPr id="122907" name="Group 27"/>
            <p:cNvGrpSpPr>
              <a:grpSpLocks/>
            </p:cNvGrpSpPr>
            <p:nvPr/>
          </p:nvGrpSpPr>
          <p:grpSpPr bwMode="auto">
            <a:xfrm>
              <a:off x="1457" y="2219"/>
              <a:ext cx="379" cy="640"/>
              <a:chOff x="1457" y="3391"/>
              <a:chExt cx="379" cy="640"/>
            </a:xfrm>
          </p:grpSpPr>
          <p:sp>
            <p:nvSpPr>
              <p:cNvPr id="122909" name="AutoShape 28"/>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2910" name="Oval 29"/>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908" name="Rectangle 30"/>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grpSp>
        <p:nvGrpSpPr>
          <p:cNvPr id="122888" name="Group 31"/>
          <p:cNvGrpSpPr>
            <a:grpSpLocks/>
          </p:cNvGrpSpPr>
          <p:nvPr/>
        </p:nvGrpSpPr>
        <p:grpSpPr bwMode="auto">
          <a:xfrm>
            <a:off x="2805113" y="4987925"/>
            <a:ext cx="612775" cy="1016000"/>
            <a:chOff x="1450" y="2219"/>
            <a:chExt cx="386" cy="640"/>
          </a:xfrm>
        </p:grpSpPr>
        <p:grpSp>
          <p:nvGrpSpPr>
            <p:cNvPr id="122903" name="Group 32"/>
            <p:cNvGrpSpPr>
              <a:grpSpLocks/>
            </p:cNvGrpSpPr>
            <p:nvPr/>
          </p:nvGrpSpPr>
          <p:grpSpPr bwMode="auto">
            <a:xfrm>
              <a:off x="1457" y="2219"/>
              <a:ext cx="379" cy="640"/>
              <a:chOff x="1457" y="3391"/>
              <a:chExt cx="379" cy="640"/>
            </a:xfrm>
          </p:grpSpPr>
          <p:sp>
            <p:nvSpPr>
              <p:cNvPr id="122905" name="AutoShape 33"/>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2906" name="Oval 34"/>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904" name="Rectangle 35"/>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grpSp>
        <p:nvGrpSpPr>
          <p:cNvPr id="122889" name="Group 36"/>
          <p:cNvGrpSpPr>
            <a:grpSpLocks/>
          </p:cNvGrpSpPr>
          <p:nvPr/>
        </p:nvGrpSpPr>
        <p:grpSpPr bwMode="auto">
          <a:xfrm>
            <a:off x="2805113" y="6035675"/>
            <a:ext cx="612775" cy="1016000"/>
            <a:chOff x="1450" y="2219"/>
            <a:chExt cx="386" cy="640"/>
          </a:xfrm>
        </p:grpSpPr>
        <p:grpSp>
          <p:nvGrpSpPr>
            <p:cNvPr id="122899" name="Group 37"/>
            <p:cNvGrpSpPr>
              <a:grpSpLocks/>
            </p:cNvGrpSpPr>
            <p:nvPr/>
          </p:nvGrpSpPr>
          <p:grpSpPr bwMode="auto">
            <a:xfrm>
              <a:off x="1457" y="2219"/>
              <a:ext cx="379" cy="640"/>
              <a:chOff x="1457" y="3391"/>
              <a:chExt cx="379" cy="640"/>
            </a:xfrm>
          </p:grpSpPr>
          <p:sp>
            <p:nvSpPr>
              <p:cNvPr id="122901" name="AutoShape 38"/>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2902" name="Oval 39"/>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900" name="Rectangle 40"/>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grpSp>
        <p:nvGrpSpPr>
          <p:cNvPr id="122890" name="Group 9"/>
          <p:cNvGrpSpPr>
            <a:grpSpLocks/>
          </p:cNvGrpSpPr>
          <p:nvPr/>
        </p:nvGrpSpPr>
        <p:grpSpPr bwMode="auto">
          <a:xfrm>
            <a:off x="2206625" y="3289300"/>
            <a:ext cx="1862138" cy="1419225"/>
            <a:chOff x="3883" y="1114"/>
            <a:chExt cx="1364" cy="1040"/>
          </a:xfrm>
        </p:grpSpPr>
        <p:sp>
          <p:nvSpPr>
            <p:cNvPr id="122897" name="Freeform 10"/>
            <p:cNvSpPr>
              <a:spLocks/>
            </p:cNvSpPr>
            <p:nvPr/>
          </p:nvSpPr>
          <p:spPr bwMode="auto">
            <a:xfrm>
              <a:off x="3883" y="1114"/>
              <a:ext cx="1364" cy="1040"/>
            </a:xfrm>
            <a:custGeom>
              <a:avLst/>
              <a:gdLst>
                <a:gd name="T0" fmla="*/ 256 w 1270"/>
                <a:gd name="T1" fmla="*/ 735 h 968"/>
                <a:gd name="T2" fmla="*/ 520 w 1270"/>
                <a:gd name="T3" fmla="*/ 118 h 968"/>
                <a:gd name="T4" fmla="*/ 1274 w 1270"/>
                <a:gd name="T5" fmla="*/ 27 h 968"/>
                <a:gd name="T6" fmla="*/ 1695 w 1270"/>
                <a:gd name="T7" fmla="*/ 239 h 968"/>
                <a:gd name="T8" fmla="*/ 2100 w 1270"/>
                <a:gd name="T9" fmla="*/ 204 h 968"/>
                <a:gd name="T10" fmla="*/ 2487 w 1270"/>
                <a:gd name="T11" fmla="*/ 171 h 968"/>
                <a:gd name="T12" fmla="*/ 2748 w 1270"/>
                <a:gd name="T13" fmla="*/ 716 h 968"/>
                <a:gd name="T14" fmla="*/ 2714 w 1270"/>
                <a:gd name="T15" fmla="*/ 1051 h 968"/>
                <a:gd name="T16" fmla="*/ 2363 w 1270"/>
                <a:gd name="T17" fmla="*/ 1471 h 968"/>
                <a:gd name="T18" fmla="*/ 1765 w 1270"/>
                <a:gd name="T19" fmla="*/ 2036 h 968"/>
                <a:gd name="T20" fmla="*/ 1153 w 1270"/>
                <a:gd name="T21" fmla="*/ 2036 h 968"/>
                <a:gd name="T22" fmla="*/ 484 w 1270"/>
                <a:gd name="T23" fmla="*/ 1737 h 968"/>
                <a:gd name="T24" fmla="*/ 62 w 1270"/>
                <a:gd name="T25" fmla="*/ 1314 h 968"/>
                <a:gd name="T26" fmla="*/ 98 w 1270"/>
                <a:gd name="T27" fmla="*/ 890 h 968"/>
                <a:gd name="T28" fmla="*/ 272 w 1270"/>
                <a:gd name="T29" fmla="*/ 626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898" name="Rectangle 11"/>
            <p:cNvSpPr>
              <a:spLocks noChangeArrowheads="1"/>
            </p:cNvSpPr>
            <p:nvPr/>
          </p:nvSpPr>
          <p:spPr bwMode="auto">
            <a:xfrm>
              <a:off x="4088" y="1711"/>
              <a:ext cx="88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enzyme</a:t>
              </a:r>
              <a:endParaRPr lang="en-US" sz="2600" u="sng">
                <a:solidFill>
                  <a:srgbClr val="CC0000"/>
                </a:solidFill>
              </a:endParaRPr>
            </a:p>
          </p:txBody>
        </p:sp>
      </p:grpSp>
      <p:grpSp>
        <p:nvGrpSpPr>
          <p:cNvPr id="122891" name="Group 14"/>
          <p:cNvGrpSpPr>
            <a:grpSpLocks/>
          </p:cNvGrpSpPr>
          <p:nvPr/>
        </p:nvGrpSpPr>
        <p:grpSpPr bwMode="auto">
          <a:xfrm>
            <a:off x="2206625" y="4335463"/>
            <a:ext cx="1862138" cy="1419225"/>
            <a:chOff x="3883" y="1114"/>
            <a:chExt cx="1364" cy="1040"/>
          </a:xfrm>
        </p:grpSpPr>
        <p:sp>
          <p:nvSpPr>
            <p:cNvPr id="122895" name="Freeform 15"/>
            <p:cNvSpPr>
              <a:spLocks/>
            </p:cNvSpPr>
            <p:nvPr/>
          </p:nvSpPr>
          <p:spPr bwMode="auto">
            <a:xfrm>
              <a:off x="3883" y="1114"/>
              <a:ext cx="1364" cy="1040"/>
            </a:xfrm>
            <a:custGeom>
              <a:avLst/>
              <a:gdLst>
                <a:gd name="T0" fmla="*/ 256 w 1270"/>
                <a:gd name="T1" fmla="*/ 735 h 968"/>
                <a:gd name="T2" fmla="*/ 520 w 1270"/>
                <a:gd name="T3" fmla="*/ 118 h 968"/>
                <a:gd name="T4" fmla="*/ 1274 w 1270"/>
                <a:gd name="T5" fmla="*/ 27 h 968"/>
                <a:gd name="T6" fmla="*/ 1695 w 1270"/>
                <a:gd name="T7" fmla="*/ 239 h 968"/>
                <a:gd name="T8" fmla="*/ 2100 w 1270"/>
                <a:gd name="T9" fmla="*/ 204 h 968"/>
                <a:gd name="T10" fmla="*/ 2487 w 1270"/>
                <a:gd name="T11" fmla="*/ 171 h 968"/>
                <a:gd name="T12" fmla="*/ 2748 w 1270"/>
                <a:gd name="T13" fmla="*/ 716 h 968"/>
                <a:gd name="T14" fmla="*/ 2714 w 1270"/>
                <a:gd name="T15" fmla="*/ 1051 h 968"/>
                <a:gd name="T16" fmla="*/ 2363 w 1270"/>
                <a:gd name="T17" fmla="*/ 1471 h 968"/>
                <a:gd name="T18" fmla="*/ 1765 w 1270"/>
                <a:gd name="T19" fmla="*/ 2036 h 968"/>
                <a:gd name="T20" fmla="*/ 1153 w 1270"/>
                <a:gd name="T21" fmla="*/ 2036 h 968"/>
                <a:gd name="T22" fmla="*/ 484 w 1270"/>
                <a:gd name="T23" fmla="*/ 1737 h 968"/>
                <a:gd name="T24" fmla="*/ 62 w 1270"/>
                <a:gd name="T25" fmla="*/ 1314 h 968"/>
                <a:gd name="T26" fmla="*/ 98 w 1270"/>
                <a:gd name="T27" fmla="*/ 890 h 968"/>
                <a:gd name="T28" fmla="*/ 272 w 1270"/>
                <a:gd name="T29" fmla="*/ 626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896" name="Rectangle 16"/>
            <p:cNvSpPr>
              <a:spLocks noChangeArrowheads="1"/>
            </p:cNvSpPr>
            <p:nvPr/>
          </p:nvSpPr>
          <p:spPr bwMode="auto">
            <a:xfrm>
              <a:off x="4088" y="1711"/>
              <a:ext cx="88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enzyme</a:t>
              </a:r>
              <a:endParaRPr lang="en-US" sz="2600" u="sng">
                <a:solidFill>
                  <a:srgbClr val="CC0000"/>
                </a:solidFill>
              </a:endParaRPr>
            </a:p>
          </p:txBody>
        </p:sp>
      </p:grpSp>
      <p:grpSp>
        <p:nvGrpSpPr>
          <p:cNvPr id="122892" name="Group 17"/>
          <p:cNvGrpSpPr>
            <a:grpSpLocks/>
          </p:cNvGrpSpPr>
          <p:nvPr/>
        </p:nvGrpSpPr>
        <p:grpSpPr bwMode="auto">
          <a:xfrm>
            <a:off x="2206625" y="5438775"/>
            <a:ext cx="1862138" cy="1419225"/>
            <a:chOff x="3883" y="1114"/>
            <a:chExt cx="1364" cy="1040"/>
          </a:xfrm>
        </p:grpSpPr>
        <p:sp>
          <p:nvSpPr>
            <p:cNvPr id="122893" name="Freeform 18"/>
            <p:cNvSpPr>
              <a:spLocks/>
            </p:cNvSpPr>
            <p:nvPr/>
          </p:nvSpPr>
          <p:spPr bwMode="auto">
            <a:xfrm>
              <a:off x="3883" y="1114"/>
              <a:ext cx="1364" cy="1040"/>
            </a:xfrm>
            <a:custGeom>
              <a:avLst/>
              <a:gdLst>
                <a:gd name="T0" fmla="*/ 256 w 1270"/>
                <a:gd name="T1" fmla="*/ 735 h 968"/>
                <a:gd name="T2" fmla="*/ 520 w 1270"/>
                <a:gd name="T3" fmla="*/ 118 h 968"/>
                <a:gd name="T4" fmla="*/ 1274 w 1270"/>
                <a:gd name="T5" fmla="*/ 27 h 968"/>
                <a:gd name="T6" fmla="*/ 1695 w 1270"/>
                <a:gd name="T7" fmla="*/ 239 h 968"/>
                <a:gd name="T8" fmla="*/ 2100 w 1270"/>
                <a:gd name="T9" fmla="*/ 204 h 968"/>
                <a:gd name="T10" fmla="*/ 2487 w 1270"/>
                <a:gd name="T11" fmla="*/ 171 h 968"/>
                <a:gd name="T12" fmla="*/ 2748 w 1270"/>
                <a:gd name="T13" fmla="*/ 716 h 968"/>
                <a:gd name="T14" fmla="*/ 2714 w 1270"/>
                <a:gd name="T15" fmla="*/ 1051 h 968"/>
                <a:gd name="T16" fmla="*/ 2363 w 1270"/>
                <a:gd name="T17" fmla="*/ 1471 h 968"/>
                <a:gd name="T18" fmla="*/ 1765 w 1270"/>
                <a:gd name="T19" fmla="*/ 2036 h 968"/>
                <a:gd name="T20" fmla="*/ 1153 w 1270"/>
                <a:gd name="T21" fmla="*/ 2036 h 968"/>
                <a:gd name="T22" fmla="*/ 484 w 1270"/>
                <a:gd name="T23" fmla="*/ 1737 h 968"/>
                <a:gd name="T24" fmla="*/ 62 w 1270"/>
                <a:gd name="T25" fmla="*/ 1314 h 968"/>
                <a:gd name="T26" fmla="*/ 98 w 1270"/>
                <a:gd name="T27" fmla="*/ 890 h 968"/>
                <a:gd name="T28" fmla="*/ 272 w 1270"/>
                <a:gd name="T29" fmla="*/ 626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894" name="Rectangle 19"/>
            <p:cNvSpPr>
              <a:spLocks noChangeArrowheads="1"/>
            </p:cNvSpPr>
            <p:nvPr/>
          </p:nvSpPr>
          <p:spPr bwMode="auto">
            <a:xfrm>
              <a:off x="4088" y="1711"/>
              <a:ext cx="88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enzyme</a:t>
              </a:r>
              <a:endParaRPr lang="en-US" sz="2600" u="sng">
                <a:solidFill>
                  <a:srgbClr val="CC0000"/>
                </a:solidFill>
              </a:endParaRPr>
            </a:p>
          </p:txBody>
        </p:sp>
      </p:grpSp>
    </p:spTree>
    <p:extLst>
      <p:ext uri="{BB962C8B-B14F-4D97-AF65-F5344CB8AC3E}">
        <p14:creationId xmlns:p14="http://schemas.microsoft.com/office/powerpoint/2010/main" val="19595021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Fats store energy</a:t>
            </a:r>
          </a:p>
        </p:txBody>
      </p:sp>
      <p:sp>
        <p:nvSpPr>
          <p:cNvPr id="124930" name="Rectangle 3" descr="Rectangle: Click to edit Master text styles&#10;Second level&#10;Third level&#10;Fourth level&#10;Fifth level"/>
          <p:cNvSpPr>
            <a:spLocks noGrp="1" noChangeArrowheads="1"/>
          </p:cNvSpPr>
          <p:nvPr>
            <p:ph type="body" idx="1"/>
          </p:nvPr>
        </p:nvSpPr>
        <p:spPr>
          <a:xfrm>
            <a:off x="838200" y="1371600"/>
            <a:ext cx="7924800" cy="5486400"/>
          </a:xfrm>
        </p:spPr>
        <p:txBody>
          <a:bodyPr/>
          <a:lstStyle/>
          <a:p>
            <a:pPr eaLnBrk="1" hangingPunct="1"/>
            <a:r>
              <a:rPr lang="en-US">
                <a:latin typeface="Calibri" charset="0"/>
                <a:ea typeface="ＭＳ Ｐゴシック" charset="0"/>
                <a:cs typeface="ＭＳ Ｐゴシック" charset="0"/>
              </a:rPr>
              <a:t>Long HC chain</a:t>
            </a:r>
          </a:p>
          <a:p>
            <a:pPr lvl="1" eaLnBrk="1" hangingPunct="1"/>
            <a:r>
              <a:rPr lang="en-US">
                <a:latin typeface="Calibri" charset="0"/>
                <a:ea typeface="ＭＳ Ｐゴシック" charset="0"/>
              </a:rPr>
              <a:t>polar or non-polar?</a:t>
            </a:r>
          </a:p>
          <a:p>
            <a:pPr lvl="1" eaLnBrk="1" hangingPunct="1"/>
            <a:r>
              <a:rPr lang="en-US">
                <a:latin typeface="Calibri" charset="0"/>
                <a:ea typeface="ＭＳ Ｐゴシック" charset="0"/>
              </a:rPr>
              <a:t>hydrophilic or hydrophobic?</a:t>
            </a:r>
          </a:p>
          <a:p>
            <a:pPr eaLnBrk="1" hangingPunct="1"/>
            <a:r>
              <a:rPr lang="en-US">
                <a:latin typeface="Calibri" charset="0"/>
                <a:ea typeface="ＭＳ Ｐゴシック" charset="0"/>
                <a:cs typeface="ＭＳ Ｐゴシック" charset="0"/>
              </a:rPr>
              <a:t>Function:</a:t>
            </a:r>
          </a:p>
          <a:p>
            <a:pPr lvl="1" eaLnBrk="1" hangingPunct="1"/>
            <a:r>
              <a:rPr lang="en-US" u="sng">
                <a:solidFill>
                  <a:srgbClr val="CC0000"/>
                </a:solidFill>
                <a:latin typeface="Calibri" charset="0"/>
                <a:ea typeface="ＭＳ Ｐゴシック" charset="0"/>
              </a:rPr>
              <a:t>energy storage</a:t>
            </a:r>
            <a:r>
              <a:rPr lang="en-US">
                <a:latin typeface="Calibri" charset="0"/>
                <a:ea typeface="ＭＳ Ｐゴシック" charset="0"/>
              </a:rPr>
              <a:t> </a:t>
            </a:r>
          </a:p>
          <a:p>
            <a:pPr marL="1085850" lvl="2" eaLnBrk="1" hangingPunct="1"/>
            <a:r>
              <a:rPr lang="en-US">
                <a:latin typeface="Calibri" charset="0"/>
                <a:ea typeface="ＭＳ Ｐゴシック" charset="0"/>
              </a:rPr>
              <a:t>concentrated</a:t>
            </a:r>
          </a:p>
          <a:p>
            <a:pPr marL="1428750" lvl="3" eaLnBrk="1" hangingPunct="1"/>
            <a:r>
              <a:rPr lang="en-US" b="1">
                <a:solidFill>
                  <a:srgbClr val="0F116A"/>
                </a:solidFill>
                <a:latin typeface="Calibri" charset="0"/>
                <a:ea typeface="ＭＳ Ｐゴシック" charset="0"/>
              </a:rPr>
              <a:t>all H-C</a:t>
            </a:r>
            <a:r>
              <a:rPr lang="en-US" b="1" i="1">
                <a:solidFill>
                  <a:srgbClr val="0F116A"/>
                </a:solidFill>
                <a:latin typeface="Calibri" charset="0"/>
                <a:ea typeface="ＭＳ Ｐゴシック" charset="0"/>
              </a:rPr>
              <a:t>!</a:t>
            </a:r>
            <a:endParaRPr lang="en-US">
              <a:latin typeface="Calibri" charset="0"/>
              <a:ea typeface="ＭＳ Ｐゴシック" charset="0"/>
            </a:endParaRPr>
          </a:p>
          <a:p>
            <a:pPr marL="1085850" lvl="2" eaLnBrk="1" hangingPunct="1"/>
            <a:r>
              <a:rPr lang="en-US">
                <a:latin typeface="Calibri" charset="0"/>
                <a:ea typeface="ＭＳ Ｐゴシック" charset="0"/>
              </a:rPr>
              <a:t>2x carbohydrates</a:t>
            </a:r>
          </a:p>
          <a:p>
            <a:pPr lvl="1" eaLnBrk="1" hangingPunct="1"/>
            <a:r>
              <a:rPr lang="en-US" u="sng">
                <a:solidFill>
                  <a:srgbClr val="CC0000"/>
                </a:solidFill>
                <a:latin typeface="Calibri" charset="0"/>
                <a:ea typeface="ＭＳ Ｐゴシック" charset="0"/>
              </a:rPr>
              <a:t>cushion organs</a:t>
            </a:r>
            <a:endParaRPr lang="en-US">
              <a:latin typeface="Calibri" charset="0"/>
              <a:ea typeface="ＭＳ Ｐゴシック" charset="0"/>
            </a:endParaRPr>
          </a:p>
          <a:p>
            <a:pPr lvl="1" eaLnBrk="1" hangingPunct="1"/>
            <a:r>
              <a:rPr lang="en-US" u="sng">
                <a:solidFill>
                  <a:srgbClr val="CC0000"/>
                </a:solidFill>
                <a:latin typeface="Calibri" charset="0"/>
                <a:ea typeface="ＭＳ Ｐゴシック" charset="0"/>
              </a:rPr>
              <a:t>insulates body</a:t>
            </a:r>
            <a:endParaRPr lang="en-US">
              <a:latin typeface="Calibri" charset="0"/>
              <a:ea typeface="ＭＳ Ｐゴシック" charset="0"/>
            </a:endParaRPr>
          </a:p>
          <a:p>
            <a:pPr marL="1085850" lvl="2" eaLnBrk="1" hangingPunct="1"/>
            <a:r>
              <a:rPr lang="en-US">
                <a:latin typeface="Calibri" charset="0"/>
                <a:ea typeface="ＭＳ Ｐゴシック" charset="0"/>
              </a:rPr>
              <a:t>think whale blubber!</a:t>
            </a:r>
          </a:p>
        </p:txBody>
      </p:sp>
      <p:sp>
        <p:nvSpPr>
          <p:cNvPr id="124931" name="Oval 4"/>
          <p:cNvSpPr>
            <a:spLocks noChangeArrowheads="1"/>
          </p:cNvSpPr>
          <p:nvPr/>
        </p:nvSpPr>
        <p:spPr bwMode="auto">
          <a:xfrm>
            <a:off x="2838450" y="1831975"/>
            <a:ext cx="1922463" cy="735013"/>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2" name="Oval 5"/>
          <p:cNvSpPr>
            <a:spLocks noChangeArrowheads="1"/>
          </p:cNvSpPr>
          <p:nvPr/>
        </p:nvSpPr>
        <p:spPr bwMode="auto">
          <a:xfrm>
            <a:off x="3603625" y="2366963"/>
            <a:ext cx="2590800" cy="838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88774" name="Picture 6"/>
          <p:cNvPicPr>
            <a:picLocks noChangeAspect="1" noChangeArrowheads="1"/>
          </p:cNvPicPr>
          <p:nvPr/>
        </p:nvPicPr>
        <p:blipFill>
          <a:blip r:embed="rId3"/>
          <a:srcRect l="1349" t="46800" r="9438" b="9000"/>
          <a:stretch>
            <a:fillRect/>
          </a:stretch>
        </p:blipFill>
        <p:spPr bwMode="auto">
          <a:xfrm rot="21600000">
            <a:off x="4694238" y="3190875"/>
            <a:ext cx="4270375" cy="23780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288780" name="Picture 12" descr="50-02a-HumpbackWhale"/>
          <p:cNvPicPr>
            <a:picLocks noChangeAspect="1" noChangeArrowheads="1"/>
          </p:cNvPicPr>
          <p:nvPr/>
        </p:nvPicPr>
        <p:blipFill>
          <a:blip r:embed="rId4"/>
          <a:srcRect/>
          <a:stretch>
            <a:fillRect/>
          </a:stretch>
        </p:blipFill>
        <p:spPr bwMode="auto">
          <a:xfrm>
            <a:off x="5816600" y="4806950"/>
            <a:ext cx="2843213" cy="1893888"/>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562354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Saturated fats</a:t>
            </a:r>
          </a:p>
        </p:txBody>
      </p:sp>
      <p:sp>
        <p:nvSpPr>
          <p:cNvPr id="126978"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atin typeface="Calibri" charset="0"/>
                <a:ea typeface="ＭＳ Ｐゴシック" charset="0"/>
                <a:cs typeface="ＭＳ Ｐゴシック" charset="0"/>
              </a:rPr>
              <a:t>All C bonded to H</a:t>
            </a:r>
          </a:p>
          <a:p>
            <a:pPr eaLnBrk="1" hangingPunct="1"/>
            <a:r>
              <a:rPr lang="en-US">
                <a:latin typeface="Calibri" charset="0"/>
                <a:ea typeface="ＭＳ Ｐゴシック" charset="0"/>
                <a:cs typeface="ＭＳ Ｐゴシック" charset="0"/>
              </a:rPr>
              <a:t>No C=C double bonds</a:t>
            </a:r>
          </a:p>
          <a:p>
            <a:pPr lvl="1" eaLnBrk="1" hangingPunct="1"/>
            <a:r>
              <a:rPr lang="en-US" u="sng">
                <a:solidFill>
                  <a:srgbClr val="CC0000"/>
                </a:solidFill>
                <a:latin typeface="Calibri" charset="0"/>
                <a:ea typeface="ＭＳ Ｐゴシック" charset="0"/>
              </a:rPr>
              <a:t>long, straight chain</a:t>
            </a:r>
          </a:p>
          <a:p>
            <a:pPr lvl="1" eaLnBrk="1" hangingPunct="1"/>
            <a:r>
              <a:rPr lang="en-US" u="sng">
                <a:solidFill>
                  <a:srgbClr val="CC0000"/>
                </a:solidFill>
                <a:latin typeface="Calibri" charset="0"/>
                <a:ea typeface="ＭＳ Ｐゴシック" charset="0"/>
              </a:rPr>
              <a:t>most animal fats </a:t>
            </a:r>
          </a:p>
          <a:p>
            <a:pPr lvl="1" eaLnBrk="1" hangingPunct="1"/>
            <a:r>
              <a:rPr lang="en-US" u="sng">
                <a:solidFill>
                  <a:srgbClr val="CC0000"/>
                </a:solidFill>
                <a:latin typeface="Calibri" charset="0"/>
                <a:ea typeface="ＭＳ Ｐゴシック" charset="0"/>
              </a:rPr>
              <a:t>solid at room temp.</a:t>
            </a:r>
          </a:p>
          <a:p>
            <a:pPr lvl="2" eaLnBrk="1" hangingPunct="1"/>
            <a:r>
              <a:rPr lang="en-US">
                <a:latin typeface="Calibri" charset="0"/>
                <a:ea typeface="ＭＳ Ｐゴシック" charset="0"/>
              </a:rPr>
              <a:t>contributes to </a:t>
            </a:r>
            <a:br>
              <a:rPr lang="en-US">
                <a:latin typeface="Calibri" charset="0"/>
                <a:ea typeface="ＭＳ Ｐゴシック" charset="0"/>
              </a:rPr>
            </a:br>
            <a:r>
              <a:rPr lang="en-US">
                <a:latin typeface="Calibri" charset="0"/>
                <a:ea typeface="ＭＳ Ｐゴシック" charset="0"/>
              </a:rPr>
              <a:t>cardiovascular disease </a:t>
            </a:r>
            <a:br>
              <a:rPr lang="en-US">
                <a:latin typeface="Calibri" charset="0"/>
                <a:ea typeface="ＭＳ Ｐゴシック" charset="0"/>
              </a:rPr>
            </a:br>
            <a:r>
              <a:rPr lang="en-US">
                <a:latin typeface="Calibri" charset="0"/>
                <a:ea typeface="ＭＳ Ｐゴシック" charset="0"/>
              </a:rPr>
              <a:t>(atherosclerosis) </a:t>
            </a:r>
            <a:br>
              <a:rPr lang="en-US">
                <a:latin typeface="Calibri" charset="0"/>
                <a:ea typeface="ＭＳ Ｐゴシック" charset="0"/>
              </a:rPr>
            </a:br>
            <a:r>
              <a:rPr lang="en-US">
                <a:latin typeface="Calibri" charset="0"/>
                <a:ea typeface="ＭＳ Ｐゴシック" charset="0"/>
              </a:rPr>
              <a:t>= plaque deposits</a:t>
            </a:r>
          </a:p>
        </p:txBody>
      </p:sp>
      <p:pic>
        <p:nvPicPr>
          <p:cNvPr id="292868" name="Picture 4"/>
          <p:cNvPicPr>
            <a:picLocks noChangeAspect="1" noChangeArrowheads="1"/>
          </p:cNvPicPr>
          <p:nvPr/>
        </p:nvPicPr>
        <p:blipFill>
          <a:blip r:embed="rId3"/>
          <a:srcRect t="1678" r="52020" b="4868"/>
          <a:stretch>
            <a:fillRect/>
          </a:stretch>
        </p:blipFill>
        <p:spPr bwMode="auto">
          <a:xfrm>
            <a:off x="5502275" y="3038475"/>
            <a:ext cx="3513138" cy="366871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126980" name="Picture 6" descr="03_22a"/>
          <p:cNvPicPr>
            <a:picLocks noChangeAspect="1" noChangeArrowheads="1"/>
          </p:cNvPicPr>
          <p:nvPr/>
        </p:nvPicPr>
        <p:blipFill>
          <a:blip r:embed="rId4">
            <a:extLst>
              <a:ext uri="{28A0092B-C50C-407E-A947-70E740481C1C}">
                <a14:useLocalDpi xmlns:a14="http://schemas.microsoft.com/office/drawing/2010/main" val="0"/>
              </a:ext>
            </a:extLst>
          </a:blip>
          <a:srcRect l="23625" t="60001" r="27000" b="7500"/>
          <a:stretch>
            <a:fillRect/>
          </a:stretch>
        </p:blipFill>
        <p:spPr bwMode="auto">
          <a:xfrm>
            <a:off x="5141913" y="1155700"/>
            <a:ext cx="377348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8257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2068</Words>
  <Application>Microsoft Macintosh PowerPoint</Application>
  <PresentationFormat>On-screen Show (4:3)</PresentationFormat>
  <Paragraphs>201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3.8 Fats are lipids that are mostly energy-storage molecules</vt:lpstr>
      <vt:lpstr>Lipids </vt:lpstr>
      <vt:lpstr>Fats </vt:lpstr>
      <vt:lpstr>3.8 Fats are lipids that are mostly energy-storage molecules</vt:lpstr>
      <vt:lpstr>Building Fats</vt:lpstr>
      <vt:lpstr>Dehydration synthesis</vt:lpstr>
      <vt:lpstr>Fats store energy</vt:lpstr>
      <vt:lpstr>Saturated fats</vt:lpstr>
      <vt:lpstr>Unsaturated fats</vt:lpstr>
      <vt:lpstr>Saturated vs. unsaturated</vt:lpstr>
      <vt:lpstr>Phospholipids </vt:lpstr>
      <vt:lpstr>Phospholipids</vt:lpstr>
      <vt:lpstr>Phospholipids in water</vt:lpstr>
      <vt:lpstr>Why is this important?</vt:lpstr>
      <vt:lpstr>Steroids</vt:lpstr>
      <vt:lpstr>Cholesterol</vt:lpstr>
      <vt:lpstr>Cholesterol</vt:lpstr>
      <vt:lpstr>From Cholesterol  Sex Hormones</vt:lpstr>
      <vt:lpstr>3.10 CONNECTION: Anabolic steroids pose health risks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1</cp:revision>
  <dcterms:created xsi:type="dcterms:W3CDTF">2017-05-17T18:42:38Z</dcterms:created>
  <dcterms:modified xsi:type="dcterms:W3CDTF">2017-05-17T18:42:53Z</dcterms:modified>
</cp:coreProperties>
</file>