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1.bin" ContentType="audio/unknown"/>
  <Override PartName="/ppt/media/audio2.bin" ContentType="audio/unknown"/>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91" r:id="rId2"/>
    <p:sldId id="292"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7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5D701C-5DBB-4042-81A8-D902DADBE5D7}" type="datetimeFigureOut">
              <a:rPr lang="en-US" smtClean="0"/>
              <a:t>5/17/17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DDEB88-B9BF-A14F-B575-B325038FC841}" type="slidenum">
              <a:rPr lang="en-US" smtClean="0"/>
              <a:t>‹#›</a:t>
            </a:fld>
            <a:endParaRPr lang="en-US"/>
          </a:p>
        </p:txBody>
      </p:sp>
    </p:spTree>
    <p:extLst>
      <p:ext uri="{BB962C8B-B14F-4D97-AF65-F5344CB8AC3E}">
        <p14:creationId xmlns:p14="http://schemas.microsoft.com/office/powerpoint/2010/main" val="16655972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ChangeArrowheads="1" noTextEdit="1"/>
          </p:cNvSpPr>
          <p:nvPr>
            <p:ph type="sldImg"/>
          </p:nvPr>
        </p:nvSpPr>
        <p:spPr>
          <a:ln/>
        </p:spPr>
      </p:sp>
      <p:sp>
        <p:nvSpPr>
          <p:cNvPr id="2140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Rot="1" noChangeAspect="1" noChangeArrowheads="1" noTextEdit="1"/>
          </p:cNvSpPr>
          <p:nvPr>
            <p:ph type="sldImg"/>
          </p:nvPr>
        </p:nvSpPr>
        <p:spPr>
          <a:ln/>
        </p:spPr>
      </p:sp>
      <p:sp>
        <p:nvSpPr>
          <p:cNvPr id="2334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latin typeface="Times New Roman" charset="0"/>
                <a:ea typeface="ＭＳ Ｐゴシック" charset="0"/>
                <a:cs typeface="ＭＳ Ｐゴシック" charset="0"/>
              </a:rPr>
              <a:t>H bonds = biology</a:t>
            </a:r>
            <a:r>
              <a:rPr lang="ja-JP" altLang="en-US" sz="1600">
                <a:latin typeface="Times New Roman" charset="0"/>
                <a:ea typeface="ＭＳ Ｐゴシック" charset="0"/>
                <a:cs typeface="ＭＳ Ｐゴシック" charset="0"/>
              </a:rPr>
              <a:t>’</a:t>
            </a:r>
            <a:r>
              <a:rPr lang="en-US" altLang="ja-JP" sz="1600">
                <a:latin typeface="Times New Roman" charset="0"/>
                <a:ea typeface="ＭＳ Ｐゴシック" charset="0"/>
                <a:cs typeface="ＭＳ Ｐゴシック" charset="0"/>
              </a:rPr>
              <a:t>s weak bond</a:t>
            </a:r>
          </a:p>
          <a:p>
            <a:pPr marL="577850" lvl="1" indent="-120650"/>
            <a:r>
              <a:rPr lang="en-US" sz="1600">
                <a:latin typeface="Times New Roman" charset="0"/>
                <a:ea typeface="ＭＳ Ｐゴシック" charset="0"/>
              </a:rPr>
              <a:t>• easy to unzip double helix for replication and then re-zip for storage</a:t>
            </a:r>
          </a:p>
          <a:p>
            <a:pPr marL="577850" lvl="1" indent="-120650"/>
            <a:r>
              <a:rPr lang="en-US" sz="1600">
                <a:latin typeface="Times New Roman" charset="0"/>
                <a:ea typeface="ＭＳ Ｐゴシック" charset="0"/>
              </a:rPr>
              <a:t>• easy to unzip to </a:t>
            </a:r>
            <a:r>
              <a:rPr lang="ja-JP" altLang="en-US" sz="1600">
                <a:latin typeface="Times New Roman" charset="0"/>
                <a:ea typeface="ＭＳ Ｐゴシック" charset="0"/>
              </a:rPr>
              <a:t>“</a:t>
            </a:r>
            <a:r>
              <a:rPr lang="en-US" altLang="ja-JP" sz="1600">
                <a:latin typeface="Times New Roman" charset="0"/>
                <a:ea typeface="ＭＳ Ｐゴシック" charset="0"/>
              </a:rPr>
              <a:t>read</a:t>
            </a:r>
            <a:r>
              <a:rPr lang="ja-JP" altLang="en-US" sz="1600">
                <a:latin typeface="Times New Roman" charset="0"/>
                <a:ea typeface="ＭＳ Ｐゴシック" charset="0"/>
              </a:rPr>
              <a:t>”</a:t>
            </a:r>
            <a:r>
              <a:rPr lang="en-US" altLang="ja-JP" sz="1600">
                <a:latin typeface="Times New Roman" charset="0"/>
                <a:ea typeface="ＭＳ Ｐゴシック" charset="0"/>
              </a:rPr>
              <a:t> gene and then re-zip for storage</a:t>
            </a:r>
            <a:endParaRPr lang="en-US" sz="1600">
              <a:latin typeface="Times New Roman" charset="0"/>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6AF1AF91-C941-EB49-85F7-588375C32B29}" type="slidenum">
              <a:rPr lang="en-US" sz="1200" b="0">
                <a:latin typeface="Times New Roman" charset="0"/>
              </a:rPr>
              <a:pPr/>
              <a:t>12</a:t>
            </a:fld>
            <a:endParaRPr lang="en-US" sz="1200" b="0">
              <a:latin typeface="Times New Roman" charset="0"/>
            </a:endParaRPr>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Times New Roman" charset="0"/>
                <a:ea typeface="ＭＳ Ｐゴシック" charset="0"/>
                <a:cs typeface="ＭＳ Ｐゴシック" charset="0"/>
              </a:rPr>
              <a:t>Student Misconceptions and Concerns</a:t>
            </a:r>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1. Module 3.16 is the first time the authors present the concept of transcription and translation, discussed extensively in later chapters. The basic conceptual flow of information from DNA to RNA to proteins is essential to these later discussions.</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The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NA</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in the acronyms DNA and RNA stands for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nucleic acid.</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Students often do not make this association without assistance.</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AF75E6AA-49AF-A74F-B9A6-F1B23EDB2D0F}" type="slidenum">
              <a:rPr lang="en-US" sz="1200" b="0">
                <a:latin typeface="Times New Roman" charset="0"/>
              </a:rPr>
              <a:pPr/>
              <a:t>13</a:t>
            </a:fld>
            <a:endParaRPr lang="en-US" sz="1200" b="0">
              <a:latin typeface="Times New Roman" charset="0"/>
            </a:endParaRP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Mutations that lead to lactose tolerance are relativity recent events. The mutation was useful because it allowed people to drink milk when other foods were unavailable. In other words, it provided a survival advantage.</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Student Misconceptions and Concerns</a:t>
            </a:r>
          </a:p>
          <a:p>
            <a:pPr eaLnBrk="1" hangingPunct="1"/>
            <a:r>
              <a:rPr lang="en-US">
                <a:latin typeface="Times New Roman" charset="0"/>
                <a:ea typeface="ＭＳ Ｐゴシック" charset="0"/>
                <a:cs typeface="ＭＳ Ｐゴシック" charset="0"/>
              </a:rPr>
              <a:t>1. The evolution of lactose tolerance within human groups in East Africa does not represent a deliberate decision, yet this evolutionary change appears logical. Many students perceive adaptations as deliberate events with purpose. As students develop a better understanding of the mechanisms of evolution, it will be important to point out that mutations arise by chance, with the culling hand of natural selection favoring traits that convey advantage. Organisms cannot plan evolutionary change.</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When discussing the sequence of nucleotides in DNA and RNA, consider challenging your students with the following questions based upon prior analogies. If the 20 possible amino acids in a polypeptide represent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words</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in a long polypeptide sentence, how many possible words are in the language of a DNA molecule? (Four nucleotides, GCAT, are possible). Are these the same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words</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used in RNA? (Answer: No. Uracil substitutes for thymine.)</a:t>
            </a:r>
          </a:p>
          <a:p>
            <a:pPr eaLnBrk="1" hangingPunct="1"/>
            <a:endParaRPr lang="en-US">
              <a:latin typeface="Times New Roman" charset="0"/>
              <a:ea typeface="ＭＳ Ｐゴシック" charset="0"/>
              <a:cs typeface="ＭＳ Ｐゴシック" charset="0"/>
            </a:endParaRPr>
          </a:p>
          <a:p>
            <a:pPr eaLnBrk="1" hangingPunct="1"/>
            <a:endParaRPr lang="en-US">
              <a:latin typeface="Times New Roman" charset="0"/>
              <a:ea typeface="ＭＳ Ｐゴシック" charset="0"/>
              <a:cs typeface="ＭＳ Ｐゴシック" charset="0"/>
            </a:endParaRP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Rot="1" noChangeAspect="1" noChangeArrowheads="1" noTextEdit="1"/>
          </p:cNvSpPr>
          <p:nvPr>
            <p:ph type="sldImg"/>
          </p:nvPr>
        </p:nvSpPr>
        <p:spPr>
          <a:ln/>
        </p:spPr>
      </p:sp>
      <p:sp>
        <p:nvSpPr>
          <p:cNvPr id="2396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when cells divide, they must duplicate DNA exactly for the new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daughter</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cells</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Why is this a good system?</a:t>
            </a:r>
            <a:endParaRPr lang="en-US" b="1">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Grp="1" noRot="1" noChangeAspect="1" noChangeArrowheads="1" noTextEdit="1"/>
          </p:cNvSpPr>
          <p:nvPr>
            <p:ph type="sldImg"/>
          </p:nvPr>
        </p:nvSpPr>
        <p:spPr>
          <a:ln/>
        </p:spPr>
      </p:sp>
      <p:sp>
        <p:nvSpPr>
          <p:cNvPr id="2416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when cells divide, they must duplicate DNA exactly for the new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daughter</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cells</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Why is this a good system?</a:t>
            </a:r>
            <a:endParaRPr lang="en-US" b="1">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Grp="1" noRot="1" noChangeAspect="1" noChangeArrowheads="1" noTextEdit="1"/>
          </p:cNvSpPr>
          <p:nvPr>
            <p:ph type="sldImg"/>
          </p:nvPr>
        </p:nvSpPr>
        <p:spPr>
          <a:ln/>
        </p:spPr>
      </p:sp>
      <p:sp>
        <p:nvSpPr>
          <p:cNvPr id="2437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2"/>
          <p:cNvSpPr>
            <a:spLocks noGrp="1" noRot="1" noChangeAspect="1" noChangeArrowheads="1" noTextEdit="1"/>
          </p:cNvSpPr>
          <p:nvPr>
            <p:ph type="sldImg"/>
          </p:nvPr>
        </p:nvSpPr>
        <p:spPr>
          <a:ln/>
        </p:spPr>
      </p:sp>
      <p:sp>
        <p:nvSpPr>
          <p:cNvPr id="245762" name="Rectangle 3"/>
          <p:cNvSpPr>
            <a:spLocks noGrp="1" noChangeArrowheads="1"/>
          </p:cNvSpPr>
          <p:nvPr>
            <p:ph type="body" idx="1"/>
          </p:nvPr>
        </p:nvSpPr>
        <p:spPr>
          <a:xfrm>
            <a:off x="914400" y="4343400"/>
            <a:ext cx="50292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a:solidFill>
                  <a:srgbClr val="000000"/>
                </a:solidFill>
                <a:latin typeface="Times New Roman" charset="0"/>
                <a:ea typeface="ＭＳ Ｐゴシック" charset="0"/>
                <a:cs typeface="ＭＳ Ｐゴシック" charset="0"/>
              </a:rPr>
              <a:t>A chemist by training, Franklin had made original and essential contributions to the understanding of the structure of graphite and other carbon compounds even before her appointment to King's College. Unfortunately, her reputation did not precede her. James Watson's unflattering portrayal of Franklin in his account of the discovery of DNA's structure, entitled "The Double Helix," depicts Franklin as an underling of Maurice Wilkins, when in fact Wilkins and Franklin were peers in the Randall laboratory. And it was Franklin alone whom Randall had given the task of elucidating DNA's structure. The technique with which Rosalind Franklin set out to do this is called X-ray crystallography. With this technique, the locations of atoms in any crystal can be precisely mapped by looking at the image of the crystal under an X-ray beam. By the early 1950s, scientists were just learning how to use this technique to study biological molecules. Rosalind Franklin applied her chemist's expertise to the unwieldy DNA molecule. After complicated analysis, she discovered (and was the first to state) that the sugar-phosphate backbone of DNA lies on the outside of the molecule. She also elucidated the basic helical structure of the molecule.</a:t>
            </a:r>
          </a:p>
          <a:p>
            <a:r>
              <a:rPr lang="en-US" sz="1100">
                <a:solidFill>
                  <a:srgbClr val="000000"/>
                </a:solidFill>
                <a:latin typeface="Times New Roman" charset="0"/>
                <a:ea typeface="ＭＳ Ｐゴシック" charset="0"/>
                <a:cs typeface="ＭＳ Ｐゴシック" charset="0"/>
              </a:rPr>
              <a:t>After Randall presented Franklin's data and her unpublished conclusions at a routine seminar, her work was provided - without Randall's knowledge - to her competitors at Cambridge University, Watson and Crick. The scientists used her data and that of other scientists to build their ultimately correct and detailed description of DNA's structure in 1953. Franklin was not bitter, but pleased, and set out to publish a corroborating report of the Watson-Crick model. Her career was eventually cut short by illness. It is a tremendous shame that Franklin did not receive due credit for her essential role in this discovery, either during her lifetime or after her untimely death at age 37 due to cancer.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Rot="1" noChangeAspect="1" noChangeArrowheads="1" noTextEdit="1"/>
          </p:cNvSpPr>
          <p:nvPr>
            <p:ph type="sldImg"/>
          </p:nvPr>
        </p:nvSpPr>
        <p:spPr>
          <a:ln/>
        </p:spPr>
      </p:sp>
      <p:sp>
        <p:nvSpPr>
          <p:cNvPr id="2488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At the foundation of biology is chemistry!!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Rot="1" noChangeAspect="1" noChangeArrowheads="1" noTextEdit="1"/>
          </p:cNvSpPr>
          <p:nvPr>
            <p:ph type="sldImg"/>
          </p:nvPr>
        </p:nvSpPr>
        <p:spPr>
          <a:ln/>
        </p:spPr>
      </p:sp>
      <p:sp>
        <p:nvSpPr>
          <p:cNvPr id="2508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89BC493A-24A5-E84F-A867-C848E70FDAAD}" type="slidenum">
              <a:rPr lang="en-US" sz="1200" b="0">
                <a:latin typeface="Times New Roman" charset="0"/>
              </a:rPr>
              <a:pPr/>
              <a:t>21</a:t>
            </a:fld>
            <a:endParaRPr lang="en-US" sz="1200" b="0">
              <a:latin typeface="Times New Roman" charset="0"/>
            </a:endParaRPr>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1026"/>
          <p:cNvSpPr>
            <a:spLocks noGrp="1" noRot="1" noChangeAspect="1" noChangeArrowheads="1"/>
          </p:cNvSpPr>
          <p:nvPr>
            <p:ph type="sldImg"/>
          </p:nvPr>
        </p:nvSpPr>
        <p:spPr>
          <a:solidFill>
            <a:srgbClr val="FFFFFF"/>
          </a:solidFill>
          <a:ln/>
        </p:spPr>
      </p:sp>
      <p:sp>
        <p:nvSpPr>
          <p:cNvPr id="216066" name="Rectangle 1027"/>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7FDA35DE-06E6-024A-921E-168B16689CDD}" type="slidenum">
              <a:rPr lang="en-US" sz="1200" b="0">
                <a:latin typeface="Times New Roman" charset="0"/>
              </a:rPr>
              <a:pPr/>
              <a:t>22</a:t>
            </a:fld>
            <a:endParaRPr lang="en-US" sz="1200" b="0">
              <a:latin typeface="Times New Roman" charset="0"/>
            </a:endParaRPr>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6BC049FB-E837-DE48-8246-1E57FF769D2A}" type="slidenum">
              <a:rPr lang="en-US" sz="1200" b="0">
                <a:latin typeface="Times New Roman" charset="0"/>
              </a:rPr>
              <a:pPr/>
              <a:t>23</a:t>
            </a:fld>
            <a:endParaRPr lang="en-US" sz="1200" b="0">
              <a:latin typeface="Times New Roman" charset="0"/>
            </a:endParaRPr>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2C054D92-E605-C941-98E8-EDB0F0298CC0}" type="slidenum">
              <a:rPr lang="en-US" sz="1200" b="0">
                <a:latin typeface="Times New Roman" charset="0"/>
              </a:rPr>
              <a:pPr/>
              <a:t>24</a:t>
            </a:fld>
            <a:endParaRPr lang="en-US" sz="1200" b="0">
              <a:latin typeface="Times New Roman" charset="0"/>
            </a:endParaRPr>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1026"/>
          <p:cNvSpPr>
            <a:spLocks noGrp="1" noRot="1" noChangeAspect="1" noChangeArrowheads="1" noTextEdit="1"/>
          </p:cNvSpPr>
          <p:nvPr>
            <p:ph type="sldImg"/>
          </p:nvPr>
        </p:nvSpPr>
        <p:spPr>
          <a:ln/>
        </p:spPr>
      </p:sp>
      <p:sp>
        <p:nvSpPr>
          <p:cNvPr id="21913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1026"/>
          <p:cNvSpPr>
            <a:spLocks noGrp="1" noRot="1" noChangeAspect="1" noChangeArrowheads="1" noTextEdit="1"/>
          </p:cNvSpPr>
          <p:nvPr>
            <p:ph type="sldImg"/>
          </p:nvPr>
        </p:nvSpPr>
        <p:spPr>
          <a:ln/>
        </p:spPr>
      </p:sp>
      <p:sp>
        <p:nvSpPr>
          <p:cNvPr id="22118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DNA &amp; RNA are negatively charged:</a:t>
            </a:r>
          </a:p>
          <a:p>
            <a:r>
              <a:rPr lang="en-US">
                <a:latin typeface="Times New Roman" charset="0"/>
                <a:ea typeface="ＭＳ Ｐゴシック" charset="0"/>
                <a:cs typeface="ＭＳ Ｐゴシック" charset="0"/>
              </a:rPr>
              <a:t>Don</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t cross membranes.</a:t>
            </a:r>
          </a:p>
          <a:p>
            <a:r>
              <a:rPr lang="en-US">
                <a:latin typeface="Times New Roman" charset="0"/>
                <a:ea typeface="ＭＳ Ｐゴシック" charset="0"/>
                <a:cs typeface="ＭＳ Ｐゴシック" charset="0"/>
              </a:rPr>
              <a:t>Contain DNA within nucleus</a:t>
            </a:r>
          </a:p>
          <a:p>
            <a:r>
              <a:rPr lang="en-US">
                <a:latin typeface="Times New Roman" charset="0"/>
                <a:ea typeface="ＭＳ Ｐゴシック" charset="0"/>
                <a:cs typeface="ＭＳ Ｐゴシック" charset="0"/>
              </a:rPr>
              <a:t>Need help transporting mRNA across nuclear envelope.</a:t>
            </a:r>
          </a:p>
          <a:p>
            <a:r>
              <a:rPr lang="en-US">
                <a:latin typeface="Times New Roman" charset="0"/>
                <a:ea typeface="ＭＳ Ｐゴシック" charset="0"/>
                <a:cs typeface="ＭＳ Ｐゴシック" charset="0"/>
              </a:rPr>
              <a:t>Also use this property in gel electrophoresis.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67FFE67F-B21D-5B47-ABF6-3522C82E47BA}" type="slidenum">
              <a:rPr lang="en-US" sz="1200" b="0">
                <a:latin typeface="Times New Roman" charset="0"/>
              </a:rPr>
              <a:pPr/>
              <a:t>6</a:t>
            </a:fld>
            <a:endParaRPr lang="en-US" sz="1200" b="0">
              <a:latin typeface="Times New Roman" charset="0"/>
            </a:endParaRP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Times New Roman" charset="0"/>
                <a:ea typeface="ＭＳ Ｐゴシック" charset="0"/>
                <a:cs typeface="ＭＳ Ｐゴシック" charset="0"/>
              </a:rPr>
              <a:t>Student Misconceptions and Concerns</a:t>
            </a:r>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1. Module 3.16 is the first time the authors present the concept of transcription and translation, discussed extensively in later chapters. The basic conceptual flow of information from DNA to RNA to proteins is essential to these later discussions.</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The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NA</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in the acronyms DNA and RNA stands for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nucleic acid.</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Students often do not make this association without assistance.</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Grp="1" noRot="1" noChangeAspect="1" noChangeArrowheads="1" noTextEdit="1"/>
          </p:cNvSpPr>
          <p:nvPr>
            <p:ph type="sldImg"/>
          </p:nvPr>
        </p:nvSpPr>
        <p:spPr>
          <a:ln/>
        </p:spPr>
      </p:sp>
      <p:sp>
        <p:nvSpPr>
          <p:cNvPr id="2252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2"/>
          <p:cNvSpPr>
            <a:spLocks noGrp="1" noRot="1" noChangeAspect="1" noChangeArrowheads="1" noTextEdit="1"/>
          </p:cNvSpPr>
          <p:nvPr>
            <p:ph type="sldImg"/>
          </p:nvPr>
        </p:nvSpPr>
        <p:spPr>
          <a:ln/>
        </p:spPr>
      </p:sp>
      <p:sp>
        <p:nvSpPr>
          <p:cNvPr id="2273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Grp="1" noRot="1" noChangeAspect="1" noChangeArrowheads="1" noTextEdit="1"/>
          </p:cNvSpPr>
          <p:nvPr>
            <p:ph type="sldImg"/>
          </p:nvPr>
        </p:nvSpPr>
        <p:spPr>
          <a:ln/>
        </p:spPr>
      </p:sp>
      <p:sp>
        <p:nvSpPr>
          <p:cNvPr id="2293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The 2 strands are complementary.</a:t>
            </a:r>
          </a:p>
          <a:p>
            <a:r>
              <a:rPr lang="en-US">
                <a:latin typeface="Times New Roman" charset="0"/>
                <a:ea typeface="ＭＳ Ｐゴシック" charset="0"/>
                <a:cs typeface="ＭＳ Ｐゴシック" charset="0"/>
              </a:rPr>
              <a:t>One becomes the template of the other &amp; each can be a template to recreate the whole molecule.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A0191ABD-D2F7-ED43-86FB-B466FB066086}" type="slidenum">
              <a:rPr lang="en-US" sz="1200" b="0">
                <a:latin typeface="Times New Roman" charset="0"/>
              </a:rPr>
              <a:pPr/>
              <a:t>10</a:t>
            </a:fld>
            <a:endParaRPr lang="en-US" sz="1200" b="0">
              <a:latin typeface="Times New Roman" charset="0"/>
            </a:endParaRPr>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Times New Roman" charset="0"/>
                <a:ea typeface="ＭＳ Ｐゴシック" charset="0"/>
                <a:cs typeface="ＭＳ Ｐゴシック" charset="0"/>
              </a:rPr>
              <a:t>Student Misconceptions and Concerns</a:t>
            </a:r>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1. Module 3.16 is the first time the authors present the concept of transcription and translation, discussed extensively in later chapters. The basic conceptual flow of information from DNA to RNA to proteins is essential to these later discussions.</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The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NA</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in the acronyms DNA and RNA stands for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nucleic acid.</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Students often do not make this association without assistance.</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3B8C97-441C-ED42-BF82-A09698F2D2C0}"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4EF97-6FE1-C141-B420-D5DA2A718B13}" type="slidenum">
              <a:rPr lang="en-US" smtClean="0"/>
              <a:t>‹#›</a:t>
            </a:fld>
            <a:endParaRPr lang="en-US"/>
          </a:p>
        </p:txBody>
      </p:sp>
    </p:spTree>
    <p:extLst>
      <p:ext uri="{BB962C8B-B14F-4D97-AF65-F5344CB8AC3E}">
        <p14:creationId xmlns:p14="http://schemas.microsoft.com/office/powerpoint/2010/main" val="2925833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B8C97-441C-ED42-BF82-A09698F2D2C0}"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4EF97-6FE1-C141-B420-D5DA2A718B13}" type="slidenum">
              <a:rPr lang="en-US" smtClean="0"/>
              <a:t>‹#›</a:t>
            </a:fld>
            <a:endParaRPr lang="en-US"/>
          </a:p>
        </p:txBody>
      </p:sp>
    </p:spTree>
    <p:extLst>
      <p:ext uri="{BB962C8B-B14F-4D97-AF65-F5344CB8AC3E}">
        <p14:creationId xmlns:p14="http://schemas.microsoft.com/office/powerpoint/2010/main" val="279791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B8C97-441C-ED42-BF82-A09698F2D2C0}"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4EF97-6FE1-C141-B420-D5DA2A718B13}" type="slidenum">
              <a:rPr lang="en-US" smtClean="0"/>
              <a:t>‹#›</a:t>
            </a:fld>
            <a:endParaRPr lang="en-US"/>
          </a:p>
        </p:txBody>
      </p:sp>
    </p:spTree>
    <p:extLst>
      <p:ext uri="{BB962C8B-B14F-4D97-AF65-F5344CB8AC3E}">
        <p14:creationId xmlns:p14="http://schemas.microsoft.com/office/powerpoint/2010/main" val="208712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B8C97-441C-ED42-BF82-A09698F2D2C0}"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4EF97-6FE1-C141-B420-D5DA2A718B13}" type="slidenum">
              <a:rPr lang="en-US" smtClean="0"/>
              <a:t>‹#›</a:t>
            </a:fld>
            <a:endParaRPr lang="en-US"/>
          </a:p>
        </p:txBody>
      </p:sp>
    </p:spTree>
    <p:extLst>
      <p:ext uri="{BB962C8B-B14F-4D97-AF65-F5344CB8AC3E}">
        <p14:creationId xmlns:p14="http://schemas.microsoft.com/office/powerpoint/2010/main" val="2442273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3B8C97-441C-ED42-BF82-A09698F2D2C0}"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4EF97-6FE1-C141-B420-D5DA2A718B13}" type="slidenum">
              <a:rPr lang="en-US" smtClean="0"/>
              <a:t>‹#›</a:t>
            </a:fld>
            <a:endParaRPr lang="en-US"/>
          </a:p>
        </p:txBody>
      </p:sp>
    </p:spTree>
    <p:extLst>
      <p:ext uri="{BB962C8B-B14F-4D97-AF65-F5344CB8AC3E}">
        <p14:creationId xmlns:p14="http://schemas.microsoft.com/office/powerpoint/2010/main" val="16024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3B8C97-441C-ED42-BF82-A09698F2D2C0}"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4EF97-6FE1-C141-B420-D5DA2A718B13}" type="slidenum">
              <a:rPr lang="en-US" smtClean="0"/>
              <a:t>‹#›</a:t>
            </a:fld>
            <a:endParaRPr lang="en-US"/>
          </a:p>
        </p:txBody>
      </p:sp>
    </p:spTree>
    <p:extLst>
      <p:ext uri="{BB962C8B-B14F-4D97-AF65-F5344CB8AC3E}">
        <p14:creationId xmlns:p14="http://schemas.microsoft.com/office/powerpoint/2010/main" val="1312723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3B8C97-441C-ED42-BF82-A09698F2D2C0}" type="datetimeFigureOut">
              <a:rPr lang="en-US" smtClean="0"/>
              <a:t>5/17/17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34EF97-6FE1-C141-B420-D5DA2A718B13}" type="slidenum">
              <a:rPr lang="en-US" smtClean="0"/>
              <a:t>‹#›</a:t>
            </a:fld>
            <a:endParaRPr lang="en-US"/>
          </a:p>
        </p:txBody>
      </p:sp>
    </p:spTree>
    <p:extLst>
      <p:ext uri="{BB962C8B-B14F-4D97-AF65-F5344CB8AC3E}">
        <p14:creationId xmlns:p14="http://schemas.microsoft.com/office/powerpoint/2010/main" val="2282311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3B8C97-441C-ED42-BF82-A09698F2D2C0}" type="datetimeFigureOut">
              <a:rPr lang="en-US" smtClean="0"/>
              <a:t>5/17/17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34EF97-6FE1-C141-B420-D5DA2A718B13}" type="slidenum">
              <a:rPr lang="en-US" smtClean="0"/>
              <a:t>‹#›</a:t>
            </a:fld>
            <a:endParaRPr lang="en-US"/>
          </a:p>
        </p:txBody>
      </p:sp>
    </p:spTree>
    <p:extLst>
      <p:ext uri="{BB962C8B-B14F-4D97-AF65-F5344CB8AC3E}">
        <p14:creationId xmlns:p14="http://schemas.microsoft.com/office/powerpoint/2010/main" val="2842837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B8C97-441C-ED42-BF82-A09698F2D2C0}" type="datetimeFigureOut">
              <a:rPr lang="en-US" smtClean="0"/>
              <a:t>5/17/17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34EF97-6FE1-C141-B420-D5DA2A718B13}" type="slidenum">
              <a:rPr lang="en-US" smtClean="0"/>
              <a:t>‹#›</a:t>
            </a:fld>
            <a:endParaRPr lang="en-US"/>
          </a:p>
        </p:txBody>
      </p:sp>
    </p:spTree>
    <p:extLst>
      <p:ext uri="{BB962C8B-B14F-4D97-AF65-F5344CB8AC3E}">
        <p14:creationId xmlns:p14="http://schemas.microsoft.com/office/powerpoint/2010/main" val="887663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3B8C97-441C-ED42-BF82-A09698F2D2C0}"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4EF97-6FE1-C141-B420-D5DA2A718B13}" type="slidenum">
              <a:rPr lang="en-US" smtClean="0"/>
              <a:t>‹#›</a:t>
            </a:fld>
            <a:endParaRPr lang="en-US"/>
          </a:p>
        </p:txBody>
      </p:sp>
    </p:spTree>
    <p:extLst>
      <p:ext uri="{BB962C8B-B14F-4D97-AF65-F5344CB8AC3E}">
        <p14:creationId xmlns:p14="http://schemas.microsoft.com/office/powerpoint/2010/main" val="407797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3B8C97-441C-ED42-BF82-A09698F2D2C0}"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4EF97-6FE1-C141-B420-D5DA2A718B13}" type="slidenum">
              <a:rPr lang="en-US" smtClean="0"/>
              <a:t>‹#›</a:t>
            </a:fld>
            <a:endParaRPr lang="en-US"/>
          </a:p>
        </p:txBody>
      </p:sp>
    </p:spTree>
    <p:extLst>
      <p:ext uri="{BB962C8B-B14F-4D97-AF65-F5344CB8AC3E}">
        <p14:creationId xmlns:p14="http://schemas.microsoft.com/office/powerpoint/2010/main" val="4656783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B8C97-441C-ED42-BF82-A09698F2D2C0}" type="datetimeFigureOut">
              <a:rPr lang="en-US" smtClean="0"/>
              <a:t>5/17/17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4EF97-6FE1-C141-B420-D5DA2A718B13}" type="slidenum">
              <a:rPr lang="en-US" smtClean="0"/>
              <a:t>‹#›</a:t>
            </a:fld>
            <a:endParaRPr lang="en-US"/>
          </a:p>
        </p:txBody>
      </p:sp>
    </p:spTree>
    <p:extLst>
      <p:ext uri="{BB962C8B-B14F-4D97-AF65-F5344CB8AC3E}">
        <p14:creationId xmlns:p14="http://schemas.microsoft.com/office/powerpoint/2010/main" val="1044945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14.jpeg"/><Relationship Id="rId5"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14.jpeg"/><Relationship Id="rId5"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7.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image" Target="../media/image10.png"/><Relationship Id="rId6"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10.png"/><Relationship Id="rId5"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14.jpeg"/><Relationship Id="rId5"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9" name="Picture 5"/>
          <p:cNvPicPr>
            <a:picLocks noChangeAspect="1" noChangeArrowheads="1"/>
          </p:cNvPicPr>
          <p:nvPr/>
        </p:nvPicPr>
        <p:blipFill>
          <a:blip r:embed="rId3"/>
          <a:srcRect/>
          <a:stretch>
            <a:fillRect/>
          </a:stretch>
        </p:blipFill>
        <p:spPr bwMode="auto">
          <a:xfrm>
            <a:off x="203200" y="109538"/>
            <a:ext cx="3005138" cy="3006725"/>
          </a:xfrm>
          <a:prstGeom prst="rect">
            <a:avLst/>
          </a:prstGeom>
          <a:noFill/>
          <a:ln w="9525">
            <a:noFill/>
            <a:miter lim="800000"/>
            <a:headEnd/>
            <a:tailEnd/>
          </a:ln>
          <a:effectLst>
            <a:outerShdw blurRad="50800" dist="38100" dir="2700000" algn="br">
              <a:srgbClr val="000000">
                <a:alpha val="43000"/>
              </a:srgbClr>
            </a:outerShdw>
          </a:effectLst>
        </p:spPr>
      </p:pic>
      <p:sp>
        <p:nvSpPr>
          <p:cNvPr id="212994" name="Rectangle 35" descr="Rectangle: Click to edit Master text styles&#10;Second level&#10;Third level&#10;Fourth level&#10;Fifth level"/>
          <p:cNvSpPr>
            <a:spLocks noGrp="1" noChangeArrowheads="1"/>
          </p:cNvSpPr>
          <p:nvPr>
            <p:ph type="subTitle" idx="4294967295"/>
          </p:nvPr>
        </p:nvSpPr>
        <p:spPr>
          <a:xfrm>
            <a:off x="0" y="2870200"/>
            <a:ext cx="6400800" cy="1752600"/>
          </a:xfrm>
        </p:spPr>
        <p:txBody>
          <a:bodyPr/>
          <a:lstStyle/>
          <a:p>
            <a:pPr algn="ctr"/>
            <a:r>
              <a:rPr lang="en-US" sz="5600">
                <a:latin typeface="Tahoma" charset="0"/>
              </a:rPr>
              <a:t>Nucleic</a:t>
            </a:r>
            <a:r>
              <a:rPr lang="en-US" sz="5600">
                <a:solidFill>
                  <a:srgbClr val="FFFFFF"/>
                </a:solidFill>
                <a:latin typeface="Tahoma" charset="0"/>
              </a:rPr>
              <a:t> </a:t>
            </a:r>
            <a:r>
              <a:rPr lang="en-US" sz="5600">
                <a:solidFill>
                  <a:srgbClr val="000000"/>
                </a:solidFill>
                <a:latin typeface="Tahoma" charset="0"/>
              </a:rPr>
              <a:t>Acids</a:t>
            </a:r>
          </a:p>
        </p:txBody>
      </p:sp>
      <p:sp>
        <p:nvSpPr>
          <p:cNvPr id="212995" name="Rectangle 36"/>
          <p:cNvSpPr>
            <a:spLocks noChangeArrowheads="1"/>
          </p:cNvSpPr>
          <p:nvPr/>
        </p:nvSpPr>
        <p:spPr bwMode="auto">
          <a:xfrm>
            <a:off x="1825625" y="3846513"/>
            <a:ext cx="25590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400" u="sng">
                <a:solidFill>
                  <a:srgbClr val="CC0000"/>
                </a:solidFill>
              </a:rPr>
              <a:t>Information</a:t>
            </a:r>
            <a:br>
              <a:rPr lang="en-US" sz="3400" u="sng">
                <a:solidFill>
                  <a:srgbClr val="CC0000"/>
                </a:solidFill>
              </a:rPr>
            </a:br>
            <a:r>
              <a:rPr lang="en-US" sz="3400" u="sng">
                <a:solidFill>
                  <a:srgbClr val="CC0000"/>
                </a:solidFill>
              </a:rPr>
              <a:t>storage</a:t>
            </a:r>
            <a:endParaRPr lang="en-US" sz="3400">
              <a:solidFill>
                <a:schemeClr val="tx2"/>
              </a:solidFill>
            </a:endParaRPr>
          </a:p>
        </p:txBody>
      </p:sp>
      <p:pic>
        <p:nvPicPr>
          <p:cNvPr id="2129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9663" y="0"/>
            <a:ext cx="2954337" cy="739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0901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p:nvPr>
        </p:nvSpPr>
        <p:spPr>
          <a:xfrm>
            <a:off x="204788" y="180975"/>
            <a:ext cx="8534400" cy="914400"/>
          </a:xfrm>
        </p:spPr>
        <p:txBody>
          <a:bodyPr>
            <a:normAutofit fontScale="90000"/>
          </a:bodyPr>
          <a:lstStyle/>
          <a:p>
            <a:pPr marL="744538" indent="-744538" eaLnBrk="1" hangingPunct="1"/>
            <a:r>
              <a:rPr lang="en-US" sz="3200">
                <a:latin typeface="Calibri" charset="0"/>
                <a:ea typeface="ＭＳ Ｐゴシック" charset="0"/>
                <a:cs typeface="ＭＳ Ｐゴシック" charset="0"/>
              </a:rPr>
              <a:t>3.16 Nucleic acids are information-rich polymers of nucleotides</a:t>
            </a:r>
          </a:p>
        </p:txBody>
      </p:sp>
      <p:sp>
        <p:nvSpPr>
          <p:cNvPr id="230402" name="Rectangle 3"/>
          <p:cNvSpPr>
            <a:spLocks noGrp="1" noChangeArrowheads="1"/>
          </p:cNvSpPr>
          <p:nvPr>
            <p:ph idx="1"/>
          </p:nvPr>
        </p:nvSpPr>
        <p:spPr>
          <a:xfrm>
            <a:off x="153988" y="1303338"/>
            <a:ext cx="8534400" cy="4378325"/>
          </a:xfrm>
        </p:spPr>
        <p:txBody>
          <a:bodyPr/>
          <a:lstStyle/>
          <a:p>
            <a:pPr eaLnBrk="1" hangingPunct="1"/>
            <a:r>
              <a:rPr lang="en-US">
                <a:latin typeface="Calibri" charset="0"/>
                <a:ea typeface="ＭＳ Ｐゴシック" charset="0"/>
                <a:cs typeface="ＭＳ Ｐゴシック" charset="0"/>
              </a:rPr>
              <a:t>Two polynucleotide strands wrap around each other to form a DNA </a:t>
            </a:r>
            <a:r>
              <a:rPr lang="en-US" b="1">
                <a:latin typeface="Calibri" charset="0"/>
                <a:ea typeface="ＭＳ Ｐゴシック" charset="0"/>
                <a:cs typeface="ＭＳ Ｐゴシック" charset="0"/>
              </a:rPr>
              <a:t>double helix</a:t>
            </a:r>
          </a:p>
          <a:p>
            <a:pPr lvl="1" eaLnBrk="1" hangingPunct="1">
              <a:buFontTx/>
              <a:buChar char="–"/>
            </a:pPr>
            <a:r>
              <a:rPr lang="en-US">
                <a:latin typeface="Calibri" charset="0"/>
                <a:ea typeface="ＭＳ Ｐゴシック" charset="0"/>
              </a:rPr>
              <a:t>The two strands are associated because particular bases always hydrogen bond to one another</a:t>
            </a:r>
          </a:p>
          <a:p>
            <a:pPr lvl="1" eaLnBrk="1" hangingPunct="1">
              <a:buFontTx/>
              <a:buChar char="–"/>
            </a:pPr>
            <a:r>
              <a:rPr lang="en-US">
                <a:latin typeface="Calibri" charset="0"/>
                <a:ea typeface="ＭＳ Ｐゴシック" charset="0"/>
              </a:rPr>
              <a:t>A pairs with T, and C pairs with G, producing </a:t>
            </a:r>
            <a:r>
              <a:rPr lang="en-US" b="1">
                <a:latin typeface="Calibri" charset="0"/>
                <a:ea typeface="ＭＳ Ｐゴシック" charset="0"/>
              </a:rPr>
              <a:t>base pairs</a:t>
            </a:r>
          </a:p>
          <a:p>
            <a:pPr eaLnBrk="1" hangingPunct="1"/>
            <a:r>
              <a:rPr lang="en-US">
                <a:latin typeface="Calibri" charset="0"/>
                <a:ea typeface="ＭＳ Ｐゴシック" charset="0"/>
                <a:cs typeface="ＭＳ Ｐゴシック" charset="0"/>
              </a:rPr>
              <a:t>RNA is usually a single polynucleotide strand</a:t>
            </a:r>
          </a:p>
          <a:p>
            <a:pPr eaLnBrk="1" hangingPunct="1"/>
            <a:endParaRPr lang="en-US" b="1">
              <a:latin typeface="Calibri" charset="0"/>
              <a:ea typeface="ＭＳ Ｐゴシック" charset="0"/>
              <a:cs typeface="ＭＳ Ｐゴシック" charset="0"/>
            </a:endParaRPr>
          </a:p>
        </p:txBody>
      </p:sp>
      <p:sp>
        <p:nvSpPr>
          <p:cNvPr id="230403" name="Line 4"/>
          <p:cNvSpPr>
            <a:spLocks noChangeShapeType="1"/>
          </p:cNvSpPr>
          <p:nvPr/>
        </p:nvSpPr>
        <p:spPr bwMode="auto">
          <a:xfrm>
            <a:off x="182563" y="1106488"/>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0404"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0405"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spcBef>
                <a:spcPct val="50000"/>
              </a:spcBef>
            </a:pPr>
            <a:r>
              <a:rPr lang="en-US" sz="900" b="0"/>
              <a:t>Copyright © 2009 Pearson Education, Inc.</a:t>
            </a:r>
            <a:endParaRPr lang="en-US" b="0"/>
          </a:p>
        </p:txBody>
      </p:sp>
    </p:spTree>
    <p:extLst>
      <p:ext uri="{BB962C8B-B14F-4D97-AF65-F5344CB8AC3E}">
        <p14:creationId xmlns:p14="http://schemas.microsoft.com/office/powerpoint/2010/main" val="868746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ChangeArrowheads="1"/>
          </p:cNvSpPr>
          <p:nvPr>
            <p:ph type="title"/>
          </p:nvPr>
        </p:nvSpPr>
        <p:spPr>
          <a:xfrm>
            <a:off x="0" y="0"/>
            <a:ext cx="4284663" cy="1143000"/>
          </a:xfrm>
        </p:spPr>
        <p:txBody>
          <a:bodyPr/>
          <a:lstStyle/>
          <a:p>
            <a:pPr eaLnBrk="1" hangingPunct="1"/>
            <a:r>
              <a:rPr lang="en-US">
                <a:latin typeface="Calibri" charset="0"/>
                <a:ea typeface="ＭＳ Ｐゴシック" charset="0"/>
                <a:cs typeface="ＭＳ Ｐゴシック" charset="0"/>
              </a:rPr>
              <a:t>DNA molecule</a:t>
            </a:r>
          </a:p>
        </p:txBody>
      </p:sp>
      <p:sp>
        <p:nvSpPr>
          <p:cNvPr id="232450" name="Rectangle 3" descr="Rectangle: Click to edit Master text styles&#10;Second level&#10;Third level&#10;Fourth level&#10;Fifth level"/>
          <p:cNvSpPr>
            <a:spLocks noGrp="1" noChangeArrowheads="1"/>
          </p:cNvSpPr>
          <p:nvPr>
            <p:ph type="body" idx="1"/>
          </p:nvPr>
        </p:nvSpPr>
        <p:spPr>
          <a:xfrm>
            <a:off x="838200" y="1371600"/>
            <a:ext cx="5029200" cy="2590800"/>
          </a:xfrm>
        </p:spPr>
        <p:txBody>
          <a:bodyPr/>
          <a:lstStyle/>
          <a:p>
            <a:pPr eaLnBrk="1" hangingPunct="1"/>
            <a:r>
              <a:rPr lang="en-US">
                <a:latin typeface="Calibri" charset="0"/>
                <a:ea typeface="ＭＳ Ｐゴシック" charset="0"/>
                <a:cs typeface="ＭＳ Ｐゴシック" charset="0"/>
              </a:rPr>
              <a:t>Double helix</a:t>
            </a:r>
          </a:p>
          <a:p>
            <a:pPr lvl="1" eaLnBrk="1" hangingPunct="1"/>
            <a:r>
              <a:rPr lang="en-US" u="sng">
                <a:solidFill>
                  <a:srgbClr val="CC0000"/>
                </a:solidFill>
                <a:latin typeface="Calibri" charset="0"/>
                <a:ea typeface="ＭＳ Ｐゴシック" charset="0"/>
              </a:rPr>
              <a:t>H bonds</a:t>
            </a:r>
            <a:r>
              <a:rPr lang="en-US">
                <a:latin typeface="Calibri" charset="0"/>
                <a:ea typeface="ＭＳ Ｐゴシック" charset="0"/>
              </a:rPr>
              <a:t> between bases join the 2 strands</a:t>
            </a:r>
          </a:p>
          <a:p>
            <a:pPr lvl="2" eaLnBrk="1" hangingPunct="1"/>
            <a:r>
              <a:rPr lang="en-US" sz="2600">
                <a:latin typeface="Calibri" charset="0"/>
                <a:ea typeface="ＭＳ Ｐゴシック" charset="0"/>
              </a:rPr>
              <a:t>A :: T</a:t>
            </a:r>
          </a:p>
          <a:p>
            <a:pPr lvl="2" eaLnBrk="1" hangingPunct="1"/>
            <a:r>
              <a:rPr lang="en-US" sz="2600">
                <a:latin typeface="Calibri" charset="0"/>
                <a:ea typeface="ＭＳ Ｐゴシック" charset="0"/>
              </a:rPr>
              <a:t>C :: G</a:t>
            </a:r>
          </a:p>
        </p:txBody>
      </p:sp>
      <p:pic>
        <p:nvPicPr>
          <p:cNvPr id="232451" name="Picture 5"/>
          <p:cNvPicPr>
            <a:picLocks noChangeAspect="1" noChangeArrowheads="1"/>
          </p:cNvPicPr>
          <p:nvPr/>
        </p:nvPicPr>
        <p:blipFill>
          <a:blip r:embed="rId4">
            <a:extLst>
              <a:ext uri="{28A0092B-C50C-407E-A947-70E740481C1C}">
                <a14:useLocalDpi xmlns:a14="http://schemas.microsoft.com/office/drawing/2010/main" val="0"/>
              </a:ext>
            </a:extLst>
          </a:blip>
          <a:srcRect r="71100" b="12715"/>
          <a:stretch>
            <a:fillRect/>
          </a:stretch>
        </p:blipFill>
        <p:spPr bwMode="auto">
          <a:xfrm>
            <a:off x="5800725" y="914400"/>
            <a:ext cx="33432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2504" name="Picture 8" descr="penguin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175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505" name="AutoShape 9"/>
          <p:cNvSpPr>
            <a:spLocks noChangeArrowheads="1"/>
          </p:cNvSpPr>
          <p:nvPr/>
        </p:nvSpPr>
        <p:spPr bwMode="auto">
          <a:xfrm flipH="1">
            <a:off x="1906588" y="5262563"/>
            <a:ext cx="3030537" cy="1066800"/>
          </a:xfrm>
          <a:prstGeom prst="wedgeEllipseCallout">
            <a:avLst>
              <a:gd name="adj1" fmla="val 78023"/>
              <a:gd name="adj2" fmla="val 10565"/>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H bonds?</a:t>
            </a:r>
            <a:br>
              <a:rPr lang="en-US" sz="1800">
                <a:solidFill>
                  <a:srgbClr val="0F116A"/>
                </a:solidFill>
                <a:latin typeface="Comic Sans MS" charset="0"/>
              </a:rPr>
            </a:br>
            <a:r>
              <a:rPr lang="en-US" sz="1800">
                <a:solidFill>
                  <a:srgbClr val="0F116A"/>
                </a:solidFill>
                <a:latin typeface="Comic Sans MS" charset="0"/>
              </a:rPr>
              <a:t>Why is this important? </a:t>
            </a:r>
          </a:p>
        </p:txBody>
      </p:sp>
    </p:spTree>
    <p:extLst>
      <p:ext uri="{BB962C8B-B14F-4D97-AF65-F5344CB8AC3E}">
        <p14:creationId xmlns:p14="http://schemas.microsoft.com/office/powerpoint/2010/main" val="1694624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2504"/>
                                        </p:tgtEl>
                                        <p:attrNameLst>
                                          <p:attrName>style.visibility</p:attrName>
                                        </p:attrNameLst>
                                      </p:cBhvr>
                                      <p:to>
                                        <p:strVal val="visible"/>
                                      </p:to>
                                    </p:set>
                                    <p:animEffect transition="in" filter="wipe(left)">
                                      <p:cBhvr>
                                        <p:cTn id="7" dur="500"/>
                                        <p:tgtEl>
                                          <p:spTgt spid="36250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2505"/>
                                        </p:tgtEl>
                                        <p:attrNameLst>
                                          <p:attrName>style.visibility</p:attrName>
                                        </p:attrNameLst>
                                      </p:cBhvr>
                                      <p:to>
                                        <p:strVal val="visible"/>
                                      </p:to>
                                    </p:set>
                                    <p:animEffect transition="in" filter="wipe(left)">
                                      <p:cBhvr>
                                        <p:cTn id="11" dur="500"/>
                                        <p:tgtEl>
                                          <p:spTgt spid="362505"/>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ChangeArrowheads="1"/>
          </p:cNvSpPr>
          <p:nvPr>
            <p:ph type="title"/>
          </p:nvPr>
        </p:nvSpPr>
        <p:spPr>
          <a:xfrm>
            <a:off x="182563" y="180975"/>
            <a:ext cx="8534400" cy="914400"/>
          </a:xfrm>
        </p:spPr>
        <p:txBody>
          <a:bodyPr/>
          <a:lstStyle/>
          <a:p>
            <a:pPr marL="744538" indent="-744538" eaLnBrk="1" hangingPunct="1"/>
            <a:r>
              <a:rPr lang="en-US" sz="3200">
                <a:latin typeface="Calibri" charset="0"/>
                <a:ea typeface="ＭＳ Ｐゴシック" charset="0"/>
                <a:cs typeface="ＭＳ Ｐゴシック" charset="0"/>
              </a:rPr>
              <a:t>3.16 Nucleic acids are information-rich polymers of nucleotides</a:t>
            </a:r>
          </a:p>
        </p:txBody>
      </p:sp>
      <p:sp>
        <p:nvSpPr>
          <p:cNvPr id="234498" name="Rectangle 3"/>
          <p:cNvSpPr>
            <a:spLocks noGrp="1" noChangeArrowheads="1"/>
          </p:cNvSpPr>
          <p:nvPr>
            <p:ph idx="1"/>
          </p:nvPr>
        </p:nvSpPr>
        <p:spPr>
          <a:xfrm>
            <a:off x="153988" y="1303338"/>
            <a:ext cx="8534400" cy="3333750"/>
          </a:xfrm>
        </p:spPr>
        <p:txBody>
          <a:bodyPr/>
          <a:lstStyle/>
          <a:p>
            <a:pPr eaLnBrk="1" hangingPunct="1"/>
            <a:r>
              <a:rPr lang="en-US">
                <a:latin typeface="Calibri" charset="0"/>
                <a:ea typeface="ＭＳ Ｐゴシック" charset="0"/>
                <a:cs typeface="ＭＳ Ｐゴシック" charset="0"/>
              </a:rPr>
              <a:t>A particular nucleotide sequence that can instruct the formation of a polypeptide is called a </a:t>
            </a:r>
            <a:r>
              <a:rPr lang="en-US" b="1">
                <a:latin typeface="Calibri" charset="0"/>
                <a:ea typeface="ＭＳ Ｐゴシック" charset="0"/>
                <a:cs typeface="ＭＳ Ｐゴシック" charset="0"/>
              </a:rPr>
              <a:t>gene</a:t>
            </a:r>
          </a:p>
          <a:p>
            <a:pPr lvl="1" eaLnBrk="1" hangingPunct="1">
              <a:buFontTx/>
              <a:buChar char="–"/>
            </a:pPr>
            <a:r>
              <a:rPr lang="en-US">
                <a:latin typeface="Calibri" charset="0"/>
                <a:ea typeface="ＭＳ Ｐゴシック" charset="0"/>
              </a:rPr>
              <a:t>Most DNA molecules consist of millions of base pairs and, consequently, many genes</a:t>
            </a:r>
          </a:p>
          <a:p>
            <a:pPr lvl="1" eaLnBrk="1" hangingPunct="1">
              <a:buFontTx/>
              <a:buChar char="–"/>
            </a:pPr>
            <a:r>
              <a:rPr lang="en-US">
                <a:latin typeface="Calibri" charset="0"/>
                <a:ea typeface="ＭＳ Ｐゴシック" charset="0"/>
              </a:rPr>
              <a:t>These genes, many of which are unique to the species,  determine the structure of proteins and, thus, life</a:t>
            </a:r>
            <a:r>
              <a:rPr lang="ja-JP" altLang="en-US">
                <a:latin typeface="Calibri" charset="0"/>
                <a:ea typeface="ＭＳ Ｐゴシック" charset="0"/>
              </a:rPr>
              <a:t>’</a:t>
            </a:r>
            <a:r>
              <a:rPr lang="en-US" altLang="ja-JP">
                <a:latin typeface="Calibri" charset="0"/>
                <a:ea typeface="ＭＳ Ｐゴシック" charset="0"/>
              </a:rPr>
              <a:t>s structures and functions</a:t>
            </a:r>
            <a:endParaRPr lang="en-US">
              <a:latin typeface="Calibri" charset="0"/>
              <a:ea typeface="ＭＳ Ｐゴシック" charset="0"/>
            </a:endParaRPr>
          </a:p>
        </p:txBody>
      </p:sp>
      <p:sp>
        <p:nvSpPr>
          <p:cNvPr id="234499" name="Line 4"/>
          <p:cNvSpPr>
            <a:spLocks noChangeShapeType="1"/>
          </p:cNvSpPr>
          <p:nvPr/>
        </p:nvSpPr>
        <p:spPr bwMode="auto">
          <a:xfrm>
            <a:off x="182563" y="1106488"/>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00"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01"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spcBef>
                <a:spcPct val="50000"/>
              </a:spcBef>
            </a:pPr>
            <a:r>
              <a:rPr lang="en-US" sz="900" b="0"/>
              <a:t>Copyright © 2009 Pearson Education, Inc.</a:t>
            </a:r>
            <a:endParaRPr lang="en-US" b="0"/>
          </a:p>
        </p:txBody>
      </p:sp>
    </p:spTree>
    <p:extLst>
      <p:ext uri="{BB962C8B-B14F-4D97-AF65-F5344CB8AC3E}">
        <p14:creationId xmlns:p14="http://schemas.microsoft.com/office/powerpoint/2010/main" val="2926446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a:xfrm>
            <a:off x="182563" y="180975"/>
            <a:ext cx="8950325" cy="914400"/>
          </a:xfrm>
        </p:spPr>
        <p:txBody>
          <a:bodyPr/>
          <a:lstStyle/>
          <a:p>
            <a:pPr marL="744538" indent="-744538" eaLnBrk="1" hangingPunct="1"/>
            <a:r>
              <a:rPr lang="en-US" sz="3200">
                <a:latin typeface="Calibri" charset="0"/>
                <a:ea typeface="ＭＳ Ｐゴシック" charset="0"/>
                <a:cs typeface="ＭＳ Ｐゴシック" charset="0"/>
              </a:rPr>
              <a:t>3.17 </a:t>
            </a:r>
            <a:r>
              <a:rPr lang="en-US" sz="3200">
                <a:solidFill>
                  <a:srgbClr val="0060AF"/>
                </a:solidFill>
                <a:latin typeface="Calibri" charset="0"/>
                <a:ea typeface="ＭＳ Ｐゴシック" charset="0"/>
                <a:cs typeface="ＭＳ Ｐゴシック" charset="0"/>
              </a:rPr>
              <a:t>EVOLUTION CONNECTION:</a:t>
            </a:r>
            <a:r>
              <a:rPr lang="en-US" sz="3200">
                <a:latin typeface="Calibri" charset="0"/>
                <a:ea typeface="ＭＳ Ｐゴシック" charset="0"/>
                <a:cs typeface="ＭＳ Ｐゴシック" charset="0"/>
              </a:rPr>
              <a:t> Lactose tolerance is a recent event in human evolution</a:t>
            </a:r>
          </a:p>
        </p:txBody>
      </p:sp>
      <p:sp>
        <p:nvSpPr>
          <p:cNvPr id="236546" name="Rectangle 3"/>
          <p:cNvSpPr>
            <a:spLocks noGrp="1" noChangeArrowheads="1"/>
          </p:cNvSpPr>
          <p:nvPr>
            <p:ph idx="1"/>
          </p:nvPr>
        </p:nvSpPr>
        <p:spPr>
          <a:xfrm>
            <a:off x="155575" y="1303338"/>
            <a:ext cx="8534400" cy="4175125"/>
          </a:xfrm>
        </p:spPr>
        <p:txBody>
          <a:bodyPr/>
          <a:lstStyle/>
          <a:p>
            <a:pPr eaLnBrk="1" hangingPunct="1"/>
            <a:r>
              <a:rPr lang="en-US">
                <a:latin typeface="Calibri" charset="0"/>
                <a:ea typeface="ＭＳ Ｐゴシック" charset="0"/>
                <a:cs typeface="ＭＳ Ｐゴシック" charset="0"/>
              </a:rPr>
              <a:t>Mutations are alterations in bases or the sequence of bases in DNA</a:t>
            </a:r>
          </a:p>
          <a:p>
            <a:pPr lvl="1" eaLnBrk="1" hangingPunct="1">
              <a:buFontTx/>
              <a:buChar char="–"/>
            </a:pPr>
            <a:r>
              <a:rPr lang="en-US">
                <a:latin typeface="Calibri" charset="0"/>
                <a:ea typeface="ＭＳ Ｐゴシック" charset="0"/>
              </a:rPr>
              <a:t>Lactose tolerance is the result of mutations</a:t>
            </a:r>
          </a:p>
          <a:p>
            <a:pPr lvl="1" eaLnBrk="1" hangingPunct="1">
              <a:buFontTx/>
              <a:buChar char="–"/>
            </a:pPr>
            <a:r>
              <a:rPr lang="en-US">
                <a:latin typeface="Calibri" charset="0"/>
                <a:ea typeface="ＭＳ Ｐゴシック" charset="0"/>
              </a:rPr>
              <a:t>In many people, the gene that dictates lactose utilization is turned off in adulthood</a:t>
            </a:r>
          </a:p>
          <a:p>
            <a:pPr lvl="1" eaLnBrk="1" hangingPunct="1">
              <a:buFontTx/>
              <a:buChar char="–"/>
            </a:pPr>
            <a:r>
              <a:rPr lang="en-US">
                <a:latin typeface="Calibri" charset="0"/>
                <a:ea typeface="ＭＳ Ｐゴシック" charset="0"/>
              </a:rPr>
              <a:t>Apparently, mutations occurred over time that prevented the gene from turning off</a:t>
            </a:r>
          </a:p>
          <a:p>
            <a:pPr lvl="1" eaLnBrk="1" hangingPunct="1">
              <a:buFontTx/>
              <a:buChar char="–"/>
            </a:pPr>
            <a:r>
              <a:rPr lang="en-US">
                <a:latin typeface="Calibri" charset="0"/>
                <a:ea typeface="ＭＳ Ｐゴシック" charset="0"/>
              </a:rPr>
              <a:t>This is an excellent example of human evolution</a:t>
            </a:r>
          </a:p>
        </p:txBody>
      </p:sp>
      <p:sp>
        <p:nvSpPr>
          <p:cNvPr id="236547" name="Line 4"/>
          <p:cNvSpPr>
            <a:spLocks noChangeShapeType="1"/>
          </p:cNvSpPr>
          <p:nvPr/>
        </p:nvSpPr>
        <p:spPr bwMode="auto">
          <a:xfrm>
            <a:off x="182563" y="1106488"/>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548"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549"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spcBef>
                <a:spcPct val="50000"/>
              </a:spcBef>
            </a:pPr>
            <a:r>
              <a:rPr lang="en-US" sz="900" b="0"/>
              <a:t>Copyright © 2009 Pearson Education, Inc.</a:t>
            </a:r>
            <a:endParaRPr lang="en-US" b="0"/>
          </a:p>
        </p:txBody>
      </p:sp>
    </p:spTree>
    <p:extLst>
      <p:ext uri="{BB962C8B-B14F-4D97-AF65-F5344CB8AC3E}">
        <p14:creationId xmlns:p14="http://schemas.microsoft.com/office/powerpoint/2010/main" val="4253581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title"/>
          </p:nvPr>
        </p:nvSpPr>
        <p:spPr>
          <a:xfrm>
            <a:off x="0" y="0"/>
            <a:ext cx="4495800" cy="1143000"/>
          </a:xfrm>
        </p:spPr>
        <p:txBody>
          <a:bodyPr/>
          <a:lstStyle/>
          <a:p>
            <a:pPr eaLnBrk="1" hangingPunct="1"/>
            <a:r>
              <a:rPr lang="en-US">
                <a:latin typeface="Calibri" charset="0"/>
                <a:ea typeface="ＭＳ Ｐゴシック" charset="0"/>
                <a:cs typeface="ＭＳ Ｐゴシック" charset="0"/>
              </a:rPr>
              <a:t>Copying DNA</a:t>
            </a:r>
          </a:p>
        </p:txBody>
      </p:sp>
      <p:pic>
        <p:nvPicPr>
          <p:cNvPr id="238594" name="Picture 4"/>
          <p:cNvPicPr>
            <a:picLocks noChangeAspect="1" noChangeArrowheads="1"/>
          </p:cNvPicPr>
          <p:nvPr/>
        </p:nvPicPr>
        <p:blipFill>
          <a:blip r:embed="rId4">
            <a:extLst>
              <a:ext uri="{28A0092B-C50C-407E-A947-70E740481C1C}">
                <a14:useLocalDpi xmlns:a14="http://schemas.microsoft.com/office/drawing/2010/main" val="0"/>
              </a:ext>
            </a:extLst>
          </a:blip>
          <a:srcRect r="71100" b="12715"/>
          <a:stretch>
            <a:fillRect/>
          </a:stretch>
        </p:blipFill>
        <p:spPr bwMode="auto">
          <a:xfrm>
            <a:off x="6207125" y="1143000"/>
            <a:ext cx="2936875"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5" name="Rectangle 3" descr="Rectangle: Click to edit Master text styles&#10;Second level&#10;Third level&#10;Fourth level&#10;Fifth level"/>
          <p:cNvSpPr>
            <a:spLocks noGrp="1" noChangeArrowheads="1"/>
          </p:cNvSpPr>
          <p:nvPr>
            <p:ph type="body" idx="1"/>
          </p:nvPr>
        </p:nvSpPr>
        <p:spPr>
          <a:xfrm>
            <a:off x="838200" y="1371600"/>
            <a:ext cx="5562600" cy="2971800"/>
          </a:xfrm>
        </p:spPr>
        <p:txBody>
          <a:bodyPr/>
          <a:lstStyle/>
          <a:p>
            <a:pPr eaLnBrk="1" hangingPunct="1"/>
            <a:r>
              <a:rPr lang="en-US">
                <a:latin typeface="Calibri" charset="0"/>
                <a:ea typeface="ＭＳ Ｐゴシック" charset="0"/>
                <a:cs typeface="ＭＳ Ｐゴシック" charset="0"/>
              </a:rPr>
              <a:t>Replication</a:t>
            </a:r>
          </a:p>
          <a:p>
            <a:pPr lvl="1" eaLnBrk="1" hangingPunct="1"/>
            <a:r>
              <a:rPr lang="en-US" u="sng">
                <a:solidFill>
                  <a:srgbClr val="CC0000"/>
                </a:solidFill>
                <a:latin typeface="Calibri" charset="0"/>
                <a:ea typeface="ＭＳ Ｐゴシック" charset="0"/>
              </a:rPr>
              <a:t>2 strands of DNA helix are complementary</a:t>
            </a:r>
            <a:endParaRPr lang="en-US">
              <a:latin typeface="Calibri" charset="0"/>
              <a:ea typeface="ＭＳ Ｐゴシック" charset="0"/>
            </a:endParaRPr>
          </a:p>
          <a:p>
            <a:pPr lvl="2" eaLnBrk="1" hangingPunct="1"/>
            <a:r>
              <a:rPr lang="en-US">
                <a:latin typeface="Calibri" charset="0"/>
                <a:ea typeface="ＭＳ Ｐゴシック" charset="0"/>
              </a:rPr>
              <a:t>have one, can build other</a:t>
            </a:r>
          </a:p>
          <a:p>
            <a:pPr lvl="2" eaLnBrk="1" hangingPunct="1"/>
            <a:r>
              <a:rPr lang="en-US">
                <a:latin typeface="Calibri" charset="0"/>
                <a:ea typeface="ＭＳ Ｐゴシック" charset="0"/>
              </a:rPr>
              <a:t>have one, can rebuild the whole</a:t>
            </a:r>
          </a:p>
        </p:txBody>
      </p:sp>
      <p:pic>
        <p:nvPicPr>
          <p:cNvPr id="364553" name="Picture 9" descr="penguin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175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554" name="AutoShape 10"/>
          <p:cNvSpPr>
            <a:spLocks noChangeArrowheads="1"/>
          </p:cNvSpPr>
          <p:nvPr/>
        </p:nvSpPr>
        <p:spPr bwMode="auto">
          <a:xfrm flipH="1">
            <a:off x="1919288" y="5099050"/>
            <a:ext cx="3243262" cy="1230313"/>
          </a:xfrm>
          <a:prstGeom prst="wedgeEllipseCallout">
            <a:avLst>
              <a:gd name="adj1" fmla="val 76037"/>
              <a:gd name="adj2" fmla="val 15417"/>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Matching halves?</a:t>
            </a:r>
            <a:br>
              <a:rPr lang="en-US" sz="1800">
                <a:solidFill>
                  <a:srgbClr val="0F116A"/>
                </a:solidFill>
                <a:latin typeface="Comic Sans MS" charset="0"/>
              </a:rPr>
            </a:br>
            <a:r>
              <a:rPr lang="en-US" sz="1800">
                <a:solidFill>
                  <a:srgbClr val="0F116A"/>
                </a:solidFill>
                <a:latin typeface="Comic Sans MS" charset="0"/>
              </a:rPr>
              <a:t>Why is this </a:t>
            </a:r>
            <a:br>
              <a:rPr lang="en-US" sz="1800">
                <a:solidFill>
                  <a:srgbClr val="0F116A"/>
                </a:solidFill>
                <a:latin typeface="Comic Sans MS" charset="0"/>
              </a:rPr>
            </a:br>
            <a:r>
              <a:rPr lang="en-US" sz="1800">
                <a:solidFill>
                  <a:srgbClr val="0F116A"/>
                </a:solidFill>
                <a:latin typeface="Comic Sans MS" charset="0"/>
              </a:rPr>
              <a:t>a good system? </a:t>
            </a:r>
          </a:p>
        </p:txBody>
      </p:sp>
    </p:spTree>
    <p:extLst>
      <p:ext uri="{BB962C8B-B14F-4D97-AF65-F5344CB8AC3E}">
        <p14:creationId xmlns:p14="http://schemas.microsoft.com/office/powerpoint/2010/main" val="2248515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4553"/>
                                        </p:tgtEl>
                                        <p:attrNameLst>
                                          <p:attrName>style.visibility</p:attrName>
                                        </p:attrNameLst>
                                      </p:cBhvr>
                                      <p:to>
                                        <p:strVal val="visible"/>
                                      </p:to>
                                    </p:set>
                                    <p:animEffect transition="in" filter="wipe(left)">
                                      <p:cBhvr>
                                        <p:cTn id="7" dur="500"/>
                                        <p:tgtEl>
                                          <p:spTgt spid="36455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4554"/>
                                        </p:tgtEl>
                                        <p:attrNameLst>
                                          <p:attrName>style.visibility</p:attrName>
                                        </p:attrNameLst>
                                      </p:cBhvr>
                                      <p:to>
                                        <p:strVal val="visible"/>
                                      </p:to>
                                    </p:set>
                                    <p:animEffect transition="in" filter="wipe(left)">
                                      <p:cBhvr>
                                        <p:cTn id="11" dur="500"/>
                                        <p:tgtEl>
                                          <p:spTgt spid="364554"/>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54"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1" name="Rectangle 1026"/>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When does a cell copy DNA?</a:t>
            </a:r>
          </a:p>
        </p:txBody>
      </p:sp>
      <p:sp>
        <p:nvSpPr>
          <p:cNvPr id="240642" name="Rectangle 1028" descr="Rectangle: Click to edit Master text styles&#10;Second level&#10;Third level&#10;Fourth level&#10;Fifth level"/>
          <p:cNvSpPr>
            <a:spLocks noGrp="1" noChangeArrowheads="1"/>
          </p:cNvSpPr>
          <p:nvPr>
            <p:ph type="body" idx="1"/>
          </p:nvPr>
        </p:nvSpPr>
        <p:spPr>
          <a:xfrm>
            <a:off x="838200" y="1371600"/>
            <a:ext cx="8026400" cy="3276600"/>
          </a:xfrm>
        </p:spPr>
        <p:txBody>
          <a:bodyPr/>
          <a:lstStyle/>
          <a:p>
            <a:pPr eaLnBrk="1" hangingPunct="1"/>
            <a:r>
              <a:rPr lang="en-US">
                <a:latin typeface="Calibri" charset="0"/>
                <a:ea typeface="ＭＳ Ｐゴシック" charset="0"/>
                <a:cs typeface="ＭＳ Ｐゴシック" charset="0"/>
              </a:rPr>
              <a:t>When in the life of a cell does DNA have to be copied?</a:t>
            </a:r>
          </a:p>
          <a:p>
            <a:pPr lvl="1" eaLnBrk="1" hangingPunct="1"/>
            <a:r>
              <a:rPr lang="en-US" u="sng">
                <a:solidFill>
                  <a:srgbClr val="CC0000"/>
                </a:solidFill>
                <a:latin typeface="Calibri" charset="0"/>
                <a:ea typeface="ＭＳ Ｐゴシック" charset="0"/>
              </a:rPr>
              <a:t>cell reproduction</a:t>
            </a:r>
          </a:p>
          <a:p>
            <a:pPr lvl="2" eaLnBrk="1" hangingPunct="1"/>
            <a:r>
              <a:rPr lang="en-US" u="sng">
                <a:solidFill>
                  <a:srgbClr val="CC0000"/>
                </a:solidFill>
                <a:latin typeface="Calibri" charset="0"/>
                <a:ea typeface="ＭＳ Ｐゴシック" charset="0"/>
              </a:rPr>
              <a:t>mitosis</a:t>
            </a:r>
          </a:p>
          <a:p>
            <a:pPr lvl="1" eaLnBrk="1" hangingPunct="1"/>
            <a:r>
              <a:rPr lang="en-US" u="sng">
                <a:solidFill>
                  <a:srgbClr val="CC0000"/>
                </a:solidFill>
                <a:latin typeface="Calibri" charset="0"/>
                <a:ea typeface="ＭＳ Ｐゴシック" charset="0"/>
              </a:rPr>
              <a:t>gamete production</a:t>
            </a:r>
            <a:endParaRPr lang="en-US">
              <a:latin typeface="Calibri" charset="0"/>
              <a:ea typeface="ＭＳ Ｐゴシック" charset="0"/>
            </a:endParaRPr>
          </a:p>
          <a:p>
            <a:pPr lvl="2" eaLnBrk="1" hangingPunct="1"/>
            <a:r>
              <a:rPr lang="en-US" u="sng">
                <a:solidFill>
                  <a:srgbClr val="CC0000"/>
                </a:solidFill>
                <a:latin typeface="Calibri" charset="0"/>
                <a:ea typeface="ＭＳ Ｐゴシック" charset="0"/>
              </a:rPr>
              <a:t>meiosis</a:t>
            </a:r>
            <a:endParaRPr lang="en-US">
              <a:latin typeface="Calibri" charset="0"/>
              <a:ea typeface="ＭＳ Ｐゴシック" charset="0"/>
            </a:endParaRPr>
          </a:p>
        </p:txBody>
      </p:sp>
      <p:pic>
        <p:nvPicPr>
          <p:cNvPr id="240643" name="Picture 1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559300"/>
            <a:ext cx="29591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161" name="Picture 1033"/>
          <p:cNvPicPr>
            <a:picLocks noChangeAspect="1" noChangeArrowheads="1"/>
          </p:cNvPicPr>
          <p:nvPr/>
        </p:nvPicPr>
        <p:blipFill>
          <a:blip r:embed="rId4"/>
          <a:srcRect/>
          <a:stretch>
            <a:fillRect/>
          </a:stretch>
        </p:blipFill>
        <p:spPr bwMode="auto">
          <a:xfrm>
            <a:off x="6477000" y="3886200"/>
            <a:ext cx="2462213" cy="2895600"/>
          </a:xfrm>
          <a:prstGeom prst="rect">
            <a:avLst/>
          </a:prstGeom>
          <a:noFill/>
          <a:effectLst>
            <a:outerShdw blurRad="63500" dist="38099" dir="2700000" algn="ctr" rotWithShape="0">
              <a:srgbClr val="000000">
                <a:alpha val="74998"/>
              </a:srgbClr>
            </a:outerShdw>
          </a:effectLst>
        </p:spPr>
      </p:pic>
      <p:pic>
        <p:nvPicPr>
          <p:cNvPr id="433159" name="Picture 1031"/>
          <p:cNvPicPr>
            <a:picLocks noChangeAspect="1" noChangeArrowheads="1"/>
          </p:cNvPicPr>
          <p:nvPr/>
        </p:nvPicPr>
        <p:blipFill>
          <a:blip r:embed="rId5"/>
          <a:srcRect l="2699" r="3600" b="1329"/>
          <a:stretch>
            <a:fillRect/>
          </a:stretch>
        </p:blipFill>
        <p:spPr bwMode="auto">
          <a:xfrm>
            <a:off x="2971800" y="4343400"/>
            <a:ext cx="3314700" cy="2362200"/>
          </a:xfrm>
          <a:prstGeom prst="rect">
            <a:avLst/>
          </a:prstGeom>
          <a:noFill/>
          <a:ln w="9525">
            <a:noFill/>
            <a:miter lim="800000"/>
            <a:headEnd/>
            <a:tailEnd/>
          </a:ln>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33611820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1026"/>
          <p:cNvSpPr>
            <a:spLocks noGrp="1" noChangeArrowheads="1"/>
          </p:cNvSpPr>
          <p:nvPr>
            <p:ph type="title"/>
          </p:nvPr>
        </p:nvSpPr>
        <p:spPr>
          <a:xfrm>
            <a:off x="0" y="312738"/>
            <a:ext cx="6502400" cy="1143000"/>
          </a:xfrm>
        </p:spPr>
        <p:txBody>
          <a:bodyPr/>
          <a:lstStyle/>
          <a:p>
            <a:pPr eaLnBrk="1" hangingPunct="1"/>
            <a:r>
              <a:rPr lang="en-US">
                <a:latin typeface="Calibri" charset="0"/>
                <a:ea typeface="ＭＳ Ｐゴシック" charset="0"/>
                <a:cs typeface="ＭＳ Ｐゴシック" charset="0"/>
              </a:rPr>
              <a:t>Maurice Wilkins… and…</a:t>
            </a:r>
          </a:p>
        </p:txBody>
      </p:sp>
      <p:pic>
        <p:nvPicPr>
          <p:cNvPr id="405508" name="Picture 1028"/>
          <p:cNvPicPr>
            <a:picLocks noChangeAspect="1" noChangeArrowheads="1"/>
          </p:cNvPicPr>
          <p:nvPr/>
        </p:nvPicPr>
        <p:blipFill>
          <a:blip r:embed="rId3"/>
          <a:srcRect/>
          <a:stretch>
            <a:fillRect/>
          </a:stretch>
        </p:blipFill>
        <p:spPr bwMode="auto">
          <a:xfrm>
            <a:off x="685800" y="1828800"/>
            <a:ext cx="3810000" cy="4279900"/>
          </a:xfrm>
          <a:prstGeom prst="rect">
            <a:avLst/>
          </a:prstGeom>
          <a:noFill/>
          <a:ln w="9525">
            <a:noFill/>
            <a:miter lim="800000"/>
            <a:headEnd/>
            <a:tailEnd/>
          </a:ln>
          <a:effectLst>
            <a:outerShdw blurRad="63500" dist="35921" dir="2700000" algn="ctr" rotWithShape="0">
              <a:srgbClr val="000000"/>
            </a:outerShdw>
          </a:effectLst>
        </p:spPr>
      </p:pic>
      <p:sp>
        <p:nvSpPr>
          <p:cNvPr id="242691" name="Rectangle 1030"/>
          <p:cNvSpPr>
            <a:spLocks noChangeArrowheads="1"/>
          </p:cNvSpPr>
          <p:nvPr/>
        </p:nvSpPr>
        <p:spPr bwMode="auto">
          <a:xfrm>
            <a:off x="6602413" y="304800"/>
            <a:ext cx="24653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400">
                <a:solidFill>
                  <a:srgbClr val="0F116A"/>
                </a:solidFill>
              </a:rPr>
              <a:t>1953 </a:t>
            </a:r>
            <a:r>
              <a:rPr lang="en-US" sz="3400">
                <a:solidFill>
                  <a:srgbClr val="000005"/>
                </a:solidFill>
              </a:rPr>
              <a:t>| </a:t>
            </a:r>
            <a:r>
              <a:rPr lang="en-US" sz="3400">
                <a:solidFill>
                  <a:srgbClr val="CC0000"/>
                </a:solidFill>
              </a:rPr>
              <a:t>1962</a:t>
            </a:r>
            <a:endParaRPr lang="en-US" sz="3000">
              <a:solidFill>
                <a:srgbClr val="0F116A"/>
              </a:solidFill>
            </a:endParaRPr>
          </a:p>
        </p:txBody>
      </p:sp>
      <p:pic>
        <p:nvPicPr>
          <p:cNvPr id="405511" name="Picture 1031"/>
          <p:cNvPicPr>
            <a:picLocks noChangeAspect="1" noChangeArrowheads="1"/>
          </p:cNvPicPr>
          <p:nvPr/>
        </p:nvPicPr>
        <p:blipFill>
          <a:blip r:embed="rId4"/>
          <a:srcRect/>
          <a:stretch>
            <a:fillRect/>
          </a:stretch>
        </p:blipFill>
        <p:spPr bwMode="auto">
          <a:xfrm>
            <a:off x="4572000" y="1844675"/>
            <a:ext cx="4495800" cy="2994025"/>
          </a:xfrm>
          <a:prstGeom prst="rect">
            <a:avLst/>
          </a:prstGeom>
          <a:noFill/>
          <a:ln w="9525">
            <a:noFill/>
            <a:miter lim="800000"/>
            <a:headEnd/>
            <a:tailEnd/>
          </a:ln>
          <a:effectLst>
            <a:outerShdw blurRad="63500" dist="35921" dir="2700000" algn="ctr" rotWithShape="0">
              <a:srgbClr val="000000"/>
            </a:outerShdw>
          </a:effectLst>
        </p:spPr>
      </p:pic>
      <p:pic>
        <p:nvPicPr>
          <p:cNvPr id="405512" name="Picture 1032"/>
          <p:cNvPicPr>
            <a:picLocks noChangeAspect="1" noChangeArrowheads="1"/>
          </p:cNvPicPr>
          <p:nvPr/>
        </p:nvPicPr>
        <p:blipFill>
          <a:blip r:embed="rId5"/>
          <a:srcRect/>
          <a:stretch>
            <a:fillRect/>
          </a:stretch>
        </p:blipFill>
        <p:spPr bwMode="auto">
          <a:xfrm>
            <a:off x="5181600" y="5029200"/>
            <a:ext cx="1447800" cy="1485900"/>
          </a:xfrm>
          <a:prstGeom prst="rect">
            <a:avLst/>
          </a:prstGeom>
          <a:noFill/>
          <a:ln w="9525">
            <a:noFill/>
            <a:miter lim="800000"/>
            <a:headEnd/>
            <a:tailEnd/>
          </a:ln>
          <a:effectLst>
            <a:outerShdw blurRad="63500" dist="35921" dir="2700000" algn="ctr" rotWithShape="0">
              <a:srgbClr val="000000"/>
            </a:outerShdw>
          </a:effectLst>
        </p:spPr>
      </p:pic>
      <p:pic>
        <p:nvPicPr>
          <p:cNvPr id="2426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4150" y="1531938"/>
            <a:ext cx="3770313"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2886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401888"/>
            <a:ext cx="34290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38"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Rosalind Franklin (1920-1958)</a:t>
            </a:r>
          </a:p>
        </p:txBody>
      </p:sp>
      <p:pic>
        <p:nvPicPr>
          <p:cNvPr id="2447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900" y="1803400"/>
            <a:ext cx="3476625"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1187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ChangeArrowheads="1"/>
          </p:cNvSpPr>
          <p:nvPr>
            <p:ph type="title"/>
          </p:nvPr>
        </p:nvSpPr>
        <p:spPr>
          <a:xfrm>
            <a:off x="457200" y="274638"/>
            <a:ext cx="8229600" cy="639762"/>
          </a:xfrm>
        </p:spPr>
        <p:txBody>
          <a:bodyPr/>
          <a:lstStyle/>
          <a:p>
            <a:pPr eaLnBrk="1" hangingPunct="1"/>
            <a:r>
              <a:rPr lang="en-US" sz="4200">
                <a:latin typeface="Calibri" charset="0"/>
                <a:ea typeface="ＭＳ Ｐゴシック" charset="0"/>
                <a:cs typeface="ＭＳ Ｐゴシック" charset="0"/>
              </a:rPr>
              <a:t>X-ray crystallography </a:t>
            </a:r>
            <a:endParaRPr lang="en-US">
              <a:latin typeface="Calibri" charset="0"/>
              <a:ea typeface="ＭＳ Ｐゴシック" charset="0"/>
              <a:cs typeface="ＭＳ Ｐゴシック" charset="0"/>
            </a:endParaRPr>
          </a:p>
        </p:txBody>
      </p:sp>
      <p:grpSp>
        <p:nvGrpSpPr>
          <p:cNvPr id="246786" name="Group 3"/>
          <p:cNvGrpSpPr>
            <a:grpSpLocks/>
          </p:cNvGrpSpPr>
          <p:nvPr/>
        </p:nvGrpSpPr>
        <p:grpSpPr bwMode="auto">
          <a:xfrm>
            <a:off x="2057400" y="838200"/>
            <a:ext cx="5461000" cy="5545138"/>
            <a:chOff x="1296" y="520"/>
            <a:chExt cx="3440" cy="3493"/>
          </a:xfrm>
        </p:grpSpPr>
        <p:pic>
          <p:nvPicPr>
            <p:cNvPr id="2467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 y="912"/>
              <a:ext cx="2611"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8" name="Text Box 5"/>
            <p:cNvSpPr txBox="1">
              <a:spLocks noChangeArrowheads="1"/>
            </p:cNvSpPr>
            <p:nvPr/>
          </p:nvSpPr>
          <p:spPr bwMode="auto">
            <a:xfrm>
              <a:off x="3872" y="520"/>
              <a:ext cx="8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1200"/>
                <a:t>X-ray</a:t>
              </a:r>
              <a:br>
                <a:rPr lang="en-US" sz="1200"/>
              </a:br>
              <a:r>
                <a:rPr lang="en-US" sz="1200"/>
                <a:t>diffraction pattern</a:t>
              </a:r>
            </a:p>
          </p:txBody>
        </p:sp>
        <p:sp>
          <p:nvSpPr>
            <p:cNvPr id="246789" name="Line 6"/>
            <p:cNvSpPr>
              <a:spLocks noChangeShapeType="1"/>
            </p:cNvSpPr>
            <p:nvPr/>
          </p:nvSpPr>
          <p:spPr bwMode="auto">
            <a:xfrm flipV="1">
              <a:off x="3168" y="629"/>
              <a:ext cx="720" cy="5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46790" name="Text Box 7"/>
            <p:cNvSpPr txBox="1">
              <a:spLocks noChangeArrowheads="1"/>
            </p:cNvSpPr>
            <p:nvPr/>
          </p:nvSpPr>
          <p:spPr bwMode="auto">
            <a:xfrm>
              <a:off x="1680" y="950"/>
              <a:ext cx="9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1200"/>
                <a:t>Photographic film</a:t>
              </a:r>
            </a:p>
          </p:txBody>
        </p:sp>
        <p:sp>
          <p:nvSpPr>
            <p:cNvPr id="246791" name="Line 8"/>
            <p:cNvSpPr>
              <a:spLocks noChangeShapeType="1"/>
            </p:cNvSpPr>
            <p:nvPr/>
          </p:nvSpPr>
          <p:spPr bwMode="auto">
            <a:xfrm>
              <a:off x="2600" y="1048"/>
              <a:ext cx="48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46792" name="Text Box 9"/>
            <p:cNvSpPr txBox="1">
              <a:spLocks noChangeArrowheads="1"/>
            </p:cNvSpPr>
            <p:nvPr/>
          </p:nvSpPr>
          <p:spPr bwMode="auto">
            <a:xfrm>
              <a:off x="1536" y="1155"/>
              <a:ext cx="9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sz="1200"/>
                <a:t>Diffracted X-rays</a:t>
              </a:r>
            </a:p>
          </p:txBody>
        </p:sp>
        <p:sp>
          <p:nvSpPr>
            <p:cNvPr id="246793" name="Line 10"/>
            <p:cNvSpPr>
              <a:spLocks noChangeShapeType="1"/>
            </p:cNvSpPr>
            <p:nvPr/>
          </p:nvSpPr>
          <p:spPr bwMode="auto">
            <a:xfrm>
              <a:off x="2392" y="1253"/>
              <a:ext cx="48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46794" name="Text Box 11"/>
            <p:cNvSpPr txBox="1">
              <a:spLocks noChangeArrowheads="1"/>
            </p:cNvSpPr>
            <p:nvPr/>
          </p:nvSpPr>
          <p:spPr bwMode="auto">
            <a:xfrm>
              <a:off x="1296" y="134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200"/>
                <a:t>X-ray</a:t>
              </a:r>
              <a:br>
                <a:rPr lang="en-US" sz="1200"/>
              </a:br>
              <a:r>
                <a:rPr lang="en-US" sz="1200"/>
                <a:t>source</a:t>
              </a:r>
            </a:p>
          </p:txBody>
        </p:sp>
        <p:sp>
          <p:nvSpPr>
            <p:cNvPr id="246795" name="Text Box 12"/>
            <p:cNvSpPr txBox="1">
              <a:spLocks noChangeArrowheads="1"/>
            </p:cNvSpPr>
            <p:nvPr/>
          </p:nvSpPr>
          <p:spPr bwMode="auto">
            <a:xfrm>
              <a:off x="1920" y="1344"/>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200"/>
                <a:t>X-ray</a:t>
              </a:r>
              <a:br>
                <a:rPr lang="en-US" sz="1200"/>
              </a:br>
              <a:r>
                <a:rPr lang="en-US" sz="1200"/>
                <a:t> beam</a:t>
              </a:r>
            </a:p>
          </p:txBody>
        </p:sp>
        <p:sp>
          <p:nvSpPr>
            <p:cNvPr id="246796" name="Text Box 13"/>
            <p:cNvSpPr txBox="1">
              <a:spLocks noChangeArrowheads="1"/>
            </p:cNvSpPr>
            <p:nvPr/>
          </p:nvSpPr>
          <p:spPr bwMode="auto">
            <a:xfrm>
              <a:off x="2368" y="1872"/>
              <a:ext cx="4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kumimoji="1" lang="en-US" sz="1200"/>
                <a:t>Crystal</a:t>
              </a:r>
            </a:p>
          </p:txBody>
        </p:sp>
        <p:sp>
          <p:nvSpPr>
            <p:cNvPr id="246797" name="Line 14"/>
            <p:cNvSpPr>
              <a:spLocks noChangeShapeType="1"/>
            </p:cNvSpPr>
            <p:nvPr/>
          </p:nvSpPr>
          <p:spPr bwMode="auto">
            <a:xfrm>
              <a:off x="2584" y="1632"/>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46798" name="Text Box 15"/>
            <p:cNvSpPr txBox="1">
              <a:spLocks noChangeArrowheads="1"/>
            </p:cNvSpPr>
            <p:nvPr/>
          </p:nvSpPr>
          <p:spPr bwMode="auto">
            <a:xfrm>
              <a:off x="2905" y="1920"/>
              <a:ext cx="63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kumimoji="1" lang="en-US" sz="1200"/>
                <a:t>Nucleic acid</a:t>
              </a:r>
            </a:p>
          </p:txBody>
        </p:sp>
        <p:sp>
          <p:nvSpPr>
            <p:cNvPr id="246799" name="Text Box 16"/>
            <p:cNvSpPr txBox="1">
              <a:spLocks noChangeArrowheads="1"/>
            </p:cNvSpPr>
            <p:nvPr/>
          </p:nvSpPr>
          <p:spPr bwMode="auto">
            <a:xfrm>
              <a:off x="3653" y="1920"/>
              <a:ext cx="41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kumimoji="1" lang="en-US" sz="1200"/>
                <a:t>Protein</a:t>
              </a:r>
            </a:p>
          </p:txBody>
        </p:sp>
        <p:sp>
          <p:nvSpPr>
            <p:cNvPr id="246800" name="Line 17"/>
            <p:cNvSpPr>
              <a:spLocks noChangeShapeType="1"/>
            </p:cNvSpPr>
            <p:nvPr/>
          </p:nvSpPr>
          <p:spPr bwMode="auto">
            <a:xfrm>
              <a:off x="3216" y="2064"/>
              <a:ext cx="240" cy="5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46801" name="Line 18"/>
            <p:cNvSpPr>
              <a:spLocks noChangeShapeType="1"/>
            </p:cNvSpPr>
            <p:nvPr/>
          </p:nvSpPr>
          <p:spPr bwMode="auto">
            <a:xfrm flipH="1">
              <a:off x="3744" y="2064"/>
              <a:ext cx="144" cy="6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46802" name="Text Box 19"/>
            <p:cNvSpPr txBox="1">
              <a:spLocks noChangeArrowheads="1"/>
            </p:cNvSpPr>
            <p:nvPr/>
          </p:nvSpPr>
          <p:spPr bwMode="auto">
            <a:xfrm>
              <a:off x="1488" y="3840"/>
              <a:ext cx="12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kumimoji="1" lang="en-US" sz="1200"/>
                <a:t>(a) X-ray diffraction pattern</a:t>
              </a:r>
            </a:p>
          </p:txBody>
        </p:sp>
        <p:sp>
          <p:nvSpPr>
            <p:cNvPr id="246803" name="Text Box 20"/>
            <p:cNvSpPr txBox="1">
              <a:spLocks noChangeArrowheads="1"/>
            </p:cNvSpPr>
            <p:nvPr/>
          </p:nvSpPr>
          <p:spPr bwMode="auto">
            <a:xfrm>
              <a:off x="2883" y="3840"/>
              <a:ext cx="11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kumimoji="1" lang="en-US" sz="1200"/>
                <a:t>(b) 3D computer model</a:t>
              </a:r>
            </a:p>
          </p:txBody>
        </p:sp>
      </p:grpSp>
    </p:spTree>
    <p:extLst>
      <p:ext uri="{BB962C8B-B14F-4D97-AF65-F5344CB8AC3E}">
        <p14:creationId xmlns:p14="http://schemas.microsoft.com/office/powerpoint/2010/main" val="36449171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Interesting note…</a:t>
            </a:r>
          </a:p>
        </p:txBody>
      </p:sp>
      <p:pic>
        <p:nvPicPr>
          <p:cNvPr id="247810" name="Picture 20"/>
          <p:cNvPicPr>
            <a:picLocks noChangeAspect="1" noChangeArrowheads="1"/>
          </p:cNvPicPr>
          <p:nvPr/>
        </p:nvPicPr>
        <p:blipFill>
          <a:blip r:embed="rId3">
            <a:extLst>
              <a:ext uri="{28A0092B-C50C-407E-A947-70E740481C1C}">
                <a14:useLocalDpi xmlns:a14="http://schemas.microsoft.com/office/drawing/2010/main" val="0"/>
              </a:ext>
            </a:extLst>
          </a:blip>
          <a:srcRect l="28799" r="27000" b="15894"/>
          <a:stretch>
            <a:fillRect/>
          </a:stretch>
        </p:blipFill>
        <p:spPr bwMode="auto">
          <a:xfrm>
            <a:off x="4937125" y="1866900"/>
            <a:ext cx="420687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1" name="Rectangle 21" descr="Rectangle: Click to edit Master text styles&#10;Second level&#10;Third level&#10;Fourth level&#10;Fifth level"/>
          <p:cNvSpPr>
            <a:spLocks noGrp="1" noChangeArrowheads="1"/>
          </p:cNvSpPr>
          <p:nvPr>
            <p:ph type="body" idx="1"/>
          </p:nvPr>
        </p:nvSpPr>
        <p:spPr>
          <a:xfrm>
            <a:off x="609600" y="1371600"/>
            <a:ext cx="6324600" cy="4953000"/>
          </a:xfrm>
        </p:spPr>
        <p:txBody>
          <a:bodyPr/>
          <a:lstStyle/>
          <a:p>
            <a:pPr eaLnBrk="1" hangingPunct="1"/>
            <a:r>
              <a:rPr lang="en-US" sz="2600">
                <a:latin typeface="Calibri" charset="0"/>
                <a:ea typeface="ＭＳ Ｐゴシック" charset="0"/>
                <a:cs typeface="ＭＳ Ｐゴシック" charset="0"/>
              </a:rPr>
              <a:t>Ratio of A-T::G-C </a:t>
            </a:r>
            <a:br>
              <a:rPr lang="en-US" sz="2600">
                <a:latin typeface="Calibri" charset="0"/>
                <a:ea typeface="ＭＳ Ｐゴシック" charset="0"/>
                <a:cs typeface="ＭＳ Ｐゴシック" charset="0"/>
              </a:rPr>
            </a:br>
            <a:r>
              <a:rPr lang="en-US" sz="2600">
                <a:latin typeface="Calibri" charset="0"/>
                <a:ea typeface="ＭＳ Ｐゴシック" charset="0"/>
                <a:cs typeface="ＭＳ Ｐゴシック" charset="0"/>
              </a:rPr>
              <a:t>affects stability </a:t>
            </a:r>
            <a:br>
              <a:rPr lang="en-US" sz="2600">
                <a:latin typeface="Calibri" charset="0"/>
                <a:ea typeface="ＭＳ Ｐゴシック" charset="0"/>
                <a:cs typeface="ＭＳ Ｐゴシック" charset="0"/>
              </a:rPr>
            </a:br>
            <a:r>
              <a:rPr lang="en-US" sz="2600">
                <a:latin typeface="Calibri" charset="0"/>
                <a:ea typeface="ＭＳ Ｐゴシック" charset="0"/>
                <a:cs typeface="ＭＳ Ｐゴシック" charset="0"/>
              </a:rPr>
              <a:t>of DNA molecule</a:t>
            </a:r>
          </a:p>
          <a:p>
            <a:pPr lvl="1" eaLnBrk="1" hangingPunct="1"/>
            <a:r>
              <a:rPr lang="en-US" sz="2400">
                <a:latin typeface="Calibri" charset="0"/>
                <a:ea typeface="ＭＳ Ｐゴシック" charset="0"/>
              </a:rPr>
              <a:t>2 H bonds vs. 3 H bonds</a:t>
            </a:r>
          </a:p>
          <a:p>
            <a:pPr lvl="1" eaLnBrk="1" hangingPunct="1"/>
            <a:r>
              <a:rPr lang="en-US" sz="2400">
                <a:latin typeface="Calibri" charset="0"/>
                <a:ea typeface="ＭＳ Ｐゴシック" charset="0"/>
              </a:rPr>
              <a:t>biotech procedures</a:t>
            </a:r>
          </a:p>
          <a:p>
            <a:pPr lvl="2" eaLnBrk="1" hangingPunct="1"/>
            <a:r>
              <a:rPr lang="en-US" sz="2000">
                <a:latin typeface="Calibri" charset="0"/>
                <a:ea typeface="ＭＳ Ｐゴシック" charset="0"/>
              </a:rPr>
              <a:t>more G-C = </a:t>
            </a:r>
            <a:br>
              <a:rPr lang="en-US" sz="2000">
                <a:latin typeface="Calibri" charset="0"/>
                <a:ea typeface="ＭＳ Ｐゴシック" charset="0"/>
              </a:rPr>
            </a:br>
            <a:r>
              <a:rPr lang="en-US" sz="2000">
                <a:latin typeface="Calibri" charset="0"/>
                <a:ea typeface="ＭＳ Ｐゴシック" charset="0"/>
              </a:rPr>
              <a:t>need higher T° to </a:t>
            </a:r>
            <a:br>
              <a:rPr lang="en-US" sz="2000">
                <a:latin typeface="Calibri" charset="0"/>
                <a:ea typeface="ＭＳ Ｐゴシック" charset="0"/>
              </a:rPr>
            </a:br>
            <a:r>
              <a:rPr lang="en-US" sz="2000">
                <a:latin typeface="Calibri" charset="0"/>
                <a:ea typeface="ＭＳ Ｐゴシック" charset="0"/>
              </a:rPr>
              <a:t>separate strands</a:t>
            </a:r>
          </a:p>
          <a:p>
            <a:pPr lvl="1" eaLnBrk="1" hangingPunct="1"/>
            <a:r>
              <a:rPr lang="en-US" sz="2400">
                <a:latin typeface="Calibri" charset="0"/>
                <a:ea typeface="ＭＳ Ｐゴシック" charset="0"/>
              </a:rPr>
              <a:t>high T° organisms</a:t>
            </a:r>
          </a:p>
          <a:p>
            <a:pPr lvl="2" eaLnBrk="1" hangingPunct="1"/>
            <a:r>
              <a:rPr lang="en-US" sz="2000">
                <a:latin typeface="Calibri" charset="0"/>
                <a:ea typeface="ＭＳ Ｐゴシック" charset="0"/>
              </a:rPr>
              <a:t>many G-C</a:t>
            </a:r>
          </a:p>
          <a:p>
            <a:pPr lvl="1" eaLnBrk="1" hangingPunct="1"/>
            <a:r>
              <a:rPr lang="en-US" sz="2400">
                <a:latin typeface="Calibri" charset="0"/>
                <a:ea typeface="ＭＳ Ｐゴシック" charset="0"/>
              </a:rPr>
              <a:t>parasites</a:t>
            </a:r>
          </a:p>
          <a:p>
            <a:pPr lvl="2" eaLnBrk="1" hangingPunct="1"/>
            <a:r>
              <a:rPr lang="en-US" sz="2000">
                <a:latin typeface="Calibri" charset="0"/>
                <a:ea typeface="ＭＳ Ｐゴシック" charset="0"/>
              </a:rPr>
              <a:t>many A-T </a:t>
            </a:r>
            <a:r>
              <a:rPr lang="en-US" sz="2000">
                <a:solidFill>
                  <a:schemeClr val="tx2"/>
                </a:solidFill>
                <a:latin typeface="Calibri" charset="0"/>
                <a:ea typeface="ＭＳ Ｐゴシック" charset="0"/>
              </a:rPr>
              <a:t>(don</a:t>
            </a:r>
            <a:r>
              <a:rPr lang="ja-JP" altLang="en-US" sz="2000">
                <a:solidFill>
                  <a:schemeClr val="tx2"/>
                </a:solidFill>
                <a:latin typeface="Calibri" charset="0"/>
                <a:ea typeface="ＭＳ Ｐゴシック" charset="0"/>
              </a:rPr>
              <a:t>’</a:t>
            </a:r>
            <a:r>
              <a:rPr lang="en-US" altLang="ja-JP" sz="2000">
                <a:solidFill>
                  <a:schemeClr val="tx2"/>
                </a:solidFill>
                <a:latin typeface="Calibri" charset="0"/>
                <a:ea typeface="ＭＳ Ｐゴシック" charset="0"/>
              </a:rPr>
              <a:t>t know why)</a:t>
            </a:r>
            <a:endParaRPr lang="en-US" sz="2000">
              <a:solidFill>
                <a:schemeClr val="tx2"/>
              </a:solidFill>
              <a:latin typeface="Calibri" charset="0"/>
              <a:ea typeface="ＭＳ Ｐゴシック" charset="0"/>
            </a:endParaRPr>
          </a:p>
        </p:txBody>
      </p:sp>
      <p:sp>
        <p:nvSpPr>
          <p:cNvPr id="247812" name="Oval 23"/>
          <p:cNvSpPr>
            <a:spLocks noChangeArrowheads="1"/>
          </p:cNvSpPr>
          <p:nvPr/>
        </p:nvSpPr>
        <p:spPr bwMode="auto">
          <a:xfrm>
            <a:off x="6781800" y="4991100"/>
            <a:ext cx="838200" cy="838200"/>
          </a:xfrm>
          <a:prstGeom prst="ellipse">
            <a:avLst/>
          </a:prstGeom>
          <a:solidFill>
            <a:srgbClr val="FFEA18">
              <a:alpha val="25098"/>
            </a:srgbClr>
          </a:solidFill>
          <a:ln w="38100">
            <a:solidFill>
              <a:srgbClr val="CC0000"/>
            </a:solidFill>
            <a:round/>
            <a:headEnd/>
            <a:tailEnd/>
          </a:ln>
        </p:spPr>
        <p:txBody>
          <a:bodyPr wrap="none" anchor="ctr"/>
          <a:lstStyle/>
          <a:p>
            <a:endParaRPr lang="en-US"/>
          </a:p>
        </p:txBody>
      </p:sp>
      <p:sp>
        <p:nvSpPr>
          <p:cNvPr id="247813" name="Oval 25"/>
          <p:cNvSpPr>
            <a:spLocks noChangeArrowheads="1"/>
          </p:cNvSpPr>
          <p:nvPr/>
        </p:nvSpPr>
        <p:spPr bwMode="auto">
          <a:xfrm>
            <a:off x="6781800" y="3314700"/>
            <a:ext cx="838200" cy="838200"/>
          </a:xfrm>
          <a:prstGeom prst="ellipse">
            <a:avLst/>
          </a:prstGeom>
          <a:solidFill>
            <a:srgbClr val="FFEA18">
              <a:alpha val="25098"/>
            </a:srgbClr>
          </a:solidFill>
          <a:ln w="38100">
            <a:solidFill>
              <a:srgbClr val="CC0000"/>
            </a:solidFill>
            <a:round/>
            <a:headEnd/>
            <a:tailEnd/>
          </a:ln>
        </p:spPr>
        <p:txBody>
          <a:bodyPr wrap="none" anchor="ctr"/>
          <a:lstStyle/>
          <a:p>
            <a:endParaRPr lang="en-US"/>
          </a:p>
        </p:txBody>
      </p:sp>
    </p:spTree>
    <p:extLst>
      <p:ext uri="{BB962C8B-B14F-4D97-AF65-F5344CB8AC3E}">
        <p14:creationId xmlns:p14="http://schemas.microsoft.com/office/powerpoint/2010/main" val="40829535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41" name="Group 14"/>
          <p:cNvGrpSpPr>
            <a:grpSpLocks/>
          </p:cNvGrpSpPr>
          <p:nvPr/>
        </p:nvGrpSpPr>
        <p:grpSpPr bwMode="auto">
          <a:xfrm>
            <a:off x="590550" y="5302250"/>
            <a:ext cx="1573213" cy="1463675"/>
            <a:chOff x="2165" y="783"/>
            <a:chExt cx="1480" cy="1377"/>
          </a:xfrm>
        </p:grpSpPr>
        <p:sp>
          <p:nvSpPr>
            <p:cNvPr id="215056" name="Oval 15"/>
            <p:cNvSpPr>
              <a:spLocks noChangeArrowheads="1"/>
            </p:cNvSpPr>
            <p:nvPr/>
          </p:nvSpPr>
          <p:spPr bwMode="auto">
            <a:xfrm>
              <a:off x="2165" y="785"/>
              <a:ext cx="1480" cy="114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215057" name="Group 16"/>
            <p:cNvGrpSpPr>
              <a:grpSpLocks/>
            </p:cNvGrpSpPr>
            <p:nvPr/>
          </p:nvGrpSpPr>
          <p:grpSpPr bwMode="auto">
            <a:xfrm>
              <a:off x="2182" y="783"/>
              <a:ext cx="1440" cy="1377"/>
              <a:chOff x="2182" y="783"/>
              <a:chExt cx="1440" cy="1377"/>
            </a:xfrm>
          </p:grpSpPr>
          <p:pic>
            <p:nvPicPr>
              <p:cNvPr id="215058" name="Picture 17" descr="pepsin-pepsinogen"/>
              <p:cNvPicPr>
                <a:picLocks noChangeAspect="1" noChangeArrowheads="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b="51970"/>
              <a:stretch>
                <a:fillRect/>
              </a:stretch>
            </p:blipFill>
            <p:spPr bwMode="auto">
              <a:xfrm>
                <a:off x="2182" y="783"/>
                <a:ext cx="1440" cy="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5938" name="Rectangle 18"/>
              <p:cNvSpPr>
                <a:spLocks noChangeArrowheads="1"/>
              </p:cNvSpPr>
              <p:nvPr/>
            </p:nvSpPr>
            <p:spPr bwMode="auto">
              <a:xfrm>
                <a:off x="2419" y="1815"/>
                <a:ext cx="1023" cy="345"/>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wrap="none" anchor="ctr">
                <a:spAutoFit/>
              </a:bodyPr>
              <a:lstStyle/>
              <a:p>
                <a:pPr>
                  <a:defRPr/>
                </a:pPr>
                <a:r>
                  <a:rPr lang="en-US" sz="1800">
                    <a:solidFill>
                      <a:srgbClr val="000000"/>
                    </a:solidFill>
                    <a:latin typeface="Arial" pitchFamily="22" charset="0"/>
                    <a:ea typeface="+mn-ea"/>
                    <a:cs typeface="+mn-cs"/>
                  </a:rPr>
                  <a:t>proteins</a:t>
                </a:r>
              </a:p>
            </p:txBody>
          </p:sp>
        </p:grpSp>
      </p:grpSp>
      <p:grpSp>
        <p:nvGrpSpPr>
          <p:cNvPr id="215042" name="Group 2"/>
          <p:cNvGrpSpPr>
            <a:grpSpLocks/>
          </p:cNvGrpSpPr>
          <p:nvPr/>
        </p:nvGrpSpPr>
        <p:grpSpPr bwMode="auto">
          <a:xfrm>
            <a:off x="55563" y="2289175"/>
            <a:ext cx="1592262" cy="2486025"/>
            <a:chOff x="-15" y="1492"/>
            <a:chExt cx="1566" cy="2446"/>
          </a:xfrm>
        </p:grpSpPr>
        <p:pic>
          <p:nvPicPr>
            <p:cNvPr id="215054" name="Picture 3"/>
            <p:cNvPicPr>
              <a:picLocks noChangeAspect="1" noChangeArrowheads="1"/>
            </p:cNvPicPr>
            <p:nvPr/>
          </p:nvPicPr>
          <p:blipFill>
            <a:blip r:embed="rId4">
              <a:extLst>
                <a:ext uri="{28A0092B-C50C-407E-A947-70E740481C1C}">
                  <a14:useLocalDpi xmlns:a14="http://schemas.microsoft.com/office/drawing/2010/main" val="0"/>
                </a:ext>
              </a:extLst>
            </a:blip>
            <a:srcRect l="6102"/>
            <a:stretch>
              <a:fillRect/>
            </a:stretch>
          </p:blipFill>
          <p:spPr bwMode="auto">
            <a:xfrm>
              <a:off x="5" y="1492"/>
              <a:ext cx="1546"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5924" name="Rectangle 4"/>
            <p:cNvSpPr>
              <a:spLocks noChangeArrowheads="1"/>
            </p:cNvSpPr>
            <p:nvPr/>
          </p:nvSpPr>
          <p:spPr bwMode="auto">
            <a:xfrm>
              <a:off x="-15" y="3488"/>
              <a:ext cx="831" cy="450"/>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wrap="none" anchor="ctr">
              <a:spAutoFit/>
            </a:bodyPr>
            <a:lstStyle/>
            <a:p>
              <a:pPr>
                <a:defRPr/>
              </a:pPr>
              <a:r>
                <a:rPr lang="en-US">
                  <a:solidFill>
                    <a:srgbClr val="000000"/>
                  </a:solidFill>
                  <a:latin typeface="Arial" pitchFamily="22" charset="0"/>
                  <a:ea typeface="+mn-ea"/>
                  <a:cs typeface="+mn-cs"/>
                </a:rPr>
                <a:t>DNA</a:t>
              </a:r>
            </a:p>
          </p:txBody>
        </p:sp>
      </p:grpSp>
      <p:pic>
        <p:nvPicPr>
          <p:cNvPr id="215043" name="Picture 5"/>
          <p:cNvPicPr>
            <a:picLocks noChangeAspect="1" noChangeArrowheads="1"/>
          </p:cNvPicPr>
          <p:nvPr/>
        </p:nvPicPr>
        <p:blipFill>
          <a:blip r:embed="rId5">
            <a:extLst>
              <a:ext uri="{28A0092B-C50C-407E-A947-70E740481C1C}">
                <a14:useLocalDpi xmlns:a14="http://schemas.microsoft.com/office/drawing/2010/main" val="0"/>
              </a:ext>
            </a:extLst>
          </a:blip>
          <a:srcRect l="19800" t="12000" r="25200" b="16800"/>
          <a:stretch>
            <a:fillRect/>
          </a:stretch>
        </p:blipFill>
        <p:spPr bwMode="auto">
          <a:xfrm>
            <a:off x="6018213" y="319088"/>
            <a:ext cx="3125787" cy="3033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044" name="Rectangle 6"/>
          <p:cNvSpPr>
            <a:spLocks noGrp="1" noChangeArrowheads="1"/>
          </p:cNvSpPr>
          <p:nvPr>
            <p:ph type="title"/>
          </p:nvPr>
        </p:nvSpPr>
        <p:spPr>
          <a:xfrm>
            <a:off x="617538" y="685800"/>
            <a:ext cx="7772400" cy="762000"/>
          </a:xfrm>
        </p:spPr>
        <p:txBody>
          <a:bodyPr/>
          <a:lstStyle/>
          <a:p>
            <a:pPr eaLnBrk="1" hangingPunct="1"/>
            <a:r>
              <a:rPr lang="en-US">
                <a:latin typeface="Calibri" charset="0"/>
                <a:ea typeface="ＭＳ Ｐゴシック" charset="0"/>
                <a:cs typeface="ＭＳ Ｐゴシック" charset="0"/>
              </a:rPr>
              <a:t>Nucleic Acids</a:t>
            </a:r>
          </a:p>
        </p:txBody>
      </p:sp>
      <p:sp>
        <p:nvSpPr>
          <p:cNvPr id="215045" name="Rectangle 7" descr="Rectangle: Click to edit Master text styles&#10;Second level&#10;Third level&#10;Fourth level&#10;Fifth level"/>
          <p:cNvSpPr>
            <a:spLocks noGrp="1" noChangeArrowheads="1"/>
          </p:cNvSpPr>
          <p:nvPr>
            <p:ph type="body" idx="1"/>
          </p:nvPr>
        </p:nvSpPr>
        <p:spPr>
          <a:xfrm>
            <a:off x="685800" y="1346200"/>
            <a:ext cx="6554788" cy="4856163"/>
          </a:xfrm>
        </p:spPr>
        <p:txBody>
          <a:bodyPr/>
          <a:lstStyle/>
          <a:p>
            <a:pPr eaLnBrk="1" hangingPunct="1"/>
            <a:r>
              <a:rPr lang="en-US" sz="3400">
                <a:latin typeface="Calibri" charset="0"/>
                <a:ea typeface="ＭＳ Ｐゴシック" charset="0"/>
                <a:cs typeface="ＭＳ Ｐゴシック" charset="0"/>
              </a:rPr>
              <a:t>Function:</a:t>
            </a:r>
          </a:p>
          <a:p>
            <a:pPr lvl="1" eaLnBrk="1" hangingPunct="1"/>
            <a:r>
              <a:rPr lang="en-US" sz="3200" u="sng">
                <a:solidFill>
                  <a:srgbClr val="CC0000"/>
                </a:solidFill>
                <a:latin typeface="Calibri" charset="0"/>
                <a:ea typeface="ＭＳ Ｐゴシック" charset="0"/>
              </a:rPr>
              <a:t>genetic material</a:t>
            </a:r>
            <a:endParaRPr lang="en-US" sz="3200">
              <a:latin typeface="Calibri" charset="0"/>
              <a:ea typeface="ＭＳ Ｐゴシック" charset="0"/>
            </a:endParaRPr>
          </a:p>
          <a:p>
            <a:pPr lvl="2" eaLnBrk="1" hangingPunct="1"/>
            <a:r>
              <a:rPr lang="en-US" sz="2800" u="sng">
                <a:solidFill>
                  <a:srgbClr val="CC0000"/>
                </a:solidFill>
                <a:latin typeface="Calibri" charset="0"/>
                <a:ea typeface="ＭＳ Ｐゴシック" charset="0"/>
              </a:rPr>
              <a:t>stores information</a:t>
            </a:r>
            <a:endParaRPr lang="en-US" sz="2800">
              <a:latin typeface="Calibri" charset="0"/>
              <a:ea typeface="ＭＳ Ｐゴシック" charset="0"/>
            </a:endParaRPr>
          </a:p>
          <a:p>
            <a:pPr lvl="3" eaLnBrk="1" hangingPunct="1"/>
            <a:r>
              <a:rPr lang="en-US" sz="2400">
                <a:latin typeface="Calibri" charset="0"/>
                <a:ea typeface="ＭＳ Ｐゴシック" charset="0"/>
              </a:rPr>
              <a:t>genes</a:t>
            </a:r>
          </a:p>
          <a:p>
            <a:pPr lvl="3" eaLnBrk="1" hangingPunct="1"/>
            <a:r>
              <a:rPr lang="en-US" sz="2400">
                <a:latin typeface="Calibri" charset="0"/>
                <a:ea typeface="ＭＳ Ｐゴシック" charset="0"/>
              </a:rPr>
              <a:t>blueprint for building proteins</a:t>
            </a:r>
          </a:p>
          <a:p>
            <a:pPr lvl="4" eaLnBrk="1" hangingPunct="1"/>
            <a:r>
              <a:rPr lang="en-US" sz="2400">
                <a:latin typeface="Calibri" charset="0"/>
                <a:ea typeface="ＭＳ Ｐゴシック" charset="0"/>
              </a:rPr>
              <a:t>DNA </a:t>
            </a:r>
            <a:r>
              <a:rPr lang="en-US" sz="2400">
                <a:latin typeface="Calibri" charset="0"/>
                <a:ea typeface="ＭＳ Ｐゴシック" charset="0"/>
                <a:sym typeface="Symbol" charset="0"/>
              </a:rPr>
              <a:t> </a:t>
            </a:r>
            <a:r>
              <a:rPr lang="en-US" sz="2400">
                <a:latin typeface="Calibri" charset="0"/>
                <a:ea typeface="ＭＳ Ｐゴシック" charset="0"/>
              </a:rPr>
              <a:t>RNA </a:t>
            </a:r>
            <a:r>
              <a:rPr lang="en-US" sz="2400">
                <a:latin typeface="Calibri" charset="0"/>
                <a:ea typeface="ＭＳ Ｐゴシック" charset="0"/>
                <a:sym typeface="Symbol" charset="0"/>
              </a:rPr>
              <a:t> </a:t>
            </a:r>
            <a:r>
              <a:rPr lang="en-US" sz="2400">
                <a:latin typeface="Calibri" charset="0"/>
                <a:ea typeface="ＭＳ Ｐゴシック" charset="0"/>
              </a:rPr>
              <a:t>proteins</a:t>
            </a:r>
          </a:p>
          <a:p>
            <a:pPr lvl="2" eaLnBrk="1" hangingPunct="1"/>
            <a:r>
              <a:rPr lang="en-US" sz="2800" u="sng">
                <a:solidFill>
                  <a:srgbClr val="CC0000"/>
                </a:solidFill>
                <a:latin typeface="Calibri" charset="0"/>
                <a:ea typeface="ＭＳ Ｐゴシック" charset="0"/>
              </a:rPr>
              <a:t>transfers information</a:t>
            </a:r>
            <a:endParaRPr lang="en-US" sz="2800">
              <a:latin typeface="Calibri" charset="0"/>
              <a:ea typeface="ＭＳ Ｐゴシック" charset="0"/>
            </a:endParaRPr>
          </a:p>
          <a:p>
            <a:pPr lvl="3" eaLnBrk="1" hangingPunct="1"/>
            <a:r>
              <a:rPr lang="en-US" sz="2400">
                <a:latin typeface="Calibri" charset="0"/>
                <a:ea typeface="ＭＳ Ｐゴシック" charset="0"/>
              </a:rPr>
              <a:t>blueprint for new cells</a:t>
            </a:r>
          </a:p>
          <a:p>
            <a:pPr lvl="3" eaLnBrk="1" hangingPunct="1"/>
            <a:r>
              <a:rPr lang="en-US" sz="2400">
                <a:latin typeface="Calibri" charset="0"/>
                <a:ea typeface="ＭＳ Ｐゴシック" charset="0"/>
              </a:rPr>
              <a:t>blueprint for next generation</a:t>
            </a:r>
          </a:p>
        </p:txBody>
      </p:sp>
      <p:pic>
        <p:nvPicPr>
          <p:cNvPr id="215046" name="Picture 8" descr="f5-08_structure_of_an_a_cb"/>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3749" t="14999" r="22501" b="12000"/>
          <a:stretch>
            <a:fillRect/>
          </a:stretch>
        </p:blipFill>
        <p:spPr bwMode="auto">
          <a:xfrm rot="1729907">
            <a:off x="6975475" y="2901950"/>
            <a:ext cx="16637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7" name="Picture 9" descr="f5-08_structure_of_an_a_cb"/>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3749" t="14999" r="22501" b="12000"/>
          <a:stretch>
            <a:fillRect/>
          </a:stretch>
        </p:blipFill>
        <p:spPr bwMode="auto">
          <a:xfrm rot="1729907">
            <a:off x="6237288" y="5459413"/>
            <a:ext cx="1119187"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8" name="Picture 10" descr="f5-08_structure_of_an_a_cb"/>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3749" t="14999" r="22501" b="12000"/>
          <a:stretch>
            <a:fillRect/>
          </a:stretch>
        </p:blipFill>
        <p:spPr bwMode="auto">
          <a:xfrm rot="1729907">
            <a:off x="8024813" y="5459413"/>
            <a:ext cx="1119187"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49" name="Group 11"/>
          <p:cNvGrpSpPr>
            <a:grpSpLocks/>
          </p:cNvGrpSpPr>
          <p:nvPr/>
        </p:nvGrpSpPr>
        <p:grpSpPr bwMode="auto">
          <a:xfrm>
            <a:off x="7407275" y="4786313"/>
            <a:ext cx="760413" cy="962025"/>
            <a:chOff x="4674" y="3015"/>
            <a:chExt cx="479" cy="606"/>
          </a:xfrm>
        </p:grpSpPr>
        <p:sp>
          <p:nvSpPr>
            <p:cNvPr id="215052" name="Freeform 12"/>
            <p:cNvSpPr>
              <a:spLocks/>
            </p:cNvSpPr>
            <p:nvPr/>
          </p:nvSpPr>
          <p:spPr bwMode="auto">
            <a:xfrm>
              <a:off x="4674" y="3015"/>
              <a:ext cx="236" cy="598"/>
            </a:xfrm>
            <a:custGeom>
              <a:avLst/>
              <a:gdLst>
                <a:gd name="T0" fmla="*/ 202 w 236"/>
                <a:gd name="T1" fmla="*/ 0 h 598"/>
                <a:gd name="T2" fmla="*/ 202 w 236"/>
                <a:gd name="T3" fmla="*/ 387 h 598"/>
                <a:gd name="T4" fmla="*/ 0 w 236"/>
                <a:gd name="T5" fmla="*/ 598 h 598"/>
                <a:gd name="T6" fmla="*/ 0 60000 65536"/>
                <a:gd name="T7" fmla="*/ 0 60000 65536"/>
                <a:gd name="T8" fmla="*/ 0 60000 65536"/>
                <a:gd name="T9" fmla="*/ 0 w 236"/>
                <a:gd name="T10" fmla="*/ 0 h 598"/>
                <a:gd name="T11" fmla="*/ 236 w 236"/>
                <a:gd name="T12" fmla="*/ 598 h 598"/>
              </a:gdLst>
              <a:ahLst/>
              <a:cxnLst>
                <a:cxn ang="T6">
                  <a:pos x="T0" y="T1"/>
                </a:cxn>
                <a:cxn ang="T7">
                  <a:pos x="T2" y="T3"/>
                </a:cxn>
                <a:cxn ang="T8">
                  <a:pos x="T4" y="T5"/>
                </a:cxn>
              </a:cxnLst>
              <a:rect l="T9" t="T10" r="T11" b="T12"/>
              <a:pathLst>
                <a:path w="236" h="598">
                  <a:moveTo>
                    <a:pt x="202" y="0"/>
                  </a:moveTo>
                  <a:cubicBezTo>
                    <a:pt x="219" y="143"/>
                    <a:pt x="236" y="287"/>
                    <a:pt x="202" y="387"/>
                  </a:cubicBezTo>
                  <a:cubicBezTo>
                    <a:pt x="168" y="487"/>
                    <a:pt x="84" y="542"/>
                    <a:pt x="0" y="598"/>
                  </a:cubicBezTo>
                </a:path>
              </a:pathLst>
            </a:custGeom>
            <a:noFill/>
            <a:ln w="3810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053" name="Freeform 13"/>
            <p:cNvSpPr>
              <a:spLocks/>
            </p:cNvSpPr>
            <p:nvPr/>
          </p:nvSpPr>
          <p:spPr bwMode="auto">
            <a:xfrm flipH="1">
              <a:off x="4917" y="3023"/>
              <a:ext cx="236" cy="598"/>
            </a:xfrm>
            <a:custGeom>
              <a:avLst/>
              <a:gdLst>
                <a:gd name="T0" fmla="*/ 202 w 236"/>
                <a:gd name="T1" fmla="*/ 0 h 598"/>
                <a:gd name="T2" fmla="*/ 202 w 236"/>
                <a:gd name="T3" fmla="*/ 387 h 598"/>
                <a:gd name="T4" fmla="*/ 0 w 236"/>
                <a:gd name="T5" fmla="*/ 598 h 598"/>
                <a:gd name="T6" fmla="*/ 0 60000 65536"/>
                <a:gd name="T7" fmla="*/ 0 60000 65536"/>
                <a:gd name="T8" fmla="*/ 0 60000 65536"/>
                <a:gd name="T9" fmla="*/ 0 w 236"/>
                <a:gd name="T10" fmla="*/ 0 h 598"/>
                <a:gd name="T11" fmla="*/ 236 w 236"/>
                <a:gd name="T12" fmla="*/ 598 h 598"/>
              </a:gdLst>
              <a:ahLst/>
              <a:cxnLst>
                <a:cxn ang="T6">
                  <a:pos x="T0" y="T1"/>
                </a:cxn>
                <a:cxn ang="T7">
                  <a:pos x="T2" y="T3"/>
                </a:cxn>
                <a:cxn ang="T8">
                  <a:pos x="T4" y="T5"/>
                </a:cxn>
              </a:cxnLst>
              <a:rect l="T9" t="T10" r="T11" b="T12"/>
              <a:pathLst>
                <a:path w="236" h="598">
                  <a:moveTo>
                    <a:pt x="202" y="0"/>
                  </a:moveTo>
                  <a:cubicBezTo>
                    <a:pt x="219" y="143"/>
                    <a:pt x="236" y="287"/>
                    <a:pt x="202" y="387"/>
                  </a:cubicBezTo>
                  <a:cubicBezTo>
                    <a:pt x="168" y="487"/>
                    <a:pt x="84" y="542"/>
                    <a:pt x="0" y="598"/>
                  </a:cubicBezTo>
                </a:path>
              </a:pathLst>
            </a:custGeom>
            <a:noFill/>
            <a:ln w="3810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15050" name="Freeform 19"/>
          <p:cNvSpPr>
            <a:spLocks/>
          </p:cNvSpPr>
          <p:nvPr/>
        </p:nvSpPr>
        <p:spPr bwMode="auto">
          <a:xfrm flipH="1">
            <a:off x="360363" y="4759325"/>
            <a:ext cx="374650" cy="949325"/>
          </a:xfrm>
          <a:custGeom>
            <a:avLst/>
            <a:gdLst>
              <a:gd name="T0" fmla="*/ 2147483647 w 236"/>
              <a:gd name="T1" fmla="*/ 0 h 598"/>
              <a:gd name="T2" fmla="*/ 2147483647 w 236"/>
              <a:gd name="T3" fmla="*/ 2147483647 h 598"/>
              <a:gd name="T4" fmla="*/ 0 w 236"/>
              <a:gd name="T5" fmla="*/ 2147483647 h 598"/>
              <a:gd name="T6" fmla="*/ 0 60000 65536"/>
              <a:gd name="T7" fmla="*/ 0 60000 65536"/>
              <a:gd name="T8" fmla="*/ 0 60000 65536"/>
              <a:gd name="T9" fmla="*/ 0 w 236"/>
              <a:gd name="T10" fmla="*/ 0 h 598"/>
              <a:gd name="T11" fmla="*/ 236 w 236"/>
              <a:gd name="T12" fmla="*/ 598 h 598"/>
            </a:gdLst>
            <a:ahLst/>
            <a:cxnLst>
              <a:cxn ang="T6">
                <a:pos x="T0" y="T1"/>
              </a:cxn>
              <a:cxn ang="T7">
                <a:pos x="T2" y="T3"/>
              </a:cxn>
              <a:cxn ang="T8">
                <a:pos x="T4" y="T5"/>
              </a:cxn>
            </a:cxnLst>
            <a:rect l="T9" t="T10" r="T11" b="T12"/>
            <a:pathLst>
              <a:path w="236" h="598">
                <a:moveTo>
                  <a:pt x="202" y="0"/>
                </a:moveTo>
                <a:cubicBezTo>
                  <a:pt x="219" y="143"/>
                  <a:pt x="236" y="287"/>
                  <a:pt x="202" y="387"/>
                </a:cubicBezTo>
                <a:cubicBezTo>
                  <a:pt x="168" y="487"/>
                  <a:pt x="84" y="542"/>
                  <a:pt x="0" y="598"/>
                </a:cubicBezTo>
              </a:path>
            </a:pathLst>
          </a:custGeom>
          <a:noFill/>
          <a:ln w="3810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15051" name="Picture 20" descr="46-x2-SpermSEM"/>
          <p:cNvPicPr>
            <a:picLocks noChangeAspect="1" noChangeArrowheads="1"/>
          </p:cNvPicPr>
          <p:nvPr/>
        </p:nvPicPr>
        <p:blipFill>
          <a:blip r:embed="rId7">
            <a:extLst>
              <a:ext uri="{28A0092B-C50C-407E-A947-70E740481C1C}">
                <a14:useLocalDpi xmlns:a14="http://schemas.microsoft.com/office/drawing/2010/main" val="0"/>
              </a:ext>
            </a:extLst>
          </a:blip>
          <a:srcRect b="68451"/>
          <a:stretch>
            <a:fillRect/>
          </a:stretch>
        </p:blipFill>
        <p:spPr bwMode="auto">
          <a:xfrm>
            <a:off x="2614613" y="5700713"/>
            <a:ext cx="3121025"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3725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857" name="Group 1045"/>
          <p:cNvGrpSpPr>
            <a:grpSpLocks/>
          </p:cNvGrpSpPr>
          <p:nvPr/>
        </p:nvGrpSpPr>
        <p:grpSpPr bwMode="auto">
          <a:xfrm>
            <a:off x="968375" y="5334000"/>
            <a:ext cx="1012825" cy="984250"/>
            <a:chOff x="240" y="3408"/>
            <a:chExt cx="638" cy="620"/>
          </a:xfrm>
        </p:grpSpPr>
        <p:pic>
          <p:nvPicPr>
            <p:cNvPr id="249876" name="Picture 1043"/>
            <p:cNvPicPr>
              <a:picLocks noChangeAspect="1" noChangeArrowheads="1"/>
            </p:cNvPicPr>
            <p:nvPr/>
          </p:nvPicPr>
          <p:blipFill>
            <a:blip r:embed="rId3">
              <a:extLst>
                <a:ext uri="{28A0092B-C50C-407E-A947-70E740481C1C}">
                  <a14:useLocalDpi xmlns:a14="http://schemas.microsoft.com/office/drawing/2010/main" val="0"/>
                </a:ext>
              </a:extLst>
            </a:blip>
            <a:srcRect l="53101" t="35211" r="37801" b="52817"/>
            <a:stretch>
              <a:fillRect/>
            </a:stretch>
          </p:blipFill>
          <p:spPr bwMode="auto">
            <a:xfrm>
              <a:off x="288" y="3453"/>
              <a:ext cx="590" cy="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9877" name="Rectangle 1044"/>
            <p:cNvSpPr>
              <a:spLocks noChangeArrowheads="1"/>
            </p:cNvSpPr>
            <p:nvPr/>
          </p:nvSpPr>
          <p:spPr bwMode="auto">
            <a:xfrm>
              <a:off x="240" y="3408"/>
              <a:ext cx="144"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pic>
        <p:nvPicPr>
          <p:cNvPr id="249858" name="Picture 1028"/>
          <p:cNvPicPr>
            <a:picLocks noChangeAspect="1" noChangeArrowheads="1"/>
          </p:cNvPicPr>
          <p:nvPr/>
        </p:nvPicPr>
        <p:blipFill>
          <a:blip r:embed="rId4">
            <a:extLst>
              <a:ext uri="{28A0092B-C50C-407E-A947-70E740481C1C}">
                <a14:useLocalDpi xmlns:a14="http://schemas.microsoft.com/office/drawing/2010/main" val="0"/>
              </a:ext>
            </a:extLst>
          </a:blip>
          <a:srcRect r="35956" b="54565"/>
          <a:stretch>
            <a:fillRect/>
          </a:stretch>
        </p:blipFill>
        <p:spPr bwMode="auto">
          <a:xfrm>
            <a:off x="4038600" y="1757363"/>
            <a:ext cx="4598988"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59" name="Rectangle 1026"/>
          <p:cNvSpPr>
            <a:spLocks noGrp="1" noChangeArrowheads="1"/>
          </p:cNvSpPr>
          <p:nvPr>
            <p:ph type="title"/>
          </p:nvPr>
        </p:nvSpPr>
        <p:spPr>
          <a:xfrm>
            <a:off x="0" y="0"/>
            <a:ext cx="8229600" cy="1143000"/>
          </a:xfrm>
        </p:spPr>
        <p:txBody>
          <a:bodyPr/>
          <a:lstStyle/>
          <a:p>
            <a:pPr eaLnBrk="1" hangingPunct="1"/>
            <a:r>
              <a:rPr lang="en-US">
                <a:latin typeface="Calibri" charset="0"/>
                <a:ea typeface="ＭＳ Ｐゴシック" charset="0"/>
                <a:cs typeface="ＭＳ Ｐゴシック" charset="0"/>
              </a:rPr>
              <a:t>Another interesting note…</a:t>
            </a:r>
          </a:p>
        </p:txBody>
      </p:sp>
      <p:sp>
        <p:nvSpPr>
          <p:cNvPr id="249860" name="Rectangle 1027" descr="Rectangle: Click to edit Master text styles&#10;Second level&#10;Third level&#10;Fourth level&#10;Fifth level"/>
          <p:cNvSpPr>
            <a:spLocks noGrp="1" noChangeArrowheads="1"/>
          </p:cNvSpPr>
          <p:nvPr>
            <p:ph type="body" idx="1"/>
          </p:nvPr>
        </p:nvSpPr>
        <p:spPr>
          <a:xfrm>
            <a:off x="0" y="744538"/>
            <a:ext cx="5283200" cy="1368425"/>
          </a:xfrm>
        </p:spPr>
        <p:txBody>
          <a:bodyPr/>
          <a:lstStyle/>
          <a:p>
            <a:pPr eaLnBrk="1" hangingPunct="1"/>
            <a:r>
              <a:rPr lang="en-US">
                <a:latin typeface="Calibri" charset="0"/>
                <a:ea typeface="ＭＳ Ｐゴシック" charset="0"/>
                <a:cs typeface="ＭＳ Ｐゴシック" charset="0"/>
              </a:rPr>
              <a:t>ATP</a:t>
            </a:r>
            <a:br>
              <a:rPr lang="en-US">
                <a:latin typeface="Calibri" charset="0"/>
                <a:ea typeface="ＭＳ Ｐゴシック" charset="0"/>
                <a:cs typeface="ＭＳ Ｐゴシック" charset="0"/>
              </a:rPr>
            </a:br>
            <a:r>
              <a:rPr lang="en-US">
                <a:latin typeface="Calibri" charset="0"/>
                <a:ea typeface="ＭＳ Ｐゴシック" charset="0"/>
                <a:cs typeface="ＭＳ Ｐゴシック" charset="0"/>
              </a:rPr>
              <a:t>Adenosine triphosphate</a:t>
            </a:r>
          </a:p>
        </p:txBody>
      </p:sp>
      <p:grpSp>
        <p:nvGrpSpPr>
          <p:cNvPr id="249861" name="Group 1031"/>
          <p:cNvGrpSpPr>
            <a:grpSpLocks/>
          </p:cNvGrpSpPr>
          <p:nvPr/>
        </p:nvGrpSpPr>
        <p:grpSpPr bwMode="auto">
          <a:xfrm>
            <a:off x="1882775" y="5329238"/>
            <a:ext cx="1012825" cy="1452562"/>
            <a:chOff x="480" y="2832"/>
            <a:chExt cx="733" cy="1052"/>
          </a:xfrm>
        </p:grpSpPr>
        <p:pic>
          <p:nvPicPr>
            <p:cNvPr id="249874" name="Picture 1032"/>
            <p:cNvPicPr>
              <a:picLocks noChangeAspect="1" noChangeArrowheads="1"/>
            </p:cNvPicPr>
            <p:nvPr/>
          </p:nvPicPr>
          <p:blipFill>
            <a:blip r:embed="rId3">
              <a:extLst>
                <a:ext uri="{28A0092B-C50C-407E-A947-70E740481C1C}">
                  <a14:useLocalDpi xmlns:a14="http://schemas.microsoft.com/office/drawing/2010/main" val="0"/>
                </a:ext>
              </a:extLst>
            </a:blip>
            <a:srcRect l="53101" t="35211" r="37801" b="46745"/>
            <a:stretch>
              <a:fillRect/>
            </a:stretch>
          </p:blipFill>
          <p:spPr bwMode="auto">
            <a:xfrm>
              <a:off x="535" y="2887"/>
              <a:ext cx="678" cy="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9875" name="Rectangle 1033"/>
            <p:cNvSpPr>
              <a:spLocks noChangeArrowheads="1"/>
            </p:cNvSpPr>
            <p:nvPr/>
          </p:nvSpPr>
          <p:spPr bwMode="auto">
            <a:xfrm>
              <a:off x="480" y="2832"/>
              <a:ext cx="165" cy="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pic>
        <p:nvPicPr>
          <p:cNvPr id="249862" name="Picture 1035"/>
          <p:cNvPicPr>
            <a:picLocks noChangeAspect="1" noChangeArrowheads="1"/>
          </p:cNvPicPr>
          <p:nvPr/>
        </p:nvPicPr>
        <p:blipFill>
          <a:blip r:embed="rId3">
            <a:extLst>
              <a:ext uri="{28A0092B-C50C-407E-A947-70E740481C1C}">
                <a14:useLocalDpi xmlns:a14="http://schemas.microsoft.com/office/drawing/2010/main" val="0"/>
              </a:ext>
            </a:extLst>
          </a:blip>
          <a:srcRect l="9000" t="40068" r="74699" b="38853"/>
          <a:stretch>
            <a:fillRect/>
          </a:stretch>
        </p:blipFill>
        <p:spPr bwMode="auto">
          <a:xfrm>
            <a:off x="4702175" y="5341938"/>
            <a:ext cx="1017588" cy="976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49863" name="Picture 1036"/>
          <p:cNvPicPr>
            <a:picLocks noChangeAspect="1" noChangeArrowheads="1"/>
          </p:cNvPicPr>
          <p:nvPr/>
        </p:nvPicPr>
        <p:blipFill>
          <a:blip r:embed="rId3">
            <a:extLst>
              <a:ext uri="{28A0092B-C50C-407E-A947-70E740481C1C}">
                <a14:useLocalDpi xmlns:a14="http://schemas.microsoft.com/office/drawing/2010/main" val="0"/>
              </a:ext>
            </a:extLst>
          </a:blip>
          <a:srcRect l="30600" t="66779" r="48599" b="8499"/>
          <a:stretch>
            <a:fillRect/>
          </a:stretch>
        </p:blipFill>
        <p:spPr bwMode="auto">
          <a:xfrm>
            <a:off x="3124200" y="5257800"/>
            <a:ext cx="1298575" cy="1146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9864" name="Text Box 1037"/>
          <p:cNvSpPr txBox="1">
            <a:spLocks noChangeArrowheads="1"/>
          </p:cNvSpPr>
          <p:nvPr/>
        </p:nvSpPr>
        <p:spPr bwMode="auto">
          <a:xfrm>
            <a:off x="4419600" y="5602288"/>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a:solidFill>
                  <a:srgbClr val="0F116A"/>
                </a:solidFill>
              </a:rPr>
              <a:t>+</a:t>
            </a:r>
            <a:endParaRPr lang="en-US"/>
          </a:p>
        </p:txBody>
      </p:sp>
      <p:sp>
        <p:nvSpPr>
          <p:cNvPr id="249865" name="Text Box 1038"/>
          <p:cNvSpPr txBox="1">
            <a:spLocks noChangeArrowheads="1"/>
          </p:cNvSpPr>
          <p:nvPr/>
        </p:nvSpPr>
        <p:spPr bwMode="auto">
          <a:xfrm>
            <a:off x="2819400" y="5602288"/>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r>
              <a:rPr lang="en-US">
                <a:solidFill>
                  <a:srgbClr val="0F116A"/>
                </a:solidFill>
              </a:rPr>
              <a:t>+</a:t>
            </a:r>
            <a:endParaRPr lang="en-US"/>
          </a:p>
        </p:txBody>
      </p:sp>
      <p:pic>
        <p:nvPicPr>
          <p:cNvPr id="249866" name="Picture 1039"/>
          <p:cNvPicPr>
            <a:picLocks noChangeAspect="1" noChangeArrowheads="1"/>
          </p:cNvPicPr>
          <p:nvPr/>
        </p:nvPicPr>
        <p:blipFill>
          <a:blip r:embed="rId3">
            <a:extLst>
              <a:ext uri="{28A0092B-C50C-407E-A947-70E740481C1C}">
                <a14:useLocalDpi xmlns:a14="http://schemas.microsoft.com/office/drawing/2010/main" val="0"/>
              </a:ext>
            </a:extLst>
          </a:blip>
          <a:srcRect l="52380" t="24283" r="19260" b="44318"/>
          <a:stretch>
            <a:fillRect/>
          </a:stretch>
        </p:blipFill>
        <p:spPr bwMode="auto">
          <a:xfrm>
            <a:off x="6477000" y="4665663"/>
            <a:ext cx="2557463"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67" name="AutoShape 1040"/>
          <p:cNvSpPr>
            <a:spLocks noChangeArrowheads="1"/>
          </p:cNvSpPr>
          <p:nvPr/>
        </p:nvSpPr>
        <p:spPr bwMode="auto">
          <a:xfrm flipH="1">
            <a:off x="5791200" y="5638800"/>
            <a:ext cx="596900" cy="398463"/>
          </a:xfrm>
          <a:prstGeom prst="rightArrow">
            <a:avLst>
              <a:gd name="adj1" fmla="val 50000"/>
              <a:gd name="adj2" fmla="val 3745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9868" name="Rectangle 1041" descr="Rectangle: Click to edit Master text styles&#10;Second level&#10;Third level&#10;Fourth level&#10;Fifth level"/>
          <p:cNvSpPr>
            <a:spLocks noChangeArrowheads="1"/>
          </p:cNvSpPr>
          <p:nvPr/>
        </p:nvSpPr>
        <p:spPr bwMode="auto">
          <a:xfrm>
            <a:off x="990600" y="40386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lgn="l" eaLnBrk="1" hangingPunct="1">
              <a:spcBef>
                <a:spcPct val="20000"/>
              </a:spcBef>
              <a:buClr>
                <a:schemeClr val="tx1"/>
              </a:buClr>
              <a:buSzPct val="60000"/>
              <a:buFont typeface="Wingdings" charset="0"/>
              <a:buChar char="u"/>
            </a:pPr>
            <a:r>
              <a:rPr lang="en-US" sz="2800"/>
              <a:t>modified nucleotide</a:t>
            </a:r>
          </a:p>
          <a:p>
            <a:pPr marL="1085850" lvl="2" indent="-228600" algn="l" eaLnBrk="1" hangingPunct="1">
              <a:spcBef>
                <a:spcPct val="20000"/>
              </a:spcBef>
              <a:buClr>
                <a:schemeClr val="hlink"/>
              </a:buClr>
              <a:buSzPct val="95000"/>
              <a:buFont typeface="Wingdings" charset="0"/>
              <a:buChar char="§"/>
            </a:pPr>
            <a:r>
              <a:rPr lang="en-US">
                <a:solidFill>
                  <a:schemeClr val="tx2"/>
                </a:solidFill>
              </a:rPr>
              <a:t>adenine (AMP) + P</a:t>
            </a:r>
            <a:r>
              <a:rPr lang="en-US" baseline="-25000">
                <a:solidFill>
                  <a:schemeClr val="tx2"/>
                </a:solidFill>
              </a:rPr>
              <a:t>i </a:t>
            </a:r>
            <a:r>
              <a:rPr lang="en-US">
                <a:solidFill>
                  <a:schemeClr val="tx2"/>
                </a:solidFill>
              </a:rPr>
              <a:t>+ P</a:t>
            </a:r>
            <a:r>
              <a:rPr lang="en-US" baseline="-25000">
                <a:solidFill>
                  <a:schemeClr val="tx2"/>
                </a:solidFill>
              </a:rPr>
              <a:t>i</a:t>
            </a:r>
          </a:p>
        </p:txBody>
      </p:sp>
      <p:grpSp>
        <p:nvGrpSpPr>
          <p:cNvPr id="249869" name="Group 1046"/>
          <p:cNvGrpSpPr>
            <a:grpSpLocks/>
          </p:cNvGrpSpPr>
          <p:nvPr/>
        </p:nvGrpSpPr>
        <p:grpSpPr bwMode="auto">
          <a:xfrm>
            <a:off x="53975" y="5334000"/>
            <a:ext cx="1012825" cy="984250"/>
            <a:chOff x="240" y="3408"/>
            <a:chExt cx="638" cy="620"/>
          </a:xfrm>
        </p:grpSpPr>
        <p:pic>
          <p:nvPicPr>
            <p:cNvPr id="249872" name="Picture 1047"/>
            <p:cNvPicPr>
              <a:picLocks noChangeAspect="1" noChangeArrowheads="1"/>
            </p:cNvPicPr>
            <p:nvPr/>
          </p:nvPicPr>
          <p:blipFill>
            <a:blip r:embed="rId3">
              <a:extLst>
                <a:ext uri="{28A0092B-C50C-407E-A947-70E740481C1C}">
                  <a14:useLocalDpi xmlns:a14="http://schemas.microsoft.com/office/drawing/2010/main" val="0"/>
                </a:ext>
              </a:extLst>
            </a:blip>
            <a:srcRect l="53101" t="35211" r="37801" b="52817"/>
            <a:stretch>
              <a:fillRect/>
            </a:stretch>
          </p:blipFill>
          <p:spPr bwMode="auto">
            <a:xfrm>
              <a:off x="288" y="3453"/>
              <a:ext cx="590" cy="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9873" name="Rectangle 1048"/>
            <p:cNvSpPr>
              <a:spLocks noChangeArrowheads="1"/>
            </p:cNvSpPr>
            <p:nvPr/>
          </p:nvSpPr>
          <p:spPr bwMode="auto">
            <a:xfrm>
              <a:off x="240" y="3408"/>
              <a:ext cx="144"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49870" name="AutoShape 1052"/>
          <p:cNvSpPr>
            <a:spLocks noChangeArrowheads="1"/>
          </p:cNvSpPr>
          <p:nvPr/>
        </p:nvSpPr>
        <p:spPr bwMode="auto">
          <a:xfrm rot="5400000">
            <a:off x="7019925" y="4222750"/>
            <a:ext cx="990600" cy="533400"/>
          </a:xfrm>
          <a:prstGeom prst="notchedRightArrow">
            <a:avLst>
              <a:gd name="adj1" fmla="val 50000"/>
              <a:gd name="adj2" fmla="val 46429"/>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9871" name="AutoShape 1053"/>
          <p:cNvSpPr>
            <a:spLocks noChangeArrowheads="1"/>
          </p:cNvSpPr>
          <p:nvPr/>
        </p:nvSpPr>
        <p:spPr bwMode="auto">
          <a:xfrm>
            <a:off x="5378450" y="1706563"/>
            <a:ext cx="3475038" cy="2241550"/>
          </a:xfrm>
          <a:prstGeom prst="roundRect">
            <a:avLst>
              <a:gd name="adj" fmla="val 16667"/>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8569851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5" name="Picture 2" descr="03_UN03aConnectConcept-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207963"/>
            <a:ext cx="7780337"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41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3" name="Picture 2" descr="03_UN03bConnectConcept-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3" y="200025"/>
            <a:ext cx="7419975"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130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2"/>
          <p:cNvSpPr>
            <a:spLocks noGrp="1" noChangeArrowheads="1"/>
          </p:cNvSpPr>
          <p:nvPr>
            <p:ph type="title"/>
          </p:nvPr>
        </p:nvSpPr>
        <p:spPr>
          <a:xfrm>
            <a:off x="182563" y="180975"/>
            <a:ext cx="8534400" cy="503238"/>
          </a:xfrm>
        </p:spPr>
        <p:txBody>
          <a:bodyPr/>
          <a:lstStyle/>
          <a:p>
            <a:pPr eaLnBrk="1" hangingPunct="1"/>
            <a:r>
              <a:rPr lang="en-US" sz="3200">
                <a:latin typeface="Calibri" charset="0"/>
                <a:ea typeface="ＭＳ Ｐゴシック" charset="0"/>
                <a:cs typeface="ＭＳ Ｐゴシック" charset="0"/>
              </a:rPr>
              <a:t>You should now be able to</a:t>
            </a:r>
          </a:p>
        </p:txBody>
      </p:sp>
      <p:sp>
        <p:nvSpPr>
          <p:cNvPr id="256002" name="Rectangle 3"/>
          <p:cNvSpPr>
            <a:spLocks noGrp="1" noChangeArrowheads="1"/>
          </p:cNvSpPr>
          <p:nvPr>
            <p:ph idx="1"/>
          </p:nvPr>
        </p:nvSpPr>
        <p:spPr>
          <a:xfrm>
            <a:off x="171450" y="1387475"/>
            <a:ext cx="8534400" cy="5321300"/>
          </a:xfrm>
        </p:spPr>
        <p:txBody>
          <a:bodyPr/>
          <a:lstStyle/>
          <a:p>
            <a:pPr marL="533400" indent="-533400" eaLnBrk="1" hangingPunct="1">
              <a:lnSpc>
                <a:spcPct val="80000"/>
              </a:lnSpc>
              <a:buFont typeface="Arial" charset="0"/>
              <a:buAutoNum type="arabicPeriod"/>
            </a:pPr>
            <a:r>
              <a:rPr lang="en-US">
                <a:latin typeface="Calibri" charset="0"/>
                <a:ea typeface="ＭＳ Ｐゴシック" charset="0"/>
                <a:cs typeface="ＭＳ Ｐゴシック" charset="0"/>
              </a:rPr>
              <a:t>Discuss the importance of carbon to life</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molecular diversity</a:t>
            </a:r>
          </a:p>
          <a:p>
            <a:pPr marL="533400" indent="-533400" eaLnBrk="1" hangingPunct="1">
              <a:lnSpc>
                <a:spcPct val="80000"/>
              </a:lnSpc>
              <a:buFont typeface="Arial" charset="0"/>
              <a:buAutoNum type="arabicPeriod"/>
            </a:pPr>
            <a:r>
              <a:rPr lang="en-US">
                <a:latin typeface="Calibri" charset="0"/>
                <a:ea typeface="ＭＳ Ｐゴシック" charset="0"/>
                <a:cs typeface="ＭＳ Ｐゴシック" charset="0"/>
              </a:rPr>
              <a:t>Describe the chemical groups that are important to life</a:t>
            </a:r>
          </a:p>
          <a:p>
            <a:pPr marL="533400" indent="-533400" eaLnBrk="1" hangingPunct="1">
              <a:lnSpc>
                <a:spcPct val="80000"/>
              </a:lnSpc>
              <a:buFont typeface="Arial" charset="0"/>
              <a:buAutoNum type="arabicPeriod"/>
            </a:pPr>
            <a:r>
              <a:rPr lang="en-US">
                <a:latin typeface="Calibri" charset="0"/>
                <a:ea typeface="ＭＳ Ｐゴシック" charset="0"/>
                <a:cs typeface="ＭＳ Ｐゴシック" charset="0"/>
              </a:rPr>
              <a:t>Explain how a cell can make a variety of large molecules from a small set of molecules</a:t>
            </a:r>
          </a:p>
          <a:p>
            <a:pPr marL="533400" indent="-533400" eaLnBrk="1" hangingPunct="1">
              <a:lnSpc>
                <a:spcPct val="80000"/>
              </a:lnSpc>
              <a:buFont typeface="Arial" charset="0"/>
              <a:buAutoNum type="arabicPeriod"/>
            </a:pPr>
            <a:r>
              <a:rPr lang="en-US">
                <a:latin typeface="Calibri" charset="0"/>
                <a:ea typeface="ＭＳ Ｐゴシック" charset="0"/>
                <a:cs typeface="ＭＳ Ｐゴシック" charset="0"/>
              </a:rPr>
              <a:t>Define monosaccharides, disaccharides, and polysaccharides and explain their functions</a:t>
            </a:r>
          </a:p>
          <a:p>
            <a:pPr marL="533400" indent="-533400" eaLnBrk="1" hangingPunct="1">
              <a:lnSpc>
                <a:spcPct val="80000"/>
              </a:lnSpc>
              <a:buFont typeface="Arial" charset="0"/>
              <a:buAutoNum type="arabicPeriod"/>
            </a:pPr>
            <a:r>
              <a:rPr lang="en-US">
                <a:latin typeface="Calibri" charset="0"/>
                <a:ea typeface="ＭＳ Ｐゴシック" charset="0"/>
                <a:cs typeface="ＭＳ Ｐゴシック" charset="0"/>
              </a:rPr>
              <a:t>Define lipids, phospholipids, and steroids and explain their functions</a:t>
            </a:r>
          </a:p>
          <a:p>
            <a:pPr marL="533400" indent="-533400" eaLnBrk="1" hangingPunct="1">
              <a:lnSpc>
                <a:spcPct val="80000"/>
              </a:lnSpc>
              <a:buFont typeface="Arial" charset="0"/>
              <a:buAutoNum type="arabicPeriod"/>
            </a:pPr>
            <a:endParaRPr lang="en-US">
              <a:latin typeface="Calibri" charset="0"/>
              <a:ea typeface="ＭＳ Ｐゴシック" charset="0"/>
              <a:cs typeface="ＭＳ Ｐゴシック" charset="0"/>
            </a:endParaRPr>
          </a:p>
        </p:txBody>
      </p:sp>
      <p:sp>
        <p:nvSpPr>
          <p:cNvPr id="256003" name="Line 4"/>
          <p:cNvSpPr>
            <a:spLocks noChangeShapeType="1"/>
          </p:cNvSpPr>
          <p:nvPr/>
        </p:nvSpPr>
        <p:spPr bwMode="auto">
          <a:xfrm>
            <a:off x="182563" y="1106488"/>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04"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05"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spcBef>
                <a:spcPct val="50000"/>
              </a:spcBef>
            </a:pPr>
            <a:r>
              <a:rPr lang="en-US" sz="900" b="0"/>
              <a:t>Copyright © 2009 Pearson Education, Inc.</a:t>
            </a:r>
            <a:endParaRPr lang="en-US" b="0"/>
          </a:p>
        </p:txBody>
      </p:sp>
    </p:spTree>
    <p:extLst>
      <p:ext uri="{BB962C8B-B14F-4D97-AF65-F5344CB8AC3E}">
        <p14:creationId xmlns:p14="http://schemas.microsoft.com/office/powerpoint/2010/main" val="2641280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ChangeArrowheads="1"/>
          </p:cNvSpPr>
          <p:nvPr>
            <p:ph type="title"/>
          </p:nvPr>
        </p:nvSpPr>
        <p:spPr>
          <a:xfrm>
            <a:off x="182563" y="180975"/>
            <a:ext cx="8534400" cy="503238"/>
          </a:xfrm>
        </p:spPr>
        <p:txBody>
          <a:bodyPr/>
          <a:lstStyle/>
          <a:p>
            <a:pPr eaLnBrk="1" hangingPunct="1"/>
            <a:r>
              <a:rPr lang="en-US" sz="3200">
                <a:latin typeface="Calibri" charset="0"/>
                <a:ea typeface="ＭＳ Ｐゴシック" charset="0"/>
                <a:cs typeface="ＭＳ Ｐゴシック" charset="0"/>
              </a:rPr>
              <a:t>You should now be able to</a:t>
            </a:r>
          </a:p>
        </p:txBody>
      </p:sp>
      <p:sp>
        <p:nvSpPr>
          <p:cNvPr id="258050" name="Rectangle 3"/>
          <p:cNvSpPr>
            <a:spLocks noGrp="1" noChangeArrowheads="1"/>
          </p:cNvSpPr>
          <p:nvPr>
            <p:ph idx="1"/>
          </p:nvPr>
        </p:nvSpPr>
        <p:spPr>
          <a:xfrm>
            <a:off x="166688" y="1384300"/>
            <a:ext cx="8534400" cy="3146425"/>
          </a:xfrm>
        </p:spPr>
        <p:txBody>
          <a:bodyPr/>
          <a:lstStyle/>
          <a:p>
            <a:pPr marL="533400" indent="-533400" eaLnBrk="1" hangingPunct="1">
              <a:lnSpc>
                <a:spcPct val="80000"/>
              </a:lnSpc>
              <a:buFont typeface="Arial" charset="0"/>
              <a:buAutoNum type="arabicPeriod" startAt="6"/>
            </a:pPr>
            <a:r>
              <a:rPr lang="en-US">
                <a:latin typeface="Calibri" charset="0"/>
                <a:ea typeface="ＭＳ Ｐゴシック" charset="0"/>
                <a:cs typeface="ＭＳ Ｐゴシック" charset="0"/>
              </a:rPr>
              <a:t>Describe the chemical structure of proteins and their importance to cells</a:t>
            </a:r>
          </a:p>
          <a:p>
            <a:pPr marL="533400" indent="-533400" eaLnBrk="1" hangingPunct="1">
              <a:lnSpc>
                <a:spcPct val="80000"/>
              </a:lnSpc>
              <a:buFont typeface="Arial" charset="0"/>
              <a:buAutoNum type="arabicPeriod" startAt="6"/>
            </a:pPr>
            <a:r>
              <a:rPr lang="en-US">
                <a:latin typeface="Calibri" charset="0"/>
                <a:ea typeface="ＭＳ Ｐゴシック" charset="0"/>
                <a:cs typeface="ＭＳ Ｐゴシック" charset="0"/>
              </a:rPr>
              <a:t>Describe the chemical structure of nucleic acids and how they relate to inheritance</a:t>
            </a:r>
          </a:p>
          <a:p>
            <a:pPr marL="533400" indent="-533400" eaLnBrk="1" hangingPunct="1">
              <a:buFont typeface="Arial" charset="0"/>
              <a:buAutoNum type="arabicPeriod" startAt="6"/>
            </a:pPr>
            <a:endParaRPr lang="en-US">
              <a:latin typeface="Calibri" charset="0"/>
              <a:ea typeface="ＭＳ Ｐゴシック" charset="0"/>
              <a:cs typeface="ＭＳ Ｐゴシック" charset="0"/>
            </a:endParaRPr>
          </a:p>
        </p:txBody>
      </p:sp>
      <p:sp>
        <p:nvSpPr>
          <p:cNvPr id="258051" name="Line 4"/>
          <p:cNvSpPr>
            <a:spLocks noChangeShapeType="1"/>
          </p:cNvSpPr>
          <p:nvPr/>
        </p:nvSpPr>
        <p:spPr bwMode="auto">
          <a:xfrm>
            <a:off x="182563" y="1106488"/>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052"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053"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spcBef>
                <a:spcPct val="50000"/>
              </a:spcBef>
            </a:pPr>
            <a:r>
              <a:rPr lang="en-US" sz="900" b="0"/>
              <a:t>Copyright © 2009 Pearson Education, Inc.</a:t>
            </a:r>
            <a:endParaRPr lang="en-US" b="0"/>
          </a:p>
        </p:txBody>
      </p:sp>
    </p:spTree>
    <p:extLst>
      <p:ext uri="{BB962C8B-B14F-4D97-AF65-F5344CB8AC3E}">
        <p14:creationId xmlns:p14="http://schemas.microsoft.com/office/powerpoint/2010/main" val="354755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2"/>
          <p:cNvSpPr>
            <a:spLocks noGrp="1" noChangeArrowheads="1"/>
          </p:cNvSpPr>
          <p:nvPr>
            <p:ph type="title"/>
          </p:nvPr>
        </p:nvSpPr>
        <p:spPr>
          <a:xfrm>
            <a:off x="304800" y="76200"/>
            <a:ext cx="8534400" cy="860425"/>
          </a:xfrm>
        </p:spPr>
        <p:txBody>
          <a:bodyPr>
            <a:normAutofit fontScale="90000"/>
          </a:bodyPr>
          <a:lstStyle/>
          <a:p>
            <a:pPr eaLnBrk="1" hangingPunct="1"/>
            <a:r>
              <a:rPr lang="en-US" sz="4100">
                <a:latin typeface="Calibri" charset="0"/>
                <a:ea typeface="ＭＳ Ｐゴシック" charset="0"/>
                <a:cs typeface="ＭＳ Ｐゴシック" charset="0"/>
              </a:rPr>
              <a:t>DNA </a:t>
            </a:r>
            <a:r>
              <a:rPr lang="en-US" sz="4100">
                <a:latin typeface="Calibri" charset="0"/>
                <a:ea typeface="ＭＳ Ｐゴシック" charset="0"/>
                <a:cs typeface="ＭＳ Ｐゴシック" charset="0"/>
                <a:sym typeface="Symbol" charset="0"/>
              </a:rPr>
              <a:t></a:t>
            </a:r>
            <a:r>
              <a:rPr lang="en-US" sz="4100">
                <a:latin typeface="Calibri" charset="0"/>
                <a:ea typeface="ＭＳ Ｐゴシック" charset="0"/>
                <a:cs typeface="ＭＳ Ｐゴシック" charset="0"/>
              </a:rPr>
              <a:t> RNA </a:t>
            </a:r>
            <a:r>
              <a:rPr lang="en-US" sz="4100">
                <a:latin typeface="Calibri" charset="0"/>
                <a:ea typeface="ＭＳ Ｐゴシック" charset="0"/>
                <a:cs typeface="ＭＳ Ｐゴシック" charset="0"/>
                <a:sym typeface="Symbol" charset="0"/>
              </a:rPr>
              <a:t></a:t>
            </a:r>
            <a:r>
              <a:rPr lang="en-US" sz="4100">
                <a:latin typeface="Calibri" charset="0"/>
                <a:ea typeface="ＭＳ Ｐゴシック" charset="0"/>
                <a:cs typeface="ＭＳ Ｐゴシック" charset="0"/>
              </a:rPr>
              <a:t> protein:  information flow in a cell</a:t>
            </a:r>
            <a:endParaRPr lang="en-US">
              <a:latin typeface="Calibri" charset="0"/>
              <a:ea typeface="ＭＳ Ｐゴシック" charset="0"/>
              <a:cs typeface="ＭＳ Ｐゴシック" charset="0"/>
            </a:endParaRPr>
          </a:p>
        </p:txBody>
      </p:sp>
      <p:grpSp>
        <p:nvGrpSpPr>
          <p:cNvPr id="217090" name="Group 3"/>
          <p:cNvGrpSpPr>
            <a:grpSpLocks/>
          </p:cNvGrpSpPr>
          <p:nvPr/>
        </p:nvGrpSpPr>
        <p:grpSpPr bwMode="auto">
          <a:xfrm>
            <a:off x="1435100" y="1228725"/>
            <a:ext cx="5475288" cy="5019675"/>
            <a:chOff x="904" y="774"/>
            <a:chExt cx="3449" cy="3162"/>
          </a:xfrm>
        </p:grpSpPr>
        <p:pic>
          <p:nvPicPr>
            <p:cNvPr id="2170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 y="774"/>
              <a:ext cx="2893" cy="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2" name="Text Box 5"/>
            <p:cNvSpPr txBox="1">
              <a:spLocks noChangeArrowheads="1"/>
            </p:cNvSpPr>
            <p:nvPr/>
          </p:nvSpPr>
          <p:spPr bwMode="auto">
            <a:xfrm>
              <a:off x="904" y="1264"/>
              <a:ext cx="11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400"/>
                <a:t>1</a:t>
              </a:r>
            </a:p>
          </p:txBody>
        </p:sp>
        <p:sp>
          <p:nvSpPr>
            <p:cNvPr id="217093" name="Text Box 6"/>
            <p:cNvSpPr txBox="1">
              <a:spLocks noChangeArrowheads="1"/>
            </p:cNvSpPr>
            <p:nvPr/>
          </p:nvSpPr>
          <p:spPr bwMode="auto">
            <a:xfrm>
              <a:off x="904" y="2592"/>
              <a:ext cx="11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400"/>
                <a:t>2</a:t>
              </a:r>
            </a:p>
          </p:txBody>
        </p:sp>
        <p:sp>
          <p:nvSpPr>
            <p:cNvPr id="217094" name="Text Box 7"/>
            <p:cNvSpPr txBox="1">
              <a:spLocks noChangeArrowheads="1"/>
            </p:cNvSpPr>
            <p:nvPr/>
          </p:nvSpPr>
          <p:spPr bwMode="auto">
            <a:xfrm>
              <a:off x="912" y="3176"/>
              <a:ext cx="11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400"/>
                <a:t>3</a:t>
              </a:r>
            </a:p>
          </p:txBody>
        </p:sp>
        <p:sp>
          <p:nvSpPr>
            <p:cNvPr id="217095" name="Text Box 8"/>
            <p:cNvSpPr txBox="1">
              <a:spLocks noChangeArrowheads="1"/>
            </p:cNvSpPr>
            <p:nvPr/>
          </p:nvSpPr>
          <p:spPr bwMode="auto">
            <a:xfrm>
              <a:off x="928" y="1283"/>
              <a:ext cx="15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200"/>
                <a:t>       Synthesis of</a:t>
              </a:r>
              <a:br>
                <a:rPr lang="en-US" sz="1200"/>
              </a:br>
              <a:r>
                <a:rPr lang="en-US" sz="1200"/>
                <a:t>            mRNA in the nucleus</a:t>
              </a:r>
              <a:endParaRPr lang="en-US" sz="1400"/>
            </a:p>
          </p:txBody>
        </p:sp>
        <p:sp>
          <p:nvSpPr>
            <p:cNvPr id="217096" name="Text Box 9"/>
            <p:cNvSpPr txBox="1">
              <a:spLocks noChangeArrowheads="1"/>
            </p:cNvSpPr>
            <p:nvPr/>
          </p:nvSpPr>
          <p:spPr bwMode="auto">
            <a:xfrm>
              <a:off x="1080" y="2608"/>
              <a:ext cx="149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200"/>
                <a:t>Movement of </a:t>
              </a:r>
            </a:p>
            <a:p>
              <a:pPr algn="ctr"/>
              <a:r>
                <a:rPr lang="en-US" sz="1200"/>
                <a:t>mRNA into cytoplasm </a:t>
              </a:r>
            </a:p>
            <a:p>
              <a:r>
                <a:rPr lang="en-US" sz="1200"/>
                <a:t>         via nuclear pore</a:t>
              </a:r>
            </a:p>
          </p:txBody>
        </p:sp>
        <p:sp>
          <p:nvSpPr>
            <p:cNvPr id="217097" name="Text Box 10"/>
            <p:cNvSpPr txBox="1">
              <a:spLocks noChangeArrowheads="1"/>
            </p:cNvSpPr>
            <p:nvPr/>
          </p:nvSpPr>
          <p:spPr bwMode="auto">
            <a:xfrm>
              <a:off x="1200" y="3192"/>
              <a:ext cx="11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200"/>
                <a:t>Synthesis</a:t>
              </a:r>
            </a:p>
            <a:p>
              <a:pPr algn="ctr"/>
              <a:r>
                <a:rPr lang="en-US" sz="1200"/>
                <a:t>of protein</a:t>
              </a:r>
            </a:p>
          </p:txBody>
        </p:sp>
        <p:sp>
          <p:nvSpPr>
            <p:cNvPr id="217098" name="Text Box 11"/>
            <p:cNvSpPr txBox="1">
              <a:spLocks noChangeArrowheads="1"/>
            </p:cNvSpPr>
            <p:nvPr/>
          </p:nvSpPr>
          <p:spPr bwMode="auto">
            <a:xfrm>
              <a:off x="1200" y="1968"/>
              <a:ext cx="11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400"/>
                <a:t>NUCLEUS</a:t>
              </a:r>
            </a:p>
          </p:txBody>
        </p:sp>
        <p:sp>
          <p:nvSpPr>
            <p:cNvPr id="217099" name="Text Box 12"/>
            <p:cNvSpPr txBox="1">
              <a:spLocks noChangeArrowheads="1"/>
            </p:cNvSpPr>
            <p:nvPr/>
          </p:nvSpPr>
          <p:spPr bwMode="auto">
            <a:xfrm>
              <a:off x="3024" y="2112"/>
              <a:ext cx="11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400"/>
                <a:t>CYTOPLASM</a:t>
              </a:r>
            </a:p>
          </p:txBody>
        </p:sp>
        <p:sp>
          <p:nvSpPr>
            <p:cNvPr id="217100" name="Text Box 13"/>
            <p:cNvSpPr txBox="1">
              <a:spLocks noChangeArrowheads="1"/>
            </p:cNvSpPr>
            <p:nvPr/>
          </p:nvSpPr>
          <p:spPr bwMode="auto">
            <a:xfrm>
              <a:off x="2064" y="816"/>
              <a:ext cx="11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400"/>
                <a:t>DNA</a:t>
              </a:r>
            </a:p>
          </p:txBody>
        </p:sp>
        <p:sp>
          <p:nvSpPr>
            <p:cNvPr id="217101" name="Line 14"/>
            <p:cNvSpPr>
              <a:spLocks noChangeShapeType="1"/>
            </p:cNvSpPr>
            <p:nvPr/>
          </p:nvSpPr>
          <p:spPr bwMode="auto">
            <a:xfrm flipV="1">
              <a:off x="2400" y="960"/>
              <a:ext cx="144"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17102" name="Text Box 15"/>
            <p:cNvSpPr txBox="1">
              <a:spLocks noChangeArrowheads="1"/>
            </p:cNvSpPr>
            <p:nvPr/>
          </p:nvSpPr>
          <p:spPr bwMode="auto">
            <a:xfrm>
              <a:off x="2592" y="2448"/>
              <a:ext cx="11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400"/>
                <a:t>mRNA</a:t>
              </a:r>
            </a:p>
          </p:txBody>
        </p:sp>
        <p:sp>
          <p:nvSpPr>
            <p:cNvPr id="217103" name="Line 16"/>
            <p:cNvSpPr>
              <a:spLocks noChangeShapeType="1"/>
            </p:cNvSpPr>
            <p:nvPr/>
          </p:nvSpPr>
          <p:spPr bwMode="auto">
            <a:xfrm flipV="1">
              <a:off x="2784" y="2592"/>
              <a:ext cx="192"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17104" name="Text Box 17"/>
            <p:cNvSpPr txBox="1">
              <a:spLocks noChangeArrowheads="1"/>
            </p:cNvSpPr>
            <p:nvPr/>
          </p:nvSpPr>
          <p:spPr bwMode="auto">
            <a:xfrm>
              <a:off x="2928" y="2688"/>
              <a:ext cx="11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400"/>
                <a:t>Ribosome</a:t>
              </a:r>
            </a:p>
          </p:txBody>
        </p:sp>
        <p:sp>
          <p:nvSpPr>
            <p:cNvPr id="217105" name="Line 18"/>
            <p:cNvSpPr>
              <a:spLocks noChangeShapeType="1"/>
            </p:cNvSpPr>
            <p:nvPr/>
          </p:nvSpPr>
          <p:spPr bwMode="auto">
            <a:xfrm flipV="1">
              <a:off x="3024" y="2784"/>
              <a:ext cx="192"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17106" name="Text Box 19"/>
            <p:cNvSpPr txBox="1">
              <a:spLocks noChangeArrowheads="1"/>
            </p:cNvSpPr>
            <p:nvPr/>
          </p:nvSpPr>
          <p:spPr bwMode="auto">
            <a:xfrm>
              <a:off x="3249" y="3591"/>
              <a:ext cx="110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400"/>
                <a:t>Amino</a:t>
              </a:r>
              <a:br>
                <a:rPr lang="en-US" sz="1400"/>
              </a:br>
              <a:r>
                <a:rPr lang="en-US" sz="1400"/>
                <a:t>acids</a:t>
              </a:r>
            </a:p>
          </p:txBody>
        </p:sp>
        <p:sp>
          <p:nvSpPr>
            <p:cNvPr id="217107" name="Line 20"/>
            <p:cNvSpPr>
              <a:spLocks noChangeShapeType="1"/>
            </p:cNvSpPr>
            <p:nvPr/>
          </p:nvSpPr>
          <p:spPr bwMode="auto">
            <a:xfrm>
              <a:off x="3221" y="3605"/>
              <a:ext cx="384"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17108" name="Line 21"/>
            <p:cNvSpPr>
              <a:spLocks noChangeShapeType="1"/>
            </p:cNvSpPr>
            <p:nvPr/>
          </p:nvSpPr>
          <p:spPr bwMode="auto">
            <a:xfrm>
              <a:off x="3120" y="3706"/>
              <a:ext cx="50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17109" name="Text Box 22"/>
            <p:cNvSpPr txBox="1">
              <a:spLocks noChangeArrowheads="1"/>
            </p:cNvSpPr>
            <p:nvPr/>
          </p:nvSpPr>
          <p:spPr bwMode="auto">
            <a:xfrm>
              <a:off x="1344" y="3696"/>
              <a:ext cx="11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400"/>
                <a:t>Polypeptide</a:t>
              </a:r>
            </a:p>
          </p:txBody>
        </p:sp>
        <p:sp>
          <p:nvSpPr>
            <p:cNvPr id="217110" name="Line 23"/>
            <p:cNvSpPr>
              <a:spLocks noChangeShapeType="1"/>
            </p:cNvSpPr>
            <p:nvPr/>
          </p:nvSpPr>
          <p:spPr bwMode="auto">
            <a:xfrm flipV="1">
              <a:off x="2165" y="3696"/>
              <a:ext cx="192"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17111" name="Text Box 24"/>
            <p:cNvSpPr txBox="1">
              <a:spLocks noChangeArrowheads="1"/>
            </p:cNvSpPr>
            <p:nvPr/>
          </p:nvSpPr>
          <p:spPr bwMode="auto">
            <a:xfrm>
              <a:off x="2160" y="1392"/>
              <a:ext cx="11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400"/>
                <a:t>mRNA</a:t>
              </a:r>
            </a:p>
          </p:txBody>
        </p:sp>
        <p:sp>
          <p:nvSpPr>
            <p:cNvPr id="217112" name="Line 25"/>
            <p:cNvSpPr>
              <a:spLocks noChangeShapeType="1"/>
            </p:cNvSpPr>
            <p:nvPr/>
          </p:nvSpPr>
          <p:spPr bwMode="auto">
            <a:xfrm flipV="1">
              <a:off x="2520" y="1608"/>
              <a:ext cx="96"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Tree>
    <p:extLst>
      <p:ext uri="{BB962C8B-B14F-4D97-AF65-F5344CB8AC3E}">
        <p14:creationId xmlns:p14="http://schemas.microsoft.com/office/powerpoint/2010/main" val="40810396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Nucleic Acids</a:t>
            </a:r>
          </a:p>
        </p:txBody>
      </p:sp>
      <p:sp>
        <p:nvSpPr>
          <p:cNvPr id="218114" name="Rectangle 3" descr="Rectangle: Click to edit Master text styles&#10;Second level&#10;Third level&#10;Fourth level&#10;Fifth level"/>
          <p:cNvSpPr>
            <a:spLocks noGrp="1" noChangeArrowheads="1"/>
          </p:cNvSpPr>
          <p:nvPr>
            <p:ph type="body" idx="1"/>
          </p:nvPr>
        </p:nvSpPr>
        <p:spPr>
          <a:xfrm>
            <a:off x="838200" y="1371600"/>
            <a:ext cx="8199438" cy="3986213"/>
          </a:xfrm>
        </p:spPr>
        <p:txBody>
          <a:bodyPr/>
          <a:lstStyle/>
          <a:p>
            <a:pPr eaLnBrk="1" hangingPunct="1"/>
            <a:r>
              <a:rPr lang="en-US">
                <a:latin typeface="Calibri" charset="0"/>
                <a:ea typeface="ＭＳ Ｐゴシック" charset="0"/>
                <a:cs typeface="ＭＳ Ｐゴシック" charset="0"/>
              </a:rPr>
              <a:t>Examples:</a:t>
            </a:r>
          </a:p>
          <a:p>
            <a:pPr lvl="1" eaLnBrk="1" hangingPunct="1"/>
            <a:r>
              <a:rPr lang="en-US" u="sng">
                <a:solidFill>
                  <a:srgbClr val="CC0000"/>
                </a:solidFill>
                <a:latin typeface="Calibri" charset="0"/>
                <a:ea typeface="ＭＳ Ｐゴシック" charset="0"/>
              </a:rPr>
              <a:t>RNA</a:t>
            </a:r>
            <a:r>
              <a:rPr lang="en-US">
                <a:latin typeface="Calibri" charset="0"/>
                <a:ea typeface="ＭＳ Ｐゴシック" charset="0"/>
              </a:rPr>
              <a:t> (ribonucleic acid)</a:t>
            </a:r>
          </a:p>
          <a:p>
            <a:pPr lvl="2" eaLnBrk="1" hangingPunct="1"/>
            <a:r>
              <a:rPr lang="en-US">
                <a:latin typeface="Calibri" charset="0"/>
                <a:ea typeface="ＭＳ Ｐゴシック" charset="0"/>
              </a:rPr>
              <a:t>single helix</a:t>
            </a:r>
          </a:p>
          <a:p>
            <a:pPr lvl="1" eaLnBrk="1" hangingPunct="1"/>
            <a:r>
              <a:rPr lang="en-US" u="sng">
                <a:solidFill>
                  <a:srgbClr val="CC0000"/>
                </a:solidFill>
                <a:latin typeface="Calibri" charset="0"/>
                <a:ea typeface="ＭＳ Ｐゴシック" charset="0"/>
              </a:rPr>
              <a:t>DNA</a:t>
            </a:r>
            <a:r>
              <a:rPr lang="en-US">
                <a:latin typeface="Calibri" charset="0"/>
                <a:ea typeface="ＭＳ Ｐゴシック" charset="0"/>
              </a:rPr>
              <a:t> (deoxyribonucleic acid)</a:t>
            </a:r>
          </a:p>
          <a:p>
            <a:pPr lvl="2" eaLnBrk="1" hangingPunct="1"/>
            <a:r>
              <a:rPr lang="en-US">
                <a:latin typeface="Calibri" charset="0"/>
                <a:ea typeface="ＭＳ Ｐゴシック" charset="0"/>
              </a:rPr>
              <a:t>double helix</a:t>
            </a:r>
          </a:p>
          <a:p>
            <a:pPr eaLnBrk="1" hangingPunct="1"/>
            <a:r>
              <a:rPr lang="en-US">
                <a:latin typeface="Calibri" charset="0"/>
                <a:ea typeface="ＭＳ Ｐゴシック" charset="0"/>
                <a:cs typeface="ＭＳ Ｐゴシック" charset="0"/>
              </a:rPr>
              <a:t>Structure:</a:t>
            </a:r>
          </a:p>
          <a:p>
            <a:pPr lvl="1" eaLnBrk="1" hangingPunct="1"/>
            <a:r>
              <a:rPr lang="en-US">
                <a:latin typeface="Calibri" charset="0"/>
                <a:ea typeface="ＭＳ Ｐゴシック" charset="0"/>
              </a:rPr>
              <a:t>monomers = </a:t>
            </a:r>
            <a:r>
              <a:rPr lang="en-US" u="sng">
                <a:solidFill>
                  <a:srgbClr val="CC0000"/>
                </a:solidFill>
                <a:latin typeface="Calibri" charset="0"/>
                <a:ea typeface="ＭＳ Ｐゴシック" charset="0"/>
              </a:rPr>
              <a:t>nucleotides</a:t>
            </a:r>
          </a:p>
        </p:txBody>
      </p:sp>
      <p:pic>
        <p:nvPicPr>
          <p:cNvPr id="218115" name="Picture 4"/>
          <p:cNvPicPr>
            <a:picLocks noChangeAspect="1" noChangeArrowheads="1"/>
          </p:cNvPicPr>
          <p:nvPr/>
        </p:nvPicPr>
        <p:blipFill>
          <a:blip r:embed="rId3">
            <a:extLst>
              <a:ext uri="{28A0092B-C50C-407E-A947-70E740481C1C}">
                <a14:useLocalDpi xmlns:a14="http://schemas.microsoft.com/office/drawing/2010/main" val="0"/>
              </a:ext>
            </a:extLst>
          </a:blip>
          <a:srcRect l="27499" t="3278" r="57500" b="15295"/>
          <a:stretch>
            <a:fillRect/>
          </a:stretch>
        </p:blipFill>
        <p:spPr bwMode="auto">
          <a:xfrm rot="487252">
            <a:off x="7294563" y="1211263"/>
            <a:ext cx="82867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6" name="AutoShape 10"/>
          <p:cNvSpPr>
            <a:spLocks noChangeArrowheads="1"/>
          </p:cNvSpPr>
          <p:nvPr/>
        </p:nvSpPr>
        <p:spPr bwMode="auto">
          <a:xfrm>
            <a:off x="6677025" y="6129338"/>
            <a:ext cx="944563" cy="5334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r>
              <a:rPr lang="en-US" sz="2600">
                <a:solidFill>
                  <a:srgbClr val="000000"/>
                </a:solidFill>
              </a:rPr>
              <a:t>RNA</a:t>
            </a:r>
          </a:p>
        </p:txBody>
      </p:sp>
    </p:spTree>
    <p:extLst>
      <p:ext uri="{BB962C8B-B14F-4D97-AF65-F5344CB8AC3E}">
        <p14:creationId xmlns:p14="http://schemas.microsoft.com/office/powerpoint/2010/main" val="15328593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1" name="Picture 4"/>
          <p:cNvPicPr>
            <a:picLocks noChangeAspect="1" noChangeArrowheads="1"/>
          </p:cNvPicPr>
          <p:nvPr/>
        </p:nvPicPr>
        <p:blipFill>
          <a:blip r:embed="rId5">
            <a:extLst>
              <a:ext uri="{28A0092B-C50C-407E-A947-70E740481C1C}">
                <a14:useLocalDpi xmlns:a14="http://schemas.microsoft.com/office/drawing/2010/main" val="0"/>
              </a:ext>
            </a:extLst>
          </a:blip>
          <a:srcRect l="52200" t="6071" b="43710"/>
          <a:stretch>
            <a:fillRect/>
          </a:stretch>
        </p:blipFill>
        <p:spPr bwMode="auto">
          <a:xfrm>
            <a:off x="3657600" y="2682875"/>
            <a:ext cx="5332413"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2" name="Rectangle 2"/>
          <p:cNvSpPr>
            <a:spLocks noGrp="1" noChangeArrowheads="1"/>
          </p:cNvSpPr>
          <p:nvPr>
            <p:ph type="title"/>
          </p:nvPr>
        </p:nvSpPr>
        <p:spPr>
          <a:xfrm>
            <a:off x="0" y="0"/>
            <a:ext cx="4749800" cy="1143000"/>
          </a:xfrm>
        </p:spPr>
        <p:txBody>
          <a:bodyPr/>
          <a:lstStyle/>
          <a:p>
            <a:pPr eaLnBrk="1" hangingPunct="1"/>
            <a:r>
              <a:rPr lang="en-US">
                <a:latin typeface="Calibri" charset="0"/>
                <a:ea typeface="ＭＳ Ｐゴシック" charset="0"/>
                <a:cs typeface="ＭＳ Ｐゴシック" charset="0"/>
              </a:rPr>
              <a:t>Nucleotides</a:t>
            </a:r>
          </a:p>
        </p:txBody>
      </p:sp>
      <p:sp>
        <p:nvSpPr>
          <p:cNvPr id="342019" name="Rectangle 3" descr="Rectangle: Click to edit Master text styles&#10;Second level&#10;Third level&#10;Fourth level&#10;Fifth level"/>
          <p:cNvSpPr>
            <a:spLocks noGrp="1" noChangeArrowheads="1"/>
          </p:cNvSpPr>
          <p:nvPr>
            <p:ph type="body" idx="1"/>
          </p:nvPr>
        </p:nvSpPr>
        <p:spPr>
          <a:xfrm>
            <a:off x="0" y="1033463"/>
            <a:ext cx="5003800" cy="3200400"/>
          </a:xfrm>
        </p:spPr>
        <p:txBody>
          <a:bodyPr/>
          <a:lstStyle/>
          <a:p>
            <a:pPr eaLnBrk="1" hangingPunct="1"/>
            <a:r>
              <a:rPr lang="en-US">
                <a:latin typeface="Calibri" charset="0"/>
                <a:ea typeface="ＭＳ Ｐゴシック" charset="0"/>
                <a:cs typeface="ＭＳ Ｐゴシック" charset="0"/>
              </a:rPr>
              <a:t>3 parts </a:t>
            </a:r>
          </a:p>
          <a:p>
            <a:pPr lvl="1" eaLnBrk="1" hangingPunct="1"/>
            <a:r>
              <a:rPr lang="en-US" u="sng">
                <a:solidFill>
                  <a:srgbClr val="CC0000"/>
                </a:solidFill>
                <a:latin typeface="Calibri" charset="0"/>
                <a:ea typeface="ＭＳ Ｐゴシック" charset="0"/>
              </a:rPr>
              <a:t>nitrogen base</a:t>
            </a:r>
            <a:r>
              <a:rPr lang="en-US">
                <a:latin typeface="Calibri" charset="0"/>
                <a:ea typeface="ＭＳ Ｐゴシック" charset="0"/>
              </a:rPr>
              <a:t> (C-N ring)</a:t>
            </a:r>
          </a:p>
          <a:p>
            <a:pPr lvl="1" eaLnBrk="1" hangingPunct="1"/>
            <a:r>
              <a:rPr lang="en-US" u="sng">
                <a:solidFill>
                  <a:srgbClr val="CC0000"/>
                </a:solidFill>
                <a:latin typeface="Calibri" charset="0"/>
                <a:ea typeface="ＭＳ Ｐゴシック" charset="0"/>
              </a:rPr>
              <a:t>pentose sugar</a:t>
            </a:r>
            <a:r>
              <a:rPr lang="en-US">
                <a:latin typeface="Calibri" charset="0"/>
                <a:ea typeface="ＭＳ Ｐゴシック" charset="0"/>
              </a:rPr>
              <a:t> (5C)</a:t>
            </a:r>
          </a:p>
          <a:p>
            <a:pPr lvl="2" eaLnBrk="1" hangingPunct="1"/>
            <a:r>
              <a:rPr lang="en-US" u="sng">
                <a:latin typeface="Calibri" charset="0"/>
                <a:ea typeface="ＭＳ Ｐゴシック" charset="0"/>
              </a:rPr>
              <a:t>ribose</a:t>
            </a:r>
            <a:r>
              <a:rPr lang="en-US">
                <a:latin typeface="Calibri" charset="0"/>
                <a:ea typeface="ＭＳ Ｐゴシック" charset="0"/>
              </a:rPr>
              <a:t> in RNA</a:t>
            </a:r>
          </a:p>
          <a:p>
            <a:pPr lvl="2" eaLnBrk="1" hangingPunct="1"/>
            <a:r>
              <a:rPr lang="en-US" u="sng">
                <a:latin typeface="Calibri" charset="0"/>
                <a:ea typeface="ＭＳ Ｐゴシック" charset="0"/>
              </a:rPr>
              <a:t>deoxyribose</a:t>
            </a:r>
            <a:r>
              <a:rPr lang="en-US">
                <a:latin typeface="Calibri" charset="0"/>
                <a:ea typeface="ＭＳ Ｐゴシック" charset="0"/>
              </a:rPr>
              <a:t> in DNA</a:t>
            </a:r>
          </a:p>
          <a:p>
            <a:pPr lvl="1" eaLnBrk="1" hangingPunct="1"/>
            <a:r>
              <a:rPr lang="en-US" u="sng">
                <a:solidFill>
                  <a:srgbClr val="CC0000"/>
                </a:solidFill>
                <a:latin typeface="Calibri" charset="0"/>
                <a:ea typeface="ＭＳ Ｐゴシック" charset="0"/>
              </a:rPr>
              <a:t>phosphate</a:t>
            </a:r>
            <a:r>
              <a:rPr lang="en-US" u="sng">
                <a:latin typeface="Calibri" charset="0"/>
                <a:ea typeface="ＭＳ Ｐゴシック" charset="0"/>
              </a:rPr>
              <a:t> </a:t>
            </a:r>
            <a:r>
              <a:rPr lang="en-US" u="sng">
                <a:solidFill>
                  <a:srgbClr val="CC0000"/>
                </a:solidFill>
                <a:latin typeface="Calibri" charset="0"/>
                <a:ea typeface="ＭＳ Ｐゴシック" charset="0"/>
              </a:rPr>
              <a:t>(PO</a:t>
            </a:r>
            <a:r>
              <a:rPr lang="en-US" baseline="-25000">
                <a:solidFill>
                  <a:srgbClr val="CC0000"/>
                </a:solidFill>
                <a:latin typeface="Calibri" charset="0"/>
                <a:ea typeface="ＭＳ Ｐゴシック" charset="0"/>
              </a:rPr>
              <a:t>4</a:t>
            </a:r>
            <a:r>
              <a:rPr lang="en-US" u="sng">
                <a:solidFill>
                  <a:srgbClr val="CC0000"/>
                </a:solidFill>
                <a:latin typeface="Calibri" charset="0"/>
                <a:ea typeface="ＭＳ Ｐゴシック" charset="0"/>
              </a:rPr>
              <a:t>)</a:t>
            </a:r>
            <a:r>
              <a:rPr lang="en-US" u="sng">
                <a:latin typeface="Calibri" charset="0"/>
                <a:ea typeface="ＭＳ Ｐゴシック" charset="0"/>
              </a:rPr>
              <a:t> </a:t>
            </a:r>
            <a:r>
              <a:rPr lang="en-US" u="sng">
                <a:solidFill>
                  <a:srgbClr val="CC0000"/>
                </a:solidFill>
                <a:latin typeface="Calibri" charset="0"/>
                <a:ea typeface="ＭＳ Ｐゴシック" charset="0"/>
              </a:rPr>
              <a:t>group</a:t>
            </a:r>
            <a:endParaRPr lang="en-US">
              <a:latin typeface="Calibri" charset="0"/>
              <a:ea typeface="ＭＳ Ｐゴシック" charset="0"/>
            </a:endParaRPr>
          </a:p>
        </p:txBody>
      </p:sp>
      <p:sp>
        <p:nvSpPr>
          <p:cNvPr id="342021" name="Oval 5"/>
          <p:cNvSpPr>
            <a:spLocks noChangeArrowheads="1"/>
          </p:cNvSpPr>
          <p:nvPr/>
        </p:nvSpPr>
        <p:spPr bwMode="auto">
          <a:xfrm>
            <a:off x="5181600" y="4191000"/>
            <a:ext cx="1752600" cy="1371600"/>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2024" name="Oval 8"/>
          <p:cNvSpPr>
            <a:spLocks noChangeArrowheads="1"/>
          </p:cNvSpPr>
          <p:nvPr/>
        </p:nvSpPr>
        <p:spPr bwMode="auto">
          <a:xfrm>
            <a:off x="4724400" y="5257800"/>
            <a:ext cx="1752600" cy="1600200"/>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2025" name="Oval 9"/>
          <p:cNvSpPr>
            <a:spLocks noChangeArrowheads="1"/>
          </p:cNvSpPr>
          <p:nvPr/>
        </p:nvSpPr>
        <p:spPr bwMode="auto">
          <a:xfrm>
            <a:off x="3429000" y="4953000"/>
            <a:ext cx="1752600" cy="1600200"/>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342026" name="Picture 10" descr="penguin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175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027" name="AutoShape 11"/>
          <p:cNvSpPr>
            <a:spLocks noChangeArrowheads="1"/>
          </p:cNvSpPr>
          <p:nvPr/>
        </p:nvSpPr>
        <p:spPr bwMode="auto">
          <a:xfrm flipH="1">
            <a:off x="685800" y="4343400"/>
            <a:ext cx="2433638" cy="1066800"/>
          </a:xfrm>
          <a:prstGeom prst="wedgeEllipseCallout">
            <a:avLst>
              <a:gd name="adj1" fmla="val 34995"/>
              <a:gd name="adj2" fmla="val 80056"/>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Are nucleic acids</a:t>
            </a:r>
            <a:br>
              <a:rPr lang="en-US" sz="1800">
                <a:solidFill>
                  <a:srgbClr val="0F116A"/>
                </a:solidFill>
                <a:latin typeface="Comic Sans MS" charset="0"/>
              </a:rPr>
            </a:br>
            <a:r>
              <a:rPr lang="en-US" sz="1800">
                <a:solidFill>
                  <a:srgbClr val="0F116A"/>
                </a:solidFill>
                <a:latin typeface="Comic Sans MS" charset="0"/>
              </a:rPr>
              <a:t>charged molecules? </a:t>
            </a:r>
          </a:p>
        </p:txBody>
      </p:sp>
      <p:pic>
        <p:nvPicPr>
          <p:cNvPr id="342028" name="Picture 12"/>
          <p:cNvPicPr>
            <a:picLocks noChangeAspect="1" noChangeArrowheads="1"/>
          </p:cNvPicPr>
          <p:nvPr/>
        </p:nvPicPr>
        <p:blipFill>
          <a:blip r:embed="rId5"/>
          <a:srcRect l="900" t="66779" r="48599" b="8864"/>
          <a:stretch>
            <a:fillRect/>
          </a:stretch>
        </p:blipFill>
        <p:spPr bwMode="auto">
          <a:xfrm>
            <a:off x="5067300" y="355600"/>
            <a:ext cx="4000500" cy="1430338"/>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342029" name="AutoShape 13"/>
          <p:cNvSpPr>
            <a:spLocks noChangeArrowheads="1"/>
          </p:cNvSpPr>
          <p:nvPr/>
        </p:nvSpPr>
        <p:spPr bwMode="auto">
          <a:xfrm flipH="1">
            <a:off x="5678488" y="1987550"/>
            <a:ext cx="2300287" cy="1387475"/>
          </a:xfrm>
          <a:prstGeom prst="wedgeEllipseCallout">
            <a:avLst>
              <a:gd name="adj1" fmla="val 21773"/>
              <a:gd name="adj2" fmla="val 142676"/>
            </a:avLst>
          </a:prstGeom>
          <a:solidFill>
            <a:srgbClr val="FFEA18"/>
          </a:solidFill>
          <a:ln w="38100">
            <a:solidFill>
              <a:srgbClr val="CC0000"/>
            </a:solidFill>
            <a:miter lim="800000"/>
            <a:headEnd/>
            <a:tailEnd/>
          </a:ln>
        </p:spPr>
        <p:txBody>
          <a:bodyPr wrap="none" lIns="0" tIns="0" rIns="0" bIns="0" anchor="ctr"/>
          <a:lstStyle/>
          <a:p>
            <a:r>
              <a:rPr lang="en-US" sz="1800" u="sng">
                <a:solidFill>
                  <a:srgbClr val="0F116A"/>
                </a:solidFill>
                <a:latin typeface="Comic Sans MS" charset="0"/>
              </a:rPr>
              <a:t>Nitrogen base</a:t>
            </a:r>
            <a:r>
              <a:rPr lang="en-US" sz="1800">
                <a:solidFill>
                  <a:srgbClr val="0F116A"/>
                </a:solidFill>
                <a:latin typeface="Comic Sans MS" charset="0"/>
              </a:rPr>
              <a:t/>
            </a:r>
            <a:br>
              <a:rPr lang="en-US" sz="1800">
                <a:solidFill>
                  <a:srgbClr val="0F116A"/>
                </a:solidFill>
                <a:latin typeface="Comic Sans MS" charset="0"/>
              </a:rPr>
            </a:br>
            <a:r>
              <a:rPr lang="en-US" sz="1800">
                <a:solidFill>
                  <a:srgbClr val="0F116A"/>
                </a:solidFill>
                <a:latin typeface="Comic Sans MS" charset="0"/>
              </a:rPr>
              <a:t>I</a:t>
            </a:r>
            <a:r>
              <a:rPr lang="ja-JP" altLang="en-US" sz="1800">
                <a:solidFill>
                  <a:srgbClr val="0F116A"/>
                </a:solidFill>
                <a:latin typeface="Comic Sans MS" charset="0"/>
              </a:rPr>
              <a:t>’</a:t>
            </a:r>
            <a:r>
              <a:rPr lang="en-US" altLang="ja-JP" sz="1800">
                <a:solidFill>
                  <a:srgbClr val="0F116A"/>
                </a:solidFill>
                <a:latin typeface="Comic Sans MS" charset="0"/>
              </a:rPr>
              <a:t>m the </a:t>
            </a:r>
            <a:br>
              <a:rPr lang="en-US" altLang="ja-JP" sz="1800">
                <a:solidFill>
                  <a:srgbClr val="0F116A"/>
                </a:solidFill>
                <a:latin typeface="Comic Sans MS" charset="0"/>
              </a:rPr>
            </a:br>
            <a:r>
              <a:rPr lang="en-US" altLang="ja-JP" sz="1800">
                <a:solidFill>
                  <a:srgbClr val="0F116A"/>
                </a:solidFill>
                <a:latin typeface="Comic Sans MS" charset="0"/>
              </a:rPr>
              <a:t>A,T,C,G or U</a:t>
            </a:r>
            <a:br>
              <a:rPr lang="en-US" altLang="ja-JP" sz="1800">
                <a:solidFill>
                  <a:srgbClr val="0F116A"/>
                </a:solidFill>
                <a:latin typeface="Comic Sans MS" charset="0"/>
              </a:rPr>
            </a:br>
            <a:r>
              <a:rPr lang="en-US" altLang="ja-JP" sz="1800">
                <a:solidFill>
                  <a:srgbClr val="0F116A"/>
                </a:solidFill>
                <a:latin typeface="Comic Sans MS" charset="0"/>
              </a:rPr>
              <a:t>part</a:t>
            </a:r>
            <a:r>
              <a:rPr lang="en-US" altLang="ja-JP" sz="1800" i="1">
                <a:solidFill>
                  <a:srgbClr val="0F116A"/>
                </a:solidFill>
                <a:latin typeface="Comic Sans MS" charset="0"/>
              </a:rPr>
              <a:t>!</a:t>
            </a:r>
            <a:r>
              <a:rPr lang="en-US" altLang="ja-JP" sz="1800">
                <a:solidFill>
                  <a:srgbClr val="0F116A"/>
                </a:solidFill>
                <a:latin typeface="Comic Sans MS" charset="0"/>
              </a:rPr>
              <a:t> </a:t>
            </a:r>
            <a:endParaRPr lang="en-US" sz="1800">
              <a:solidFill>
                <a:srgbClr val="0F116A"/>
              </a:solidFill>
              <a:latin typeface="Comic Sans MS" charset="0"/>
            </a:endParaRPr>
          </a:p>
        </p:txBody>
      </p:sp>
    </p:spTree>
    <p:extLst>
      <p:ext uri="{BB962C8B-B14F-4D97-AF65-F5344CB8AC3E}">
        <p14:creationId xmlns:p14="http://schemas.microsoft.com/office/powerpoint/2010/main" val="1348564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2021"/>
                                        </p:tgtEl>
                                        <p:attrNameLst>
                                          <p:attrName>style.visibility</p:attrName>
                                        </p:attrNameLst>
                                      </p:cBhvr>
                                      <p:to>
                                        <p:strVal val="visible"/>
                                      </p:to>
                                    </p:set>
                                    <p:animEffect transition="in" filter="wipe(left)">
                                      <p:cBhvr>
                                        <p:cTn id="7" dur="500"/>
                                        <p:tgtEl>
                                          <p:spTgt spid="3420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2029"/>
                                        </p:tgtEl>
                                        <p:attrNameLst>
                                          <p:attrName>style.visibility</p:attrName>
                                        </p:attrNameLst>
                                      </p:cBhvr>
                                      <p:to>
                                        <p:strVal val="visible"/>
                                      </p:to>
                                    </p:set>
                                    <p:animEffect transition="in" filter="wipe(down)">
                                      <p:cBhvr>
                                        <p:cTn id="12" dur="500"/>
                                        <p:tgtEl>
                                          <p:spTgt spid="342029"/>
                                        </p:tgtEl>
                                      </p:cBhvr>
                                    </p:animEffect>
                                  </p:childTnLst>
                                  <p:subTnLst>
                                    <p:audio>
                                      <p:cMediaNode>
                                        <p:cTn display="0" masterRel="sameClick">
                                          <p:stCondLst>
                                            <p:cond evt="begin" delay="0">
                                              <p:tn val="10"/>
                                            </p:cond>
                                          </p:stCondLst>
                                          <p:endCondLst>
                                            <p:cond evt="onStopAudio" delay="0">
                                              <p:tgtEl>
                                                <p:sldTgt/>
                                              </p:tgtEl>
                                            </p:cond>
                                          </p:endCondLst>
                                        </p:cTn>
                                        <p:tgtEl>
                                          <p:sndTgt r:embed="rId3" name="Yeehaw"/>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grpId="1" nodeType="clickEffect">
                                  <p:stCondLst>
                                    <p:cond delay="0"/>
                                  </p:stCondLst>
                                  <p:childTnLst>
                                    <p:animEffect transition="out" filter="dissolve">
                                      <p:cBhvr>
                                        <p:cTn id="16" dur="500"/>
                                        <p:tgtEl>
                                          <p:spTgt spid="342021"/>
                                        </p:tgtEl>
                                      </p:cBhvr>
                                    </p:animEffect>
                                    <p:set>
                                      <p:cBhvr>
                                        <p:cTn id="17" dur="1" fill="hold">
                                          <p:stCondLst>
                                            <p:cond delay="499"/>
                                          </p:stCondLst>
                                        </p:cTn>
                                        <p:tgtEl>
                                          <p:spTgt spid="342021"/>
                                        </p:tgtEl>
                                        <p:attrNameLst>
                                          <p:attrName>style.visibility</p:attrName>
                                        </p:attrNameLst>
                                      </p:cBhvr>
                                      <p:to>
                                        <p:strVal val="hidden"/>
                                      </p:to>
                                    </p:set>
                                  </p:childTnLst>
                                </p:cTn>
                              </p:par>
                            </p:childTnLst>
                          </p:cTn>
                        </p:par>
                        <p:par>
                          <p:cTn id="18" fill="hold" nodeType="afterGroup">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342019">
                                            <p:txEl>
                                              <p:pRg st="2" end="2"/>
                                            </p:txEl>
                                          </p:spTgt>
                                        </p:tgtEl>
                                        <p:attrNameLst>
                                          <p:attrName>style.visibility</p:attrName>
                                        </p:attrNameLst>
                                      </p:cBhvr>
                                      <p:to>
                                        <p:strVal val="visible"/>
                                      </p:to>
                                    </p:set>
                                    <p:anim calcmode="lin" valueType="num">
                                      <p:cBhvr additive="base">
                                        <p:cTn id="21" dur="500" fill="hold"/>
                                        <p:tgtEl>
                                          <p:spTgt spid="342019">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42019">
                                            <p:txEl>
                                              <p:pRg st="2" end="2"/>
                                            </p:txEl>
                                          </p:spTgt>
                                        </p:tgtEl>
                                        <p:attrNameLst>
                                          <p:attrName>ppt_y</p:attrName>
                                        </p:attrNameLst>
                                      </p:cBhvr>
                                      <p:tavLst>
                                        <p:tav tm="0">
                                          <p:val>
                                            <p:strVal val="#ppt_y"/>
                                          </p:val>
                                        </p:tav>
                                        <p:tav tm="100000">
                                          <p:val>
                                            <p:strVal val="#ppt_y"/>
                                          </p:val>
                                        </p:tav>
                                      </p:tavLst>
                                    </p:anim>
                                  </p:childTnLst>
                                  <p:subTnLst>
                                    <p:cmd type="evt" cmd="onstopaudio">
                                      <p:cBhvr>
                                        <p:cTn display="0" masterRel="sameClick">
                                          <p:stCondLst>
                                            <p:cond evt="begin" delay="0">
                                              <p:tn val="19"/>
                                            </p:cond>
                                          </p:stCondLst>
                                        </p:cTn>
                                        <p:tgtEl>
                                          <p:sldTgt/>
                                        </p:tgtEl>
                                      </p:cBhvr>
                                    </p:cmd>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2024"/>
                                        </p:tgtEl>
                                        <p:attrNameLst>
                                          <p:attrName>style.visibility</p:attrName>
                                        </p:attrNameLst>
                                      </p:cBhvr>
                                      <p:to>
                                        <p:strVal val="visible"/>
                                      </p:to>
                                    </p:set>
                                    <p:animEffect transition="in" filter="wipe(left)">
                                      <p:cBhvr>
                                        <p:cTn id="27" dur="500"/>
                                        <p:tgtEl>
                                          <p:spTgt spid="3420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42019">
                                            <p:txEl>
                                              <p:pRg st="3" end="3"/>
                                            </p:txEl>
                                          </p:spTgt>
                                        </p:tgtEl>
                                        <p:attrNameLst>
                                          <p:attrName>style.visibility</p:attrName>
                                        </p:attrNameLst>
                                      </p:cBhvr>
                                      <p:to>
                                        <p:strVal val="visible"/>
                                      </p:to>
                                    </p:set>
                                    <p:anim calcmode="lin" valueType="num">
                                      <p:cBhvr additive="base">
                                        <p:cTn id="32" dur="500" fill="hold"/>
                                        <p:tgtEl>
                                          <p:spTgt spid="342019">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420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42019">
                                            <p:txEl>
                                              <p:pRg st="4" end="4"/>
                                            </p:txEl>
                                          </p:spTgt>
                                        </p:tgtEl>
                                        <p:attrNameLst>
                                          <p:attrName>style.visibility</p:attrName>
                                        </p:attrNameLst>
                                      </p:cBhvr>
                                      <p:to>
                                        <p:strVal val="visible"/>
                                      </p:to>
                                    </p:set>
                                    <p:anim calcmode="lin" valueType="num">
                                      <p:cBhvr additive="base">
                                        <p:cTn id="38" dur="500" fill="hold"/>
                                        <p:tgtEl>
                                          <p:spTgt spid="342019">
                                            <p:txEl>
                                              <p:pRg st="4" end="4"/>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420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342028"/>
                                        </p:tgtEl>
                                        <p:attrNameLst>
                                          <p:attrName>style.visibility</p:attrName>
                                        </p:attrNameLst>
                                      </p:cBhvr>
                                      <p:to>
                                        <p:strVal val="visible"/>
                                      </p:to>
                                    </p:set>
                                    <p:animEffect transition="in" filter="wipe(left)">
                                      <p:cBhvr>
                                        <p:cTn id="44" dur="500"/>
                                        <p:tgtEl>
                                          <p:spTgt spid="34202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xit" presetSubtype="0" fill="hold" grpId="1" nodeType="clickEffect">
                                  <p:stCondLst>
                                    <p:cond delay="0"/>
                                  </p:stCondLst>
                                  <p:childTnLst>
                                    <p:animEffect transition="out" filter="dissolve">
                                      <p:cBhvr>
                                        <p:cTn id="48" dur="500"/>
                                        <p:tgtEl>
                                          <p:spTgt spid="342024"/>
                                        </p:tgtEl>
                                      </p:cBhvr>
                                    </p:animEffect>
                                    <p:set>
                                      <p:cBhvr>
                                        <p:cTn id="49" dur="1" fill="hold">
                                          <p:stCondLst>
                                            <p:cond delay="499"/>
                                          </p:stCondLst>
                                        </p:cTn>
                                        <p:tgtEl>
                                          <p:spTgt spid="342024"/>
                                        </p:tgtEl>
                                        <p:attrNameLst>
                                          <p:attrName>style.visibility</p:attrName>
                                        </p:attrNameLst>
                                      </p:cBhvr>
                                      <p:to>
                                        <p:strVal val="hidden"/>
                                      </p:to>
                                    </p:set>
                                  </p:childTnLst>
                                </p:cTn>
                              </p:par>
                            </p:childTnLst>
                          </p:cTn>
                        </p:par>
                        <p:par>
                          <p:cTn id="50" fill="hold" nodeType="afterGroup">
                            <p:stCondLst>
                              <p:cond delay="500"/>
                            </p:stCondLst>
                            <p:childTnLst>
                              <p:par>
                                <p:cTn id="51" presetID="2" presetClass="entr" presetSubtype="8" fill="hold" grpId="0" nodeType="afterEffect">
                                  <p:stCondLst>
                                    <p:cond delay="0"/>
                                  </p:stCondLst>
                                  <p:childTnLst>
                                    <p:set>
                                      <p:cBhvr>
                                        <p:cTn id="52" dur="1" fill="hold">
                                          <p:stCondLst>
                                            <p:cond delay="0"/>
                                          </p:stCondLst>
                                        </p:cTn>
                                        <p:tgtEl>
                                          <p:spTgt spid="342019">
                                            <p:txEl>
                                              <p:pRg st="5" end="5"/>
                                            </p:txEl>
                                          </p:spTgt>
                                        </p:tgtEl>
                                        <p:attrNameLst>
                                          <p:attrName>style.visibility</p:attrName>
                                        </p:attrNameLst>
                                      </p:cBhvr>
                                      <p:to>
                                        <p:strVal val="visible"/>
                                      </p:to>
                                    </p:set>
                                    <p:anim calcmode="lin" valueType="num">
                                      <p:cBhvr additive="base">
                                        <p:cTn id="53" dur="500" fill="hold"/>
                                        <p:tgtEl>
                                          <p:spTgt spid="342019">
                                            <p:txEl>
                                              <p:pRg st="5" end="5"/>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420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2025"/>
                                        </p:tgtEl>
                                        <p:attrNameLst>
                                          <p:attrName>style.visibility</p:attrName>
                                        </p:attrNameLst>
                                      </p:cBhvr>
                                      <p:to>
                                        <p:strVal val="visible"/>
                                      </p:to>
                                    </p:set>
                                    <p:animEffect transition="in" filter="wipe(left)">
                                      <p:cBhvr>
                                        <p:cTn id="59" dur="500"/>
                                        <p:tgtEl>
                                          <p:spTgt spid="34202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xit" presetSubtype="0" fill="hold" grpId="1" nodeType="clickEffect">
                                  <p:stCondLst>
                                    <p:cond delay="0"/>
                                  </p:stCondLst>
                                  <p:childTnLst>
                                    <p:animEffect transition="out" filter="dissolve">
                                      <p:cBhvr>
                                        <p:cTn id="63" dur="500"/>
                                        <p:tgtEl>
                                          <p:spTgt spid="342025"/>
                                        </p:tgtEl>
                                      </p:cBhvr>
                                    </p:animEffect>
                                    <p:set>
                                      <p:cBhvr>
                                        <p:cTn id="64" dur="1" fill="hold">
                                          <p:stCondLst>
                                            <p:cond delay="499"/>
                                          </p:stCondLst>
                                        </p:cTn>
                                        <p:tgtEl>
                                          <p:spTgt spid="342025"/>
                                        </p:tgtEl>
                                        <p:attrNameLst>
                                          <p:attrName>style.visibility</p:attrName>
                                        </p:attrNameLst>
                                      </p:cBhvr>
                                      <p:to>
                                        <p:strVal val="hidden"/>
                                      </p:to>
                                    </p:set>
                                  </p:childTnLst>
                                </p:cTn>
                              </p:par>
                            </p:childTnLst>
                          </p:cTn>
                        </p:par>
                        <p:par>
                          <p:cTn id="65" fill="hold" nodeType="afterGroup">
                            <p:stCondLst>
                              <p:cond delay="500"/>
                            </p:stCondLst>
                            <p:childTnLst>
                              <p:par>
                                <p:cTn id="66" presetID="22" presetClass="entr" presetSubtype="8" fill="hold" nodeType="afterEffect">
                                  <p:stCondLst>
                                    <p:cond delay="0"/>
                                  </p:stCondLst>
                                  <p:childTnLst>
                                    <p:set>
                                      <p:cBhvr>
                                        <p:cTn id="67" dur="1" fill="hold">
                                          <p:stCondLst>
                                            <p:cond delay="0"/>
                                          </p:stCondLst>
                                        </p:cTn>
                                        <p:tgtEl>
                                          <p:spTgt spid="342026"/>
                                        </p:tgtEl>
                                        <p:attrNameLst>
                                          <p:attrName>style.visibility</p:attrName>
                                        </p:attrNameLst>
                                      </p:cBhvr>
                                      <p:to>
                                        <p:strVal val="visible"/>
                                      </p:to>
                                    </p:set>
                                    <p:animEffect transition="in" filter="wipe(left)">
                                      <p:cBhvr>
                                        <p:cTn id="68" dur="500"/>
                                        <p:tgtEl>
                                          <p:spTgt spid="342026"/>
                                        </p:tgtEl>
                                      </p:cBhvr>
                                    </p:animEffect>
                                  </p:childTnLst>
                                </p:cTn>
                              </p:par>
                            </p:childTnLst>
                          </p:cTn>
                        </p:par>
                        <p:par>
                          <p:cTn id="69" fill="hold" nodeType="afterGroup">
                            <p:stCondLst>
                              <p:cond delay="1000"/>
                            </p:stCondLst>
                            <p:childTnLst>
                              <p:par>
                                <p:cTn id="70" presetID="22" presetClass="entr" presetSubtype="4" fill="hold" grpId="0" nodeType="afterEffect">
                                  <p:stCondLst>
                                    <p:cond delay="0"/>
                                  </p:stCondLst>
                                  <p:childTnLst>
                                    <p:set>
                                      <p:cBhvr>
                                        <p:cTn id="71" dur="1" fill="hold">
                                          <p:stCondLst>
                                            <p:cond delay="0"/>
                                          </p:stCondLst>
                                        </p:cTn>
                                        <p:tgtEl>
                                          <p:spTgt spid="342027"/>
                                        </p:tgtEl>
                                        <p:attrNameLst>
                                          <p:attrName>style.visibility</p:attrName>
                                        </p:attrNameLst>
                                      </p:cBhvr>
                                      <p:to>
                                        <p:strVal val="visible"/>
                                      </p:to>
                                    </p:set>
                                    <p:animEffect transition="in" filter="wipe(down)">
                                      <p:cBhvr>
                                        <p:cTn id="72" dur="500"/>
                                        <p:tgtEl>
                                          <p:spTgt spid="342027"/>
                                        </p:tgtEl>
                                      </p:cBhvr>
                                    </p:animEffect>
                                  </p:childTnLst>
                                  <p:subTnLst>
                                    <p:audio>
                                      <p:cMediaNode>
                                        <p:cTn display="0" masterRel="sameClick">
                                          <p:stCondLst>
                                            <p:cond evt="begin" delay="0">
                                              <p:tn val="70"/>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autoUpdateAnimBg="0"/>
      <p:bldP spid="342021" grpId="0" animBg="1"/>
      <p:bldP spid="342021" grpId="1" animBg="1"/>
      <p:bldP spid="342024" grpId="0" animBg="1"/>
      <p:bldP spid="342024" grpId="1" animBg="1"/>
      <p:bldP spid="342025" grpId="0" animBg="1"/>
      <p:bldP spid="342025" grpId="1" animBg="1"/>
      <p:bldP spid="342027" grpId="0" animBg="1" autoUpdateAnimBg="0"/>
      <p:bldP spid="34202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ChangeArrowheads="1"/>
          </p:cNvSpPr>
          <p:nvPr>
            <p:ph type="title"/>
          </p:nvPr>
        </p:nvSpPr>
        <p:spPr>
          <a:xfrm>
            <a:off x="193675" y="180975"/>
            <a:ext cx="8534400" cy="914400"/>
          </a:xfrm>
        </p:spPr>
        <p:txBody>
          <a:bodyPr>
            <a:normAutofit fontScale="90000"/>
          </a:bodyPr>
          <a:lstStyle/>
          <a:p>
            <a:pPr marL="744538" indent="-744538" eaLnBrk="1" hangingPunct="1"/>
            <a:r>
              <a:rPr lang="en-US" sz="3200">
                <a:latin typeface="Calibri" charset="0"/>
                <a:ea typeface="ＭＳ Ｐゴシック" charset="0"/>
                <a:cs typeface="ＭＳ Ｐゴシック" charset="0"/>
              </a:rPr>
              <a:t>3.16 Nucleic acids are information-rich polymers of nucleotides</a:t>
            </a:r>
          </a:p>
        </p:txBody>
      </p:sp>
      <p:sp>
        <p:nvSpPr>
          <p:cNvPr id="222210" name="Rectangle 3"/>
          <p:cNvSpPr>
            <a:spLocks noGrp="1" noChangeArrowheads="1"/>
          </p:cNvSpPr>
          <p:nvPr>
            <p:ph idx="1"/>
          </p:nvPr>
        </p:nvSpPr>
        <p:spPr>
          <a:xfrm>
            <a:off x="155575" y="1301750"/>
            <a:ext cx="8534400" cy="2000250"/>
          </a:xfrm>
        </p:spPr>
        <p:txBody>
          <a:bodyPr>
            <a:normAutofit lnSpcReduction="10000"/>
          </a:bodyPr>
          <a:lstStyle/>
          <a:p>
            <a:pPr eaLnBrk="1" hangingPunct="1"/>
            <a:r>
              <a:rPr lang="en-US">
                <a:latin typeface="Calibri" charset="0"/>
                <a:ea typeface="ＭＳ Ｐゴシック" charset="0"/>
                <a:cs typeface="ＭＳ Ｐゴシック" charset="0"/>
              </a:rPr>
              <a:t>DNA nitrogenous bases are adenine (A), thymine (T), cytosine (C), and guanine (G)</a:t>
            </a:r>
          </a:p>
          <a:p>
            <a:pPr lvl="1" eaLnBrk="1" hangingPunct="1">
              <a:buFontTx/>
              <a:buChar char="–"/>
            </a:pPr>
            <a:r>
              <a:rPr lang="en-US">
                <a:latin typeface="Calibri" charset="0"/>
                <a:ea typeface="ＭＳ Ｐゴシック" charset="0"/>
              </a:rPr>
              <a:t>RNA also has A, C, and G, but instead of T, it has uracil (U)</a:t>
            </a:r>
          </a:p>
        </p:txBody>
      </p:sp>
      <p:sp>
        <p:nvSpPr>
          <p:cNvPr id="222211" name="Line 4"/>
          <p:cNvSpPr>
            <a:spLocks noChangeShapeType="1"/>
          </p:cNvSpPr>
          <p:nvPr/>
        </p:nvSpPr>
        <p:spPr bwMode="auto">
          <a:xfrm>
            <a:off x="182563" y="1106488"/>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2212"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2213"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spcBef>
                <a:spcPct val="50000"/>
              </a:spcBef>
            </a:pPr>
            <a:r>
              <a:rPr lang="en-US" sz="900" b="0"/>
              <a:t>Copyright © 2009 Pearson Education, Inc.</a:t>
            </a:r>
            <a:endParaRPr lang="en-US" b="0"/>
          </a:p>
        </p:txBody>
      </p:sp>
    </p:spTree>
    <p:extLst>
      <p:ext uri="{BB962C8B-B14F-4D97-AF65-F5344CB8AC3E}">
        <p14:creationId xmlns:p14="http://schemas.microsoft.com/office/powerpoint/2010/main" val="2387724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7" name="Picture 7"/>
          <p:cNvPicPr>
            <a:picLocks noChangeAspect="1" noChangeArrowheads="1"/>
          </p:cNvPicPr>
          <p:nvPr/>
        </p:nvPicPr>
        <p:blipFill>
          <a:blip r:embed="rId3">
            <a:extLst>
              <a:ext uri="{28A0092B-C50C-407E-A947-70E740481C1C}">
                <a14:useLocalDpi xmlns:a14="http://schemas.microsoft.com/office/drawing/2010/main" val="0"/>
              </a:ext>
            </a:extLst>
          </a:blip>
          <a:srcRect l="4500" t="33997" r="52200" b="35211"/>
          <a:stretch>
            <a:fillRect/>
          </a:stretch>
        </p:blipFill>
        <p:spPr bwMode="auto">
          <a:xfrm>
            <a:off x="4800600" y="2290763"/>
            <a:ext cx="42545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58" name="Picture 6"/>
          <p:cNvPicPr>
            <a:picLocks noChangeAspect="1" noChangeArrowheads="1"/>
          </p:cNvPicPr>
          <p:nvPr/>
        </p:nvPicPr>
        <p:blipFill>
          <a:blip r:embed="rId3">
            <a:extLst>
              <a:ext uri="{28A0092B-C50C-407E-A947-70E740481C1C}">
                <a14:useLocalDpi xmlns:a14="http://schemas.microsoft.com/office/drawing/2010/main" val="0"/>
              </a:ext>
            </a:extLst>
          </a:blip>
          <a:srcRect l="4500" r="52200" b="66779"/>
          <a:stretch>
            <a:fillRect/>
          </a:stretch>
        </p:blipFill>
        <p:spPr bwMode="auto">
          <a:xfrm>
            <a:off x="4800600" y="4440238"/>
            <a:ext cx="4254500"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59"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Types of nucleotides</a:t>
            </a:r>
          </a:p>
        </p:txBody>
      </p:sp>
      <p:sp>
        <p:nvSpPr>
          <p:cNvPr id="224260" name="Rectangle 3" descr="Rectangle: Click to edit Master text styles&#10;Second level&#10;Third level&#10;Fourth level&#10;Fifth level"/>
          <p:cNvSpPr>
            <a:spLocks noGrp="1" noChangeArrowheads="1"/>
          </p:cNvSpPr>
          <p:nvPr>
            <p:ph type="body" idx="1"/>
          </p:nvPr>
        </p:nvSpPr>
        <p:spPr>
          <a:xfrm>
            <a:off x="635000" y="1308100"/>
            <a:ext cx="7772400" cy="5257800"/>
          </a:xfrm>
        </p:spPr>
        <p:txBody>
          <a:bodyPr/>
          <a:lstStyle/>
          <a:p>
            <a:pPr eaLnBrk="1" hangingPunct="1"/>
            <a:r>
              <a:rPr lang="en-US">
                <a:latin typeface="Calibri" charset="0"/>
                <a:ea typeface="ＭＳ Ｐゴシック" charset="0"/>
                <a:cs typeface="ＭＳ Ｐゴシック" charset="0"/>
              </a:rPr>
              <a:t>2 types of nucleotides</a:t>
            </a:r>
          </a:p>
          <a:p>
            <a:pPr lvl="1" eaLnBrk="1" hangingPunct="1"/>
            <a:r>
              <a:rPr lang="en-US">
                <a:latin typeface="Calibri" charset="0"/>
                <a:ea typeface="ＭＳ Ｐゴシック" charset="0"/>
              </a:rPr>
              <a:t>different nitrogen bases </a:t>
            </a:r>
          </a:p>
          <a:p>
            <a:pPr lvl="1" eaLnBrk="1" hangingPunct="1"/>
            <a:r>
              <a:rPr lang="en-US" u="sng">
                <a:solidFill>
                  <a:srgbClr val="CC0000"/>
                </a:solidFill>
                <a:latin typeface="Calibri" charset="0"/>
                <a:ea typeface="ＭＳ Ｐゴシック" charset="0"/>
              </a:rPr>
              <a:t>purines</a:t>
            </a:r>
            <a:endParaRPr lang="en-US">
              <a:latin typeface="Calibri" charset="0"/>
              <a:ea typeface="ＭＳ Ｐゴシック" charset="0"/>
            </a:endParaRPr>
          </a:p>
          <a:p>
            <a:pPr lvl="2" eaLnBrk="1" hangingPunct="1"/>
            <a:r>
              <a:rPr lang="en-US">
                <a:latin typeface="Calibri" charset="0"/>
                <a:ea typeface="ＭＳ Ｐゴシック" charset="0"/>
              </a:rPr>
              <a:t>double ring N base </a:t>
            </a:r>
          </a:p>
          <a:p>
            <a:pPr lvl="2" eaLnBrk="1" hangingPunct="1"/>
            <a:r>
              <a:rPr lang="en-US" u="sng">
                <a:solidFill>
                  <a:srgbClr val="CC0000"/>
                </a:solidFill>
                <a:latin typeface="Calibri" charset="0"/>
                <a:ea typeface="ＭＳ Ｐゴシック" charset="0"/>
              </a:rPr>
              <a:t>adenine (A)</a:t>
            </a:r>
          </a:p>
          <a:p>
            <a:pPr lvl="2" eaLnBrk="1" hangingPunct="1"/>
            <a:r>
              <a:rPr lang="en-US" u="sng">
                <a:solidFill>
                  <a:srgbClr val="CC0000"/>
                </a:solidFill>
                <a:latin typeface="Calibri" charset="0"/>
                <a:ea typeface="ＭＳ Ｐゴシック" charset="0"/>
              </a:rPr>
              <a:t>guanine (G)</a:t>
            </a:r>
            <a:r>
              <a:rPr lang="en-US">
                <a:latin typeface="Calibri" charset="0"/>
                <a:ea typeface="ＭＳ Ｐゴシック" charset="0"/>
              </a:rPr>
              <a:t> </a:t>
            </a:r>
          </a:p>
          <a:p>
            <a:pPr lvl="1" eaLnBrk="1" hangingPunct="1"/>
            <a:r>
              <a:rPr lang="en-US" u="sng">
                <a:solidFill>
                  <a:srgbClr val="CC0000"/>
                </a:solidFill>
                <a:latin typeface="Calibri" charset="0"/>
                <a:ea typeface="ＭＳ Ｐゴシック" charset="0"/>
              </a:rPr>
              <a:t>pyrimidines</a:t>
            </a:r>
            <a:endParaRPr lang="en-US">
              <a:solidFill>
                <a:srgbClr val="000000"/>
              </a:solidFill>
              <a:latin typeface="Calibri" charset="0"/>
              <a:ea typeface="ＭＳ Ｐゴシック" charset="0"/>
            </a:endParaRPr>
          </a:p>
          <a:p>
            <a:pPr lvl="2" eaLnBrk="1" hangingPunct="1"/>
            <a:r>
              <a:rPr lang="en-US">
                <a:latin typeface="Calibri" charset="0"/>
                <a:ea typeface="ＭＳ Ｐゴシック" charset="0"/>
              </a:rPr>
              <a:t>single ring N base </a:t>
            </a:r>
          </a:p>
          <a:p>
            <a:pPr lvl="2" eaLnBrk="1" hangingPunct="1"/>
            <a:r>
              <a:rPr lang="en-US" u="sng">
                <a:solidFill>
                  <a:srgbClr val="CC0000"/>
                </a:solidFill>
                <a:latin typeface="Calibri" charset="0"/>
                <a:ea typeface="ＭＳ Ｐゴシック" charset="0"/>
              </a:rPr>
              <a:t>cytosine (C)</a:t>
            </a:r>
          </a:p>
          <a:p>
            <a:pPr lvl="2" eaLnBrk="1" hangingPunct="1"/>
            <a:r>
              <a:rPr lang="en-US" u="sng">
                <a:solidFill>
                  <a:srgbClr val="CC0000"/>
                </a:solidFill>
                <a:latin typeface="Calibri" charset="0"/>
                <a:ea typeface="ＭＳ Ｐゴシック" charset="0"/>
              </a:rPr>
              <a:t>thymine (T)</a:t>
            </a:r>
          </a:p>
          <a:p>
            <a:pPr lvl="2" eaLnBrk="1" hangingPunct="1"/>
            <a:r>
              <a:rPr lang="en-US" u="sng">
                <a:solidFill>
                  <a:srgbClr val="CC0000"/>
                </a:solidFill>
                <a:latin typeface="Calibri" charset="0"/>
                <a:ea typeface="ＭＳ Ｐゴシック" charset="0"/>
              </a:rPr>
              <a:t>uracil (U)</a:t>
            </a:r>
          </a:p>
        </p:txBody>
      </p:sp>
      <p:pic>
        <p:nvPicPr>
          <p:cNvPr id="343049" name="Picture 9" descr="penguin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5738" y="346075"/>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3050" name="AutoShape 10"/>
          <p:cNvSpPr>
            <a:spLocks noChangeArrowheads="1"/>
          </p:cNvSpPr>
          <p:nvPr/>
        </p:nvSpPr>
        <p:spPr bwMode="auto">
          <a:xfrm>
            <a:off x="6000750" y="860425"/>
            <a:ext cx="1885950" cy="1066800"/>
          </a:xfrm>
          <a:prstGeom prst="wedgeEllipseCallout">
            <a:avLst>
              <a:gd name="adj1" fmla="val 58417"/>
              <a:gd name="adj2" fmla="val -63838"/>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Purine = AG</a:t>
            </a:r>
          </a:p>
          <a:p>
            <a:r>
              <a:rPr lang="en-US" sz="1800">
                <a:solidFill>
                  <a:srgbClr val="0F116A"/>
                </a:solidFill>
                <a:latin typeface="Comic Sans MS" charset="0"/>
              </a:rPr>
              <a:t>Pure silver</a:t>
            </a:r>
            <a:r>
              <a:rPr lang="en-US" sz="1800" i="1">
                <a:solidFill>
                  <a:srgbClr val="0F116A"/>
                </a:solidFill>
                <a:latin typeface="Comic Sans MS" charset="0"/>
              </a:rPr>
              <a:t>!</a:t>
            </a:r>
            <a:r>
              <a:rPr lang="en-US" sz="1800">
                <a:solidFill>
                  <a:srgbClr val="0F116A"/>
                </a:solidFill>
                <a:latin typeface="Comic Sans MS" charset="0"/>
              </a:rPr>
              <a:t> </a:t>
            </a:r>
          </a:p>
        </p:txBody>
      </p:sp>
    </p:spTree>
    <p:extLst>
      <p:ext uri="{BB962C8B-B14F-4D97-AF65-F5344CB8AC3E}">
        <p14:creationId xmlns:p14="http://schemas.microsoft.com/office/powerpoint/2010/main" val="714933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43049"/>
                                        </p:tgtEl>
                                        <p:attrNameLst>
                                          <p:attrName>style.visibility</p:attrName>
                                        </p:attrNameLst>
                                      </p:cBhvr>
                                      <p:to>
                                        <p:strVal val="visible"/>
                                      </p:to>
                                    </p:set>
                                    <p:animEffect transition="in" filter="wipe(left)">
                                      <p:cBhvr>
                                        <p:cTn id="7" dur="500"/>
                                        <p:tgtEl>
                                          <p:spTgt spid="34304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43050"/>
                                        </p:tgtEl>
                                        <p:attrNameLst>
                                          <p:attrName>style.visibility</p:attrName>
                                        </p:attrNameLst>
                                      </p:cBhvr>
                                      <p:to>
                                        <p:strVal val="visible"/>
                                      </p:to>
                                    </p:set>
                                    <p:animEffect transition="in" filter="wipe(down)">
                                      <p:cBhvr>
                                        <p:cTn id="11" dur="500"/>
                                        <p:tgtEl>
                                          <p:spTgt spid="343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5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Nucleic polymer</a:t>
            </a:r>
          </a:p>
        </p:txBody>
      </p:sp>
      <p:sp>
        <p:nvSpPr>
          <p:cNvPr id="226306" name="Rectangle 3" descr="Rectangle: Click to edit Master text styles&#10;Second level&#10;Third level&#10;Fourth level&#10;Fifth level"/>
          <p:cNvSpPr>
            <a:spLocks noGrp="1" noChangeArrowheads="1"/>
          </p:cNvSpPr>
          <p:nvPr>
            <p:ph type="body" idx="1"/>
          </p:nvPr>
        </p:nvSpPr>
        <p:spPr>
          <a:xfrm>
            <a:off x="838200" y="1371600"/>
            <a:ext cx="5867400" cy="4419600"/>
          </a:xfrm>
        </p:spPr>
        <p:txBody>
          <a:bodyPr/>
          <a:lstStyle/>
          <a:p>
            <a:pPr eaLnBrk="1" hangingPunct="1"/>
            <a:r>
              <a:rPr lang="en-US">
                <a:latin typeface="Calibri" charset="0"/>
                <a:ea typeface="ＭＳ Ｐゴシック" charset="0"/>
                <a:cs typeface="ＭＳ Ｐゴシック" charset="0"/>
              </a:rPr>
              <a:t>Backbone</a:t>
            </a:r>
          </a:p>
          <a:p>
            <a:pPr lvl="1" eaLnBrk="1" hangingPunct="1"/>
            <a:r>
              <a:rPr lang="en-US">
                <a:latin typeface="Calibri" charset="0"/>
                <a:ea typeface="ＭＳ Ｐゴシック" charset="0"/>
              </a:rPr>
              <a:t>sugar to PO</a:t>
            </a:r>
            <a:r>
              <a:rPr lang="en-US" baseline="-25000">
                <a:latin typeface="Calibri" charset="0"/>
                <a:ea typeface="ＭＳ Ｐゴシック" charset="0"/>
              </a:rPr>
              <a:t>4</a:t>
            </a:r>
            <a:r>
              <a:rPr lang="en-US">
                <a:latin typeface="Calibri" charset="0"/>
                <a:ea typeface="ＭＳ Ｐゴシック" charset="0"/>
              </a:rPr>
              <a:t> bond</a:t>
            </a:r>
          </a:p>
          <a:p>
            <a:pPr lvl="1" eaLnBrk="1" hangingPunct="1"/>
            <a:r>
              <a:rPr lang="en-US" u="sng">
                <a:solidFill>
                  <a:srgbClr val="CC0000"/>
                </a:solidFill>
                <a:latin typeface="Calibri" charset="0"/>
                <a:ea typeface="ＭＳ Ｐゴシック" charset="0"/>
              </a:rPr>
              <a:t>phosphodiester bond</a:t>
            </a:r>
            <a:endParaRPr lang="en-US">
              <a:latin typeface="Calibri" charset="0"/>
              <a:ea typeface="ＭＳ Ｐゴシック" charset="0"/>
            </a:endParaRPr>
          </a:p>
          <a:p>
            <a:pPr lvl="2" eaLnBrk="1" hangingPunct="1"/>
            <a:r>
              <a:rPr lang="en-US">
                <a:latin typeface="Calibri" charset="0"/>
                <a:ea typeface="ＭＳ Ｐゴシック" charset="0"/>
              </a:rPr>
              <a:t>new base added to sugar of previous base</a:t>
            </a:r>
          </a:p>
          <a:p>
            <a:pPr lvl="2" eaLnBrk="1" hangingPunct="1"/>
            <a:r>
              <a:rPr lang="en-US">
                <a:latin typeface="Calibri" charset="0"/>
                <a:ea typeface="ＭＳ Ｐゴシック" charset="0"/>
              </a:rPr>
              <a:t>polymer grows in one direction</a:t>
            </a:r>
          </a:p>
          <a:p>
            <a:pPr lvl="1" eaLnBrk="1" hangingPunct="1"/>
            <a:r>
              <a:rPr lang="en-US">
                <a:latin typeface="Calibri" charset="0"/>
                <a:ea typeface="ＭＳ Ｐゴシック" charset="0"/>
              </a:rPr>
              <a:t>N bases hang off the </a:t>
            </a:r>
            <a:br>
              <a:rPr lang="en-US">
                <a:latin typeface="Calibri" charset="0"/>
                <a:ea typeface="ＭＳ Ｐゴシック" charset="0"/>
              </a:rPr>
            </a:br>
            <a:r>
              <a:rPr lang="en-US">
                <a:latin typeface="Calibri" charset="0"/>
                <a:ea typeface="ＭＳ Ｐゴシック" charset="0"/>
              </a:rPr>
              <a:t>sugar-phosphate backbone</a:t>
            </a:r>
          </a:p>
        </p:txBody>
      </p:sp>
      <p:pic>
        <p:nvPicPr>
          <p:cNvPr id="226307" name="Picture 4"/>
          <p:cNvPicPr>
            <a:picLocks noChangeAspect="1" noChangeArrowheads="1"/>
          </p:cNvPicPr>
          <p:nvPr/>
        </p:nvPicPr>
        <p:blipFill>
          <a:blip r:embed="rId4">
            <a:extLst>
              <a:ext uri="{28A0092B-C50C-407E-A947-70E740481C1C}">
                <a14:useLocalDpi xmlns:a14="http://schemas.microsoft.com/office/drawing/2010/main" val="0"/>
              </a:ext>
            </a:extLst>
          </a:blip>
          <a:srcRect l="82800" t="7285" b="14934"/>
          <a:stretch>
            <a:fillRect/>
          </a:stretch>
        </p:blipFill>
        <p:spPr bwMode="auto">
          <a:xfrm>
            <a:off x="7113588" y="304800"/>
            <a:ext cx="1954212"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08" name="AutoShape 8"/>
          <p:cNvSpPr>
            <a:spLocks noChangeArrowheads="1"/>
          </p:cNvSpPr>
          <p:nvPr/>
        </p:nvSpPr>
        <p:spPr bwMode="auto">
          <a:xfrm>
            <a:off x="6705600" y="1295400"/>
            <a:ext cx="2362200" cy="1066800"/>
          </a:xfrm>
          <a:prstGeom prst="roundRect">
            <a:avLst>
              <a:gd name="adj" fmla="val 16667"/>
            </a:avLst>
          </a:prstGeom>
          <a:solidFill>
            <a:srgbClr val="1822CD">
              <a:alpha val="14902"/>
            </a:srgbClr>
          </a:solidFill>
          <a:ln w="38100">
            <a:solidFill>
              <a:srgbClr val="1822CD"/>
            </a:solidFill>
            <a:round/>
            <a:headEnd/>
            <a:tailEnd/>
          </a:ln>
        </p:spPr>
        <p:txBody>
          <a:bodyPr wrap="none" anchor="ctr"/>
          <a:lstStyle/>
          <a:p>
            <a:endParaRPr lang="en-US"/>
          </a:p>
        </p:txBody>
      </p:sp>
      <p:sp>
        <p:nvSpPr>
          <p:cNvPr id="226309" name="AutoShape 9"/>
          <p:cNvSpPr>
            <a:spLocks noChangeArrowheads="1"/>
          </p:cNvSpPr>
          <p:nvPr/>
        </p:nvSpPr>
        <p:spPr bwMode="auto">
          <a:xfrm>
            <a:off x="6705600" y="2413000"/>
            <a:ext cx="2362200" cy="1066800"/>
          </a:xfrm>
          <a:prstGeom prst="roundRect">
            <a:avLst>
              <a:gd name="adj" fmla="val 16667"/>
            </a:avLst>
          </a:prstGeom>
          <a:solidFill>
            <a:srgbClr val="1822CD">
              <a:alpha val="14902"/>
            </a:srgbClr>
          </a:solidFill>
          <a:ln w="38100">
            <a:solidFill>
              <a:srgbClr val="1822CD"/>
            </a:solidFill>
            <a:round/>
            <a:headEnd/>
            <a:tailEnd/>
          </a:ln>
        </p:spPr>
        <p:txBody>
          <a:bodyPr wrap="none" anchor="ctr"/>
          <a:lstStyle/>
          <a:p>
            <a:endParaRPr lang="en-US"/>
          </a:p>
        </p:txBody>
      </p:sp>
      <p:sp>
        <p:nvSpPr>
          <p:cNvPr id="226310" name="AutoShape 10"/>
          <p:cNvSpPr>
            <a:spLocks noChangeArrowheads="1"/>
          </p:cNvSpPr>
          <p:nvPr/>
        </p:nvSpPr>
        <p:spPr bwMode="auto">
          <a:xfrm>
            <a:off x="6705600" y="3530600"/>
            <a:ext cx="2362200" cy="1066800"/>
          </a:xfrm>
          <a:prstGeom prst="roundRect">
            <a:avLst>
              <a:gd name="adj" fmla="val 16667"/>
            </a:avLst>
          </a:prstGeom>
          <a:solidFill>
            <a:srgbClr val="1822CD">
              <a:alpha val="14902"/>
            </a:srgbClr>
          </a:solidFill>
          <a:ln w="38100">
            <a:solidFill>
              <a:srgbClr val="1822CD"/>
            </a:solidFill>
            <a:round/>
            <a:headEnd/>
            <a:tailEnd/>
          </a:ln>
        </p:spPr>
        <p:txBody>
          <a:bodyPr wrap="none" anchor="ctr"/>
          <a:lstStyle/>
          <a:p>
            <a:endParaRPr lang="en-US"/>
          </a:p>
        </p:txBody>
      </p:sp>
      <p:sp>
        <p:nvSpPr>
          <p:cNvPr id="226311" name="AutoShape 11"/>
          <p:cNvSpPr>
            <a:spLocks noChangeArrowheads="1"/>
          </p:cNvSpPr>
          <p:nvPr/>
        </p:nvSpPr>
        <p:spPr bwMode="auto">
          <a:xfrm>
            <a:off x="6705600" y="4648200"/>
            <a:ext cx="2362200" cy="1066800"/>
          </a:xfrm>
          <a:prstGeom prst="roundRect">
            <a:avLst>
              <a:gd name="adj" fmla="val 16667"/>
            </a:avLst>
          </a:prstGeom>
          <a:solidFill>
            <a:srgbClr val="1822CD">
              <a:alpha val="14902"/>
            </a:srgbClr>
          </a:solidFill>
          <a:ln w="38100">
            <a:solidFill>
              <a:srgbClr val="1822CD"/>
            </a:solidFill>
            <a:round/>
            <a:headEnd/>
            <a:tailEnd/>
          </a:ln>
        </p:spPr>
        <p:txBody>
          <a:bodyPr wrap="none" anchor="ctr"/>
          <a:lstStyle/>
          <a:p>
            <a:endParaRPr lang="en-US"/>
          </a:p>
        </p:txBody>
      </p:sp>
      <p:sp>
        <p:nvSpPr>
          <p:cNvPr id="356358" name="Oval 6"/>
          <p:cNvSpPr>
            <a:spLocks noChangeArrowheads="1"/>
          </p:cNvSpPr>
          <p:nvPr/>
        </p:nvSpPr>
        <p:spPr bwMode="auto">
          <a:xfrm>
            <a:off x="7086600" y="2257425"/>
            <a:ext cx="762000" cy="228600"/>
          </a:xfrm>
          <a:prstGeom prst="ellipse">
            <a:avLst/>
          </a:prstGeom>
          <a:solidFill>
            <a:srgbClr val="CC0000">
              <a:alpha val="14902"/>
            </a:srgbClr>
          </a:solidFill>
          <a:ln w="28575">
            <a:solidFill>
              <a:srgbClr val="CC0000"/>
            </a:solidFill>
            <a:round/>
            <a:headEnd/>
            <a:tailEnd/>
          </a:ln>
        </p:spPr>
        <p:txBody>
          <a:bodyPr wrap="none" anchor="ctr"/>
          <a:lstStyle/>
          <a:p>
            <a:endParaRPr lang="en-US"/>
          </a:p>
        </p:txBody>
      </p:sp>
      <p:sp>
        <p:nvSpPr>
          <p:cNvPr id="356359" name="Oval 7"/>
          <p:cNvSpPr>
            <a:spLocks noChangeArrowheads="1"/>
          </p:cNvSpPr>
          <p:nvPr/>
        </p:nvSpPr>
        <p:spPr bwMode="auto">
          <a:xfrm>
            <a:off x="7086600" y="3352800"/>
            <a:ext cx="762000" cy="228600"/>
          </a:xfrm>
          <a:prstGeom prst="ellipse">
            <a:avLst/>
          </a:prstGeom>
          <a:solidFill>
            <a:srgbClr val="CC0000">
              <a:alpha val="14902"/>
            </a:srgbClr>
          </a:solidFill>
          <a:ln w="28575">
            <a:solidFill>
              <a:srgbClr val="CC0000"/>
            </a:solidFill>
            <a:round/>
            <a:headEnd/>
            <a:tailEnd/>
          </a:ln>
        </p:spPr>
        <p:txBody>
          <a:bodyPr wrap="none" anchor="ctr"/>
          <a:lstStyle/>
          <a:p>
            <a:endParaRPr lang="en-US"/>
          </a:p>
        </p:txBody>
      </p:sp>
      <p:sp>
        <p:nvSpPr>
          <p:cNvPr id="356364" name="Oval 12"/>
          <p:cNvSpPr>
            <a:spLocks noChangeArrowheads="1"/>
          </p:cNvSpPr>
          <p:nvPr/>
        </p:nvSpPr>
        <p:spPr bwMode="auto">
          <a:xfrm>
            <a:off x="7086600" y="4495800"/>
            <a:ext cx="762000" cy="228600"/>
          </a:xfrm>
          <a:prstGeom prst="ellipse">
            <a:avLst/>
          </a:prstGeom>
          <a:solidFill>
            <a:srgbClr val="CC0000">
              <a:alpha val="14902"/>
            </a:srgbClr>
          </a:solidFill>
          <a:ln w="28575">
            <a:solidFill>
              <a:srgbClr val="CC0000"/>
            </a:solidFill>
            <a:round/>
            <a:headEnd/>
            <a:tailEnd/>
          </a:ln>
        </p:spPr>
        <p:txBody>
          <a:bodyPr wrap="none" anchor="ctr"/>
          <a:lstStyle/>
          <a:p>
            <a:endParaRPr lang="en-US"/>
          </a:p>
        </p:txBody>
      </p:sp>
      <p:sp>
        <p:nvSpPr>
          <p:cNvPr id="356365" name="Oval 13"/>
          <p:cNvSpPr>
            <a:spLocks noChangeArrowheads="1"/>
          </p:cNvSpPr>
          <p:nvPr/>
        </p:nvSpPr>
        <p:spPr bwMode="auto">
          <a:xfrm>
            <a:off x="7086600" y="5638800"/>
            <a:ext cx="762000" cy="228600"/>
          </a:xfrm>
          <a:prstGeom prst="ellipse">
            <a:avLst/>
          </a:prstGeom>
          <a:solidFill>
            <a:srgbClr val="CC0000">
              <a:alpha val="14902"/>
            </a:srgbClr>
          </a:solidFill>
          <a:ln w="28575">
            <a:solidFill>
              <a:srgbClr val="CC0000"/>
            </a:solidFill>
            <a:round/>
            <a:headEnd/>
            <a:tailEnd/>
          </a:ln>
        </p:spPr>
        <p:txBody>
          <a:bodyPr wrap="none" anchor="ctr"/>
          <a:lstStyle/>
          <a:p>
            <a:endParaRPr lang="en-US"/>
          </a:p>
        </p:txBody>
      </p:sp>
      <p:pic>
        <p:nvPicPr>
          <p:cNvPr id="356367" name="Picture 15" descr="penguin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175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6368" name="AutoShape 16"/>
          <p:cNvSpPr>
            <a:spLocks noChangeArrowheads="1"/>
          </p:cNvSpPr>
          <p:nvPr/>
        </p:nvSpPr>
        <p:spPr bwMode="auto">
          <a:xfrm flipH="1">
            <a:off x="1906588" y="5262563"/>
            <a:ext cx="3030537" cy="1066800"/>
          </a:xfrm>
          <a:prstGeom prst="wedgeEllipseCallout">
            <a:avLst>
              <a:gd name="adj1" fmla="val 78023"/>
              <a:gd name="adj2" fmla="val 10565"/>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Dangling bases?</a:t>
            </a:r>
            <a:br>
              <a:rPr lang="en-US" sz="1800">
                <a:solidFill>
                  <a:srgbClr val="0F116A"/>
                </a:solidFill>
                <a:latin typeface="Comic Sans MS" charset="0"/>
              </a:rPr>
            </a:br>
            <a:r>
              <a:rPr lang="en-US" sz="1800">
                <a:solidFill>
                  <a:srgbClr val="0F116A"/>
                </a:solidFill>
                <a:latin typeface="Comic Sans MS" charset="0"/>
              </a:rPr>
              <a:t>Why is this important? </a:t>
            </a:r>
          </a:p>
        </p:txBody>
      </p:sp>
    </p:spTree>
    <p:extLst>
      <p:ext uri="{BB962C8B-B14F-4D97-AF65-F5344CB8AC3E}">
        <p14:creationId xmlns:p14="http://schemas.microsoft.com/office/powerpoint/2010/main" val="3430947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6358"/>
                                        </p:tgtEl>
                                        <p:attrNameLst>
                                          <p:attrName>style.visibility</p:attrName>
                                        </p:attrNameLst>
                                      </p:cBhvr>
                                      <p:to>
                                        <p:strVal val="visible"/>
                                      </p:to>
                                    </p:set>
                                    <p:animEffect transition="in" filter="wipe(left)">
                                      <p:cBhvr>
                                        <p:cTn id="7" dur="500"/>
                                        <p:tgtEl>
                                          <p:spTgt spid="35635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6359"/>
                                        </p:tgtEl>
                                        <p:attrNameLst>
                                          <p:attrName>style.visibility</p:attrName>
                                        </p:attrNameLst>
                                      </p:cBhvr>
                                      <p:to>
                                        <p:strVal val="visible"/>
                                      </p:to>
                                    </p:set>
                                    <p:animEffect transition="in" filter="wipe(left)">
                                      <p:cBhvr>
                                        <p:cTn id="11" dur="500"/>
                                        <p:tgtEl>
                                          <p:spTgt spid="35635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6364"/>
                                        </p:tgtEl>
                                        <p:attrNameLst>
                                          <p:attrName>style.visibility</p:attrName>
                                        </p:attrNameLst>
                                      </p:cBhvr>
                                      <p:to>
                                        <p:strVal val="visible"/>
                                      </p:to>
                                    </p:set>
                                    <p:animEffect transition="in" filter="wipe(left)">
                                      <p:cBhvr>
                                        <p:cTn id="15" dur="500"/>
                                        <p:tgtEl>
                                          <p:spTgt spid="356364"/>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56365"/>
                                        </p:tgtEl>
                                        <p:attrNameLst>
                                          <p:attrName>style.visibility</p:attrName>
                                        </p:attrNameLst>
                                      </p:cBhvr>
                                      <p:to>
                                        <p:strVal val="visible"/>
                                      </p:to>
                                    </p:set>
                                    <p:animEffect transition="in" filter="wipe(left)">
                                      <p:cBhvr>
                                        <p:cTn id="19" dur="500"/>
                                        <p:tgtEl>
                                          <p:spTgt spid="35636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356367"/>
                                        </p:tgtEl>
                                        <p:attrNameLst>
                                          <p:attrName>style.visibility</p:attrName>
                                        </p:attrNameLst>
                                      </p:cBhvr>
                                      <p:to>
                                        <p:strVal val="visible"/>
                                      </p:to>
                                    </p:set>
                                    <p:animEffect transition="in" filter="wipe(left)">
                                      <p:cBhvr>
                                        <p:cTn id="24" dur="500"/>
                                        <p:tgtEl>
                                          <p:spTgt spid="356367"/>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356368"/>
                                        </p:tgtEl>
                                        <p:attrNameLst>
                                          <p:attrName>style.visibility</p:attrName>
                                        </p:attrNameLst>
                                      </p:cBhvr>
                                      <p:to>
                                        <p:strVal val="visible"/>
                                      </p:to>
                                    </p:set>
                                    <p:animEffect transition="in" filter="wipe(left)">
                                      <p:cBhvr>
                                        <p:cTn id="28" dur="500"/>
                                        <p:tgtEl>
                                          <p:spTgt spid="356368"/>
                                        </p:tgtEl>
                                      </p:cBhvr>
                                    </p:animEffect>
                                  </p:childTnLst>
                                  <p:subTnLst>
                                    <p:audio>
                                      <p:cMediaNode>
                                        <p:cTn display="0" masterRel="sameClick">
                                          <p:stCondLst>
                                            <p:cond evt="begin" delay="0">
                                              <p:tn val="26"/>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8" grpId="0" animBg="1"/>
      <p:bldP spid="356359" grpId="0" animBg="1"/>
      <p:bldP spid="356364" grpId="0" animBg="1"/>
      <p:bldP spid="356365" grpId="0" animBg="1"/>
      <p:bldP spid="356368"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3" name="Picture 1028"/>
          <p:cNvPicPr>
            <a:picLocks noChangeAspect="1" noChangeArrowheads="1"/>
          </p:cNvPicPr>
          <p:nvPr/>
        </p:nvPicPr>
        <p:blipFill>
          <a:blip r:embed="rId4">
            <a:extLst>
              <a:ext uri="{28A0092B-C50C-407E-A947-70E740481C1C}">
                <a14:useLocalDpi xmlns:a14="http://schemas.microsoft.com/office/drawing/2010/main" val="0"/>
              </a:ext>
            </a:extLst>
          </a:blip>
          <a:srcRect l="28799" r="27000" b="15894"/>
          <a:stretch>
            <a:fillRect/>
          </a:stretch>
        </p:blipFill>
        <p:spPr bwMode="auto">
          <a:xfrm>
            <a:off x="4654550" y="2019300"/>
            <a:ext cx="448945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54" name="Rectangle 1026"/>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Pairing of nucleotides</a:t>
            </a:r>
          </a:p>
        </p:txBody>
      </p:sp>
      <p:sp>
        <p:nvSpPr>
          <p:cNvPr id="228355" name="Rectangle 1027" descr="Rectangle: Click to edit Master text styles&#10;Second level&#10;Third level&#10;Fourth level&#10;Fifth level"/>
          <p:cNvSpPr>
            <a:spLocks noGrp="1" noChangeArrowheads="1"/>
          </p:cNvSpPr>
          <p:nvPr>
            <p:ph type="body" idx="1"/>
          </p:nvPr>
        </p:nvSpPr>
        <p:spPr>
          <a:xfrm>
            <a:off x="701675" y="1371600"/>
            <a:ext cx="6537325" cy="4419600"/>
          </a:xfrm>
        </p:spPr>
        <p:txBody>
          <a:bodyPr/>
          <a:lstStyle/>
          <a:p>
            <a:pPr eaLnBrk="1" hangingPunct="1"/>
            <a:r>
              <a:rPr lang="en-US">
                <a:latin typeface="Calibri" charset="0"/>
                <a:ea typeface="ＭＳ Ｐゴシック" charset="0"/>
                <a:cs typeface="ＭＳ Ｐゴシック" charset="0"/>
              </a:rPr>
              <a:t>Nucleotides bond between </a:t>
            </a:r>
            <a:br>
              <a:rPr lang="en-US">
                <a:latin typeface="Calibri" charset="0"/>
                <a:ea typeface="ＭＳ Ｐゴシック" charset="0"/>
                <a:cs typeface="ＭＳ Ｐゴシック" charset="0"/>
              </a:rPr>
            </a:br>
            <a:r>
              <a:rPr lang="en-US">
                <a:latin typeface="Calibri" charset="0"/>
                <a:ea typeface="ＭＳ Ｐゴシック" charset="0"/>
                <a:cs typeface="ＭＳ Ｐゴシック" charset="0"/>
              </a:rPr>
              <a:t>DNA strands</a:t>
            </a:r>
          </a:p>
          <a:p>
            <a:pPr lvl="1" eaLnBrk="1" hangingPunct="1"/>
            <a:r>
              <a:rPr lang="en-US">
                <a:solidFill>
                  <a:srgbClr val="0F116A"/>
                </a:solidFill>
                <a:latin typeface="Calibri" charset="0"/>
                <a:ea typeface="ＭＳ Ｐゴシック" charset="0"/>
              </a:rPr>
              <a:t>H bonds</a:t>
            </a:r>
          </a:p>
          <a:p>
            <a:pPr lvl="1" eaLnBrk="1" hangingPunct="1">
              <a:lnSpc>
                <a:spcPct val="90000"/>
              </a:lnSpc>
            </a:pPr>
            <a:r>
              <a:rPr lang="en-US">
                <a:latin typeface="Calibri" charset="0"/>
                <a:ea typeface="ＭＳ Ｐゴシック" charset="0"/>
              </a:rPr>
              <a:t>purine :: pyrimidine</a:t>
            </a:r>
          </a:p>
          <a:p>
            <a:pPr lvl="1" eaLnBrk="1" hangingPunct="1">
              <a:lnSpc>
                <a:spcPct val="90000"/>
              </a:lnSpc>
            </a:pPr>
            <a:r>
              <a:rPr lang="en-US" u="sng">
                <a:solidFill>
                  <a:srgbClr val="CC0000"/>
                </a:solidFill>
                <a:latin typeface="Calibri" charset="0"/>
                <a:ea typeface="ＭＳ Ｐゴシック" charset="0"/>
              </a:rPr>
              <a:t>A :: T</a:t>
            </a:r>
            <a:endParaRPr lang="en-US">
              <a:latin typeface="Calibri" charset="0"/>
              <a:ea typeface="ＭＳ Ｐゴシック" charset="0"/>
            </a:endParaRPr>
          </a:p>
          <a:p>
            <a:pPr lvl="2" eaLnBrk="1" hangingPunct="1">
              <a:lnSpc>
                <a:spcPct val="90000"/>
              </a:lnSpc>
            </a:pPr>
            <a:r>
              <a:rPr lang="en-US" sz="2600">
                <a:latin typeface="Calibri" charset="0"/>
                <a:ea typeface="ＭＳ Ｐゴシック" charset="0"/>
              </a:rPr>
              <a:t>2 H bonds</a:t>
            </a:r>
            <a:r>
              <a:rPr lang="en-US">
                <a:latin typeface="Calibri" charset="0"/>
                <a:ea typeface="ＭＳ Ｐゴシック" charset="0"/>
              </a:rPr>
              <a:t> </a:t>
            </a:r>
          </a:p>
          <a:p>
            <a:pPr lvl="1" eaLnBrk="1" hangingPunct="1">
              <a:lnSpc>
                <a:spcPct val="90000"/>
              </a:lnSpc>
            </a:pPr>
            <a:r>
              <a:rPr lang="en-US" u="sng">
                <a:solidFill>
                  <a:srgbClr val="CC0000"/>
                </a:solidFill>
                <a:latin typeface="Calibri" charset="0"/>
                <a:ea typeface="ＭＳ Ｐゴシック" charset="0"/>
              </a:rPr>
              <a:t>G :: C</a:t>
            </a:r>
            <a:endParaRPr lang="en-US">
              <a:latin typeface="Calibri" charset="0"/>
              <a:ea typeface="ＭＳ Ｐゴシック" charset="0"/>
            </a:endParaRPr>
          </a:p>
          <a:p>
            <a:pPr lvl="2" eaLnBrk="1" hangingPunct="1">
              <a:lnSpc>
                <a:spcPct val="90000"/>
              </a:lnSpc>
            </a:pPr>
            <a:r>
              <a:rPr lang="en-US" sz="2600">
                <a:latin typeface="Calibri" charset="0"/>
                <a:ea typeface="ＭＳ Ｐゴシック" charset="0"/>
              </a:rPr>
              <a:t>3 H bonds</a:t>
            </a:r>
          </a:p>
        </p:txBody>
      </p:sp>
      <p:pic>
        <p:nvPicPr>
          <p:cNvPr id="403463" name="Picture 1031" descr="penguin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175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3464" name="AutoShape 1032"/>
          <p:cNvSpPr>
            <a:spLocks noChangeArrowheads="1"/>
          </p:cNvSpPr>
          <p:nvPr/>
        </p:nvSpPr>
        <p:spPr bwMode="auto">
          <a:xfrm flipH="1">
            <a:off x="1806575" y="5611813"/>
            <a:ext cx="3030538" cy="1066800"/>
          </a:xfrm>
          <a:prstGeom prst="wedgeEllipseCallout">
            <a:avLst>
              <a:gd name="adj1" fmla="val 74616"/>
              <a:gd name="adj2" fmla="val -22472"/>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Matching bases?</a:t>
            </a:r>
            <a:br>
              <a:rPr lang="en-US" sz="1800">
                <a:solidFill>
                  <a:srgbClr val="0F116A"/>
                </a:solidFill>
                <a:latin typeface="Comic Sans MS" charset="0"/>
              </a:rPr>
            </a:br>
            <a:r>
              <a:rPr lang="en-US" sz="1800">
                <a:solidFill>
                  <a:srgbClr val="0F116A"/>
                </a:solidFill>
                <a:latin typeface="Comic Sans MS" charset="0"/>
              </a:rPr>
              <a:t>Why is this important? </a:t>
            </a:r>
          </a:p>
        </p:txBody>
      </p:sp>
    </p:spTree>
    <p:extLst>
      <p:ext uri="{BB962C8B-B14F-4D97-AF65-F5344CB8AC3E}">
        <p14:creationId xmlns:p14="http://schemas.microsoft.com/office/powerpoint/2010/main" val="3795446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03463"/>
                                        </p:tgtEl>
                                        <p:attrNameLst>
                                          <p:attrName>style.visibility</p:attrName>
                                        </p:attrNameLst>
                                      </p:cBhvr>
                                      <p:to>
                                        <p:strVal val="visible"/>
                                      </p:to>
                                    </p:set>
                                    <p:animEffect transition="in" filter="wipe(left)">
                                      <p:cBhvr>
                                        <p:cTn id="7" dur="500"/>
                                        <p:tgtEl>
                                          <p:spTgt spid="40346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3464"/>
                                        </p:tgtEl>
                                        <p:attrNameLst>
                                          <p:attrName>style.visibility</p:attrName>
                                        </p:attrNameLst>
                                      </p:cBhvr>
                                      <p:to>
                                        <p:strVal val="visible"/>
                                      </p:to>
                                    </p:set>
                                    <p:animEffect transition="in" filter="wipe(left)">
                                      <p:cBhvr>
                                        <p:cTn id="11" dur="500"/>
                                        <p:tgtEl>
                                          <p:spTgt spid="403464"/>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4"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1710</Words>
  <Application>Microsoft Macintosh PowerPoint</Application>
  <PresentationFormat>On-screen Show (4:3)</PresentationFormat>
  <Paragraphs>211</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Nucleic Acids</vt:lpstr>
      <vt:lpstr>DNA  RNA  protein:  information flow in a cell</vt:lpstr>
      <vt:lpstr>Nucleic Acids</vt:lpstr>
      <vt:lpstr>Nucleotides</vt:lpstr>
      <vt:lpstr>3.16 Nucleic acids are information-rich polymers of nucleotides</vt:lpstr>
      <vt:lpstr>Types of nucleotides</vt:lpstr>
      <vt:lpstr>Nucleic polymer</vt:lpstr>
      <vt:lpstr>Pairing of nucleotides</vt:lpstr>
      <vt:lpstr>3.16 Nucleic acids are information-rich polymers of nucleotides</vt:lpstr>
      <vt:lpstr>DNA molecule</vt:lpstr>
      <vt:lpstr>3.16 Nucleic acids are information-rich polymers of nucleotides</vt:lpstr>
      <vt:lpstr>3.17 EVOLUTION CONNECTION: Lactose tolerance is a recent event in human evolution</vt:lpstr>
      <vt:lpstr>Copying DNA</vt:lpstr>
      <vt:lpstr>When does a cell copy DNA?</vt:lpstr>
      <vt:lpstr>Maurice Wilkins… and…</vt:lpstr>
      <vt:lpstr>Rosalind Franklin (1920-1958)</vt:lpstr>
      <vt:lpstr>X-ray crystallography </vt:lpstr>
      <vt:lpstr>Interesting note…</vt:lpstr>
      <vt:lpstr>Another interesting note…</vt:lpstr>
      <vt:lpstr>PowerPoint Presentation</vt:lpstr>
      <vt:lpstr>PowerPoint Presentation</vt:lpstr>
      <vt:lpstr>You should now be able to</vt:lpstr>
      <vt:lpstr>You should now be able to</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Plano High School</dc:creator>
  <cp:lastModifiedBy>Plano High School</cp:lastModifiedBy>
  <cp:revision>4</cp:revision>
  <dcterms:created xsi:type="dcterms:W3CDTF">2017-05-17T18:38:25Z</dcterms:created>
  <dcterms:modified xsi:type="dcterms:W3CDTF">2017-05-17T18:44:12Z</dcterms:modified>
</cp:coreProperties>
</file>