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6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6D1E8-2E36-CE4D-9235-74045D3EF788}" type="datetimeFigureOut">
              <a:rPr lang="en-US" smtClean="0"/>
              <a:t>5/17/17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45C12-310F-9540-B38E-0D10BA531D11}" type="slidenum">
              <a:rPr lang="en-US" smtClean="0"/>
              <a:t>‹#›</a:t>
            </a:fld>
            <a:endParaRPr lang="en-US"/>
          </a:p>
        </p:txBody>
      </p:sp>
    </p:spTree>
    <p:extLst>
      <p:ext uri="{BB962C8B-B14F-4D97-AF65-F5344CB8AC3E}">
        <p14:creationId xmlns:p14="http://schemas.microsoft.com/office/powerpoint/2010/main" val="29136915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
          <p:cNvSpPr>
            <a:spLocks noGrp="1" noRot="1" noChangeAspect="1" noChangeArrowheads="1"/>
          </p:cNvSpPr>
          <p:nvPr>
            <p:ph type="sldImg"/>
          </p:nvPr>
        </p:nvSpPr>
        <p:spPr>
          <a:solidFill>
            <a:srgbClr val="FFFFFF"/>
          </a:solidFill>
          <a:ln/>
        </p:spPr>
      </p:sp>
      <p:sp>
        <p:nvSpPr>
          <p:cNvPr id="17203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
              <a:lnSpc>
                <a:spcPct val="95000"/>
              </a:lnSpc>
              <a:spcBef>
                <a:spcPts val="413"/>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900">
                <a:solidFill>
                  <a:srgbClr val="000000"/>
                </a:solidFill>
                <a:latin typeface="Arial" charset="0"/>
                <a:ea typeface="ＭＳ Ｐゴシック" charset="0"/>
                <a:cs typeface="Arial" charset="0"/>
                <a:sym typeface="Arial" charset="0"/>
              </a:rPr>
              <a:t>Hemoglobin</a:t>
            </a:r>
          </a:p>
          <a:p>
            <a:pPr marL="38100">
              <a:lnSpc>
                <a:spcPct val="95000"/>
              </a:lnSpc>
              <a:spcBef>
                <a:spcPts val="413"/>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900">
                <a:solidFill>
                  <a:srgbClr val="000000"/>
                </a:solidFill>
                <a:latin typeface="Arial" charset="0"/>
                <a:ea typeface="ＭＳ Ｐゴシック" charset="0"/>
                <a:cs typeface="Arial" charset="0"/>
                <a:sym typeface="Arial" charset="0"/>
              </a:rPr>
              <a:t>Hemoglobin is the protein that makes blood red. It is composed of four protein chains, two alpha chains and two beta chains, each with a ring-like heme group containing an iron atom. Oxygen binds reversibly to these iron atoms and is transported through blood.</a:t>
            </a:r>
          </a:p>
          <a:p>
            <a:pPr marL="38100">
              <a:lnSpc>
                <a:spcPct val="95000"/>
              </a:lnSpc>
              <a:spcBef>
                <a:spcPts val="413"/>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endParaRPr lang="en-US" sz="900">
              <a:solidFill>
                <a:srgbClr val="000000"/>
              </a:solidFill>
              <a:latin typeface="Arial" charset="0"/>
              <a:ea typeface="ＭＳ Ｐゴシック" charset="0"/>
              <a:cs typeface="Arial" charset="0"/>
              <a:sym typeface="Arial" charset="0"/>
            </a:endParaRPr>
          </a:p>
          <a:p>
            <a:pPr marL="38100">
              <a:lnSpc>
                <a:spcPct val="95000"/>
              </a:lnSpc>
              <a:spcBef>
                <a:spcPts val="413"/>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900">
                <a:solidFill>
                  <a:srgbClr val="000000"/>
                </a:solidFill>
                <a:latin typeface="Arial" charset="0"/>
                <a:ea typeface="ＭＳ Ｐゴシック" charset="0"/>
                <a:cs typeface="Arial" charset="0"/>
                <a:sym typeface="Arial" charset="0"/>
              </a:rPr>
              <a:t>Pepsin</a:t>
            </a:r>
          </a:p>
          <a:p>
            <a:pPr marL="38100">
              <a:lnSpc>
                <a:spcPct val="95000"/>
              </a:lnSpc>
              <a:spcBef>
                <a:spcPts val="413"/>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900">
                <a:solidFill>
                  <a:srgbClr val="000000"/>
                </a:solidFill>
                <a:latin typeface="Arial" charset="0"/>
                <a:ea typeface="ＭＳ Ｐゴシック" charset="0"/>
                <a:cs typeface="Arial" charset="0"/>
                <a:sym typeface="Arial" charset="0"/>
              </a:rPr>
              <a:t>Pepsin is the first in a series of enzymes in our digestive system that digest proteins. In the stomach, protein chains bind in the deep active site groove of pepsin, seen in the upper illustration (from PDB entry 5pep), and are broken into smaller pieces. Then, a variety of proteases and peptidases in the intestine finish the job. The small fragments--amino acids and dipeptides--are then absorbed by cells for use as metabolic fuel or construction of new proteins.</a:t>
            </a:r>
          </a:p>
          <a:p>
            <a:pPr marL="38100">
              <a:lnSpc>
                <a:spcPct val="95000"/>
              </a:lnSpc>
              <a:spcBef>
                <a:spcPts val="413"/>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endParaRPr lang="en-US" sz="900">
              <a:solidFill>
                <a:srgbClr val="000000"/>
              </a:solidFill>
              <a:latin typeface="Arial" charset="0"/>
              <a:ea typeface="ＭＳ Ｐゴシック" charset="0"/>
              <a:cs typeface="Arial" charset="0"/>
              <a:sym typeface="Arial" charset="0"/>
            </a:endParaRPr>
          </a:p>
          <a:p>
            <a:pPr marL="38100">
              <a:lnSpc>
                <a:spcPct val="95000"/>
              </a:lnSpc>
              <a:spcBef>
                <a:spcPts val="413"/>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900">
                <a:solidFill>
                  <a:srgbClr val="000000"/>
                </a:solidFill>
                <a:latin typeface="Arial" charset="0"/>
                <a:ea typeface="ＭＳ Ｐゴシック" charset="0"/>
                <a:cs typeface="Arial" charset="0"/>
                <a:sym typeface="Arial" charset="0"/>
              </a:rPr>
              <a:t>Collagen– Your Most Plentiful Protein</a:t>
            </a:r>
          </a:p>
          <a:p>
            <a:pPr marL="38100">
              <a:lnSpc>
                <a:spcPct val="95000"/>
              </a:lnSpc>
              <a:spcBef>
                <a:spcPts val="413"/>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900">
                <a:solidFill>
                  <a:srgbClr val="000000"/>
                </a:solidFill>
                <a:latin typeface="Arial" charset="0"/>
                <a:ea typeface="ＭＳ Ｐゴシック" charset="0"/>
                <a:cs typeface="Arial" charset="0"/>
                <a:sym typeface="Arial" charset="0"/>
              </a:rPr>
              <a:t>About one quarter of all of the protein in your body is collagen. Collagen is a major structural protein, forming molecular cables that strengthen the tendons and vast, resilient sheets that support the skin and internal organs. Bones and teeth are made by adding mineral crystals to collagen. Collagen provides structure to our bodies, protecting and supporting the softer tissues and connecting them with the skeleton. But, in spite of its critical function in the body, collagen is a relatively simple protein.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Grp="1" noRot="1" noChangeAspect="1" noChangeArrowheads="1"/>
          </p:cNvSpPr>
          <p:nvPr>
            <p:ph type="sldImg"/>
          </p:nvPr>
        </p:nvSpPr>
        <p:spPr>
          <a:solidFill>
            <a:srgbClr val="FFFFFF"/>
          </a:solidFill>
          <a:ln/>
        </p:spPr>
      </p:sp>
      <p:sp>
        <p:nvSpPr>
          <p:cNvPr id="17408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
              <a:lnSpc>
                <a:spcPct val="95000"/>
              </a:lnSpc>
              <a:spcBef>
                <a:spcPts val="675"/>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800">
                <a:solidFill>
                  <a:srgbClr val="000000"/>
                </a:solidFill>
                <a:latin typeface="Arial" charset="0"/>
                <a:ea typeface="ＭＳ Ｐゴシック" charset="0"/>
                <a:cs typeface="Arial" charset="0"/>
                <a:sym typeface="Arial" charset="0"/>
              </a:rPr>
              <a:t>sequence determines structure and…</a:t>
            </a:r>
          </a:p>
          <a:p>
            <a:pPr marL="38100">
              <a:lnSpc>
                <a:spcPct val="95000"/>
              </a:lnSpc>
              <a:spcBef>
                <a:spcPts val="675"/>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800">
                <a:solidFill>
                  <a:srgbClr val="000000"/>
                </a:solidFill>
                <a:latin typeface="Arial" charset="0"/>
                <a:ea typeface="ＭＳ Ｐゴシック" charset="0"/>
                <a:cs typeface="Arial" charset="0"/>
                <a:sym typeface="Arial" charset="0"/>
              </a:rPr>
              <a:t>structure determines function.</a:t>
            </a:r>
          </a:p>
          <a:p>
            <a:pPr marL="38100">
              <a:lnSpc>
                <a:spcPct val="95000"/>
              </a:lnSpc>
              <a:spcBef>
                <a:spcPts val="675"/>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800">
                <a:solidFill>
                  <a:srgbClr val="000000"/>
                </a:solidFill>
                <a:latin typeface="Arial" charset="0"/>
                <a:ea typeface="ＭＳ Ｐゴシック" charset="0"/>
                <a:cs typeface="Arial" charset="0"/>
                <a:sym typeface="Arial" charset="0"/>
              </a:rPr>
              <a:t>Change the sequence &amp; that changes the structure which changes the function.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070742F8-05EE-3649-924F-CDE1DD41A51A}" type="slidenum">
              <a:rPr lang="en-US" sz="1200" b="0">
                <a:latin typeface="Times New Roman" charset="0"/>
              </a:rPr>
              <a:pPr/>
              <a:t>3</a:t>
            </a:fld>
            <a:endParaRPr lang="en-US" sz="1200" b="0">
              <a:latin typeface="Times New Roman" charset="0"/>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Sickle cell disease is manifested by an inability of hemoglobin in red blood cells to carry oxygen, the primary function of hemoglobin. This blood disorder is the result of change in a single amino acid.</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Consider this assignment to review the organic molecules in our diets. Have students, working individually or in small groups, analyze a food label listing the components of a McDonalds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Big Mac or other fast-food sandwich. Note the most abundant organic molecule class (perhaps by weight) found in each component.</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2960A147-B141-324E-A848-07DEECBE2BF9}" type="slidenum">
              <a:rPr lang="en-US" sz="1200" b="0">
                <a:latin typeface="Times New Roman" charset="0"/>
              </a:rPr>
              <a:pPr/>
              <a:t>4</a:t>
            </a:fld>
            <a:endParaRPr lang="en-US" sz="1200" b="0">
              <a:latin typeface="Times New Roman" charset="0"/>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Hydrogen bonding is an important component of the silk protein of a spider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web. The many hydrogen bonds makes the web as strong as steel.</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Consider this assignment to review the organic molecules in our diets. Have students, working individually or in small groups, analyze a food label listing the components of a McDonalds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Big Mac or other fast-food sandwich. Note the most abundant organic molecule class (perhaps by weight) found in each component.</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529277E1-8B98-974F-A5BE-D7FC8467EE99}" type="slidenum">
              <a:rPr lang="en-US" sz="1200" b="0">
                <a:latin typeface="Times New Roman" charset="0"/>
              </a:rPr>
              <a:pPr/>
              <a:t>5</a:t>
            </a:fld>
            <a:endParaRPr lang="en-US" sz="1200" b="0">
              <a:latin typeface="Times New Roman"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Teaching Tips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Consider this assignment to review the organic molecules in our diets. Have students, working individually or in small groups, analyze a food label listing the components of a McDonalds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Big Mac or other fast-food sandwich. Note the most abundant organic molecule class (perhaps by weight) found in each component.</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30AAC39A-4E3D-0C44-B448-7B3C3579008F}" type="slidenum">
              <a:rPr lang="en-US" sz="1200" b="0">
                <a:latin typeface="Times New Roman" charset="0"/>
              </a:rPr>
              <a:pPr/>
              <a:t>6</a:t>
            </a:fld>
            <a:endParaRPr lang="en-US" sz="1200" b="0">
              <a:latin typeface="Times New Roman"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Misfolding of proteins cause diseases, such as Alzheimer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and Parkinson</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Both are manifested by accumulations of misfolded proteins.</a:t>
            </a:r>
          </a:p>
          <a:p>
            <a:pPr eaLnBrk="1" hangingPunct="1"/>
            <a:r>
              <a:rPr lang="en-US">
                <a:latin typeface="Times New Roman" charset="0"/>
                <a:ea typeface="ＭＳ Ｐゴシック" charset="0"/>
                <a:cs typeface="ＭＳ Ｐゴシック" charset="0"/>
              </a:rPr>
              <a:t>Consider an assignment to review the organic molecules in our diets. Have students, working individually or in small groups, analyze a food label listing the components of a McDonald</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Big Mac or other fast food sandwich. Note the most abundant organic molecule class (perhaps by weight) found in each component.  </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For the BLAST Animation Protein Primary Structure, go to Animation and Video Files.</a:t>
            </a:r>
          </a:p>
          <a:p>
            <a:pPr eaLnBrk="1" hangingPunct="1"/>
            <a:r>
              <a:rPr lang="en-US">
                <a:latin typeface="Times New Roman" charset="0"/>
                <a:ea typeface="ＭＳ Ｐゴシック" charset="0"/>
                <a:cs typeface="ＭＳ Ｐゴシック" charset="0"/>
              </a:rPr>
              <a:t>For the BLAST Animation Protein Secondary Structure, go to Animation and Video Files.</a:t>
            </a:r>
          </a:p>
          <a:p>
            <a:pPr eaLnBrk="1" hangingPunct="1"/>
            <a:r>
              <a:rPr lang="en-US">
                <a:latin typeface="Times New Roman" charset="0"/>
                <a:ea typeface="ＭＳ Ｐゴシック" charset="0"/>
                <a:cs typeface="ＭＳ Ｐゴシック" charset="0"/>
              </a:rPr>
              <a:t>For the BLAST Animation Protein Tertiary Structure, go to Animation and Video Files.</a:t>
            </a:r>
          </a:p>
          <a:p>
            <a:pPr eaLnBrk="1" hangingPunct="1"/>
            <a:r>
              <a:rPr lang="en-US">
                <a:latin typeface="Times New Roman" charset="0"/>
                <a:ea typeface="ＭＳ Ｐゴシック" charset="0"/>
                <a:cs typeface="ＭＳ Ｐゴシック" charset="0"/>
              </a:rPr>
              <a:t>For the BLAST Animation Protein Quaternary Structure, go to Animation and Video Files.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1. Consider this assignment to review the organic molecules in our diets. Have students, working individually or in small groups, analyze a food label listing the components of a McDonalds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Big Mac or other fast-food sandwich. Note the most abundant organic molecule class (perhaps by weight) found in each component.</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C3C072F9-7236-6049-A322-4A6B1BC7839D}" type="slidenum">
              <a:rPr lang="en-US" sz="1200" b="0">
                <a:latin typeface="Times New Roman" charset="0"/>
              </a:rPr>
              <a:pPr/>
              <a:t>7</a:t>
            </a:fld>
            <a:endParaRPr lang="en-US" sz="1200" b="0">
              <a:latin typeface="Times New Roman" charset="0"/>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3.14A Primary structure.</a:t>
            </a:r>
          </a:p>
          <a:p>
            <a:pPr eaLnBrk="1" hangingPunct="1"/>
            <a:r>
              <a:rPr lang="en-US">
                <a:latin typeface="Times New Roman" charset="0"/>
                <a:ea typeface="ＭＳ Ｐゴシック" charset="0"/>
                <a:cs typeface="ＭＳ Ｐゴシック" charset="0"/>
              </a:rPr>
              <a:t>Figure 3.14B Secondary structure.</a:t>
            </a:r>
          </a:p>
          <a:p>
            <a:pPr eaLnBrk="1" hangingPunct="1"/>
            <a:r>
              <a:rPr lang="en-US">
                <a:latin typeface="Times New Roman" charset="0"/>
                <a:ea typeface="ＭＳ Ｐゴシック" charset="0"/>
                <a:cs typeface="ＭＳ Ｐゴシック" charset="0"/>
              </a:rPr>
              <a:t>Figure 3.14C Tertiary structure.</a:t>
            </a:r>
          </a:p>
          <a:p>
            <a:pPr eaLnBrk="1" hangingPunct="1"/>
            <a:r>
              <a:rPr lang="en-US">
                <a:latin typeface="Times New Roman" charset="0"/>
                <a:ea typeface="ＭＳ Ｐゴシック" charset="0"/>
                <a:cs typeface="ＭＳ Ｐゴシック" charset="0"/>
              </a:rPr>
              <a:t>Figure 3.14D Quaternary structure.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fld id="{2E12E62A-2D67-4D42-93A5-7235B69F750E}" type="slidenum">
              <a:rPr lang="en-US" sz="1200" b="0">
                <a:latin typeface="Times New Roman" charset="0"/>
              </a:rPr>
              <a:pPr/>
              <a:t>8</a:t>
            </a:fld>
            <a:endParaRPr lang="en-US" sz="1200" b="0">
              <a:latin typeface="Times New Roman"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Excessive heat can also denature a protein. A good example is frying or boiling an egg. The proteins in the egg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white</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become solid, white, and opaque upon denaturation.</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The functional significance of protein shape is an abstract molecular example of form and function relationships, which might be new to some students. The binding of an enzyme to its substrate is a type of molecular handshake, which permits specific interactions. To help students think about form and function relationships, share some concrete analogies in their lives—perhaps flathead and Phillips screwdrivers that match the proper type of screws or the fit of a hand into a glove.</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Most cooking results in changes in the texture and color of food. The brown color of a cooked steak is the product of the denaturation of proteins. Fixatives such as formalin also denature proteins and cause color changes. Students who have dissected vertebrates will realize that the brown color of the muscles makes it look as if the animal has been cooked.</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77DAA-84E1-2E41-957E-007029C0C5CA}"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3B7B9-31D5-AC46-9BFB-105DD7601C3C}" type="slidenum">
              <a:rPr lang="en-US" smtClean="0"/>
              <a:t>‹#›</a:t>
            </a:fld>
            <a:endParaRPr lang="en-US"/>
          </a:p>
        </p:txBody>
      </p:sp>
    </p:spTree>
    <p:extLst>
      <p:ext uri="{BB962C8B-B14F-4D97-AF65-F5344CB8AC3E}">
        <p14:creationId xmlns:p14="http://schemas.microsoft.com/office/powerpoint/2010/main" val="166654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77DAA-84E1-2E41-957E-007029C0C5CA}"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3B7B9-31D5-AC46-9BFB-105DD7601C3C}" type="slidenum">
              <a:rPr lang="en-US" smtClean="0"/>
              <a:t>‹#›</a:t>
            </a:fld>
            <a:endParaRPr lang="en-US"/>
          </a:p>
        </p:txBody>
      </p:sp>
    </p:spTree>
    <p:extLst>
      <p:ext uri="{BB962C8B-B14F-4D97-AF65-F5344CB8AC3E}">
        <p14:creationId xmlns:p14="http://schemas.microsoft.com/office/powerpoint/2010/main" val="285235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77DAA-84E1-2E41-957E-007029C0C5CA}"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3B7B9-31D5-AC46-9BFB-105DD7601C3C}" type="slidenum">
              <a:rPr lang="en-US" smtClean="0"/>
              <a:t>‹#›</a:t>
            </a:fld>
            <a:endParaRPr lang="en-US"/>
          </a:p>
        </p:txBody>
      </p:sp>
    </p:spTree>
    <p:extLst>
      <p:ext uri="{BB962C8B-B14F-4D97-AF65-F5344CB8AC3E}">
        <p14:creationId xmlns:p14="http://schemas.microsoft.com/office/powerpoint/2010/main" val="171909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77DAA-84E1-2E41-957E-007029C0C5CA}"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3B7B9-31D5-AC46-9BFB-105DD7601C3C}" type="slidenum">
              <a:rPr lang="en-US" smtClean="0"/>
              <a:t>‹#›</a:t>
            </a:fld>
            <a:endParaRPr lang="en-US"/>
          </a:p>
        </p:txBody>
      </p:sp>
    </p:spTree>
    <p:extLst>
      <p:ext uri="{BB962C8B-B14F-4D97-AF65-F5344CB8AC3E}">
        <p14:creationId xmlns:p14="http://schemas.microsoft.com/office/powerpoint/2010/main" val="123858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77DAA-84E1-2E41-957E-007029C0C5CA}" type="datetimeFigureOut">
              <a:rPr lang="en-US" smtClean="0"/>
              <a:t>5/17/17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3B7B9-31D5-AC46-9BFB-105DD7601C3C}" type="slidenum">
              <a:rPr lang="en-US" smtClean="0"/>
              <a:t>‹#›</a:t>
            </a:fld>
            <a:endParaRPr lang="en-US"/>
          </a:p>
        </p:txBody>
      </p:sp>
    </p:spTree>
    <p:extLst>
      <p:ext uri="{BB962C8B-B14F-4D97-AF65-F5344CB8AC3E}">
        <p14:creationId xmlns:p14="http://schemas.microsoft.com/office/powerpoint/2010/main" val="30426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77DAA-84E1-2E41-957E-007029C0C5CA}"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3B7B9-31D5-AC46-9BFB-105DD7601C3C}" type="slidenum">
              <a:rPr lang="en-US" smtClean="0"/>
              <a:t>‹#›</a:t>
            </a:fld>
            <a:endParaRPr lang="en-US"/>
          </a:p>
        </p:txBody>
      </p:sp>
    </p:spTree>
    <p:extLst>
      <p:ext uri="{BB962C8B-B14F-4D97-AF65-F5344CB8AC3E}">
        <p14:creationId xmlns:p14="http://schemas.microsoft.com/office/powerpoint/2010/main" val="175086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77DAA-84E1-2E41-957E-007029C0C5CA}" type="datetimeFigureOut">
              <a:rPr lang="en-US" smtClean="0"/>
              <a:t>5/17/17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3B7B9-31D5-AC46-9BFB-105DD7601C3C}" type="slidenum">
              <a:rPr lang="en-US" smtClean="0"/>
              <a:t>‹#›</a:t>
            </a:fld>
            <a:endParaRPr lang="en-US"/>
          </a:p>
        </p:txBody>
      </p:sp>
    </p:spTree>
    <p:extLst>
      <p:ext uri="{BB962C8B-B14F-4D97-AF65-F5344CB8AC3E}">
        <p14:creationId xmlns:p14="http://schemas.microsoft.com/office/powerpoint/2010/main" val="427854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77DAA-84E1-2E41-957E-007029C0C5CA}" type="datetimeFigureOut">
              <a:rPr lang="en-US" smtClean="0"/>
              <a:t>5/17/17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3B7B9-31D5-AC46-9BFB-105DD7601C3C}" type="slidenum">
              <a:rPr lang="en-US" smtClean="0"/>
              <a:t>‹#›</a:t>
            </a:fld>
            <a:endParaRPr lang="en-US"/>
          </a:p>
        </p:txBody>
      </p:sp>
    </p:spTree>
    <p:extLst>
      <p:ext uri="{BB962C8B-B14F-4D97-AF65-F5344CB8AC3E}">
        <p14:creationId xmlns:p14="http://schemas.microsoft.com/office/powerpoint/2010/main" val="220012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77DAA-84E1-2E41-957E-007029C0C5CA}" type="datetimeFigureOut">
              <a:rPr lang="en-US" smtClean="0"/>
              <a:t>5/17/17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43B7B9-31D5-AC46-9BFB-105DD7601C3C}" type="slidenum">
              <a:rPr lang="en-US" smtClean="0"/>
              <a:t>‹#›</a:t>
            </a:fld>
            <a:endParaRPr lang="en-US"/>
          </a:p>
        </p:txBody>
      </p:sp>
    </p:spTree>
    <p:extLst>
      <p:ext uri="{BB962C8B-B14F-4D97-AF65-F5344CB8AC3E}">
        <p14:creationId xmlns:p14="http://schemas.microsoft.com/office/powerpoint/2010/main" val="57921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77DAA-84E1-2E41-957E-007029C0C5CA}"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3B7B9-31D5-AC46-9BFB-105DD7601C3C}" type="slidenum">
              <a:rPr lang="en-US" smtClean="0"/>
              <a:t>‹#›</a:t>
            </a:fld>
            <a:endParaRPr lang="en-US"/>
          </a:p>
        </p:txBody>
      </p:sp>
    </p:spTree>
    <p:extLst>
      <p:ext uri="{BB962C8B-B14F-4D97-AF65-F5344CB8AC3E}">
        <p14:creationId xmlns:p14="http://schemas.microsoft.com/office/powerpoint/2010/main" val="389903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77DAA-84E1-2E41-957E-007029C0C5CA}" type="datetimeFigureOut">
              <a:rPr lang="en-US" smtClean="0"/>
              <a:t>5/17/17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3B7B9-31D5-AC46-9BFB-105DD7601C3C}" type="slidenum">
              <a:rPr lang="en-US" smtClean="0"/>
              <a:t>‹#›</a:t>
            </a:fld>
            <a:endParaRPr lang="en-US"/>
          </a:p>
        </p:txBody>
      </p:sp>
    </p:spTree>
    <p:extLst>
      <p:ext uri="{BB962C8B-B14F-4D97-AF65-F5344CB8AC3E}">
        <p14:creationId xmlns:p14="http://schemas.microsoft.com/office/powerpoint/2010/main" val="2061647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77DAA-84E1-2E41-957E-007029C0C5CA}" type="datetimeFigureOut">
              <a:rPr lang="en-US" smtClean="0"/>
              <a:t>5/17/17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3B7B9-31D5-AC46-9BFB-105DD7601C3C}" type="slidenum">
              <a:rPr lang="en-US" smtClean="0"/>
              <a:t>‹#›</a:t>
            </a:fld>
            <a:endParaRPr lang="en-US"/>
          </a:p>
        </p:txBody>
      </p:sp>
    </p:spTree>
    <p:extLst>
      <p:ext uri="{BB962C8B-B14F-4D97-AF65-F5344CB8AC3E}">
        <p14:creationId xmlns:p14="http://schemas.microsoft.com/office/powerpoint/2010/main" val="3867335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1009"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225" y="4757738"/>
            <a:ext cx="2487613"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0" name="Picture 8"/>
          <p:cNvPicPr>
            <a:picLocks noChangeArrowheads="1"/>
          </p:cNvPicPr>
          <p:nvPr/>
        </p:nvPicPr>
        <p:blipFill>
          <a:blip r:embed="rId4">
            <a:extLst>
              <a:ext uri="{28A0092B-C50C-407E-A947-70E740481C1C}">
                <a14:useLocalDpi xmlns:a14="http://schemas.microsoft.com/office/drawing/2010/main" val="0"/>
              </a:ext>
            </a:extLst>
          </a:blip>
          <a:srcRect b="51970"/>
          <a:stretch>
            <a:fillRect/>
          </a:stretch>
        </p:blipFill>
        <p:spPr bwMode="auto">
          <a:xfrm>
            <a:off x="3048000" y="2667000"/>
            <a:ext cx="27844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Rectangle 9"/>
          <p:cNvSpPr>
            <a:spLocks noGrp="1" noChangeArrowheads="1"/>
          </p:cNvSpPr>
          <p:nvPr>
            <p:ph type="title"/>
          </p:nvPr>
        </p:nvSpPr>
        <p:spPr>
          <a:xfrm>
            <a:off x="609600" y="685800"/>
            <a:ext cx="7773988" cy="763588"/>
          </a:xfrm>
        </p:spPr>
        <p:txBody>
          <a:bodyPr rIns="39200"/>
          <a:lstStyle/>
          <a:p>
            <a:pPr marL="38100" eaLnBrk="1" hangingPunct="1">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a:latin typeface="Calibri" charset="0"/>
                <a:ea typeface="ＭＳ Ｐゴシック" charset="0"/>
                <a:cs typeface="ＭＳ Ｐゴシック" charset="0"/>
              </a:rPr>
              <a:t>Protein structure &amp; function</a:t>
            </a:r>
          </a:p>
        </p:txBody>
      </p:sp>
      <p:pic>
        <p:nvPicPr>
          <p:cNvPr id="171012" name="Picture 10"/>
          <p:cNvPicPr>
            <a:picLocks noChangeArrowheads="1"/>
          </p:cNvPicPr>
          <p:nvPr/>
        </p:nvPicPr>
        <p:blipFill>
          <a:blip r:embed="rId5">
            <a:extLst>
              <a:ext uri="{28A0092B-C50C-407E-A947-70E740481C1C}">
                <a14:useLocalDpi xmlns:a14="http://schemas.microsoft.com/office/drawing/2010/main" val="0"/>
              </a:ext>
            </a:extLst>
          </a:blip>
          <a:srcRect l="35999" b="4041"/>
          <a:stretch>
            <a:fillRect/>
          </a:stretch>
        </p:blipFill>
        <p:spPr bwMode="auto">
          <a:xfrm>
            <a:off x="152400" y="3352800"/>
            <a:ext cx="25796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1013" name="Group 11"/>
          <p:cNvGrpSpPr>
            <a:grpSpLocks/>
          </p:cNvGrpSpPr>
          <p:nvPr/>
        </p:nvGrpSpPr>
        <p:grpSpPr bwMode="auto">
          <a:xfrm>
            <a:off x="685800" y="5791200"/>
            <a:ext cx="1479550" cy="366713"/>
            <a:chOff x="0" y="0"/>
            <a:chExt cx="932" cy="231"/>
          </a:xfrm>
        </p:grpSpPr>
        <p:sp>
          <p:nvSpPr>
            <p:cNvPr id="171020" name="AutoShape 12"/>
            <p:cNvSpPr>
              <a:spLocks/>
            </p:cNvSpPr>
            <p:nvPr/>
          </p:nvSpPr>
          <p:spPr bwMode="auto">
            <a:xfrm>
              <a:off x="0" y="0"/>
              <a:ext cx="932" cy="231"/>
            </a:xfrm>
            <a:prstGeom prst="roundRect">
              <a:avLst>
                <a:gd name="adj" fmla="val 426"/>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1021" name="Rectangle 13"/>
            <p:cNvSpPr>
              <a:spLocks/>
            </p:cNvSpPr>
            <p:nvPr/>
          </p:nvSpPr>
          <p:spPr bwMode="auto">
            <a:xfrm>
              <a:off x="13" y="3"/>
              <a:ext cx="91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39171" bIns="0" anchor="ctr">
              <a:spAutoFit/>
            </a:bodyPr>
            <a:lstStyle/>
            <a:p>
              <a:pPr marL="38100" algn="ctr">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800">
                  <a:solidFill>
                    <a:srgbClr val="CC0000"/>
                  </a:solidFill>
                  <a:sym typeface="Arial" charset="0"/>
                </a:rPr>
                <a:t>hemoglobin</a:t>
              </a:r>
            </a:p>
          </p:txBody>
        </p:sp>
      </p:grpSp>
      <p:sp>
        <p:nvSpPr>
          <p:cNvPr id="171014" name="Rectangle 14"/>
          <p:cNvSpPr>
            <a:spLocks noGrp="1" noChangeArrowheads="1"/>
          </p:cNvSpPr>
          <p:nvPr>
            <p:ph type="body" idx="1"/>
          </p:nvPr>
        </p:nvSpPr>
        <p:spPr>
          <a:xfrm>
            <a:off x="838200" y="1371600"/>
            <a:ext cx="7773988" cy="1600200"/>
          </a:xfrm>
        </p:spPr>
        <p:txBody>
          <a:bodyPr rIns="39200"/>
          <a:lstStyle/>
          <a:p>
            <a:pPr marL="379413" indent="-341313" eaLnBrk="1" hangingPunct="1">
              <a:lnSpc>
                <a:spcPct val="95000"/>
              </a:lnSpc>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a:latin typeface="Calibri" charset="0"/>
                <a:ea typeface="ＭＳ Ｐゴシック" charset="0"/>
                <a:cs typeface="ＭＳ Ｐゴシック" charset="0"/>
              </a:rPr>
              <a:t>Function depends on structure</a:t>
            </a:r>
          </a:p>
          <a:p>
            <a:pPr marL="777875" lvl="1" indent="-284163" eaLnBrk="1" hangingPunct="1">
              <a:lnSpc>
                <a:spcPct val="95000"/>
              </a:lnSpc>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a:latin typeface="Calibri" charset="0"/>
                <a:ea typeface="ＭＳ Ｐゴシック" charset="0"/>
              </a:rPr>
              <a:t>3-D structure </a:t>
            </a:r>
          </a:p>
          <a:p>
            <a:pPr marL="1120775" lvl="2" eaLnBrk="1" hangingPunct="1">
              <a:tabLst>
                <a:tab pos="952500" algn="l"/>
                <a:tab pos="1866900" algn="l"/>
                <a:tab pos="2781300" algn="l"/>
                <a:tab pos="3695700" algn="l"/>
                <a:tab pos="4610100" algn="l"/>
                <a:tab pos="5524500" algn="l"/>
                <a:tab pos="6438900" algn="l"/>
                <a:tab pos="7353300" algn="l"/>
                <a:tab pos="8267700" algn="l"/>
                <a:tab pos="9182100" algn="l"/>
                <a:tab pos="10096500" algn="l"/>
              </a:tabLst>
            </a:pPr>
            <a:r>
              <a:rPr lang="en-US">
                <a:latin typeface="Calibri" charset="0"/>
                <a:ea typeface="ＭＳ Ｐゴシック" charset="0"/>
              </a:rPr>
              <a:t>twisted, folded, coiled into unique shape</a:t>
            </a:r>
          </a:p>
        </p:txBody>
      </p:sp>
      <p:pic>
        <p:nvPicPr>
          <p:cNvPr id="171015"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5688" y="2971800"/>
            <a:ext cx="30083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1016" name="Group 16"/>
          <p:cNvGrpSpPr>
            <a:grpSpLocks/>
          </p:cNvGrpSpPr>
          <p:nvPr/>
        </p:nvGrpSpPr>
        <p:grpSpPr bwMode="auto">
          <a:xfrm>
            <a:off x="6553200" y="6400800"/>
            <a:ext cx="2298700" cy="366713"/>
            <a:chOff x="0" y="0"/>
            <a:chExt cx="1448" cy="231"/>
          </a:xfrm>
        </p:grpSpPr>
        <p:sp>
          <p:nvSpPr>
            <p:cNvPr id="171018" name="AutoShape 17"/>
            <p:cNvSpPr>
              <a:spLocks/>
            </p:cNvSpPr>
            <p:nvPr/>
          </p:nvSpPr>
          <p:spPr bwMode="auto">
            <a:xfrm>
              <a:off x="0" y="0"/>
              <a:ext cx="1440" cy="231"/>
            </a:xfrm>
            <a:prstGeom prst="roundRect">
              <a:avLst>
                <a:gd name="adj" fmla="val 426"/>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1019" name="Rectangle 18"/>
            <p:cNvSpPr>
              <a:spLocks/>
            </p:cNvSpPr>
            <p:nvPr/>
          </p:nvSpPr>
          <p:spPr bwMode="auto">
            <a:xfrm>
              <a:off x="0" y="4"/>
              <a:ext cx="144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9200" bIns="0" anchor="ctr"/>
            <a:lstStyle/>
            <a:p>
              <a:pPr marL="38100" algn="ctr">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1800">
                  <a:solidFill>
                    <a:srgbClr val="000000"/>
                  </a:solidFill>
                  <a:sym typeface="Arial" charset="0"/>
                </a:rPr>
                <a:t>collagen</a:t>
              </a:r>
            </a:p>
          </p:txBody>
        </p:sp>
      </p:grpSp>
      <p:sp>
        <p:nvSpPr>
          <p:cNvPr id="171017" name="Rectangle 19"/>
          <p:cNvSpPr>
            <a:spLocks/>
          </p:cNvSpPr>
          <p:nvPr/>
        </p:nvSpPr>
        <p:spPr bwMode="auto">
          <a:xfrm>
            <a:off x="5119688" y="4424363"/>
            <a:ext cx="890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p>
            <a:pPr marL="39688" algn="ctr"/>
            <a:r>
              <a:rPr lang="en-US" sz="1800">
                <a:solidFill>
                  <a:srgbClr val="000000"/>
                </a:solidFill>
                <a:sym typeface="Arial" charset="0"/>
              </a:rPr>
              <a:t>pepsin</a:t>
            </a:r>
          </a:p>
        </p:txBody>
      </p:sp>
    </p:spTree>
    <p:extLst>
      <p:ext uri="{BB962C8B-B14F-4D97-AF65-F5344CB8AC3E}">
        <p14:creationId xmlns:p14="http://schemas.microsoft.com/office/powerpoint/2010/main" val="26273957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7"/>
          <p:cNvPicPr>
            <a:picLocks noChangeArrowheads="1"/>
          </p:cNvPicPr>
          <p:nvPr/>
        </p:nvPicPr>
        <p:blipFill>
          <a:blip r:embed="rId3">
            <a:extLst>
              <a:ext uri="{28A0092B-C50C-407E-A947-70E740481C1C}">
                <a14:useLocalDpi xmlns:a14="http://schemas.microsoft.com/office/drawing/2010/main" val="0"/>
              </a:ext>
            </a:extLst>
          </a:blip>
          <a:srcRect b="4318"/>
          <a:stretch>
            <a:fillRect/>
          </a:stretch>
        </p:blipFill>
        <p:spPr bwMode="auto">
          <a:xfrm>
            <a:off x="722313" y="1587500"/>
            <a:ext cx="79248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8" name="Rectangle 8"/>
          <p:cNvSpPr>
            <a:spLocks noGrp="1" noChangeArrowheads="1"/>
          </p:cNvSpPr>
          <p:nvPr>
            <p:ph type="title"/>
          </p:nvPr>
        </p:nvSpPr>
        <p:spPr>
          <a:xfrm>
            <a:off x="609600" y="685800"/>
            <a:ext cx="7773988" cy="763588"/>
          </a:xfrm>
        </p:spPr>
        <p:txBody>
          <a:bodyPr rIns="39200"/>
          <a:lstStyle/>
          <a:p>
            <a:pPr marL="38100" eaLnBrk="1" hangingPunct="1">
              <a:lnSpc>
                <a:spcPct val="95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a:latin typeface="Calibri" charset="0"/>
                <a:ea typeface="ＭＳ Ｐゴシック" charset="0"/>
                <a:cs typeface="ＭＳ Ｐゴシック" charset="0"/>
              </a:rPr>
              <a:t>Protein structure (review)</a:t>
            </a:r>
          </a:p>
        </p:txBody>
      </p:sp>
      <p:grpSp>
        <p:nvGrpSpPr>
          <p:cNvPr id="173059" name="Group 9"/>
          <p:cNvGrpSpPr>
            <a:grpSpLocks/>
          </p:cNvGrpSpPr>
          <p:nvPr/>
        </p:nvGrpSpPr>
        <p:grpSpPr bwMode="auto">
          <a:xfrm>
            <a:off x="74613" y="4492625"/>
            <a:ext cx="2220912" cy="966788"/>
            <a:chOff x="0" y="0"/>
            <a:chExt cx="1399" cy="609"/>
          </a:xfrm>
        </p:grpSpPr>
        <p:sp>
          <p:nvSpPr>
            <p:cNvPr id="173084" name="AutoShape 10"/>
            <p:cNvSpPr>
              <a:spLocks/>
            </p:cNvSpPr>
            <p:nvPr/>
          </p:nvSpPr>
          <p:spPr bwMode="auto">
            <a:xfrm>
              <a:off x="0" y="0"/>
              <a:ext cx="1399" cy="609"/>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3085" name="Rectangle 11"/>
            <p:cNvSpPr>
              <a:spLocks/>
            </p:cNvSpPr>
            <p:nvPr/>
          </p:nvSpPr>
          <p:spPr bwMode="auto">
            <a:xfrm>
              <a:off x="31" y="29"/>
              <a:ext cx="1336"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4748" bIns="0"/>
            <a:lstStyle/>
            <a:p>
              <a:pPr marL="44450" algn="ctr">
                <a:lnSpc>
                  <a:spcPct val="80000"/>
                </a:lnSpc>
                <a:tabLst>
                  <a:tab pos="50800" algn="l"/>
                  <a:tab pos="965200" algn="l"/>
                  <a:tab pos="1879600" algn="l"/>
                  <a:tab pos="2794000" algn="l"/>
                  <a:tab pos="3708400" algn="l"/>
                  <a:tab pos="4622800" algn="l"/>
                  <a:tab pos="5537200" algn="l"/>
                  <a:tab pos="6451600" algn="l"/>
                  <a:tab pos="7366000" algn="l"/>
                  <a:tab pos="8280400" algn="l"/>
                  <a:tab pos="9194800" algn="l"/>
                  <a:tab pos="10109200" algn="l"/>
                </a:tabLst>
              </a:pPr>
              <a:r>
                <a:rPr lang="en-US" sz="2200" u="sng">
                  <a:solidFill>
                    <a:srgbClr val="CC0000"/>
                  </a:solidFill>
                  <a:sym typeface="Arial" charset="0"/>
                </a:rPr>
                <a:t>amino acid sequence</a:t>
              </a:r>
            </a:p>
            <a:p>
              <a:pPr marL="44450" algn="ctr">
                <a:lnSpc>
                  <a:spcPct val="80000"/>
                </a:lnSpc>
                <a:tabLst>
                  <a:tab pos="50800" algn="l"/>
                  <a:tab pos="965200" algn="l"/>
                  <a:tab pos="1879600" algn="l"/>
                  <a:tab pos="2794000" algn="l"/>
                  <a:tab pos="3708400" algn="l"/>
                  <a:tab pos="4622800" algn="l"/>
                  <a:tab pos="5537200" algn="l"/>
                  <a:tab pos="6451600" algn="l"/>
                  <a:tab pos="7366000" algn="l"/>
                  <a:tab pos="8280400" algn="l"/>
                  <a:tab pos="9194800" algn="l"/>
                  <a:tab pos="10109200" algn="l"/>
                </a:tabLst>
              </a:pPr>
              <a:r>
                <a:rPr lang="en-US" sz="2200">
                  <a:solidFill>
                    <a:srgbClr val="0F116A"/>
                  </a:solidFill>
                  <a:sym typeface="Arial" charset="0"/>
                </a:rPr>
                <a:t>peptide bonds</a:t>
              </a:r>
            </a:p>
          </p:txBody>
        </p:sp>
      </p:grpSp>
      <p:grpSp>
        <p:nvGrpSpPr>
          <p:cNvPr id="173060" name="Group 12"/>
          <p:cNvGrpSpPr>
            <a:grpSpLocks/>
          </p:cNvGrpSpPr>
          <p:nvPr/>
        </p:nvGrpSpPr>
        <p:grpSpPr bwMode="auto">
          <a:xfrm>
            <a:off x="47625" y="4129088"/>
            <a:ext cx="481013" cy="481012"/>
            <a:chOff x="0" y="0"/>
            <a:chExt cx="303" cy="303"/>
          </a:xfrm>
        </p:grpSpPr>
        <p:sp>
          <p:nvSpPr>
            <p:cNvPr id="173082" name="Oval 13"/>
            <p:cNvSpPr>
              <a:spLocks/>
            </p:cNvSpPr>
            <p:nvPr/>
          </p:nvSpPr>
          <p:spPr bwMode="auto">
            <a:xfrm>
              <a:off x="0" y="0"/>
              <a:ext cx="303" cy="303"/>
            </a:xfrm>
            <a:prstGeom prst="ellipse">
              <a:avLst/>
            </a:prstGeom>
            <a:solidFill>
              <a:srgbClr val="CC0000"/>
            </a:solidFill>
            <a:ln w="9525">
              <a:solidFill>
                <a:srgbClr val="000000"/>
              </a:solidFill>
              <a:round/>
              <a:headEnd/>
              <a:tailEnd/>
            </a:ln>
          </p:spPr>
          <p:txBody>
            <a:bodyPr lIns="0" tIns="0" rIns="0" bIns="0"/>
            <a:lstStyle/>
            <a:p>
              <a:endParaRPr lang="en-US"/>
            </a:p>
          </p:txBody>
        </p:sp>
        <p:sp>
          <p:nvSpPr>
            <p:cNvPr id="173083" name="Rectangle 14"/>
            <p:cNvSpPr>
              <a:spLocks/>
            </p:cNvSpPr>
            <p:nvPr/>
          </p:nvSpPr>
          <p:spPr bwMode="auto">
            <a:xfrm>
              <a:off x="3" y="3"/>
              <a:ext cx="29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p>
              <a:pPr marL="1588" algn="ctr"/>
              <a:r>
                <a:rPr lang="en-US" sz="2800">
                  <a:solidFill>
                    <a:srgbClr val="FFFFFF"/>
                  </a:solidFill>
                  <a:sym typeface="Arial" charset="0"/>
                </a:rPr>
                <a:t>1°</a:t>
              </a:r>
            </a:p>
          </p:txBody>
        </p:sp>
      </p:grpSp>
      <p:grpSp>
        <p:nvGrpSpPr>
          <p:cNvPr id="173061" name="Group 15"/>
          <p:cNvGrpSpPr>
            <a:grpSpLocks/>
          </p:cNvGrpSpPr>
          <p:nvPr/>
        </p:nvGrpSpPr>
        <p:grpSpPr bwMode="auto">
          <a:xfrm>
            <a:off x="209550" y="5654675"/>
            <a:ext cx="1949450" cy="719138"/>
            <a:chOff x="0" y="0"/>
            <a:chExt cx="1228" cy="453"/>
          </a:xfrm>
        </p:grpSpPr>
        <p:sp>
          <p:nvSpPr>
            <p:cNvPr id="173080" name="AutoShape 16"/>
            <p:cNvSpPr>
              <a:spLocks/>
            </p:cNvSpPr>
            <p:nvPr/>
          </p:nvSpPr>
          <p:spPr bwMode="auto">
            <a:xfrm>
              <a:off x="0" y="0"/>
              <a:ext cx="1228" cy="434"/>
            </a:xfrm>
            <a:prstGeom prst="roundRect">
              <a:avLst>
                <a:gd name="adj" fmla="val 16667"/>
              </a:avLst>
            </a:prstGeom>
            <a:solidFill>
              <a:srgbClr val="6F89F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3081" name="Rectangle 17"/>
            <p:cNvSpPr>
              <a:spLocks/>
            </p:cNvSpPr>
            <p:nvPr/>
          </p:nvSpPr>
          <p:spPr bwMode="auto">
            <a:xfrm>
              <a:off x="22" y="21"/>
              <a:ext cx="11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7647" bIns="0"/>
            <a:lstStyle/>
            <a:p>
              <a:pPr marL="36513" algn="ctr">
                <a:lnSpc>
                  <a:spcPct val="80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sz="2200">
                  <a:solidFill>
                    <a:srgbClr val="000000"/>
                  </a:solidFill>
                  <a:sym typeface="Arial" charset="0"/>
                </a:rPr>
                <a:t>determined</a:t>
              </a:r>
              <a:br>
                <a:rPr lang="en-US" sz="2200">
                  <a:solidFill>
                    <a:srgbClr val="000000"/>
                  </a:solidFill>
                  <a:sym typeface="Arial" charset="0"/>
                </a:rPr>
              </a:br>
              <a:r>
                <a:rPr lang="en-US" sz="2200">
                  <a:solidFill>
                    <a:srgbClr val="000000"/>
                  </a:solidFill>
                  <a:sym typeface="Arial" charset="0"/>
                </a:rPr>
                <a:t>by DNA</a:t>
              </a:r>
            </a:p>
          </p:txBody>
        </p:sp>
      </p:grpSp>
      <p:grpSp>
        <p:nvGrpSpPr>
          <p:cNvPr id="173062" name="Group 18"/>
          <p:cNvGrpSpPr>
            <a:grpSpLocks/>
          </p:cNvGrpSpPr>
          <p:nvPr/>
        </p:nvGrpSpPr>
        <p:grpSpPr bwMode="auto">
          <a:xfrm>
            <a:off x="2638425" y="5883275"/>
            <a:ext cx="1714500" cy="715963"/>
            <a:chOff x="0" y="0"/>
            <a:chExt cx="1080" cy="451"/>
          </a:xfrm>
        </p:grpSpPr>
        <p:sp>
          <p:nvSpPr>
            <p:cNvPr id="173078" name="AutoShape 19"/>
            <p:cNvSpPr>
              <a:spLocks/>
            </p:cNvSpPr>
            <p:nvPr/>
          </p:nvSpPr>
          <p:spPr bwMode="auto">
            <a:xfrm>
              <a:off x="0" y="0"/>
              <a:ext cx="1080" cy="451"/>
            </a:xfrm>
            <a:prstGeom prst="roundRect">
              <a:avLst>
                <a:gd name="adj" fmla="val 16662"/>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3079" name="Rectangle 20"/>
            <p:cNvSpPr>
              <a:spLocks/>
            </p:cNvSpPr>
            <p:nvPr/>
          </p:nvSpPr>
          <p:spPr bwMode="auto">
            <a:xfrm>
              <a:off x="24" y="22"/>
              <a:ext cx="103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4788" bIns="0"/>
            <a:lstStyle/>
            <a:p>
              <a:pPr marL="44450" algn="ctr">
                <a:lnSpc>
                  <a:spcPct val="80000"/>
                </a:lnSpc>
                <a:tabLst>
                  <a:tab pos="50800" algn="l"/>
                  <a:tab pos="965200" algn="l"/>
                  <a:tab pos="1879600" algn="l"/>
                  <a:tab pos="2794000" algn="l"/>
                  <a:tab pos="3708400" algn="l"/>
                  <a:tab pos="4622800" algn="l"/>
                  <a:tab pos="5537200" algn="l"/>
                  <a:tab pos="6451600" algn="l"/>
                  <a:tab pos="7366000" algn="l"/>
                  <a:tab pos="8280400" algn="l"/>
                  <a:tab pos="9194800" algn="l"/>
                  <a:tab pos="10109200" algn="l"/>
                </a:tabLst>
              </a:pPr>
              <a:r>
                <a:rPr lang="en-US" sz="2200" u="sng">
                  <a:solidFill>
                    <a:srgbClr val="CC0000"/>
                  </a:solidFill>
                  <a:sym typeface="Arial" charset="0"/>
                </a:rPr>
                <a:t>R groups</a:t>
              </a:r>
            </a:p>
            <a:p>
              <a:pPr marL="44450" algn="ctr">
                <a:lnSpc>
                  <a:spcPct val="80000"/>
                </a:lnSpc>
                <a:tabLst>
                  <a:tab pos="50800" algn="l"/>
                  <a:tab pos="965200" algn="l"/>
                  <a:tab pos="1879600" algn="l"/>
                  <a:tab pos="2794000" algn="l"/>
                  <a:tab pos="3708400" algn="l"/>
                  <a:tab pos="4622800" algn="l"/>
                  <a:tab pos="5537200" algn="l"/>
                  <a:tab pos="6451600" algn="l"/>
                  <a:tab pos="7366000" algn="l"/>
                  <a:tab pos="8280400" algn="l"/>
                  <a:tab pos="9194800" algn="l"/>
                  <a:tab pos="10109200" algn="l"/>
                </a:tabLst>
              </a:pPr>
              <a:r>
                <a:rPr lang="en-US" sz="2200">
                  <a:solidFill>
                    <a:srgbClr val="0F116A"/>
                  </a:solidFill>
                  <a:sym typeface="Arial" charset="0"/>
                </a:rPr>
                <a:t>H bonds</a:t>
              </a:r>
            </a:p>
          </p:txBody>
        </p:sp>
      </p:grpSp>
      <p:grpSp>
        <p:nvGrpSpPr>
          <p:cNvPr id="173063" name="Group 21"/>
          <p:cNvGrpSpPr>
            <a:grpSpLocks/>
          </p:cNvGrpSpPr>
          <p:nvPr/>
        </p:nvGrpSpPr>
        <p:grpSpPr bwMode="auto">
          <a:xfrm>
            <a:off x="5514975" y="1912938"/>
            <a:ext cx="3581400" cy="1412875"/>
            <a:chOff x="0" y="0"/>
            <a:chExt cx="2256" cy="890"/>
          </a:xfrm>
        </p:grpSpPr>
        <p:sp>
          <p:nvSpPr>
            <p:cNvPr id="173076" name="AutoShape 22"/>
            <p:cNvSpPr>
              <a:spLocks/>
            </p:cNvSpPr>
            <p:nvPr/>
          </p:nvSpPr>
          <p:spPr bwMode="auto">
            <a:xfrm>
              <a:off x="0" y="0"/>
              <a:ext cx="2256" cy="890"/>
            </a:xfrm>
            <a:prstGeom prst="roundRect">
              <a:avLst>
                <a:gd name="adj" fmla="val 16662"/>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3077" name="Rectangle 23"/>
            <p:cNvSpPr>
              <a:spLocks/>
            </p:cNvSpPr>
            <p:nvPr/>
          </p:nvSpPr>
          <p:spPr bwMode="auto">
            <a:xfrm>
              <a:off x="44" y="43"/>
              <a:ext cx="2168"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8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u="sng">
                  <a:solidFill>
                    <a:srgbClr val="CC0000"/>
                  </a:solidFill>
                  <a:sym typeface="Arial" charset="0"/>
                </a:rPr>
                <a:t>R groups</a:t>
              </a:r>
            </a:p>
            <a:p>
              <a:pPr algn="ctr">
                <a:lnSpc>
                  <a:spcPct val="8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solidFill>
                    <a:srgbClr val="0F116A"/>
                  </a:solidFill>
                  <a:sym typeface="Arial" charset="0"/>
                </a:rPr>
                <a:t>hydrophobic interactions</a:t>
              </a:r>
            </a:p>
            <a:p>
              <a:pPr algn="ctr">
                <a:lnSpc>
                  <a:spcPct val="8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solidFill>
                    <a:srgbClr val="0F116A"/>
                  </a:solidFill>
                  <a:sym typeface="Arial" charset="0"/>
                </a:rPr>
                <a:t>disulfide bridges</a:t>
              </a:r>
            </a:p>
            <a:p>
              <a:pPr algn="ctr">
                <a:lnSpc>
                  <a:spcPct val="8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solidFill>
                    <a:srgbClr val="0F116A"/>
                  </a:solidFill>
                  <a:sym typeface="Arial" charset="0"/>
                </a:rPr>
                <a:t>(H &amp; ionic bonds)</a:t>
              </a:r>
            </a:p>
          </p:txBody>
        </p:sp>
      </p:grpSp>
      <p:grpSp>
        <p:nvGrpSpPr>
          <p:cNvPr id="173064" name="Group 24"/>
          <p:cNvGrpSpPr>
            <a:grpSpLocks/>
          </p:cNvGrpSpPr>
          <p:nvPr/>
        </p:nvGrpSpPr>
        <p:grpSpPr bwMode="auto">
          <a:xfrm>
            <a:off x="5584825" y="3113088"/>
            <a:ext cx="481013" cy="481012"/>
            <a:chOff x="0" y="0"/>
            <a:chExt cx="303" cy="303"/>
          </a:xfrm>
        </p:grpSpPr>
        <p:sp>
          <p:nvSpPr>
            <p:cNvPr id="173074" name="Oval 25"/>
            <p:cNvSpPr>
              <a:spLocks/>
            </p:cNvSpPr>
            <p:nvPr/>
          </p:nvSpPr>
          <p:spPr bwMode="auto">
            <a:xfrm>
              <a:off x="0" y="0"/>
              <a:ext cx="303" cy="303"/>
            </a:xfrm>
            <a:prstGeom prst="ellipse">
              <a:avLst/>
            </a:prstGeom>
            <a:solidFill>
              <a:srgbClr val="CC0000"/>
            </a:solidFill>
            <a:ln w="9525">
              <a:solidFill>
                <a:srgbClr val="000000"/>
              </a:solidFill>
              <a:round/>
              <a:headEnd/>
              <a:tailEnd/>
            </a:ln>
          </p:spPr>
          <p:txBody>
            <a:bodyPr lIns="0" tIns="0" rIns="0" bIns="0"/>
            <a:lstStyle/>
            <a:p>
              <a:endParaRPr lang="en-US"/>
            </a:p>
          </p:txBody>
        </p:sp>
        <p:sp>
          <p:nvSpPr>
            <p:cNvPr id="173075" name="Rectangle 26"/>
            <p:cNvSpPr>
              <a:spLocks/>
            </p:cNvSpPr>
            <p:nvPr/>
          </p:nvSpPr>
          <p:spPr bwMode="auto">
            <a:xfrm>
              <a:off x="3" y="3"/>
              <a:ext cx="29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p>
              <a:pPr marL="1588" algn="ctr"/>
              <a:r>
                <a:rPr lang="en-US" sz="2800">
                  <a:solidFill>
                    <a:srgbClr val="FFFFFF"/>
                  </a:solidFill>
                  <a:sym typeface="Arial" charset="0"/>
                </a:rPr>
                <a:t>3°</a:t>
              </a:r>
            </a:p>
          </p:txBody>
        </p:sp>
      </p:grpSp>
      <p:grpSp>
        <p:nvGrpSpPr>
          <p:cNvPr id="173065" name="Group 27"/>
          <p:cNvGrpSpPr>
            <a:grpSpLocks/>
          </p:cNvGrpSpPr>
          <p:nvPr/>
        </p:nvGrpSpPr>
        <p:grpSpPr bwMode="auto">
          <a:xfrm>
            <a:off x="7023100" y="3632200"/>
            <a:ext cx="2087563" cy="1339850"/>
            <a:chOff x="0" y="0"/>
            <a:chExt cx="1315" cy="844"/>
          </a:xfrm>
        </p:grpSpPr>
        <p:sp>
          <p:nvSpPr>
            <p:cNvPr id="173072" name="AutoShape 28"/>
            <p:cNvSpPr>
              <a:spLocks/>
            </p:cNvSpPr>
            <p:nvPr/>
          </p:nvSpPr>
          <p:spPr bwMode="auto">
            <a:xfrm>
              <a:off x="0" y="0"/>
              <a:ext cx="1315" cy="844"/>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3073" name="Rectangle 29"/>
            <p:cNvSpPr>
              <a:spLocks/>
            </p:cNvSpPr>
            <p:nvPr/>
          </p:nvSpPr>
          <p:spPr bwMode="auto">
            <a:xfrm>
              <a:off x="41" y="41"/>
              <a:ext cx="1232"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ct val="8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u="sng">
                  <a:solidFill>
                    <a:srgbClr val="CC0000"/>
                  </a:solidFill>
                  <a:sym typeface="Arial" charset="0"/>
                </a:rPr>
                <a:t>multiple polypeptides</a:t>
              </a:r>
            </a:p>
            <a:p>
              <a:pPr algn="ctr">
                <a:lnSpc>
                  <a:spcPct val="8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a:solidFill>
                    <a:srgbClr val="0F116A"/>
                  </a:solidFill>
                  <a:sym typeface="Arial" charset="0"/>
                </a:rPr>
                <a:t>hydrophobic interactions</a:t>
              </a:r>
            </a:p>
          </p:txBody>
        </p:sp>
      </p:grpSp>
      <p:grpSp>
        <p:nvGrpSpPr>
          <p:cNvPr id="173066" name="Group 30"/>
          <p:cNvGrpSpPr>
            <a:grpSpLocks/>
          </p:cNvGrpSpPr>
          <p:nvPr/>
        </p:nvGrpSpPr>
        <p:grpSpPr bwMode="auto">
          <a:xfrm>
            <a:off x="6796088" y="4762500"/>
            <a:ext cx="481012" cy="481013"/>
            <a:chOff x="0" y="0"/>
            <a:chExt cx="303" cy="303"/>
          </a:xfrm>
        </p:grpSpPr>
        <p:sp>
          <p:nvSpPr>
            <p:cNvPr id="173070" name="Oval 31"/>
            <p:cNvSpPr>
              <a:spLocks/>
            </p:cNvSpPr>
            <p:nvPr/>
          </p:nvSpPr>
          <p:spPr bwMode="auto">
            <a:xfrm>
              <a:off x="0" y="0"/>
              <a:ext cx="303" cy="303"/>
            </a:xfrm>
            <a:prstGeom prst="ellipse">
              <a:avLst/>
            </a:prstGeom>
            <a:solidFill>
              <a:srgbClr val="CC0000"/>
            </a:solidFill>
            <a:ln w="9525">
              <a:solidFill>
                <a:srgbClr val="000000"/>
              </a:solidFill>
              <a:round/>
              <a:headEnd/>
              <a:tailEnd/>
            </a:ln>
          </p:spPr>
          <p:txBody>
            <a:bodyPr lIns="0" tIns="0" rIns="0" bIns="0"/>
            <a:lstStyle/>
            <a:p>
              <a:endParaRPr lang="en-US"/>
            </a:p>
          </p:txBody>
        </p:sp>
        <p:sp>
          <p:nvSpPr>
            <p:cNvPr id="173071" name="Rectangle 32"/>
            <p:cNvSpPr>
              <a:spLocks/>
            </p:cNvSpPr>
            <p:nvPr/>
          </p:nvSpPr>
          <p:spPr bwMode="auto">
            <a:xfrm>
              <a:off x="3" y="3"/>
              <a:ext cx="29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p>
              <a:pPr marL="1588" algn="ctr"/>
              <a:r>
                <a:rPr lang="en-US" sz="2800">
                  <a:solidFill>
                    <a:srgbClr val="FFFFFF"/>
                  </a:solidFill>
                  <a:sym typeface="Arial" charset="0"/>
                </a:rPr>
                <a:t>4°</a:t>
              </a:r>
            </a:p>
          </p:txBody>
        </p:sp>
      </p:grpSp>
      <p:grpSp>
        <p:nvGrpSpPr>
          <p:cNvPr id="173067" name="Group 33"/>
          <p:cNvGrpSpPr>
            <a:grpSpLocks/>
          </p:cNvGrpSpPr>
          <p:nvPr/>
        </p:nvGrpSpPr>
        <p:grpSpPr bwMode="auto">
          <a:xfrm>
            <a:off x="2387600" y="5508625"/>
            <a:ext cx="481013" cy="481013"/>
            <a:chOff x="0" y="0"/>
            <a:chExt cx="303" cy="303"/>
          </a:xfrm>
        </p:grpSpPr>
        <p:sp>
          <p:nvSpPr>
            <p:cNvPr id="173068" name="Oval 34"/>
            <p:cNvSpPr>
              <a:spLocks/>
            </p:cNvSpPr>
            <p:nvPr/>
          </p:nvSpPr>
          <p:spPr bwMode="auto">
            <a:xfrm>
              <a:off x="0" y="0"/>
              <a:ext cx="303" cy="303"/>
            </a:xfrm>
            <a:prstGeom prst="ellipse">
              <a:avLst/>
            </a:prstGeom>
            <a:solidFill>
              <a:srgbClr val="CC0000"/>
            </a:solidFill>
            <a:ln w="9525">
              <a:solidFill>
                <a:srgbClr val="000000"/>
              </a:solidFill>
              <a:round/>
              <a:headEnd/>
              <a:tailEnd/>
            </a:ln>
          </p:spPr>
          <p:txBody>
            <a:bodyPr lIns="0" tIns="0" rIns="0" bIns="0"/>
            <a:lstStyle/>
            <a:p>
              <a:endParaRPr lang="en-US"/>
            </a:p>
          </p:txBody>
        </p:sp>
        <p:sp>
          <p:nvSpPr>
            <p:cNvPr id="173069" name="Rectangle 35"/>
            <p:cNvSpPr>
              <a:spLocks/>
            </p:cNvSpPr>
            <p:nvPr/>
          </p:nvSpPr>
          <p:spPr bwMode="auto">
            <a:xfrm>
              <a:off x="3" y="3"/>
              <a:ext cx="29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p>
              <a:pPr marL="1588" algn="ctr"/>
              <a:r>
                <a:rPr lang="en-US" sz="2800">
                  <a:solidFill>
                    <a:srgbClr val="FFFFFF"/>
                  </a:solidFill>
                  <a:sym typeface="Arial" charset="0"/>
                </a:rPr>
                <a:t>2°</a:t>
              </a:r>
            </a:p>
          </p:txBody>
        </p:sp>
      </p:grpSp>
    </p:spTree>
    <p:extLst>
      <p:ext uri="{BB962C8B-B14F-4D97-AF65-F5344CB8AC3E}">
        <p14:creationId xmlns:p14="http://schemas.microsoft.com/office/powerpoint/2010/main" val="40577466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a:xfrm>
            <a:off x="182563" y="180975"/>
            <a:ext cx="8534400" cy="914400"/>
          </a:xfrm>
        </p:spPr>
        <p:txBody>
          <a:bodyPr>
            <a:normAutofit fontScale="90000"/>
          </a:bodyPr>
          <a:lstStyle/>
          <a:p>
            <a:pPr marL="744538" indent="-744538" eaLnBrk="1" hangingPunct="1"/>
            <a:r>
              <a:rPr lang="en-US" sz="3200">
                <a:latin typeface="Calibri" charset="0"/>
                <a:ea typeface="ＭＳ Ｐゴシック" charset="0"/>
                <a:cs typeface="ＭＳ Ｐゴシック" charset="0"/>
              </a:rPr>
              <a:t>3.14 A protein</a:t>
            </a:r>
            <a:r>
              <a:rPr lang="ja-JP" altLang="en-US" sz="3200">
                <a:latin typeface="Calibri" charset="0"/>
                <a:ea typeface="ＭＳ Ｐゴシック" charset="0"/>
                <a:cs typeface="ＭＳ Ｐゴシック" charset="0"/>
              </a:rPr>
              <a:t>’</a:t>
            </a:r>
            <a:r>
              <a:rPr lang="en-US" altLang="ja-JP" sz="3200">
                <a:latin typeface="Calibri" charset="0"/>
                <a:ea typeface="ＭＳ Ｐゴシック" charset="0"/>
                <a:cs typeface="ＭＳ Ｐゴシック" charset="0"/>
              </a:rPr>
              <a:t>s shape depends on four levels of structure</a:t>
            </a:r>
            <a:endParaRPr lang="en-US" sz="3200">
              <a:latin typeface="Calibri" charset="0"/>
              <a:ea typeface="ＭＳ Ｐゴシック" charset="0"/>
              <a:cs typeface="ＭＳ Ｐゴシック" charset="0"/>
            </a:endParaRPr>
          </a:p>
        </p:txBody>
      </p:sp>
      <p:sp>
        <p:nvSpPr>
          <p:cNvPr id="175106" name="Rectangle 3"/>
          <p:cNvSpPr>
            <a:spLocks noGrp="1" noChangeArrowheads="1"/>
          </p:cNvSpPr>
          <p:nvPr>
            <p:ph idx="1"/>
          </p:nvPr>
        </p:nvSpPr>
        <p:spPr>
          <a:xfrm>
            <a:off x="155575" y="1303338"/>
            <a:ext cx="8534400" cy="2968625"/>
          </a:xfrm>
        </p:spPr>
        <p:txBody>
          <a:bodyPr/>
          <a:lstStyle/>
          <a:p>
            <a:pPr eaLnBrk="1" hangingPunct="1"/>
            <a:r>
              <a:rPr lang="en-US">
                <a:latin typeface="Calibri" charset="0"/>
                <a:ea typeface="ＭＳ Ｐゴシック" charset="0"/>
                <a:cs typeface="ＭＳ Ｐゴシック" charset="0"/>
              </a:rPr>
              <a:t>The </a:t>
            </a:r>
            <a:r>
              <a:rPr lang="en-US" b="1">
                <a:latin typeface="Calibri" charset="0"/>
                <a:ea typeface="ＭＳ Ｐゴシック" charset="0"/>
                <a:cs typeface="ＭＳ Ｐゴシック" charset="0"/>
              </a:rPr>
              <a:t>primary structure</a:t>
            </a:r>
            <a:r>
              <a:rPr lang="en-US">
                <a:latin typeface="Calibri" charset="0"/>
                <a:ea typeface="ＭＳ Ｐゴシック" charset="0"/>
                <a:cs typeface="ＭＳ Ｐゴシック" charset="0"/>
              </a:rPr>
              <a:t> of a protein is its unique amino acid sequence</a:t>
            </a:r>
          </a:p>
          <a:p>
            <a:pPr lvl="1" eaLnBrk="1" hangingPunct="1">
              <a:buFontTx/>
              <a:buChar char="–"/>
            </a:pPr>
            <a:r>
              <a:rPr lang="en-US">
                <a:latin typeface="Calibri" charset="0"/>
                <a:ea typeface="ＭＳ Ｐゴシック" charset="0"/>
              </a:rPr>
              <a:t>The correct amino acid sequence is determined by the cell</a:t>
            </a:r>
            <a:r>
              <a:rPr lang="ja-JP" altLang="en-US">
                <a:latin typeface="Calibri" charset="0"/>
                <a:ea typeface="ＭＳ Ｐゴシック" charset="0"/>
              </a:rPr>
              <a:t>’</a:t>
            </a:r>
            <a:r>
              <a:rPr lang="en-US" altLang="ja-JP">
                <a:latin typeface="Calibri" charset="0"/>
                <a:ea typeface="ＭＳ Ｐゴシック" charset="0"/>
              </a:rPr>
              <a:t>s genetic information</a:t>
            </a:r>
          </a:p>
          <a:p>
            <a:pPr lvl="1" eaLnBrk="1" hangingPunct="1">
              <a:buFontTx/>
              <a:buChar char="–"/>
            </a:pPr>
            <a:r>
              <a:rPr lang="en-US">
                <a:latin typeface="Calibri" charset="0"/>
                <a:ea typeface="ＭＳ Ｐゴシック" charset="0"/>
              </a:rPr>
              <a:t>The slightest change in this sequence affects the protein</a:t>
            </a:r>
            <a:r>
              <a:rPr lang="ja-JP" altLang="en-US">
                <a:latin typeface="Calibri" charset="0"/>
                <a:ea typeface="ＭＳ Ｐゴシック" charset="0"/>
              </a:rPr>
              <a:t>’</a:t>
            </a:r>
            <a:r>
              <a:rPr lang="en-US" altLang="ja-JP">
                <a:latin typeface="Calibri" charset="0"/>
                <a:ea typeface="ＭＳ Ｐゴシック" charset="0"/>
              </a:rPr>
              <a:t>s ability to function</a:t>
            </a:r>
            <a:endParaRPr lang="en-US">
              <a:latin typeface="Calibri" charset="0"/>
              <a:ea typeface="ＭＳ Ｐゴシック" charset="0"/>
            </a:endParaRPr>
          </a:p>
        </p:txBody>
      </p:sp>
      <p:sp>
        <p:nvSpPr>
          <p:cNvPr id="175107"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0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09"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32028543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a:xfrm>
            <a:off x="182563" y="180975"/>
            <a:ext cx="8534400" cy="914400"/>
          </a:xfrm>
        </p:spPr>
        <p:txBody>
          <a:bodyPr>
            <a:normAutofit fontScale="90000"/>
          </a:bodyPr>
          <a:lstStyle/>
          <a:p>
            <a:pPr marL="744538" indent="-744538" eaLnBrk="1" hangingPunct="1"/>
            <a:r>
              <a:rPr lang="en-US" sz="3200">
                <a:latin typeface="Calibri" charset="0"/>
                <a:ea typeface="ＭＳ Ｐゴシック" charset="0"/>
                <a:cs typeface="ＭＳ Ｐゴシック" charset="0"/>
              </a:rPr>
              <a:t>3.14 A protein</a:t>
            </a:r>
            <a:r>
              <a:rPr lang="ja-JP" altLang="en-US" sz="3200">
                <a:latin typeface="Calibri" charset="0"/>
                <a:ea typeface="ＭＳ Ｐゴシック" charset="0"/>
                <a:cs typeface="ＭＳ Ｐゴシック" charset="0"/>
              </a:rPr>
              <a:t>’</a:t>
            </a:r>
            <a:r>
              <a:rPr lang="en-US" altLang="ja-JP" sz="3200">
                <a:latin typeface="Calibri" charset="0"/>
                <a:ea typeface="ＭＳ Ｐゴシック" charset="0"/>
                <a:cs typeface="ＭＳ Ｐゴシック" charset="0"/>
              </a:rPr>
              <a:t>s shape depends on four levels of structure</a:t>
            </a:r>
            <a:endParaRPr lang="en-US" sz="3200">
              <a:latin typeface="Calibri" charset="0"/>
              <a:ea typeface="ＭＳ Ｐゴシック" charset="0"/>
              <a:cs typeface="ＭＳ Ｐゴシック" charset="0"/>
            </a:endParaRPr>
          </a:p>
        </p:txBody>
      </p:sp>
      <p:sp>
        <p:nvSpPr>
          <p:cNvPr id="177154" name="Rectangle 3"/>
          <p:cNvSpPr>
            <a:spLocks noGrp="1" noChangeArrowheads="1"/>
          </p:cNvSpPr>
          <p:nvPr>
            <p:ph idx="1"/>
          </p:nvPr>
        </p:nvSpPr>
        <p:spPr>
          <a:xfrm>
            <a:off x="155575" y="1303338"/>
            <a:ext cx="8534400" cy="3044825"/>
          </a:xfrm>
        </p:spPr>
        <p:txBody>
          <a:bodyPr>
            <a:normAutofit fontScale="92500"/>
          </a:bodyPr>
          <a:lstStyle/>
          <a:p>
            <a:pPr eaLnBrk="1" hangingPunct="1"/>
            <a:r>
              <a:rPr lang="en-US">
                <a:latin typeface="Calibri" charset="0"/>
                <a:ea typeface="ＭＳ Ｐゴシック" charset="0"/>
                <a:cs typeface="ＭＳ Ｐゴシック" charset="0"/>
              </a:rPr>
              <a:t>Protein </a:t>
            </a:r>
            <a:r>
              <a:rPr lang="en-US" b="1">
                <a:latin typeface="Calibri" charset="0"/>
                <a:ea typeface="ＭＳ Ｐゴシック" charset="0"/>
                <a:cs typeface="ＭＳ Ｐゴシック" charset="0"/>
              </a:rPr>
              <a:t>secondary structure</a:t>
            </a:r>
            <a:r>
              <a:rPr lang="en-US">
                <a:latin typeface="Calibri" charset="0"/>
                <a:ea typeface="ＭＳ Ｐゴシック" charset="0"/>
                <a:cs typeface="ＭＳ Ｐゴシック" charset="0"/>
              </a:rPr>
              <a:t> results from coiling or folding of the polypeptide</a:t>
            </a:r>
          </a:p>
          <a:p>
            <a:pPr lvl="1" eaLnBrk="1" hangingPunct="1">
              <a:buFontTx/>
              <a:buChar char="–"/>
            </a:pPr>
            <a:r>
              <a:rPr lang="en-US">
                <a:latin typeface="Calibri" charset="0"/>
                <a:ea typeface="ＭＳ Ｐゴシック" charset="0"/>
              </a:rPr>
              <a:t>Coiling results in a helical structure called an alpha helix</a:t>
            </a:r>
          </a:p>
          <a:p>
            <a:pPr lvl="1" eaLnBrk="1" hangingPunct="1">
              <a:buFontTx/>
              <a:buChar char="–"/>
            </a:pPr>
            <a:r>
              <a:rPr lang="en-US">
                <a:latin typeface="Calibri" charset="0"/>
                <a:ea typeface="ＭＳ Ｐゴシック" charset="0"/>
              </a:rPr>
              <a:t>Folding may lead to a structure called a pleated sheet</a:t>
            </a:r>
          </a:p>
          <a:p>
            <a:pPr lvl="2" eaLnBrk="1" hangingPunct="1">
              <a:buFontTx/>
              <a:buChar char="–"/>
            </a:pPr>
            <a:r>
              <a:rPr lang="en-US">
                <a:latin typeface="Calibri" charset="0"/>
                <a:ea typeface="ＭＳ Ｐゴシック" charset="0"/>
              </a:rPr>
              <a:t>Coiling and folding result from hydrogen bonding between certain areas of the polypeptide chain</a:t>
            </a:r>
          </a:p>
        </p:txBody>
      </p:sp>
      <p:sp>
        <p:nvSpPr>
          <p:cNvPr id="177155"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56"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57"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23688708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a:xfrm>
            <a:off x="182563" y="180975"/>
            <a:ext cx="8534400" cy="914400"/>
          </a:xfrm>
        </p:spPr>
        <p:txBody>
          <a:bodyPr>
            <a:normAutofit fontScale="90000"/>
          </a:bodyPr>
          <a:lstStyle/>
          <a:p>
            <a:pPr marL="744538" indent="-744538" eaLnBrk="1" hangingPunct="1"/>
            <a:r>
              <a:rPr lang="en-US" sz="3200">
                <a:latin typeface="Calibri" charset="0"/>
                <a:ea typeface="ＭＳ Ｐゴシック" charset="0"/>
                <a:cs typeface="ＭＳ Ｐゴシック" charset="0"/>
              </a:rPr>
              <a:t>3.14 A protein</a:t>
            </a:r>
            <a:r>
              <a:rPr lang="ja-JP" altLang="en-US" sz="3200">
                <a:latin typeface="Calibri" charset="0"/>
                <a:ea typeface="ＭＳ Ｐゴシック" charset="0"/>
                <a:cs typeface="ＭＳ Ｐゴシック" charset="0"/>
              </a:rPr>
              <a:t>’</a:t>
            </a:r>
            <a:r>
              <a:rPr lang="en-US" altLang="ja-JP" sz="3200">
                <a:latin typeface="Calibri" charset="0"/>
                <a:ea typeface="ＭＳ Ｐゴシック" charset="0"/>
                <a:cs typeface="ＭＳ Ｐゴシック" charset="0"/>
              </a:rPr>
              <a:t>s shape depends on four levels of structure</a:t>
            </a:r>
            <a:endParaRPr lang="en-US" sz="3200">
              <a:latin typeface="Calibri" charset="0"/>
              <a:ea typeface="ＭＳ Ｐゴシック" charset="0"/>
              <a:cs typeface="ＭＳ Ｐゴシック" charset="0"/>
            </a:endParaRPr>
          </a:p>
        </p:txBody>
      </p:sp>
      <p:sp>
        <p:nvSpPr>
          <p:cNvPr id="179202" name="Rectangle 3"/>
          <p:cNvSpPr>
            <a:spLocks noGrp="1" noChangeArrowheads="1"/>
          </p:cNvSpPr>
          <p:nvPr>
            <p:ph idx="1"/>
          </p:nvPr>
        </p:nvSpPr>
        <p:spPr>
          <a:xfrm>
            <a:off x="153988" y="1303338"/>
            <a:ext cx="8534400" cy="2968625"/>
          </a:xfrm>
        </p:spPr>
        <p:txBody>
          <a:bodyPr/>
          <a:lstStyle/>
          <a:p>
            <a:pPr eaLnBrk="1" hangingPunct="1"/>
            <a:r>
              <a:rPr lang="en-US">
                <a:latin typeface="Calibri" charset="0"/>
                <a:ea typeface="ＭＳ Ｐゴシック" charset="0"/>
                <a:cs typeface="ＭＳ Ｐゴシック" charset="0"/>
              </a:rPr>
              <a:t>The overall three-dimensional shape of a protein is called its </a:t>
            </a:r>
            <a:r>
              <a:rPr lang="en-US" b="1">
                <a:latin typeface="Calibri" charset="0"/>
                <a:ea typeface="ＭＳ Ｐゴシック" charset="0"/>
                <a:cs typeface="ＭＳ Ｐゴシック" charset="0"/>
              </a:rPr>
              <a:t>tertiary structure</a:t>
            </a:r>
            <a:endParaRPr lang="en-US">
              <a:latin typeface="Calibri" charset="0"/>
              <a:ea typeface="ＭＳ Ｐゴシック" charset="0"/>
              <a:cs typeface="ＭＳ Ｐゴシック" charset="0"/>
            </a:endParaRPr>
          </a:p>
          <a:p>
            <a:pPr lvl="1" eaLnBrk="1" hangingPunct="1">
              <a:buFontTx/>
              <a:buChar char="–"/>
            </a:pPr>
            <a:r>
              <a:rPr lang="en-US">
                <a:latin typeface="Calibri" charset="0"/>
                <a:ea typeface="ＭＳ Ｐゴシック" charset="0"/>
              </a:rPr>
              <a:t>Tertiary structure generally results from interactions between the R groups of the various amino acids</a:t>
            </a:r>
          </a:p>
          <a:p>
            <a:pPr lvl="1" eaLnBrk="1" hangingPunct="1">
              <a:buFontTx/>
              <a:buChar char="–"/>
            </a:pPr>
            <a:r>
              <a:rPr lang="en-US">
                <a:latin typeface="Calibri" charset="0"/>
                <a:ea typeface="ＭＳ Ｐゴシック" charset="0"/>
              </a:rPr>
              <a:t>Disulfide bridges are covalent bonds that further strengthen the protein</a:t>
            </a:r>
            <a:r>
              <a:rPr lang="ja-JP" altLang="en-US">
                <a:latin typeface="Calibri" charset="0"/>
                <a:ea typeface="ＭＳ Ｐゴシック" charset="0"/>
              </a:rPr>
              <a:t>’</a:t>
            </a:r>
            <a:r>
              <a:rPr lang="en-US" altLang="ja-JP">
                <a:latin typeface="Calibri" charset="0"/>
                <a:ea typeface="ＭＳ Ｐゴシック" charset="0"/>
              </a:rPr>
              <a:t>s shape</a:t>
            </a:r>
            <a:endParaRPr lang="en-US">
              <a:latin typeface="Calibri" charset="0"/>
              <a:ea typeface="ＭＳ Ｐゴシック" charset="0"/>
            </a:endParaRPr>
          </a:p>
        </p:txBody>
      </p:sp>
      <p:sp>
        <p:nvSpPr>
          <p:cNvPr id="179203"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0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0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12989692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182563" y="180975"/>
            <a:ext cx="8534400" cy="914400"/>
          </a:xfrm>
        </p:spPr>
        <p:txBody>
          <a:bodyPr>
            <a:normAutofit fontScale="90000"/>
          </a:bodyPr>
          <a:lstStyle/>
          <a:p>
            <a:pPr marL="744538" indent="-744538" eaLnBrk="1" hangingPunct="1"/>
            <a:r>
              <a:rPr lang="en-US" sz="3200">
                <a:latin typeface="Calibri" charset="0"/>
                <a:ea typeface="ＭＳ Ｐゴシック" charset="0"/>
                <a:cs typeface="ＭＳ Ｐゴシック" charset="0"/>
              </a:rPr>
              <a:t>3.14 A protein</a:t>
            </a:r>
            <a:r>
              <a:rPr lang="ja-JP" altLang="en-US" sz="3200">
                <a:latin typeface="Calibri" charset="0"/>
                <a:ea typeface="ＭＳ Ｐゴシック" charset="0"/>
                <a:cs typeface="ＭＳ Ｐゴシック" charset="0"/>
              </a:rPr>
              <a:t>’</a:t>
            </a:r>
            <a:r>
              <a:rPr lang="en-US" altLang="ja-JP" sz="3200">
                <a:latin typeface="Calibri" charset="0"/>
                <a:ea typeface="ＭＳ Ｐゴシック" charset="0"/>
                <a:cs typeface="ＭＳ Ｐゴシック" charset="0"/>
              </a:rPr>
              <a:t>s shape depends on four levels of structure</a:t>
            </a:r>
            <a:endParaRPr lang="en-US" sz="3200">
              <a:latin typeface="Calibri" charset="0"/>
              <a:ea typeface="ＭＳ Ｐゴシック" charset="0"/>
              <a:cs typeface="ＭＳ Ｐゴシック" charset="0"/>
            </a:endParaRPr>
          </a:p>
        </p:txBody>
      </p:sp>
      <p:sp>
        <p:nvSpPr>
          <p:cNvPr id="181250" name="Rectangle 3"/>
          <p:cNvSpPr>
            <a:spLocks noGrp="1" noChangeArrowheads="1"/>
          </p:cNvSpPr>
          <p:nvPr>
            <p:ph idx="1"/>
          </p:nvPr>
        </p:nvSpPr>
        <p:spPr>
          <a:xfrm>
            <a:off x="153988" y="1303338"/>
            <a:ext cx="8534400" cy="2968625"/>
          </a:xfrm>
        </p:spPr>
        <p:txBody>
          <a:bodyPr>
            <a:normAutofit lnSpcReduction="10000"/>
          </a:bodyPr>
          <a:lstStyle/>
          <a:p>
            <a:pPr eaLnBrk="1" hangingPunct="1">
              <a:spcBef>
                <a:spcPct val="30000"/>
              </a:spcBef>
            </a:pPr>
            <a:r>
              <a:rPr lang="en-US">
                <a:latin typeface="Calibri" charset="0"/>
                <a:ea typeface="ＭＳ Ｐゴシック" charset="0"/>
                <a:cs typeface="ＭＳ Ｐゴシック" charset="0"/>
              </a:rPr>
              <a:t>Two or more polypeptide chains (subunits) associate providing </a:t>
            </a:r>
            <a:r>
              <a:rPr lang="en-US" b="1">
                <a:latin typeface="Calibri" charset="0"/>
                <a:ea typeface="ＭＳ Ｐゴシック" charset="0"/>
                <a:cs typeface="ＭＳ Ｐゴシック" charset="0"/>
              </a:rPr>
              <a:t>quaternary structure</a:t>
            </a:r>
          </a:p>
          <a:p>
            <a:pPr lvl="1" eaLnBrk="1" hangingPunct="1">
              <a:spcBef>
                <a:spcPct val="30000"/>
              </a:spcBef>
              <a:buFontTx/>
              <a:buChar char="–"/>
            </a:pPr>
            <a:r>
              <a:rPr lang="en-US">
                <a:latin typeface="Calibri" charset="0"/>
                <a:ea typeface="ＭＳ Ｐゴシック" charset="0"/>
              </a:rPr>
              <a:t>Collagen is an example of a protein with quaternary structure</a:t>
            </a:r>
          </a:p>
          <a:p>
            <a:pPr lvl="1" eaLnBrk="1" hangingPunct="1">
              <a:spcBef>
                <a:spcPct val="30000"/>
              </a:spcBef>
              <a:buFontTx/>
              <a:buChar char="–"/>
            </a:pPr>
            <a:r>
              <a:rPr lang="en-US">
                <a:latin typeface="Calibri" charset="0"/>
                <a:ea typeface="ＭＳ Ｐゴシック" charset="0"/>
              </a:rPr>
              <a:t>Its triple helix gives great strength to connective tissue, bone, tendons, and ligaments</a:t>
            </a:r>
          </a:p>
        </p:txBody>
      </p:sp>
      <p:sp>
        <p:nvSpPr>
          <p:cNvPr id="181251"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1252"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1253"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11723740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2" descr="03_14a_ProtStrucLevels_4-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36525"/>
            <a:ext cx="6376987"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8" name="Text Box 3"/>
          <p:cNvSpPr txBox="1">
            <a:spLocks noChangeArrowheads="1"/>
          </p:cNvSpPr>
          <p:nvPr/>
        </p:nvSpPr>
        <p:spPr bwMode="auto">
          <a:xfrm>
            <a:off x="4252913" y="153988"/>
            <a:ext cx="277018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Four Levels of Protein Structure</a:t>
            </a:r>
          </a:p>
        </p:txBody>
      </p:sp>
      <p:sp>
        <p:nvSpPr>
          <p:cNvPr id="183299" name="Text Box 4"/>
          <p:cNvSpPr txBox="1">
            <a:spLocks noChangeArrowheads="1"/>
          </p:cNvSpPr>
          <p:nvPr/>
        </p:nvSpPr>
        <p:spPr bwMode="auto">
          <a:xfrm>
            <a:off x="5129213" y="1390650"/>
            <a:ext cx="1116012"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Amino acids</a:t>
            </a:r>
          </a:p>
        </p:txBody>
      </p:sp>
      <p:sp>
        <p:nvSpPr>
          <p:cNvPr id="183300" name="Text Box 5"/>
          <p:cNvSpPr txBox="1">
            <a:spLocks noChangeArrowheads="1"/>
          </p:cNvSpPr>
          <p:nvPr/>
        </p:nvSpPr>
        <p:spPr bwMode="auto">
          <a:xfrm>
            <a:off x="1401763" y="873125"/>
            <a:ext cx="15160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Primary structure</a:t>
            </a:r>
          </a:p>
        </p:txBody>
      </p:sp>
      <p:sp>
        <p:nvSpPr>
          <p:cNvPr id="183301" name="Line 6"/>
          <p:cNvSpPr>
            <a:spLocks noChangeShapeType="1"/>
          </p:cNvSpPr>
          <p:nvPr/>
        </p:nvSpPr>
        <p:spPr bwMode="auto">
          <a:xfrm flipH="1">
            <a:off x="5600700" y="1238250"/>
            <a:ext cx="428625" cy="146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302" name="Line 7"/>
          <p:cNvSpPr>
            <a:spLocks noChangeShapeType="1"/>
          </p:cNvSpPr>
          <p:nvPr/>
        </p:nvSpPr>
        <p:spPr bwMode="auto">
          <a:xfrm flipH="1" flipV="1">
            <a:off x="5165725" y="1225550"/>
            <a:ext cx="434975" cy="161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303" name="Text Box 8"/>
          <p:cNvSpPr txBox="1">
            <a:spLocks noChangeArrowheads="1"/>
          </p:cNvSpPr>
          <p:nvPr/>
        </p:nvSpPr>
        <p:spPr bwMode="auto">
          <a:xfrm>
            <a:off x="4283075" y="3081338"/>
            <a:ext cx="11160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Alpha helix</a:t>
            </a:r>
          </a:p>
        </p:txBody>
      </p:sp>
      <p:sp>
        <p:nvSpPr>
          <p:cNvPr id="183304" name="Text Box 9"/>
          <p:cNvSpPr txBox="1">
            <a:spLocks noChangeArrowheads="1"/>
          </p:cNvSpPr>
          <p:nvPr/>
        </p:nvSpPr>
        <p:spPr bwMode="auto">
          <a:xfrm>
            <a:off x="3473450" y="1728788"/>
            <a:ext cx="1004888"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Hydrogen</a:t>
            </a:r>
          </a:p>
          <a:p>
            <a:pPr algn="ctr">
              <a:lnSpc>
                <a:spcPct val="90000"/>
              </a:lnSpc>
            </a:pPr>
            <a:r>
              <a:rPr lang="en-US" sz="1400"/>
              <a:t>bond</a:t>
            </a:r>
          </a:p>
        </p:txBody>
      </p:sp>
      <p:sp>
        <p:nvSpPr>
          <p:cNvPr id="183305" name="Text Box 10"/>
          <p:cNvSpPr txBox="1">
            <a:spLocks noChangeArrowheads="1"/>
          </p:cNvSpPr>
          <p:nvPr/>
        </p:nvSpPr>
        <p:spPr bwMode="auto">
          <a:xfrm>
            <a:off x="1419225" y="2495550"/>
            <a:ext cx="17859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Secondary structure</a:t>
            </a:r>
          </a:p>
        </p:txBody>
      </p:sp>
      <p:sp>
        <p:nvSpPr>
          <p:cNvPr id="183306" name="AutoShape 11"/>
          <p:cNvSpPr>
            <a:spLocks/>
          </p:cNvSpPr>
          <p:nvPr/>
        </p:nvSpPr>
        <p:spPr bwMode="auto">
          <a:xfrm rot="4797645">
            <a:off x="4102101" y="2193925"/>
            <a:ext cx="57150" cy="180975"/>
          </a:xfrm>
          <a:prstGeom prst="leftBrace">
            <a:avLst>
              <a:gd name="adj1" fmla="val 26389"/>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3307" name="Line 12"/>
          <p:cNvSpPr>
            <a:spLocks noChangeShapeType="1"/>
          </p:cNvSpPr>
          <p:nvPr/>
        </p:nvSpPr>
        <p:spPr bwMode="auto">
          <a:xfrm flipH="1" flipV="1">
            <a:off x="4038600" y="2101850"/>
            <a:ext cx="85725" cy="155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308" name="Line 13"/>
          <p:cNvSpPr>
            <a:spLocks noChangeShapeType="1"/>
          </p:cNvSpPr>
          <p:nvPr/>
        </p:nvSpPr>
        <p:spPr bwMode="auto">
          <a:xfrm flipV="1">
            <a:off x="5416550" y="1609725"/>
            <a:ext cx="203200" cy="749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309" name="Line 14"/>
          <p:cNvSpPr>
            <a:spLocks noChangeShapeType="1"/>
          </p:cNvSpPr>
          <p:nvPr/>
        </p:nvSpPr>
        <p:spPr bwMode="auto">
          <a:xfrm>
            <a:off x="5619750" y="1606550"/>
            <a:ext cx="234950" cy="276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310" name="Text Box 15"/>
          <p:cNvSpPr txBox="1">
            <a:spLocks noChangeArrowheads="1"/>
          </p:cNvSpPr>
          <p:nvPr/>
        </p:nvSpPr>
        <p:spPr bwMode="auto">
          <a:xfrm>
            <a:off x="5819775" y="3097213"/>
            <a:ext cx="11160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pPr>
            <a:r>
              <a:rPr lang="en-US" sz="1400"/>
              <a:t>Pleated sheet</a:t>
            </a:r>
          </a:p>
        </p:txBody>
      </p:sp>
      <p:sp>
        <p:nvSpPr>
          <p:cNvPr id="183311" name="Text Box 16"/>
          <p:cNvSpPr txBox="1">
            <a:spLocks noChangeArrowheads="1"/>
          </p:cNvSpPr>
          <p:nvPr/>
        </p:nvSpPr>
        <p:spPr bwMode="auto">
          <a:xfrm>
            <a:off x="3325813" y="4321175"/>
            <a:ext cx="13382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Polypeptide</a:t>
            </a:r>
          </a:p>
          <a:p>
            <a:pPr algn="l">
              <a:lnSpc>
                <a:spcPct val="90000"/>
              </a:lnSpc>
            </a:pPr>
            <a:r>
              <a:rPr lang="en-US" sz="1400"/>
              <a:t>(single subunit</a:t>
            </a:r>
          </a:p>
          <a:p>
            <a:pPr algn="l">
              <a:lnSpc>
                <a:spcPct val="90000"/>
              </a:lnSpc>
            </a:pPr>
            <a:r>
              <a:rPr lang="en-US" sz="1400"/>
              <a:t>of transthyretin)</a:t>
            </a:r>
          </a:p>
        </p:txBody>
      </p:sp>
      <p:sp>
        <p:nvSpPr>
          <p:cNvPr id="183312" name="Text Box 17"/>
          <p:cNvSpPr txBox="1">
            <a:spLocks noChangeArrowheads="1"/>
          </p:cNvSpPr>
          <p:nvPr/>
        </p:nvSpPr>
        <p:spPr bwMode="auto">
          <a:xfrm>
            <a:off x="1416050" y="4240213"/>
            <a:ext cx="17859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Tertiary structure</a:t>
            </a:r>
          </a:p>
        </p:txBody>
      </p:sp>
      <p:sp>
        <p:nvSpPr>
          <p:cNvPr id="183313" name="Text Box 18"/>
          <p:cNvSpPr txBox="1">
            <a:spLocks noChangeArrowheads="1"/>
          </p:cNvSpPr>
          <p:nvPr/>
        </p:nvSpPr>
        <p:spPr bwMode="auto">
          <a:xfrm>
            <a:off x="4083050" y="5832475"/>
            <a:ext cx="181768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Transthyretin, with</a:t>
            </a:r>
          </a:p>
          <a:p>
            <a:pPr algn="l">
              <a:lnSpc>
                <a:spcPct val="90000"/>
              </a:lnSpc>
            </a:pPr>
            <a:r>
              <a:rPr lang="en-US" sz="1400"/>
              <a:t>four identical</a:t>
            </a:r>
          </a:p>
          <a:p>
            <a:pPr algn="l">
              <a:lnSpc>
                <a:spcPct val="90000"/>
              </a:lnSpc>
            </a:pPr>
            <a:r>
              <a:rPr lang="en-US" sz="1400"/>
              <a:t>polypeptide subunits</a:t>
            </a:r>
          </a:p>
        </p:txBody>
      </p:sp>
      <p:sp>
        <p:nvSpPr>
          <p:cNvPr id="183314" name="Text Box 19"/>
          <p:cNvSpPr txBox="1">
            <a:spLocks noChangeArrowheads="1"/>
          </p:cNvSpPr>
          <p:nvPr/>
        </p:nvSpPr>
        <p:spPr bwMode="auto">
          <a:xfrm>
            <a:off x="1420813" y="5980113"/>
            <a:ext cx="17859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lnSpc>
                <a:spcPct val="90000"/>
              </a:lnSpc>
            </a:pPr>
            <a:r>
              <a:rPr lang="en-US" sz="1400"/>
              <a:t>Quaternary structure</a:t>
            </a:r>
          </a:p>
        </p:txBody>
      </p:sp>
    </p:spTree>
    <p:extLst>
      <p:ext uri="{BB962C8B-B14F-4D97-AF65-F5344CB8AC3E}">
        <p14:creationId xmlns:p14="http://schemas.microsoft.com/office/powerpoint/2010/main" val="13374545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a:xfrm>
            <a:off x="182563" y="180975"/>
            <a:ext cx="8534400" cy="914400"/>
          </a:xfrm>
        </p:spPr>
        <p:txBody>
          <a:bodyPr>
            <a:normAutofit fontScale="90000"/>
          </a:bodyPr>
          <a:lstStyle/>
          <a:p>
            <a:pPr marL="744538" indent="-744538" eaLnBrk="1" hangingPunct="1"/>
            <a:r>
              <a:rPr lang="en-US" sz="3200">
                <a:latin typeface="Calibri" charset="0"/>
                <a:ea typeface="ＭＳ Ｐゴシック" charset="0"/>
                <a:cs typeface="ＭＳ Ｐゴシック" charset="0"/>
              </a:rPr>
              <a:t>3.13 A protein</a:t>
            </a:r>
            <a:r>
              <a:rPr lang="ja-JP" altLang="en-US" sz="3200">
                <a:latin typeface="Calibri" charset="0"/>
                <a:ea typeface="ＭＳ Ｐゴシック" charset="0"/>
                <a:cs typeface="ＭＳ Ｐゴシック" charset="0"/>
              </a:rPr>
              <a:t>’</a:t>
            </a:r>
            <a:r>
              <a:rPr lang="en-US" altLang="ja-JP" sz="3200">
                <a:latin typeface="Calibri" charset="0"/>
                <a:ea typeface="ＭＳ Ｐゴシック" charset="0"/>
                <a:cs typeface="ＭＳ Ｐゴシック" charset="0"/>
              </a:rPr>
              <a:t>s specific shape determines its function</a:t>
            </a:r>
            <a:endParaRPr lang="en-US" sz="3200">
              <a:latin typeface="Calibri" charset="0"/>
              <a:ea typeface="ＭＳ Ｐゴシック" charset="0"/>
              <a:cs typeface="ＭＳ Ｐゴシック" charset="0"/>
            </a:endParaRPr>
          </a:p>
        </p:txBody>
      </p:sp>
      <p:sp>
        <p:nvSpPr>
          <p:cNvPr id="185346" name="Rectangle 3"/>
          <p:cNvSpPr>
            <a:spLocks noGrp="1" noChangeArrowheads="1"/>
          </p:cNvSpPr>
          <p:nvPr>
            <p:ph idx="1"/>
          </p:nvPr>
        </p:nvSpPr>
        <p:spPr>
          <a:xfrm>
            <a:off x="155575" y="1303338"/>
            <a:ext cx="8534400" cy="2968625"/>
          </a:xfrm>
        </p:spPr>
        <p:txBody>
          <a:bodyPr/>
          <a:lstStyle/>
          <a:p>
            <a:pPr eaLnBrk="1" hangingPunct="1"/>
            <a:r>
              <a:rPr lang="en-US">
                <a:latin typeface="Calibri" charset="0"/>
                <a:ea typeface="ＭＳ Ｐゴシック" charset="0"/>
                <a:cs typeface="ＭＳ Ｐゴシック" charset="0"/>
              </a:rPr>
              <a:t>If for some reason a protein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shape is altered, it can no longer function</a:t>
            </a:r>
          </a:p>
          <a:p>
            <a:pPr lvl="1" eaLnBrk="1" hangingPunct="1">
              <a:buFontTx/>
              <a:buChar char="–"/>
            </a:pPr>
            <a:r>
              <a:rPr lang="en-US" b="1">
                <a:latin typeface="Calibri" charset="0"/>
                <a:ea typeface="ＭＳ Ｐゴシック" charset="0"/>
              </a:rPr>
              <a:t>Denaturation</a:t>
            </a:r>
            <a:r>
              <a:rPr lang="en-US">
                <a:latin typeface="Calibri" charset="0"/>
                <a:ea typeface="ＭＳ Ｐゴシック" charset="0"/>
              </a:rPr>
              <a:t> will cause polypeptide chains to unravel and lose their shape and, thus, their function</a:t>
            </a:r>
          </a:p>
        </p:txBody>
      </p:sp>
      <p:sp>
        <p:nvSpPr>
          <p:cNvPr id="185347" name="Line 4"/>
          <p:cNvSpPr>
            <a:spLocks noChangeShapeType="1"/>
          </p:cNvSpPr>
          <p:nvPr/>
        </p:nvSpPr>
        <p:spPr bwMode="auto">
          <a:xfrm>
            <a:off x="182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48"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49"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b="1">
                <a:solidFill>
                  <a:schemeClr val="tx1"/>
                </a:solidFill>
                <a:latin typeface="Arial" charset="0"/>
                <a:ea typeface="ＭＳ Ｐゴシック" charset="0"/>
              </a:defRPr>
            </a:lvl9pPr>
          </a:lstStyle>
          <a:p>
            <a:pPr algn="l">
              <a:spcBef>
                <a:spcPct val="50000"/>
              </a:spcBef>
            </a:pPr>
            <a:r>
              <a:rPr lang="en-US" sz="900" b="0"/>
              <a:t>Copyright © 2009 Pearson Education, Inc.</a:t>
            </a:r>
            <a:endParaRPr lang="en-US" b="0"/>
          </a:p>
        </p:txBody>
      </p:sp>
    </p:spTree>
    <p:extLst>
      <p:ext uri="{BB962C8B-B14F-4D97-AF65-F5344CB8AC3E}">
        <p14:creationId xmlns:p14="http://schemas.microsoft.com/office/powerpoint/2010/main" val="30029556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7393" name="Picture 7"/>
          <p:cNvPicPr>
            <a:picLocks noChangeArrowheads="1"/>
          </p:cNvPicPr>
          <p:nvPr/>
        </p:nvPicPr>
        <p:blipFill>
          <a:blip r:embed="rId2">
            <a:extLst>
              <a:ext uri="{28A0092B-C50C-407E-A947-70E740481C1C}">
                <a14:useLocalDpi xmlns:a14="http://schemas.microsoft.com/office/drawing/2010/main" val="0"/>
              </a:ext>
            </a:extLst>
          </a:blip>
          <a:srcRect l="6300" t="2251" r="13161"/>
          <a:stretch>
            <a:fillRect/>
          </a:stretch>
        </p:blipFill>
        <p:spPr bwMode="auto">
          <a:xfrm>
            <a:off x="5583238" y="2497138"/>
            <a:ext cx="3417887"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4" name="Rectangle 8"/>
          <p:cNvSpPr>
            <a:spLocks noGrp="1" noChangeArrowheads="1"/>
          </p:cNvSpPr>
          <p:nvPr>
            <p:ph type="title"/>
          </p:nvPr>
        </p:nvSpPr>
        <p:spPr/>
        <p:txBody>
          <a:bodyPr rIns="132080"/>
          <a:lstStyle/>
          <a:p>
            <a:pPr eaLnBrk="1" hangingPunct="1"/>
            <a:r>
              <a:rPr lang="en-US">
                <a:latin typeface="Calibri" charset="0"/>
                <a:ea typeface="ＭＳ Ｐゴシック" charset="0"/>
                <a:cs typeface="ＭＳ Ｐゴシック" charset="0"/>
              </a:rPr>
              <a:t>Protein denaturation</a:t>
            </a:r>
          </a:p>
        </p:txBody>
      </p:sp>
      <p:sp>
        <p:nvSpPr>
          <p:cNvPr id="187395" name="Rectangle 9"/>
          <p:cNvSpPr>
            <a:spLocks noGrp="1" noChangeArrowheads="1"/>
          </p:cNvSpPr>
          <p:nvPr>
            <p:ph type="body" idx="1"/>
          </p:nvPr>
        </p:nvSpPr>
        <p:spPr>
          <a:xfrm>
            <a:off x="576263" y="1371600"/>
            <a:ext cx="8034337" cy="5283200"/>
          </a:xfrm>
        </p:spPr>
        <p:txBody>
          <a:bodyPr rIns="132080"/>
          <a:lstStyle/>
          <a:p>
            <a:pPr eaLnBrk="1" hangingPunct="1"/>
            <a:r>
              <a:rPr lang="en-US">
                <a:latin typeface="Calibri" charset="0"/>
                <a:ea typeface="ＭＳ Ｐゴシック" charset="0"/>
                <a:cs typeface="ＭＳ Ｐゴシック" charset="0"/>
              </a:rPr>
              <a:t>Unfolding a protein</a:t>
            </a:r>
          </a:p>
          <a:p>
            <a:pPr marL="782638" lvl="1" eaLnBrk="1" hangingPunct="1"/>
            <a:r>
              <a:rPr lang="en-US" u="sng">
                <a:solidFill>
                  <a:srgbClr val="CC0000"/>
                </a:solidFill>
                <a:latin typeface="Calibri" charset="0"/>
                <a:ea typeface="ＭＳ Ｐゴシック" charset="0"/>
              </a:rPr>
              <a:t>conditions that disrupt H bonds, ionic bonds, disulfide bridges</a:t>
            </a:r>
          </a:p>
          <a:p>
            <a:pPr marL="1182688" lvl="2" eaLnBrk="1" hangingPunct="1"/>
            <a:r>
              <a:rPr lang="en-US" u="sng">
                <a:solidFill>
                  <a:srgbClr val="CC0000"/>
                </a:solidFill>
                <a:latin typeface="Calibri" charset="0"/>
                <a:ea typeface="ＭＳ Ｐゴシック" charset="0"/>
              </a:rPr>
              <a:t>temperature</a:t>
            </a:r>
          </a:p>
          <a:p>
            <a:pPr marL="1182688" lvl="2" eaLnBrk="1" hangingPunct="1"/>
            <a:r>
              <a:rPr lang="en-US" u="sng">
                <a:solidFill>
                  <a:srgbClr val="CC0000"/>
                </a:solidFill>
                <a:latin typeface="Calibri" charset="0"/>
                <a:ea typeface="ＭＳ Ｐゴシック" charset="0"/>
              </a:rPr>
              <a:t>pH</a:t>
            </a:r>
          </a:p>
          <a:p>
            <a:pPr marL="1182688" lvl="2" eaLnBrk="1" hangingPunct="1"/>
            <a:r>
              <a:rPr lang="en-US" u="sng">
                <a:solidFill>
                  <a:srgbClr val="CC0000"/>
                </a:solidFill>
                <a:latin typeface="Calibri" charset="0"/>
                <a:ea typeface="ＭＳ Ｐゴシック" charset="0"/>
              </a:rPr>
              <a:t>salinity</a:t>
            </a:r>
          </a:p>
          <a:p>
            <a:pPr marL="782638" lvl="1" eaLnBrk="1" hangingPunct="1"/>
            <a:r>
              <a:rPr lang="en-US" u="sng">
                <a:solidFill>
                  <a:srgbClr val="CC0000"/>
                </a:solidFill>
                <a:latin typeface="Calibri" charset="0"/>
                <a:ea typeface="ＭＳ Ｐゴシック" charset="0"/>
              </a:rPr>
              <a:t>alter 2° &amp; 3° structure</a:t>
            </a:r>
          </a:p>
          <a:p>
            <a:pPr marL="1182688" lvl="2" eaLnBrk="1" hangingPunct="1"/>
            <a:r>
              <a:rPr lang="en-US">
                <a:latin typeface="Calibri" charset="0"/>
                <a:ea typeface="ＭＳ Ｐゴシック" charset="0"/>
              </a:rPr>
              <a:t>alter 3-D shape</a:t>
            </a:r>
          </a:p>
          <a:p>
            <a:pPr marL="782638" lvl="1" eaLnBrk="1" hangingPunct="1"/>
            <a:r>
              <a:rPr lang="en-US" u="sng">
                <a:solidFill>
                  <a:srgbClr val="CC0000"/>
                </a:solidFill>
                <a:latin typeface="Calibri" charset="0"/>
                <a:ea typeface="ＭＳ Ｐゴシック" charset="0"/>
              </a:rPr>
              <a:t>destroys functionality</a:t>
            </a:r>
          </a:p>
          <a:p>
            <a:pPr marL="1182688" lvl="2" eaLnBrk="1" hangingPunct="1"/>
            <a:r>
              <a:rPr lang="en-US" sz="2200">
                <a:latin typeface="Calibri" charset="0"/>
                <a:ea typeface="ＭＳ Ｐゴシック" charset="0"/>
              </a:rPr>
              <a:t>some proteins can return to their functional shape after denaturation, many cannot</a:t>
            </a:r>
          </a:p>
        </p:txBody>
      </p:sp>
    </p:spTree>
    <p:extLst>
      <p:ext uri="{BB962C8B-B14F-4D97-AF65-F5344CB8AC3E}">
        <p14:creationId xmlns:p14="http://schemas.microsoft.com/office/powerpoint/2010/main" val="1459567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1367</Words>
  <Application>Microsoft Macintosh PowerPoint</Application>
  <PresentationFormat>On-screen Show (4:3)</PresentationFormat>
  <Paragraphs>124</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Protein structure &amp; function</vt:lpstr>
      <vt:lpstr>Protein structure (review)</vt:lpstr>
      <vt:lpstr>3.14 A protein’s shape depends on four levels of structure</vt:lpstr>
      <vt:lpstr>3.14 A protein’s shape depends on four levels of structure</vt:lpstr>
      <vt:lpstr>3.14 A protein’s shape depends on four levels of structure</vt:lpstr>
      <vt:lpstr>3.14 A protein’s shape depends on four levels of structure</vt:lpstr>
      <vt:lpstr>PowerPoint Presentation</vt:lpstr>
      <vt:lpstr>3.13 A protein’s specific shape determines its function</vt:lpstr>
      <vt:lpstr>Protein denaturation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structure &amp; function</dc:title>
  <dc:creator>Plano High School</dc:creator>
  <cp:lastModifiedBy>Plano High School</cp:lastModifiedBy>
  <cp:revision>1</cp:revision>
  <dcterms:created xsi:type="dcterms:W3CDTF">2017-05-17T18:49:50Z</dcterms:created>
  <dcterms:modified xsi:type="dcterms:W3CDTF">2017-05-17T18:50:06Z</dcterms:modified>
</cp:coreProperties>
</file>