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97589-5D3C-1447-AAB4-CEA21E5F7E94}" type="datetimeFigureOut">
              <a:rPr lang="en-US" smtClean="0"/>
              <a:t>5/17/17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D95E38-8630-4946-8907-D9B3D9185F13}" type="slidenum">
              <a:rPr lang="en-US" smtClean="0"/>
              <a:t>‹#›</a:t>
            </a:fld>
            <a:endParaRPr lang="en-US"/>
          </a:p>
        </p:txBody>
      </p:sp>
    </p:spTree>
    <p:extLst>
      <p:ext uri="{BB962C8B-B14F-4D97-AF65-F5344CB8AC3E}">
        <p14:creationId xmlns:p14="http://schemas.microsoft.com/office/powerpoint/2010/main" val="876157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Grp="1" noRot="1" noChangeAspect="1" noChangeArrowheads="1"/>
          </p:cNvSpPr>
          <p:nvPr>
            <p:ph type="sldImg"/>
          </p:nvPr>
        </p:nvSpPr>
        <p:spPr>
          <a:solidFill>
            <a:srgbClr val="FFFFFF"/>
          </a:solidFill>
          <a:ln/>
        </p:spPr>
      </p:sp>
      <p:sp>
        <p:nvSpPr>
          <p:cNvPr id="15257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
              <a:lnSpc>
                <a:spcPct val="95000"/>
              </a:lnSpc>
              <a:spcBef>
                <a:spcPts val="52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400">
                <a:solidFill>
                  <a:srgbClr val="000000"/>
                </a:solidFill>
                <a:latin typeface="Arial" charset="0"/>
                <a:ea typeface="ＭＳ Ｐゴシック" charset="0"/>
                <a:cs typeface="Arial" charset="0"/>
                <a:sym typeface="Arial" charset="0"/>
              </a:rPr>
              <a:t>clockwise:</a:t>
            </a:r>
          </a:p>
          <a:p>
            <a:pPr marL="38100">
              <a:lnSpc>
                <a:spcPct val="95000"/>
              </a:lnSpc>
              <a:spcBef>
                <a:spcPts val="52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400">
                <a:solidFill>
                  <a:srgbClr val="000000"/>
                </a:solidFill>
                <a:latin typeface="Arial" charset="0"/>
                <a:ea typeface="ＭＳ Ｐゴシック" charset="0"/>
                <a:cs typeface="Arial" charset="0"/>
                <a:sym typeface="Arial" charset="0"/>
              </a:rPr>
              <a:t>Rubisco — most important protein on the planet?</a:t>
            </a:r>
          </a:p>
          <a:p>
            <a:pPr marL="38100">
              <a:lnSpc>
                <a:spcPct val="95000"/>
              </a:lnSpc>
              <a:spcBef>
                <a:spcPts val="52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400">
                <a:solidFill>
                  <a:srgbClr val="000000"/>
                </a:solidFill>
                <a:latin typeface="Arial" charset="0"/>
                <a:ea typeface="ＭＳ Ｐゴシック" charset="0"/>
                <a:cs typeface="Arial" charset="0"/>
                <a:sym typeface="Arial" charset="0"/>
              </a:rPr>
              <a:t>Hemoglobin — a red blooded protein :-)</a:t>
            </a:r>
          </a:p>
          <a:p>
            <a:pPr marL="38100">
              <a:lnSpc>
                <a:spcPct val="95000"/>
              </a:lnSpc>
              <a:spcBef>
                <a:spcPts val="52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400">
                <a:solidFill>
                  <a:srgbClr val="000000"/>
                </a:solidFill>
                <a:latin typeface="Arial" charset="0"/>
                <a:ea typeface="ＭＳ Ｐゴシック" charset="0"/>
                <a:cs typeface="Arial" charset="0"/>
                <a:sym typeface="Arial" charset="0"/>
              </a:rPr>
              <a:t>Collagen — strings you together</a:t>
            </a:r>
          </a:p>
          <a:p>
            <a:pPr marL="38100">
              <a:lnSpc>
                <a:spcPct val="95000"/>
              </a:lnSpc>
              <a:spcBef>
                <a:spcPts val="52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400">
                <a:solidFill>
                  <a:srgbClr val="000000"/>
                </a:solidFill>
                <a:latin typeface="Arial" charset="0"/>
                <a:ea typeface="ＭＳ Ｐゴシック" charset="0"/>
                <a:cs typeface="Arial" charset="0"/>
                <a:sym typeface="Arial" charset="0"/>
              </a:rPr>
              <a:t>Growth Hormones — working hard in you right now!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4AA61867-8225-3843-8AAB-DCB8600D4E2D}" type="slidenum">
              <a:rPr lang="en-US" sz="1200" b="0">
                <a:latin typeface="Times New Roman" charset="0"/>
              </a:rPr>
              <a:pPr/>
              <a:t>2</a:t>
            </a:fld>
            <a:endParaRPr lang="en-US" sz="1200" b="0">
              <a:latin typeface="Times New Roman"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Proteins account for more than 50% of the dry mass of cells.</a:t>
            </a:r>
          </a:p>
          <a:p>
            <a:r>
              <a:rPr lang="en-US" b="1">
                <a:latin typeface="Times New Roman" charset="0"/>
                <a:ea typeface="ＭＳ Ｐゴシック" charset="0"/>
                <a:cs typeface="ＭＳ Ｐゴシック" charset="0"/>
              </a:rPr>
              <a:t>Structural </a:t>
            </a:r>
            <a:r>
              <a:rPr lang="en-US">
                <a:latin typeface="Times New Roman" charset="0"/>
                <a:ea typeface="ＭＳ Ｐゴシック" charset="0"/>
                <a:cs typeface="ＭＳ Ｐゴシック" charset="0"/>
              </a:rPr>
              <a:t>proteins provide associations between body parts and </a:t>
            </a:r>
            <a:r>
              <a:rPr lang="en-US" b="1">
                <a:latin typeface="Times New Roman" charset="0"/>
                <a:ea typeface="ＭＳ Ｐゴシック" charset="0"/>
                <a:cs typeface="ＭＳ Ｐゴシック" charset="0"/>
              </a:rPr>
              <a:t>contractile </a:t>
            </a:r>
            <a:r>
              <a:rPr lang="en-US">
                <a:latin typeface="Times New Roman" charset="0"/>
                <a:ea typeface="ＭＳ Ｐゴシック" charset="0"/>
                <a:cs typeface="ＭＳ Ｐゴシック" charset="0"/>
              </a:rPr>
              <a:t>proteins are found within muscle</a:t>
            </a:r>
          </a:p>
          <a:p>
            <a:r>
              <a:rPr lang="en-US" b="1">
                <a:latin typeface="Times New Roman" charset="0"/>
                <a:ea typeface="ＭＳ Ｐゴシック" charset="0"/>
                <a:cs typeface="ＭＳ Ｐゴシック" charset="0"/>
              </a:rPr>
              <a:t>Defensive</a:t>
            </a:r>
            <a:r>
              <a:rPr lang="en-US">
                <a:latin typeface="Times New Roman" charset="0"/>
                <a:ea typeface="ＭＳ Ｐゴシック" charset="0"/>
                <a:cs typeface="ＭＳ Ｐゴシック" charset="0"/>
              </a:rPr>
              <a:t> proteins include antibodies of the immune system, and </a:t>
            </a:r>
            <a:r>
              <a:rPr lang="en-US" b="1">
                <a:latin typeface="Times New Roman" charset="0"/>
                <a:ea typeface="ＭＳ Ｐゴシック" charset="0"/>
                <a:cs typeface="ＭＳ Ｐゴシック" charset="0"/>
              </a:rPr>
              <a:t>signal</a:t>
            </a:r>
            <a:r>
              <a:rPr lang="en-US">
                <a:latin typeface="Times New Roman" charset="0"/>
                <a:ea typeface="ＭＳ Ｐゴシック" charset="0"/>
                <a:cs typeface="ＭＳ Ｐゴシック" charset="0"/>
              </a:rPr>
              <a:t> proteins are best exemplified by the hormones</a:t>
            </a:r>
          </a:p>
          <a:p>
            <a:r>
              <a:rPr lang="en-US" b="1">
                <a:latin typeface="Times New Roman" charset="0"/>
                <a:ea typeface="ＭＳ Ｐゴシック" charset="0"/>
                <a:cs typeface="ＭＳ Ｐゴシック" charset="0"/>
              </a:rPr>
              <a:t>Receptor</a:t>
            </a:r>
            <a:r>
              <a:rPr lang="en-US">
                <a:latin typeface="Times New Roman" charset="0"/>
                <a:ea typeface="ＭＳ Ｐゴシック" charset="0"/>
                <a:cs typeface="ＭＳ Ｐゴシック" charset="0"/>
              </a:rPr>
              <a:t> proteins serve as antenna for outside signals, and </a:t>
            </a:r>
            <a:r>
              <a:rPr lang="en-US" b="1">
                <a:latin typeface="Times New Roman" charset="0"/>
                <a:ea typeface="ＭＳ Ｐゴシック" charset="0"/>
                <a:cs typeface="ＭＳ Ｐゴシック" charset="0"/>
              </a:rPr>
              <a:t>transport</a:t>
            </a:r>
            <a:r>
              <a:rPr lang="en-US">
                <a:latin typeface="Times New Roman" charset="0"/>
                <a:ea typeface="ＭＳ Ｐゴシック" charset="0"/>
                <a:cs typeface="ＭＳ Ｐゴシック" charset="0"/>
              </a:rPr>
              <a:t> proteins carry oxygen</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Many analogies help students appreciate the diversity of proteins that can be made from just 20 amino acids. The authors note that our language uses combinations of 26 letters to form words. Proteins are much longer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words,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creating even more diversity. Another analogy is to trains. This builds upon the earlier analogy when polymers were introduced. Imagine making different trains about 100 cars long, using any combination of 20 types of railroad cars. Mathematically, the number of possible trains is 20</a:t>
            </a:r>
            <a:r>
              <a:rPr lang="en-US" altLang="ja-JP" baseline="30000">
                <a:latin typeface="Times New Roman" charset="0"/>
                <a:ea typeface="ＭＳ Ｐゴシック" charset="0"/>
                <a:cs typeface="ＭＳ Ｐゴシック" charset="0"/>
              </a:rPr>
              <a:t>100</a:t>
            </a:r>
            <a:r>
              <a:rPr lang="en-US" altLang="ja-JP">
                <a:latin typeface="Times New Roman" charset="0"/>
                <a:ea typeface="ＭＳ Ｐゴシック" charset="0"/>
                <a:cs typeface="ＭＳ Ｐゴシック" charset="0"/>
              </a:rPr>
              <a:t>, a number beyond imagination.</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Grp="1" noRot="1" noChangeAspect="1" noChangeArrowheads="1"/>
          </p:cNvSpPr>
          <p:nvPr>
            <p:ph type="sldImg"/>
          </p:nvPr>
        </p:nvSpPr>
        <p:spPr>
          <a:solidFill>
            <a:srgbClr val="FFFFFF"/>
          </a:solidFill>
          <a:ln/>
        </p:spPr>
      </p:sp>
      <p:sp>
        <p:nvSpPr>
          <p:cNvPr id="15667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
              <a:lnSpc>
                <a:spcPct val="95000"/>
              </a:lnSpc>
              <a:spcBef>
                <a:spcPts val="6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600">
                <a:solidFill>
                  <a:srgbClr val="000000"/>
                </a:solidFill>
                <a:latin typeface="Arial" charset="0"/>
                <a:ea typeface="ＭＳ Ｐゴシック" charset="0"/>
                <a:cs typeface="Arial" charset="0"/>
                <a:sym typeface="Arial" charset="0"/>
              </a:rPr>
              <a:t>Storage: beans (seed proteins)</a:t>
            </a:r>
          </a:p>
          <a:p>
            <a:pPr marL="38100">
              <a:lnSpc>
                <a:spcPct val="95000"/>
              </a:lnSpc>
              <a:spcBef>
                <a:spcPts val="6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600">
                <a:solidFill>
                  <a:srgbClr val="000000"/>
                </a:solidFill>
                <a:latin typeface="Arial" charset="0"/>
                <a:ea typeface="ＭＳ Ｐゴシック" charset="0"/>
                <a:cs typeface="Arial" charset="0"/>
                <a:sym typeface="Arial" charset="0"/>
              </a:rPr>
              <a:t>Movement: muscle fibers</a:t>
            </a:r>
          </a:p>
          <a:p>
            <a:pPr marL="38100">
              <a:lnSpc>
                <a:spcPct val="95000"/>
              </a:lnSpc>
              <a:spcBef>
                <a:spcPts val="6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600">
                <a:solidFill>
                  <a:srgbClr val="000000"/>
                </a:solidFill>
                <a:latin typeface="Arial" charset="0"/>
                <a:ea typeface="ＭＳ Ｐゴシック" charset="0"/>
                <a:cs typeface="Arial" charset="0"/>
                <a:sym typeface="Arial" charset="0"/>
              </a:rPr>
              <a:t>Cell surface proteins: labels that ID cell as self vs. foreign</a:t>
            </a:r>
          </a:p>
          <a:p>
            <a:pPr marL="38100">
              <a:lnSpc>
                <a:spcPct val="95000"/>
              </a:lnSpc>
              <a:spcBef>
                <a:spcPts val="6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600">
                <a:solidFill>
                  <a:srgbClr val="000000"/>
                </a:solidFill>
                <a:latin typeface="Arial" charset="0"/>
                <a:ea typeface="ＭＳ Ｐゴシック" charset="0"/>
                <a:cs typeface="Arial" charset="0"/>
                <a:sym typeface="Arial" charset="0"/>
              </a:rPr>
              <a:t>Antibodies: recognize the labels</a:t>
            </a:r>
          </a:p>
          <a:p>
            <a:pPr marL="38100">
              <a:lnSpc>
                <a:spcPct val="95000"/>
              </a:lnSpc>
              <a:spcBef>
                <a:spcPts val="6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600">
                <a:solidFill>
                  <a:srgbClr val="000000"/>
                </a:solidFill>
                <a:latin typeface="Arial" charset="0"/>
                <a:ea typeface="ＭＳ Ｐゴシック" charset="0"/>
                <a:cs typeface="Arial" charset="0"/>
                <a:sym typeface="Arial" charset="0"/>
              </a:rPr>
              <a:t>ENZYMES!!!!</a:t>
            </a:r>
          </a:p>
          <a:p>
            <a:pPr marL="38100">
              <a:lnSpc>
                <a:spcPct val="95000"/>
              </a:lnSpc>
              <a:spcBef>
                <a:spcPts val="6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endParaRPr lang="en-US" sz="1600">
              <a:solidFill>
                <a:srgbClr val="000000"/>
              </a:solidFill>
              <a:latin typeface="Arial" charset="0"/>
              <a:ea typeface="ＭＳ Ｐゴシック"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Grp="1" noRot="1" noChangeAspect="1" noChangeArrowheads="1"/>
          </p:cNvSpPr>
          <p:nvPr>
            <p:ph type="sldImg"/>
          </p:nvPr>
        </p:nvSpPr>
        <p:spPr>
          <a:solidFill>
            <a:srgbClr val="FFFFFF"/>
          </a:solidFill>
          <a:ln/>
        </p:spPr>
      </p:sp>
      <p:sp>
        <p:nvSpPr>
          <p:cNvPr id="15872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a:spcBef>
                <a:spcPts val="475"/>
              </a:spcBef>
            </a:pPr>
            <a:r>
              <a:rPr lang="en-US" sz="1400">
                <a:solidFill>
                  <a:srgbClr val="000000"/>
                </a:solidFill>
                <a:latin typeface="Arial" charset="0"/>
                <a:ea typeface="ＭＳ Ｐゴシック" charset="0"/>
                <a:cs typeface="Arial" charset="0"/>
                <a:sym typeface="Arial" charset="0"/>
              </a:rPr>
              <a:t>Rubisco = 16 polypeptide chains</a:t>
            </a:r>
          </a:p>
          <a:p>
            <a:pPr marL="39688">
              <a:spcBef>
                <a:spcPts val="475"/>
              </a:spcBef>
            </a:pPr>
            <a:r>
              <a:rPr lang="en-US" sz="1400">
                <a:solidFill>
                  <a:srgbClr val="000000"/>
                </a:solidFill>
                <a:latin typeface="Arial" charset="0"/>
                <a:ea typeface="ＭＳ Ｐゴシック" charset="0"/>
                <a:cs typeface="Arial" charset="0"/>
                <a:sym typeface="Arial" charset="0"/>
              </a:rPr>
              <a:t>Hemoglobin = 4 polypeptide chains (2 alpha, 2 beta)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413C53-3C9A-C141-8F48-2F80CB66B55F}"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134360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13C53-3C9A-C141-8F48-2F80CB66B55F}"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419468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13C53-3C9A-C141-8F48-2F80CB66B55F}"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341207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13C53-3C9A-C141-8F48-2F80CB66B55F}"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248882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13C53-3C9A-C141-8F48-2F80CB66B55F}"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98022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413C53-3C9A-C141-8F48-2F80CB66B55F}"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28196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413C53-3C9A-C141-8F48-2F80CB66B55F}"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83616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413C53-3C9A-C141-8F48-2F80CB66B55F}"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76389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13C53-3C9A-C141-8F48-2F80CB66B55F}"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6447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13C53-3C9A-C141-8F48-2F80CB66B55F}"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181805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13C53-3C9A-C141-8F48-2F80CB66B55F}"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45642-D696-3849-8D04-86A9C1192649}" type="slidenum">
              <a:rPr lang="en-US" smtClean="0"/>
              <a:t>‹#›</a:t>
            </a:fld>
            <a:endParaRPr lang="en-US"/>
          </a:p>
        </p:txBody>
      </p:sp>
    </p:spTree>
    <p:extLst>
      <p:ext uri="{BB962C8B-B14F-4D97-AF65-F5344CB8AC3E}">
        <p14:creationId xmlns:p14="http://schemas.microsoft.com/office/powerpoint/2010/main" val="3171462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13C53-3C9A-C141-8F48-2F80CB66B55F}" type="datetimeFigureOut">
              <a:rPr lang="en-US" smtClean="0"/>
              <a:t>5/17/17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45642-D696-3849-8D04-86A9C1192649}" type="slidenum">
              <a:rPr lang="en-US" smtClean="0"/>
              <a:t>‹#›</a:t>
            </a:fld>
            <a:endParaRPr lang="en-US"/>
          </a:p>
        </p:txBody>
      </p:sp>
    </p:spTree>
    <p:extLst>
      <p:ext uri="{BB962C8B-B14F-4D97-AF65-F5344CB8AC3E}">
        <p14:creationId xmlns:p14="http://schemas.microsoft.com/office/powerpoint/2010/main" val="68976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2"/>
          <p:cNvSpPr>
            <a:spLocks/>
          </p:cNvSpPr>
          <p:nvPr/>
        </p:nvSpPr>
        <p:spPr bwMode="auto">
          <a:xfrm>
            <a:off x="228600" y="6394450"/>
            <a:ext cx="1460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900"/>
              </a:spcBef>
            </a:pPr>
            <a:r>
              <a:rPr lang="en-US" sz="1600">
                <a:sym typeface="Arial" charset="0"/>
              </a:rPr>
              <a:t>AP Biology</a:t>
            </a:r>
          </a:p>
        </p:txBody>
      </p:sp>
      <p:pic>
        <p:nvPicPr>
          <p:cNvPr id="6157" name="Picture 13"/>
          <p:cNvPicPr>
            <a:picLocks noChangeArrowheads="1"/>
          </p:cNvPicPr>
          <p:nvPr/>
        </p:nvPicPr>
        <p:blipFill>
          <a:blip r:embed="rId3"/>
          <a:srcRect/>
          <a:stretch>
            <a:fillRect/>
          </a:stretch>
        </p:blipFill>
        <p:spPr bwMode="auto">
          <a:xfrm>
            <a:off x="228600" y="381000"/>
            <a:ext cx="1981200" cy="1976438"/>
          </a:xfrm>
          <a:prstGeom prst="rect">
            <a:avLst/>
          </a:prstGeom>
          <a:noFill/>
          <a:ln w="9525" cap="flat">
            <a:solidFill>
              <a:srgbClr val="000000"/>
            </a:solidFill>
            <a:miter lim="800000"/>
            <a:headEnd/>
            <a:tailEnd/>
          </a:ln>
          <a:effectLst>
            <a:outerShdw blurRad="50800" dist="38100" dir="2700000">
              <a:srgbClr val="000000">
                <a:alpha val="43000"/>
              </a:srgbClr>
            </a:outerShdw>
          </a:effectLst>
        </p:spPr>
      </p:pic>
      <p:pic>
        <p:nvPicPr>
          <p:cNvPr id="6158" name="Picture 14"/>
          <p:cNvPicPr>
            <a:picLocks noChangeArrowheads="1"/>
          </p:cNvPicPr>
          <p:nvPr/>
        </p:nvPicPr>
        <p:blipFill>
          <a:blip r:embed="rId4"/>
          <a:srcRect l="35997" b="4041"/>
          <a:stretch>
            <a:fillRect/>
          </a:stretch>
        </p:blipFill>
        <p:spPr bwMode="auto">
          <a:xfrm>
            <a:off x="6324600" y="381000"/>
            <a:ext cx="2579688" cy="2586038"/>
          </a:xfrm>
          <a:prstGeom prst="rect">
            <a:avLst/>
          </a:prstGeom>
          <a:noFill/>
          <a:ln w="9525" cap="flat">
            <a:solidFill>
              <a:srgbClr val="000000"/>
            </a:solidFill>
            <a:miter lim="800000"/>
            <a:headEnd/>
            <a:tailEnd/>
          </a:ln>
          <a:effectLst>
            <a:outerShdw blurRad="50800" dist="38100" dir="2700000">
              <a:srgbClr val="000000">
                <a:alpha val="43000"/>
              </a:srgbClr>
            </a:outerShdw>
          </a:effectLst>
        </p:spPr>
      </p:pic>
      <p:pic>
        <p:nvPicPr>
          <p:cNvPr id="6159" name="Picture 15"/>
          <p:cNvPicPr>
            <a:picLocks noChangeArrowheads="1"/>
          </p:cNvPicPr>
          <p:nvPr/>
        </p:nvPicPr>
        <p:blipFill>
          <a:blip r:embed="rId5"/>
          <a:srcRect/>
          <a:stretch>
            <a:fillRect/>
          </a:stretch>
        </p:blipFill>
        <p:spPr bwMode="auto">
          <a:xfrm>
            <a:off x="6840538" y="3886200"/>
            <a:ext cx="2303462" cy="2743200"/>
          </a:xfrm>
          <a:prstGeom prst="rect">
            <a:avLst/>
          </a:prstGeom>
          <a:noFill/>
          <a:ln w="9525" cap="flat">
            <a:solidFill>
              <a:srgbClr val="000000"/>
            </a:solidFill>
            <a:miter lim="800000"/>
            <a:headEnd/>
            <a:tailEnd/>
          </a:ln>
          <a:effectLst>
            <a:outerShdw blurRad="50800" dist="38100" dir="2700000">
              <a:srgbClr val="000000">
                <a:alpha val="43000"/>
              </a:srgbClr>
            </a:outerShdw>
          </a:effectLst>
        </p:spPr>
      </p:pic>
      <p:sp>
        <p:nvSpPr>
          <p:cNvPr id="151557" name="Rectangle 16"/>
          <p:cNvSpPr>
            <a:spLocks noGrp="1" noChangeArrowheads="1"/>
          </p:cNvSpPr>
          <p:nvPr>
            <p:ph type="body" idx="1"/>
          </p:nvPr>
        </p:nvSpPr>
        <p:spPr>
          <a:xfrm>
            <a:off x="1219200" y="2743200"/>
            <a:ext cx="6400800" cy="1752600"/>
          </a:xfrm>
        </p:spPr>
        <p:txBody>
          <a:bodyPr rIns="132080"/>
          <a:lstStyle/>
          <a:p>
            <a:pPr algn="ctr" eaLnBrk="1" hangingPunct="1">
              <a:buFont typeface="Arial" charset="0"/>
              <a:buNone/>
            </a:pPr>
            <a:r>
              <a:rPr lang="en-US" sz="5600">
                <a:latin typeface="Calibri" charset="0"/>
                <a:ea typeface="ＭＳ Ｐゴシック" charset="0"/>
                <a:cs typeface="ＭＳ Ｐゴシック" charset="0"/>
              </a:rPr>
              <a:t>Proteins</a:t>
            </a:r>
          </a:p>
        </p:txBody>
      </p:sp>
      <p:pic>
        <p:nvPicPr>
          <p:cNvPr id="6161" name="Picture 17"/>
          <p:cNvPicPr>
            <a:picLocks noChangeArrowheads="1"/>
          </p:cNvPicPr>
          <p:nvPr/>
        </p:nvPicPr>
        <p:blipFill>
          <a:blip r:embed="rId6"/>
          <a:srcRect/>
          <a:stretch>
            <a:fillRect/>
          </a:stretch>
        </p:blipFill>
        <p:spPr bwMode="auto">
          <a:xfrm>
            <a:off x="19050" y="3357563"/>
            <a:ext cx="2570163" cy="3348037"/>
          </a:xfrm>
          <a:prstGeom prst="rect">
            <a:avLst/>
          </a:prstGeom>
          <a:noFill/>
          <a:ln w="9525" cap="flat">
            <a:solidFill>
              <a:srgbClr val="000000"/>
            </a:solidFill>
            <a:miter lim="800000"/>
            <a:headEnd/>
            <a:tailEnd/>
          </a:ln>
          <a:effectLst>
            <a:outerShdw blurRad="50800" dist="38100" dir="2700000">
              <a:srgbClr val="000000">
                <a:alpha val="43000"/>
              </a:srgbClr>
            </a:outerShdw>
          </a:effectLst>
        </p:spPr>
      </p:pic>
      <p:sp>
        <p:nvSpPr>
          <p:cNvPr id="151559" name="Rectangle 18"/>
          <p:cNvSpPr>
            <a:spLocks/>
          </p:cNvSpPr>
          <p:nvPr/>
        </p:nvSpPr>
        <p:spPr bwMode="auto">
          <a:xfrm>
            <a:off x="2868613" y="3921125"/>
            <a:ext cx="3073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r>
              <a:rPr lang="en-US" sz="3400" u="sng">
                <a:solidFill>
                  <a:srgbClr val="CC0000"/>
                </a:solidFill>
                <a:sym typeface="Arial" charset="0"/>
              </a:rPr>
              <a:t>Multipurpose</a:t>
            </a:r>
            <a:br>
              <a:rPr lang="en-US" sz="3400" u="sng">
                <a:solidFill>
                  <a:srgbClr val="CC0000"/>
                </a:solidFill>
                <a:sym typeface="Arial" charset="0"/>
              </a:rPr>
            </a:br>
            <a:r>
              <a:rPr lang="en-US" sz="3400" u="sng">
                <a:solidFill>
                  <a:srgbClr val="CC0000"/>
                </a:solidFill>
                <a:sym typeface="Arial" charset="0"/>
              </a:rPr>
              <a:t>molecules</a:t>
            </a:r>
          </a:p>
        </p:txBody>
      </p:sp>
    </p:spTree>
    <p:extLst>
      <p:ext uri="{BB962C8B-B14F-4D97-AF65-F5344CB8AC3E}">
        <p14:creationId xmlns:p14="http://schemas.microsoft.com/office/powerpoint/2010/main" val="17714826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193675"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3.11 Proteins are essential to the structures and functions of life</a:t>
            </a:r>
          </a:p>
        </p:txBody>
      </p:sp>
      <p:sp>
        <p:nvSpPr>
          <p:cNvPr id="153602" name="Rectangle 3"/>
          <p:cNvSpPr>
            <a:spLocks noGrp="1" noChangeArrowheads="1"/>
          </p:cNvSpPr>
          <p:nvPr>
            <p:ph idx="1"/>
          </p:nvPr>
        </p:nvSpPr>
        <p:spPr>
          <a:xfrm>
            <a:off x="155575" y="1303338"/>
            <a:ext cx="8534400" cy="2968625"/>
          </a:xfrm>
        </p:spPr>
        <p:txBody>
          <a:bodyPr/>
          <a:lstStyle/>
          <a:p>
            <a:pPr eaLnBrk="1" hangingPunct="1"/>
            <a:r>
              <a:rPr lang="en-US">
                <a:latin typeface="Calibri" charset="0"/>
                <a:ea typeface="ＭＳ Ｐゴシック" charset="0"/>
                <a:cs typeface="ＭＳ Ｐゴシック" charset="0"/>
              </a:rPr>
              <a:t>A </a:t>
            </a:r>
            <a:r>
              <a:rPr lang="en-US" b="1">
                <a:latin typeface="Calibri" charset="0"/>
                <a:ea typeface="ＭＳ Ｐゴシック" charset="0"/>
                <a:cs typeface="ＭＳ Ｐゴシック" charset="0"/>
              </a:rPr>
              <a:t>protein</a:t>
            </a:r>
            <a:r>
              <a:rPr lang="en-US">
                <a:latin typeface="Calibri" charset="0"/>
                <a:ea typeface="ＭＳ Ｐゴシック" charset="0"/>
                <a:cs typeface="ＭＳ Ｐゴシック" charset="0"/>
              </a:rPr>
              <a:t> is a polymer built from various combinations of 20 amino acid monomers</a:t>
            </a:r>
          </a:p>
          <a:p>
            <a:pPr lvl="1" eaLnBrk="1" hangingPunct="1">
              <a:buFontTx/>
              <a:buChar char="–"/>
            </a:pPr>
            <a:r>
              <a:rPr lang="en-US">
                <a:latin typeface="Calibri" charset="0"/>
                <a:ea typeface="ＭＳ Ｐゴシック" charset="0"/>
              </a:rPr>
              <a:t>Proteins have unique structures that are directly related to their functions</a:t>
            </a:r>
          </a:p>
          <a:p>
            <a:pPr lvl="1" eaLnBrk="1" hangingPunct="1">
              <a:buFontTx/>
              <a:buChar char="–"/>
            </a:pPr>
            <a:r>
              <a:rPr lang="en-US" b="1">
                <a:latin typeface="Calibri" charset="0"/>
                <a:ea typeface="ＭＳ Ｐゴシック" charset="0"/>
              </a:rPr>
              <a:t>Enzymes</a:t>
            </a:r>
            <a:r>
              <a:rPr lang="en-US">
                <a:latin typeface="Calibri" charset="0"/>
                <a:ea typeface="ＭＳ Ｐゴシック" charset="0"/>
              </a:rPr>
              <a:t>, proteins that serve as metabolic catalysts, regulate the chemical reactions within cells</a:t>
            </a:r>
          </a:p>
        </p:txBody>
      </p:sp>
      <p:sp>
        <p:nvSpPr>
          <p:cNvPr id="153603"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0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0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7598330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49" name="Rectangle 7"/>
          <p:cNvSpPr>
            <a:spLocks noGrp="1" noChangeArrowheads="1"/>
          </p:cNvSpPr>
          <p:nvPr>
            <p:ph type="title"/>
          </p:nvPr>
        </p:nvSpPr>
        <p:spPr>
          <a:xfrm>
            <a:off x="609600" y="685800"/>
            <a:ext cx="7773988" cy="763588"/>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Proteins </a:t>
            </a:r>
          </a:p>
        </p:txBody>
      </p:sp>
      <p:sp>
        <p:nvSpPr>
          <p:cNvPr id="155650" name="Rectangle 8"/>
          <p:cNvSpPr>
            <a:spLocks noGrp="1" noChangeArrowheads="1"/>
          </p:cNvSpPr>
          <p:nvPr>
            <p:ph type="body" idx="1"/>
          </p:nvPr>
        </p:nvSpPr>
        <p:spPr>
          <a:xfrm>
            <a:off x="639763" y="1371600"/>
            <a:ext cx="8504237" cy="5486400"/>
          </a:xfrm>
        </p:spPr>
        <p:txBody>
          <a:bodyPr rIns="39200"/>
          <a:lstStyle/>
          <a:p>
            <a:pPr marL="379413" indent="-34131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800" dirty="0">
                <a:latin typeface="Calibri" charset="0"/>
                <a:ea typeface="ＭＳ Ｐゴシック" charset="0"/>
                <a:cs typeface="ＭＳ Ｐゴシック" charset="0"/>
              </a:rPr>
              <a:t>Most structurally &amp; functionally diverse group</a:t>
            </a:r>
          </a:p>
          <a:p>
            <a:pPr marL="379413" indent="-34131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800" dirty="0">
                <a:latin typeface="Calibri" charset="0"/>
                <a:ea typeface="ＭＳ Ｐゴシック" charset="0"/>
                <a:cs typeface="ＭＳ Ｐゴシック" charset="0"/>
              </a:rPr>
              <a:t>Function: involved in almost everything</a:t>
            </a:r>
            <a:r>
              <a:rPr lang="en-US" dirty="0">
                <a:latin typeface="Calibri" charset="0"/>
                <a:ea typeface="ＭＳ Ｐゴシック" charset="0"/>
                <a:cs typeface="ＭＳ Ｐゴシック" charset="0"/>
              </a:rPr>
              <a:t> </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u="sng" dirty="0">
                <a:solidFill>
                  <a:srgbClr val="CC0000"/>
                </a:solidFill>
                <a:latin typeface="Calibri" charset="0"/>
                <a:ea typeface="ＭＳ Ｐゴシック" charset="0"/>
              </a:rPr>
              <a:t>enzymes</a:t>
            </a:r>
            <a:r>
              <a:rPr lang="en-US" sz="2400" dirty="0">
                <a:latin typeface="Calibri" charset="0"/>
                <a:ea typeface="ＭＳ Ｐゴシック" charset="0"/>
              </a:rPr>
              <a:t> (pepsin, DNA polymerase)</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u="sng" dirty="0">
                <a:solidFill>
                  <a:srgbClr val="CC0000"/>
                </a:solidFill>
                <a:latin typeface="Calibri" charset="0"/>
                <a:ea typeface="ＭＳ Ｐゴシック" charset="0"/>
              </a:rPr>
              <a:t>structure</a:t>
            </a:r>
            <a:r>
              <a:rPr lang="en-US" sz="2400" dirty="0">
                <a:latin typeface="Calibri" charset="0"/>
                <a:ea typeface="ＭＳ Ｐゴシック" charset="0"/>
              </a:rPr>
              <a:t> (keratin, collagen)</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u="sng" dirty="0">
                <a:solidFill>
                  <a:srgbClr val="CC0000"/>
                </a:solidFill>
                <a:latin typeface="Calibri" charset="0"/>
                <a:ea typeface="ＭＳ Ｐゴシック" charset="0"/>
              </a:rPr>
              <a:t>carriers &amp; transport</a:t>
            </a:r>
            <a:r>
              <a:rPr lang="en-US" sz="2400" dirty="0">
                <a:latin typeface="Calibri" charset="0"/>
                <a:ea typeface="ＭＳ Ｐゴシック" charset="0"/>
              </a:rPr>
              <a:t> (hemoglobin, aquaporin)</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u="sng" dirty="0">
                <a:solidFill>
                  <a:srgbClr val="CC0000"/>
                </a:solidFill>
                <a:latin typeface="Calibri" charset="0"/>
                <a:ea typeface="ＭＳ Ｐゴシック" charset="0"/>
              </a:rPr>
              <a:t>cell communication</a:t>
            </a:r>
          </a:p>
          <a:p>
            <a:pPr marL="1122363" lvl="2"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u="sng" dirty="0">
                <a:solidFill>
                  <a:srgbClr val="CC0000"/>
                </a:solidFill>
                <a:latin typeface="Calibri" charset="0"/>
                <a:ea typeface="ＭＳ Ｐゴシック" charset="0"/>
              </a:rPr>
              <a:t>signals</a:t>
            </a:r>
            <a:r>
              <a:rPr lang="en-US" dirty="0">
                <a:solidFill>
                  <a:srgbClr val="CC0000"/>
                </a:solidFill>
                <a:latin typeface="Calibri" charset="0"/>
                <a:ea typeface="ＭＳ Ｐゴシック" charset="0"/>
              </a:rPr>
              <a:t> </a:t>
            </a:r>
            <a:r>
              <a:rPr lang="en-US" dirty="0">
                <a:latin typeface="Calibri" charset="0"/>
                <a:ea typeface="ＭＳ Ｐゴシック" charset="0"/>
              </a:rPr>
              <a:t>(insulin &amp; other hormones) </a:t>
            </a:r>
          </a:p>
          <a:p>
            <a:pPr marL="1122363" lvl="2"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u="sng" dirty="0">
                <a:solidFill>
                  <a:srgbClr val="CC0000"/>
                </a:solidFill>
                <a:latin typeface="Calibri" charset="0"/>
                <a:ea typeface="ＭＳ Ｐゴシック" charset="0"/>
              </a:rPr>
              <a:t>receptors</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u="sng" dirty="0">
                <a:solidFill>
                  <a:srgbClr val="CC0000"/>
                </a:solidFill>
                <a:latin typeface="Calibri" charset="0"/>
                <a:ea typeface="ＭＳ Ｐゴシック" charset="0"/>
              </a:rPr>
              <a:t>defense</a:t>
            </a:r>
            <a:r>
              <a:rPr lang="en-US" sz="2400" dirty="0">
                <a:latin typeface="Calibri" charset="0"/>
                <a:ea typeface="ＭＳ Ｐゴシック" charset="0"/>
              </a:rPr>
              <a:t> (antibodies) </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u="sng" dirty="0">
                <a:solidFill>
                  <a:srgbClr val="CC0000"/>
                </a:solidFill>
                <a:latin typeface="Calibri" charset="0"/>
                <a:ea typeface="ＭＳ Ｐゴシック" charset="0"/>
              </a:rPr>
              <a:t>movement</a:t>
            </a:r>
            <a:r>
              <a:rPr lang="en-US" sz="2400" dirty="0">
                <a:latin typeface="Calibri" charset="0"/>
                <a:ea typeface="ＭＳ Ｐゴシック" charset="0"/>
              </a:rPr>
              <a:t> (actin &amp; myosin)</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u="sng" dirty="0">
                <a:solidFill>
                  <a:srgbClr val="CC0000"/>
                </a:solidFill>
                <a:latin typeface="Calibri" charset="0"/>
                <a:ea typeface="ＭＳ Ｐゴシック" charset="0"/>
              </a:rPr>
              <a:t>storage</a:t>
            </a:r>
            <a:r>
              <a:rPr lang="en-US" sz="2400" dirty="0">
                <a:latin typeface="Calibri" charset="0"/>
                <a:ea typeface="ＭＳ Ｐゴシック" charset="0"/>
              </a:rPr>
              <a:t> (bean seed proteins)</a:t>
            </a:r>
          </a:p>
        </p:txBody>
      </p:sp>
    </p:spTree>
    <p:extLst>
      <p:ext uri="{BB962C8B-B14F-4D97-AF65-F5344CB8AC3E}">
        <p14:creationId xmlns:p14="http://schemas.microsoft.com/office/powerpoint/2010/main" val="2328252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7" name="Rectangle 6"/>
          <p:cNvSpPr>
            <a:spLocks/>
          </p:cNvSpPr>
          <p:nvPr/>
        </p:nvSpPr>
        <p:spPr bwMode="auto">
          <a:xfrm>
            <a:off x="228600" y="6394450"/>
            <a:ext cx="1460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900"/>
              </a:spcBef>
            </a:pPr>
            <a:r>
              <a:rPr lang="en-US" sz="1600">
                <a:sym typeface="Arial" charset="0"/>
              </a:rPr>
              <a:t>AP Biology</a:t>
            </a:r>
          </a:p>
        </p:txBody>
      </p:sp>
      <p:pic>
        <p:nvPicPr>
          <p:cNvPr id="157698"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5363"/>
            <a:ext cx="20574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699" name="Picture 8"/>
          <p:cNvPicPr>
            <a:picLocks noChangeArrowheads="1"/>
          </p:cNvPicPr>
          <p:nvPr/>
        </p:nvPicPr>
        <p:blipFill>
          <a:blip r:embed="rId4">
            <a:extLst>
              <a:ext uri="{28A0092B-C50C-407E-A947-70E740481C1C}">
                <a14:useLocalDpi xmlns:a14="http://schemas.microsoft.com/office/drawing/2010/main" val="0"/>
              </a:ext>
            </a:extLst>
          </a:blip>
          <a:srcRect r="3683" b="2827"/>
          <a:stretch>
            <a:fillRect/>
          </a:stretch>
        </p:blipFill>
        <p:spPr bwMode="auto">
          <a:xfrm>
            <a:off x="6899275" y="3792538"/>
            <a:ext cx="2198688"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0" name="Picture 9"/>
          <p:cNvPicPr>
            <a:picLocks noChangeArrowheads="1"/>
          </p:cNvPicPr>
          <p:nvPr/>
        </p:nvPicPr>
        <p:blipFill>
          <a:blip r:embed="rId5">
            <a:extLst>
              <a:ext uri="{28A0092B-C50C-407E-A947-70E740481C1C}">
                <a14:useLocalDpi xmlns:a14="http://schemas.microsoft.com/office/drawing/2010/main" val="0"/>
              </a:ext>
            </a:extLst>
          </a:blip>
          <a:srcRect l="36000" b="13458"/>
          <a:stretch>
            <a:fillRect/>
          </a:stretch>
        </p:blipFill>
        <p:spPr bwMode="auto">
          <a:xfrm>
            <a:off x="4076700" y="4665663"/>
            <a:ext cx="2427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10"/>
          <p:cNvPicPr>
            <a:picLocks noChangeArrowheads="1"/>
          </p:cNvPicPr>
          <p:nvPr/>
        </p:nvPicPr>
        <p:blipFill>
          <a:blip r:embed="rId6">
            <a:extLst>
              <a:ext uri="{28A0092B-C50C-407E-A947-70E740481C1C}">
                <a14:useLocalDpi xmlns:a14="http://schemas.microsoft.com/office/drawing/2010/main" val="0"/>
              </a:ext>
            </a:extLst>
          </a:blip>
          <a:srcRect l="4948" t="2548" r="6075" b="3300"/>
          <a:stretch>
            <a:fillRect/>
          </a:stretch>
        </p:blipFill>
        <p:spPr bwMode="auto">
          <a:xfrm>
            <a:off x="5715000" y="381000"/>
            <a:ext cx="34290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Rectangle 11"/>
          <p:cNvSpPr>
            <a:spLocks noGrp="1" noChangeArrowheads="1"/>
          </p:cNvSpPr>
          <p:nvPr>
            <p:ph type="title"/>
          </p:nvPr>
        </p:nvSpPr>
        <p:spPr>
          <a:xfrm>
            <a:off x="609600" y="685800"/>
            <a:ext cx="7773988" cy="763588"/>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Proteins</a:t>
            </a:r>
          </a:p>
        </p:txBody>
      </p:sp>
      <p:sp>
        <p:nvSpPr>
          <p:cNvPr id="157703" name="Rectangle 12"/>
          <p:cNvSpPr>
            <a:spLocks noGrp="1" noChangeArrowheads="1"/>
          </p:cNvSpPr>
          <p:nvPr>
            <p:ph type="body" idx="1"/>
          </p:nvPr>
        </p:nvSpPr>
        <p:spPr>
          <a:xfrm>
            <a:off x="685800" y="1371600"/>
            <a:ext cx="7773988" cy="4421188"/>
          </a:xfrm>
        </p:spPr>
        <p:txBody>
          <a:bodyPr rIns="39200"/>
          <a:lstStyle/>
          <a:p>
            <a:pPr marL="379413" indent="-34131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latin typeface="Calibri" charset="0"/>
                <a:ea typeface="ＭＳ Ｐゴシック" charset="0"/>
                <a:cs typeface="ＭＳ Ｐゴシック" charset="0"/>
              </a:rPr>
              <a:t>Structure</a:t>
            </a:r>
          </a:p>
          <a:p>
            <a:pPr marL="779463" lvl="1" indent="-28416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solidFill>
                  <a:srgbClr val="CC0000"/>
                </a:solidFill>
                <a:latin typeface="Calibri" charset="0"/>
                <a:ea typeface="ＭＳ Ｐゴシック" charset="0"/>
              </a:rPr>
              <a:t>monomer </a:t>
            </a:r>
            <a:r>
              <a:rPr lang="en-US" dirty="0">
                <a:latin typeface="Calibri" charset="0"/>
                <a:ea typeface="ＭＳ Ｐゴシック" charset="0"/>
              </a:rPr>
              <a:t>=</a:t>
            </a:r>
            <a:r>
              <a:rPr lang="en-US" dirty="0">
                <a:solidFill>
                  <a:srgbClr val="CC0000"/>
                </a:solidFill>
                <a:latin typeface="Calibri" charset="0"/>
                <a:ea typeface="ＭＳ Ｐゴシック" charset="0"/>
              </a:rPr>
              <a:t> </a:t>
            </a:r>
            <a:r>
              <a:rPr lang="en-US" u="sng" dirty="0">
                <a:solidFill>
                  <a:srgbClr val="CC0000"/>
                </a:solidFill>
                <a:latin typeface="Calibri" charset="0"/>
                <a:ea typeface="ＭＳ Ｐゴシック" charset="0"/>
              </a:rPr>
              <a:t>amino acids</a:t>
            </a:r>
          </a:p>
          <a:p>
            <a:pPr marL="1122363" lvl="2"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latin typeface="Calibri" charset="0"/>
                <a:ea typeface="ＭＳ Ｐゴシック" charset="0"/>
              </a:rPr>
              <a:t>20 different amino acids </a:t>
            </a:r>
          </a:p>
          <a:p>
            <a:pPr marL="779463" lvl="1" indent="-284163"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solidFill>
                  <a:srgbClr val="CC0000"/>
                </a:solidFill>
                <a:latin typeface="Calibri" charset="0"/>
                <a:ea typeface="ＭＳ Ｐゴシック" charset="0"/>
              </a:rPr>
              <a:t>polymer </a:t>
            </a:r>
            <a:r>
              <a:rPr lang="en-US" dirty="0">
                <a:latin typeface="Calibri" charset="0"/>
                <a:ea typeface="ＭＳ Ｐゴシック" charset="0"/>
              </a:rPr>
              <a:t>=</a:t>
            </a:r>
            <a:r>
              <a:rPr lang="en-US" dirty="0">
                <a:solidFill>
                  <a:srgbClr val="CC0000"/>
                </a:solidFill>
                <a:latin typeface="Calibri" charset="0"/>
                <a:ea typeface="ＭＳ Ｐゴシック" charset="0"/>
              </a:rPr>
              <a:t> </a:t>
            </a:r>
            <a:r>
              <a:rPr lang="en-US" u="sng" dirty="0">
                <a:solidFill>
                  <a:srgbClr val="CC0000"/>
                </a:solidFill>
                <a:latin typeface="Calibri" charset="0"/>
                <a:ea typeface="ＭＳ Ｐゴシック" charset="0"/>
              </a:rPr>
              <a:t>polypeptide</a:t>
            </a:r>
          </a:p>
          <a:p>
            <a:pPr marL="1122363" lvl="2"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latin typeface="Calibri" charset="0"/>
                <a:ea typeface="ＭＳ Ｐゴシック" charset="0"/>
              </a:rPr>
              <a:t>protein can be one or more polypeptide chains folded &amp; bonded together</a:t>
            </a:r>
          </a:p>
          <a:p>
            <a:pPr marL="1122363" lvl="2"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latin typeface="Calibri" charset="0"/>
                <a:ea typeface="ＭＳ Ｐゴシック" charset="0"/>
              </a:rPr>
              <a:t>large &amp; complex molecules</a:t>
            </a:r>
          </a:p>
          <a:p>
            <a:pPr marL="1122363" lvl="2"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latin typeface="Calibri" charset="0"/>
                <a:ea typeface="ＭＳ Ｐゴシック" charset="0"/>
              </a:rPr>
              <a:t>complex 3-D shape</a:t>
            </a:r>
          </a:p>
        </p:txBody>
      </p:sp>
      <p:sp>
        <p:nvSpPr>
          <p:cNvPr id="157704" name="Rectangle 13"/>
          <p:cNvSpPr>
            <a:spLocks/>
          </p:cNvSpPr>
          <p:nvPr/>
        </p:nvSpPr>
        <p:spPr bwMode="auto">
          <a:xfrm>
            <a:off x="1843088" y="6259513"/>
            <a:ext cx="12557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r>
              <a:rPr lang="en-US" sz="2200">
                <a:solidFill>
                  <a:srgbClr val="CC0000"/>
                </a:solidFill>
                <a:sym typeface="Arial" charset="0"/>
              </a:rPr>
              <a:t>Rubisco</a:t>
            </a:r>
          </a:p>
        </p:txBody>
      </p:sp>
      <p:sp>
        <p:nvSpPr>
          <p:cNvPr id="157705" name="Rectangle 14"/>
          <p:cNvSpPr>
            <a:spLocks/>
          </p:cNvSpPr>
          <p:nvPr/>
        </p:nvSpPr>
        <p:spPr bwMode="auto">
          <a:xfrm>
            <a:off x="2581275" y="5370513"/>
            <a:ext cx="1736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r>
              <a:rPr lang="en-US" sz="2200">
                <a:solidFill>
                  <a:srgbClr val="CC0000"/>
                </a:solidFill>
                <a:sym typeface="Arial" charset="0"/>
              </a:rPr>
              <a:t>hemoglobin</a:t>
            </a:r>
          </a:p>
        </p:txBody>
      </p:sp>
      <p:sp>
        <p:nvSpPr>
          <p:cNvPr id="157706" name="Rectangle 15"/>
          <p:cNvSpPr>
            <a:spLocks/>
          </p:cNvSpPr>
          <p:nvPr/>
        </p:nvSpPr>
        <p:spPr bwMode="auto">
          <a:xfrm>
            <a:off x="6381750" y="6200775"/>
            <a:ext cx="1504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lnSpc>
                <a:spcPct val="80000"/>
              </a:lnSpc>
            </a:pPr>
            <a:r>
              <a:rPr lang="en-US" sz="2200">
                <a:solidFill>
                  <a:srgbClr val="CC0000"/>
                </a:solidFill>
                <a:sym typeface="Arial" charset="0"/>
              </a:rPr>
              <a:t>growth</a:t>
            </a:r>
            <a:br>
              <a:rPr lang="en-US" sz="2200">
                <a:solidFill>
                  <a:srgbClr val="CC0000"/>
                </a:solidFill>
                <a:sym typeface="Arial" charset="0"/>
              </a:rPr>
            </a:br>
            <a:r>
              <a:rPr lang="en-US" sz="2200">
                <a:solidFill>
                  <a:srgbClr val="CC0000"/>
                </a:solidFill>
                <a:sym typeface="Arial" charset="0"/>
              </a:rPr>
              <a:t>hormones</a:t>
            </a:r>
          </a:p>
        </p:txBody>
      </p:sp>
      <p:grpSp>
        <p:nvGrpSpPr>
          <p:cNvPr id="157707" name="Group 16"/>
          <p:cNvGrpSpPr>
            <a:grpSpLocks/>
          </p:cNvGrpSpPr>
          <p:nvPr/>
        </p:nvGrpSpPr>
        <p:grpSpPr bwMode="auto">
          <a:xfrm>
            <a:off x="7077075" y="887413"/>
            <a:ext cx="693738" cy="1016000"/>
            <a:chOff x="0" y="0"/>
            <a:chExt cx="437" cy="640"/>
          </a:xfrm>
        </p:grpSpPr>
        <p:grpSp>
          <p:nvGrpSpPr>
            <p:cNvPr id="157708" name="Group 17"/>
            <p:cNvGrpSpPr>
              <a:grpSpLocks/>
            </p:cNvGrpSpPr>
            <p:nvPr/>
          </p:nvGrpSpPr>
          <p:grpSpPr bwMode="auto">
            <a:xfrm>
              <a:off x="0" y="0"/>
              <a:ext cx="437" cy="640"/>
              <a:chOff x="0" y="0"/>
              <a:chExt cx="437" cy="640"/>
            </a:xfrm>
          </p:grpSpPr>
          <p:sp>
            <p:nvSpPr>
              <p:cNvPr id="157710" name="AutoShape 18"/>
              <p:cNvSpPr>
                <a:spLocks/>
              </p:cNvSpPr>
              <p:nvPr/>
            </p:nvSpPr>
            <p:spPr bwMode="auto">
              <a:xfrm>
                <a:off x="29" y="0"/>
                <a:ext cx="378" cy="412"/>
              </a:xfrm>
              <a:prstGeom prst="triangle">
                <a:avLst>
                  <a:gd name="adj" fmla="val 50000"/>
                </a:avLst>
              </a:prstGeom>
              <a:solidFill>
                <a:srgbClr val="6F89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57711" name="Oval 19"/>
              <p:cNvSpPr>
                <a:spLocks/>
              </p:cNvSpPr>
              <p:nvPr/>
            </p:nvSpPr>
            <p:spPr bwMode="auto">
              <a:xfrm>
                <a:off x="31" y="262"/>
                <a:ext cx="378" cy="378"/>
              </a:xfrm>
              <a:prstGeom prst="ellipse">
                <a:avLst/>
              </a:prstGeom>
              <a:solidFill>
                <a:srgbClr val="6F89F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57709" name="Rectangle 20"/>
            <p:cNvSpPr>
              <a:spLocks/>
            </p:cNvSpPr>
            <p:nvPr/>
          </p:nvSpPr>
          <p:spPr bwMode="auto">
            <a:xfrm>
              <a:off x="36" y="324"/>
              <a:ext cx="36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r>
                <a:rPr lang="en-US" sz="1800">
                  <a:solidFill>
                    <a:srgbClr val="000000"/>
                  </a:solidFill>
                  <a:sym typeface="Arial" charset="0"/>
                </a:rPr>
                <a:t>H</a:t>
              </a:r>
              <a:r>
                <a:rPr lang="en-US" sz="1800" baseline="-25000">
                  <a:solidFill>
                    <a:srgbClr val="000000"/>
                  </a:solidFill>
                  <a:sym typeface="Arial" charset="0"/>
                </a:rPr>
                <a:t>2</a:t>
              </a:r>
              <a:r>
                <a:rPr lang="en-US" sz="1800">
                  <a:solidFill>
                    <a:srgbClr val="000000"/>
                  </a:solidFill>
                  <a:sym typeface="Arial" charset="0"/>
                </a:rPr>
                <a:t>O</a:t>
              </a:r>
            </a:p>
          </p:txBody>
        </p:sp>
      </p:grpSp>
    </p:spTree>
    <p:extLst>
      <p:ext uri="{BB962C8B-B14F-4D97-AF65-F5344CB8AC3E}">
        <p14:creationId xmlns:p14="http://schemas.microsoft.com/office/powerpoint/2010/main" val="3854120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5" name="Rectangle 7"/>
          <p:cNvSpPr>
            <a:spLocks noGrp="1" noChangeArrowheads="1"/>
          </p:cNvSpPr>
          <p:nvPr>
            <p:ph type="title"/>
          </p:nvPr>
        </p:nvSpPr>
        <p:spPr/>
        <p:txBody>
          <a:bodyPr rIns="132080"/>
          <a:lstStyle/>
          <a:p>
            <a:pPr eaLnBrk="1" hangingPunct="1"/>
            <a:r>
              <a:rPr lang="en-US">
                <a:latin typeface="Calibri" charset="0"/>
                <a:ea typeface="ＭＳ Ｐゴシック" charset="0"/>
                <a:cs typeface="ＭＳ Ｐゴシック" charset="0"/>
              </a:rPr>
              <a:t>Amino acids</a:t>
            </a:r>
          </a:p>
        </p:txBody>
      </p:sp>
      <p:sp>
        <p:nvSpPr>
          <p:cNvPr id="159746" name="Rectangle 8"/>
          <p:cNvSpPr>
            <a:spLocks noGrp="1" noChangeArrowheads="1"/>
          </p:cNvSpPr>
          <p:nvPr>
            <p:ph type="body" idx="1"/>
          </p:nvPr>
        </p:nvSpPr>
        <p:spPr>
          <a:xfrm>
            <a:off x="550863" y="1371600"/>
            <a:ext cx="5595937" cy="5362575"/>
          </a:xfrm>
        </p:spPr>
        <p:txBody>
          <a:bodyPr rIns="132080"/>
          <a:lstStyle/>
          <a:p>
            <a:pPr eaLnBrk="1" hangingPunct="1"/>
            <a:r>
              <a:rPr lang="en-US">
                <a:latin typeface="Calibri" charset="0"/>
                <a:ea typeface="ＭＳ Ｐゴシック" charset="0"/>
                <a:cs typeface="ＭＳ Ｐゴシック" charset="0"/>
              </a:rPr>
              <a:t>Structure</a:t>
            </a:r>
          </a:p>
          <a:p>
            <a:pPr marL="782638" lvl="1" eaLnBrk="1" hangingPunct="1"/>
            <a:r>
              <a:rPr lang="en-US">
                <a:solidFill>
                  <a:srgbClr val="000000"/>
                </a:solidFill>
                <a:latin typeface="Calibri" charset="0"/>
                <a:ea typeface="ＭＳ Ｐゴシック" charset="0"/>
              </a:rPr>
              <a:t>central carbon</a:t>
            </a:r>
          </a:p>
          <a:p>
            <a:pPr marL="782638" lvl="1" eaLnBrk="1" hangingPunct="1"/>
            <a:r>
              <a:rPr lang="en-US">
                <a:solidFill>
                  <a:srgbClr val="1822CD"/>
                </a:solidFill>
                <a:latin typeface="Calibri" charset="0"/>
                <a:ea typeface="ＭＳ Ｐゴシック" charset="0"/>
              </a:rPr>
              <a:t>amino group</a:t>
            </a:r>
          </a:p>
          <a:p>
            <a:pPr marL="782638" lvl="1" eaLnBrk="1" hangingPunct="1"/>
            <a:r>
              <a:rPr lang="en-US">
                <a:solidFill>
                  <a:srgbClr val="2F8B20"/>
                </a:solidFill>
                <a:latin typeface="Calibri" charset="0"/>
                <a:ea typeface="ＭＳ Ｐゴシック" charset="0"/>
              </a:rPr>
              <a:t>carboxyl group (acid)</a:t>
            </a:r>
          </a:p>
          <a:p>
            <a:pPr marL="782638" lvl="1" eaLnBrk="1" hangingPunct="1"/>
            <a:r>
              <a:rPr lang="en-US">
                <a:solidFill>
                  <a:srgbClr val="CC0000"/>
                </a:solidFill>
                <a:latin typeface="Calibri" charset="0"/>
                <a:ea typeface="ＭＳ Ｐゴシック" charset="0"/>
              </a:rPr>
              <a:t>R group (side chain)</a:t>
            </a:r>
          </a:p>
          <a:p>
            <a:pPr marL="1125538" lvl="2" eaLnBrk="1" hangingPunct="1"/>
            <a:r>
              <a:rPr lang="en-US">
                <a:latin typeface="Calibri" charset="0"/>
                <a:ea typeface="ＭＳ Ｐゴシック" charset="0"/>
              </a:rPr>
              <a:t>variable group</a:t>
            </a:r>
          </a:p>
          <a:p>
            <a:pPr marL="1125538" lvl="2" eaLnBrk="1" hangingPunct="1"/>
            <a:r>
              <a:rPr lang="en-US">
                <a:latin typeface="Calibri" charset="0"/>
                <a:ea typeface="ＭＳ Ｐゴシック" charset="0"/>
              </a:rPr>
              <a:t>different for each amino acid</a:t>
            </a:r>
          </a:p>
          <a:p>
            <a:pPr marL="1125538" lvl="2" eaLnBrk="1" hangingPunct="1"/>
            <a:r>
              <a:rPr lang="en-US">
                <a:latin typeface="Calibri" charset="0"/>
                <a:ea typeface="ＭＳ Ｐゴシック" charset="0"/>
              </a:rPr>
              <a:t>confers unique chemical properties to each amino acid</a:t>
            </a:r>
          </a:p>
          <a:p>
            <a:pPr marL="1468438" lvl="3" eaLnBrk="1" hangingPunct="1"/>
            <a:r>
              <a:rPr lang="en-US">
                <a:latin typeface="Calibri" charset="0"/>
                <a:ea typeface="ＭＳ Ｐゴシック" charset="0"/>
              </a:rPr>
              <a:t>like 20 different letters of an alphabet</a:t>
            </a:r>
          </a:p>
          <a:p>
            <a:pPr marL="1468438" lvl="3" eaLnBrk="1" hangingPunct="1"/>
            <a:r>
              <a:rPr lang="en-US">
                <a:latin typeface="Calibri" charset="0"/>
                <a:ea typeface="ＭＳ Ｐゴシック" charset="0"/>
              </a:rPr>
              <a:t>can make many words (proteins)</a:t>
            </a:r>
          </a:p>
        </p:txBody>
      </p:sp>
      <p:grpSp>
        <p:nvGrpSpPr>
          <p:cNvPr id="2" name="Group 9"/>
          <p:cNvGrpSpPr>
            <a:grpSpLocks/>
          </p:cNvGrpSpPr>
          <p:nvPr/>
        </p:nvGrpSpPr>
        <p:grpSpPr bwMode="auto">
          <a:xfrm>
            <a:off x="5159375" y="1512888"/>
            <a:ext cx="1101725" cy="1841500"/>
            <a:chOff x="0" y="0"/>
            <a:chExt cx="693" cy="1160"/>
          </a:xfrm>
        </p:grpSpPr>
        <p:sp>
          <p:nvSpPr>
            <p:cNvPr id="159760" name="Rectangle 10"/>
            <p:cNvSpPr>
              <a:spLocks/>
            </p:cNvSpPr>
            <p:nvPr/>
          </p:nvSpPr>
          <p:spPr bwMode="auto">
            <a:xfrm>
              <a:off x="378" y="500"/>
              <a:ext cx="31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170" bIns="0" anchor="ctr">
              <a:spAutoFit/>
            </a:bodyPr>
            <a:lstStyle/>
            <a:p>
              <a:pPr marL="38100" algn="ctr">
                <a:lnSpc>
                  <a:spcPct val="50000"/>
                </a:lnSpc>
                <a:spcBef>
                  <a:spcPts val="225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FFFFFF"/>
                  </a:solidFill>
                  <a:sym typeface="Arial" charset="0"/>
                </a:rPr>
                <a:t> </a:t>
              </a:r>
              <a:r>
                <a:rPr lang="en-US" sz="3600">
                  <a:solidFill>
                    <a:srgbClr val="1822CD"/>
                  </a:solidFill>
                  <a:sym typeface="Arial" charset="0"/>
                </a:rPr>
                <a:t>N </a:t>
              </a:r>
              <a:endParaRPr lang="en-US" sz="3600">
                <a:solidFill>
                  <a:srgbClr val="FFFFFF"/>
                </a:solidFill>
                <a:sym typeface="Arial" charset="0"/>
              </a:endParaRPr>
            </a:p>
          </p:txBody>
        </p:sp>
        <p:sp>
          <p:nvSpPr>
            <p:cNvPr id="159761" name="Line 11"/>
            <p:cNvSpPr>
              <a:spLocks noChangeShapeType="1"/>
            </p:cNvSpPr>
            <p:nvPr/>
          </p:nvSpPr>
          <p:spPr bwMode="auto">
            <a:xfrm rot="10800000">
              <a:off x="261" y="205"/>
              <a:ext cx="194" cy="194"/>
            </a:xfrm>
            <a:prstGeom prst="line">
              <a:avLst/>
            </a:prstGeom>
            <a:noFill/>
            <a:ln w="38160">
              <a:solidFill>
                <a:srgbClr val="1822C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9762" name="Line 12"/>
            <p:cNvSpPr>
              <a:spLocks noChangeShapeType="1"/>
            </p:cNvSpPr>
            <p:nvPr/>
          </p:nvSpPr>
          <p:spPr bwMode="auto">
            <a:xfrm rot="10800000" flipH="1">
              <a:off x="261" y="733"/>
              <a:ext cx="192" cy="194"/>
            </a:xfrm>
            <a:prstGeom prst="line">
              <a:avLst/>
            </a:prstGeom>
            <a:noFill/>
            <a:ln w="38160">
              <a:solidFill>
                <a:srgbClr val="1822C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9763" name="Rectangle 13"/>
            <p:cNvSpPr>
              <a:spLocks/>
            </p:cNvSpPr>
            <p:nvPr/>
          </p:nvSpPr>
          <p:spPr bwMode="auto">
            <a:xfrm>
              <a:off x="0" y="0"/>
              <a:ext cx="30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120" bIns="0" anchor="ctr">
              <a:spAutoFit/>
            </a:bodyPr>
            <a:lstStyle/>
            <a:p>
              <a:pPr marL="38100" algn="ctr">
                <a:lnSpc>
                  <a:spcPct val="95000"/>
                </a:lnSpc>
                <a:spcBef>
                  <a:spcPts val="225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1822CD"/>
                  </a:solidFill>
                  <a:sym typeface="Arial" charset="0"/>
                </a:rPr>
                <a:t>H</a:t>
              </a:r>
            </a:p>
          </p:txBody>
        </p:sp>
        <p:sp>
          <p:nvSpPr>
            <p:cNvPr id="159764" name="Rectangle 14"/>
            <p:cNvSpPr>
              <a:spLocks/>
            </p:cNvSpPr>
            <p:nvPr/>
          </p:nvSpPr>
          <p:spPr bwMode="auto">
            <a:xfrm>
              <a:off x="0" y="768"/>
              <a:ext cx="30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120" bIns="0" anchor="ctr">
              <a:spAutoFit/>
            </a:bodyPr>
            <a:lstStyle/>
            <a:p>
              <a:pPr marL="38100" algn="ctr">
                <a:lnSpc>
                  <a:spcPct val="95000"/>
                </a:lnSpc>
                <a:spcBef>
                  <a:spcPts val="225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1822CD"/>
                  </a:solidFill>
                  <a:sym typeface="Arial" charset="0"/>
                </a:rPr>
                <a:t>H</a:t>
              </a:r>
            </a:p>
          </p:txBody>
        </p:sp>
      </p:grpSp>
      <p:grpSp>
        <p:nvGrpSpPr>
          <p:cNvPr id="3" name="Group 15"/>
          <p:cNvGrpSpPr>
            <a:grpSpLocks/>
          </p:cNvGrpSpPr>
          <p:nvPr/>
        </p:nvGrpSpPr>
        <p:grpSpPr bwMode="auto">
          <a:xfrm>
            <a:off x="7331075" y="1152525"/>
            <a:ext cx="1676400" cy="1595438"/>
            <a:chOff x="0" y="0"/>
            <a:chExt cx="1056" cy="1004"/>
          </a:xfrm>
        </p:grpSpPr>
        <p:sp>
          <p:nvSpPr>
            <p:cNvPr id="159757" name="Rectangle 16"/>
            <p:cNvSpPr>
              <a:spLocks/>
            </p:cNvSpPr>
            <p:nvPr/>
          </p:nvSpPr>
          <p:spPr bwMode="auto">
            <a:xfrm>
              <a:off x="0" y="420"/>
              <a:ext cx="105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nSpc>
                  <a:spcPct val="20000"/>
                </a:lnSpc>
                <a:spcBef>
                  <a:spcPts val="2250"/>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a:solidFill>
                  <a:srgbClr val="2F8B20"/>
                </a:solidFill>
                <a:sym typeface="Arial" charset="0"/>
              </a:endParaRPr>
            </a:p>
            <a:p>
              <a:pPr>
                <a:lnSpc>
                  <a:spcPct val="20000"/>
                </a:lnSpc>
                <a:spcBef>
                  <a:spcPts val="2250"/>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2F8B20"/>
                  </a:solidFill>
                  <a:sym typeface="Arial" charset="0"/>
                </a:rPr>
                <a:t>C—OH</a:t>
              </a:r>
            </a:p>
          </p:txBody>
        </p:sp>
        <p:sp>
          <p:nvSpPr>
            <p:cNvPr id="159758" name="Rectangle 17"/>
            <p:cNvSpPr>
              <a:spLocks/>
            </p:cNvSpPr>
            <p:nvPr/>
          </p:nvSpPr>
          <p:spPr bwMode="auto">
            <a:xfrm>
              <a:off x="99" y="258"/>
              <a:ext cx="25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108"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2F8B20"/>
                  </a:solidFill>
                  <a:sym typeface="Arial" charset="0"/>
                </a:rPr>
                <a:t>||</a:t>
              </a:r>
            </a:p>
          </p:txBody>
        </p:sp>
        <p:sp>
          <p:nvSpPr>
            <p:cNvPr id="159759" name="Rectangle 18"/>
            <p:cNvSpPr>
              <a:spLocks/>
            </p:cNvSpPr>
            <p:nvPr/>
          </p:nvSpPr>
          <p:spPr bwMode="auto">
            <a:xfrm>
              <a:off x="68" y="0"/>
              <a:ext cx="32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124"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2F8B20"/>
                  </a:solidFill>
                  <a:sym typeface="Arial" charset="0"/>
                </a:rPr>
                <a:t>O</a:t>
              </a:r>
            </a:p>
          </p:txBody>
        </p:sp>
      </p:grpSp>
      <p:sp>
        <p:nvSpPr>
          <p:cNvPr id="13331" name="Rectangle 19"/>
          <p:cNvSpPr>
            <a:spLocks/>
          </p:cNvSpPr>
          <p:nvPr/>
        </p:nvSpPr>
        <p:spPr bwMode="auto">
          <a:xfrm>
            <a:off x="6607175" y="3189288"/>
            <a:ext cx="4841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120"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CC0000"/>
                </a:solidFill>
                <a:sym typeface="Arial" charset="0"/>
              </a:rPr>
              <a:t>R</a:t>
            </a:r>
          </a:p>
        </p:txBody>
      </p:sp>
      <p:grpSp>
        <p:nvGrpSpPr>
          <p:cNvPr id="4" name="Group 20"/>
          <p:cNvGrpSpPr>
            <a:grpSpLocks/>
          </p:cNvGrpSpPr>
          <p:nvPr/>
        </p:nvGrpSpPr>
        <p:grpSpPr bwMode="auto">
          <a:xfrm>
            <a:off x="6132513" y="1111250"/>
            <a:ext cx="1435100" cy="2195513"/>
            <a:chOff x="0" y="0"/>
            <a:chExt cx="904" cy="1383"/>
          </a:xfrm>
        </p:grpSpPr>
        <p:sp>
          <p:nvSpPr>
            <p:cNvPr id="159755" name="Rectangle 21"/>
            <p:cNvSpPr>
              <a:spLocks/>
            </p:cNvSpPr>
            <p:nvPr/>
          </p:nvSpPr>
          <p:spPr bwMode="auto">
            <a:xfrm>
              <a:off x="0" y="63"/>
              <a:ext cx="904"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39170" bIns="0" anchor="ctr"/>
            <a:lstStyle/>
            <a:p>
              <a:pPr marL="38100" algn="ctr">
                <a:lnSpc>
                  <a:spcPct val="30000"/>
                </a:lnSpc>
                <a:spcBef>
                  <a:spcPts val="225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endParaRPr lang="en-US" sz="3600">
                <a:solidFill>
                  <a:srgbClr val="000000"/>
                </a:solidFill>
                <a:sym typeface="Arial" charset="0"/>
              </a:endParaRPr>
            </a:p>
            <a:p>
              <a:pPr marL="38100" algn="ctr">
                <a:lnSpc>
                  <a:spcPct val="30000"/>
                </a:lnSpc>
                <a:spcBef>
                  <a:spcPts val="225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000000"/>
                  </a:solidFill>
                  <a:sym typeface="Arial" charset="0"/>
                </a:rPr>
                <a:t>|</a:t>
              </a:r>
            </a:p>
            <a:p>
              <a:pPr marL="38100" algn="ctr">
                <a:lnSpc>
                  <a:spcPct val="30000"/>
                </a:lnSpc>
                <a:spcBef>
                  <a:spcPts val="225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000000"/>
                  </a:solidFill>
                  <a:sym typeface="Arial" charset="0"/>
                </a:rPr>
                <a:t>—C—</a:t>
              </a:r>
            </a:p>
            <a:p>
              <a:pPr marL="38100" algn="ctr">
                <a:lnSpc>
                  <a:spcPct val="50000"/>
                </a:lnSpc>
                <a:spcBef>
                  <a:spcPts val="225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3600">
                  <a:solidFill>
                    <a:srgbClr val="000000"/>
                  </a:solidFill>
                  <a:sym typeface="Arial" charset="0"/>
                </a:rPr>
                <a:t>|</a:t>
              </a:r>
            </a:p>
          </p:txBody>
        </p:sp>
        <p:sp>
          <p:nvSpPr>
            <p:cNvPr id="159756" name="Rectangle 22"/>
            <p:cNvSpPr>
              <a:spLocks/>
            </p:cNvSpPr>
            <p:nvPr/>
          </p:nvSpPr>
          <p:spPr bwMode="auto">
            <a:xfrm>
              <a:off x="292" y="0"/>
              <a:ext cx="305"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r>
                <a:rPr lang="en-US" sz="3600">
                  <a:solidFill>
                    <a:srgbClr val="000000"/>
                  </a:solidFill>
                  <a:sym typeface="Arial" charset="0"/>
                </a:rPr>
                <a:t>H</a:t>
              </a:r>
            </a:p>
          </p:txBody>
        </p:sp>
      </p:grpSp>
      <p:pic>
        <p:nvPicPr>
          <p:cNvPr id="13335" name="Picture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700" y="5449888"/>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4"/>
          <p:cNvGrpSpPr>
            <a:grpSpLocks/>
          </p:cNvGrpSpPr>
          <p:nvPr/>
        </p:nvGrpSpPr>
        <p:grpSpPr bwMode="auto">
          <a:xfrm>
            <a:off x="6110288" y="3935413"/>
            <a:ext cx="2435225" cy="1703387"/>
            <a:chOff x="5" y="0"/>
            <a:chExt cx="1533" cy="1072"/>
          </a:xfrm>
        </p:grpSpPr>
        <p:sp>
          <p:nvSpPr>
            <p:cNvPr id="13337" name="AutoShape 25"/>
            <p:cNvSpPr>
              <a:spLocks/>
            </p:cNvSpPr>
            <p:nvPr/>
          </p:nvSpPr>
          <p:spPr bwMode="auto">
            <a:xfrm>
              <a:off x="5" y="0"/>
              <a:ext cx="1533" cy="1072"/>
            </a:xfrm>
            <a:custGeom>
              <a:avLst/>
              <a:gdLst>
                <a:gd name="T0" fmla="+- 0 10800 813"/>
                <a:gd name="T1" fmla="*/ T0 w 20226"/>
                <a:gd name="T2" fmla="+- 0 10800 678"/>
                <a:gd name="T3" fmla="*/ 10800 h 20922"/>
              </a:gdLst>
              <a:ahLst/>
              <a:cxnLst>
                <a:cxn ang="0">
                  <a:pos x="T1" y="T3"/>
                </a:cxn>
              </a:cxnLst>
              <a:rect l="0" t="0" r="r" b="b"/>
              <a:pathLst>
                <a:path w="20226" h="20922">
                  <a:moveTo>
                    <a:pt x="11867" y="16735"/>
                  </a:moveTo>
                  <a:cubicBezTo>
                    <a:pt x="6367" y="17542"/>
                    <a:pt x="1123" y="14479"/>
                    <a:pt x="155" y="9894"/>
                  </a:cubicBezTo>
                  <a:cubicBezTo>
                    <a:pt x="-813" y="5308"/>
                    <a:pt x="2861" y="936"/>
                    <a:pt x="8361" y="129"/>
                  </a:cubicBezTo>
                  <a:cubicBezTo>
                    <a:pt x="13861" y="-678"/>
                    <a:pt x="19104" y="2385"/>
                    <a:pt x="20072" y="6971"/>
                  </a:cubicBezTo>
                  <a:cubicBezTo>
                    <a:pt x="20787" y="10355"/>
                    <a:pt x="18966" y="13763"/>
                    <a:pt x="15470" y="15583"/>
                  </a:cubicBezTo>
                  <a:lnTo>
                    <a:pt x="15859" y="20922"/>
                  </a:lnTo>
                  <a:close/>
                  <a:moveTo>
                    <a:pt x="11867" y="16735"/>
                  </a:moveTo>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lstStyle/>
            <a:p>
              <a:pPr>
                <a:defRPr/>
              </a:pPr>
              <a:endParaRPr lang="en-US"/>
            </a:p>
          </p:txBody>
        </p:sp>
        <p:sp>
          <p:nvSpPr>
            <p:cNvPr id="159754" name="Rectangle 26"/>
            <p:cNvSpPr>
              <a:spLocks/>
            </p:cNvSpPr>
            <p:nvPr/>
          </p:nvSpPr>
          <p:spPr bwMode="auto">
            <a:xfrm>
              <a:off x="270" y="116"/>
              <a:ext cx="99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1800">
                  <a:solidFill>
                    <a:srgbClr val="0F116A"/>
                  </a:solidFill>
                  <a:latin typeface="Comic Sans MS" charset="0"/>
                  <a:cs typeface="Comic Sans MS" charset="0"/>
                  <a:sym typeface="Comic Sans MS" charset="0"/>
                </a:rPr>
                <a:t>Oh, I get it!</a:t>
              </a:r>
              <a:endParaRPr lang="en-US">
                <a:cs typeface="Times" charset="0"/>
              </a:endParaRPr>
            </a:p>
            <a:p>
              <a:pPr algn="ctr"/>
              <a:r>
                <a:rPr lang="en-US" sz="1800">
                  <a:solidFill>
                    <a:srgbClr val="0F116A"/>
                  </a:solidFill>
                  <a:latin typeface="Comic Sans MS" charset="0"/>
                  <a:cs typeface="Comic Sans MS" charset="0"/>
                  <a:sym typeface="Comic Sans MS" charset="0"/>
                </a:rPr>
                <a:t>amino = NH</a:t>
              </a:r>
              <a:r>
                <a:rPr lang="en-US" sz="1800" baseline="-25000">
                  <a:solidFill>
                    <a:srgbClr val="0F116A"/>
                  </a:solidFill>
                  <a:latin typeface="Comic Sans MS" charset="0"/>
                  <a:cs typeface="Comic Sans MS" charset="0"/>
                  <a:sym typeface="Comic Sans MS" charset="0"/>
                </a:rPr>
                <a:t>2</a:t>
              </a:r>
              <a:r>
                <a:rPr lang="en-US" sz="1800">
                  <a:solidFill>
                    <a:srgbClr val="0F116A"/>
                  </a:solidFill>
                  <a:latin typeface="Comic Sans MS" charset="0"/>
                  <a:cs typeface="Comic Sans MS" charset="0"/>
                  <a:sym typeface="Comic Sans MS" charset="0"/>
                </a:rPr>
                <a:t> </a:t>
              </a:r>
              <a:endParaRPr lang="en-US">
                <a:cs typeface="Times" charset="0"/>
              </a:endParaRPr>
            </a:p>
            <a:p>
              <a:pPr algn="ctr"/>
              <a:r>
                <a:rPr lang="en-US" sz="1800">
                  <a:solidFill>
                    <a:srgbClr val="0F116A"/>
                  </a:solidFill>
                  <a:latin typeface="Comic Sans MS" charset="0"/>
                  <a:cs typeface="Comic Sans MS" charset="0"/>
                  <a:sym typeface="Comic Sans MS" charset="0"/>
                </a:rPr>
                <a:t>acid = COOH </a:t>
              </a:r>
            </a:p>
          </p:txBody>
        </p:sp>
      </p:grpSp>
    </p:spTree>
    <p:extLst>
      <p:ext uri="{BB962C8B-B14F-4D97-AF65-F5344CB8AC3E}">
        <p14:creationId xmlns:p14="http://schemas.microsoft.com/office/powerpoint/2010/main" val="1501840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488</Words>
  <Application>Microsoft Macintosh PowerPoint</Application>
  <PresentationFormat>On-screen Show (4:3)</PresentationFormat>
  <Paragraphs>80</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3.11 Proteins are essential to the structures and functions of life</vt:lpstr>
      <vt:lpstr>Proteins </vt:lpstr>
      <vt:lpstr>Proteins</vt:lpstr>
      <vt:lpstr>Amino acids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6</cp:revision>
  <dcterms:created xsi:type="dcterms:W3CDTF">2017-05-17T18:43:48Z</dcterms:created>
  <dcterms:modified xsi:type="dcterms:W3CDTF">2017-05-17T18:53:42Z</dcterms:modified>
</cp:coreProperties>
</file>