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6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C7332-9916-8E4D-BE9E-0735C578A818}"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3A387-0F61-9B48-A898-9C8B9A8C3098}" type="slidenum">
              <a:rPr lang="en-US" smtClean="0"/>
              <a:t>‹#›</a:t>
            </a:fld>
            <a:endParaRPr lang="en-US"/>
          </a:p>
        </p:txBody>
      </p:sp>
    </p:spTree>
    <p:extLst>
      <p:ext uri="{BB962C8B-B14F-4D97-AF65-F5344CB8AC3E}">
        <p14:creationId xmlns:p14="http://schemas.microsoft.com/office/powerpoint/2010/main" val="1060316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Grp="1" noRot="1" noChangeAspect="1" noChangeArrowheads="1"/>
          </p:cNvSpPr>
          <p:nvPr>
            <p:ph type="sldImg"/>
          </p:nvPr>
        </p:nvSpPr>
        <p:spPr>
          <a:solidFill>
            <a:srgbClr val="FFFFFF"/>
          </a:solidFill>
          <a:ln/>
        </p:spPr>
      </p:sp>
      <p:sp>
        <p:nvSpPr>
          <p:cNvPr id="16691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lnSpc>
                <a:spcPct val="95000"/>
              </a:lnSpc>
              <a:spcBef>
                <a:spcPts val="67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000000"/>
                </a:solidFill>
                <a:latin typeface="Arial" charset="0"/>
                <a:ea typeface="ＭＳ Ｐゴシック" charset="0"/>
                <a:cs typeface="Arial" charset="0"/>
                <a:sym typeface="Arial" charset="0"/>
              </a:rPr>
              <a:t>free COOH group on one end is ready to form another peptide bond so they </a:t>
            </a:r>
            <a:r>
              <a:rPr lang="ja-JP" altLang="en-US" sz="1800">
                <a:solidFill>
                  <a:srgbClr val="000000"/>
                </a:solidFill>
                <a:latin typeface="Arial" charset="0"/>
                <a:ea typeface="ＭＳ Ｐゴシック" charset="0"/>
                <a:cs typeface="Arial" charset="0"/>
                <a:sym typeface="Arial" charset="0"/>
              </a:rPr>
              <a:t>“</a:t>
            </a:r>
            <a:r>
              <a:rPr lang="en-US" altLang="ja-JP" sz="1800">
                <a:solidFill>
                  <a:srgbClr val="000000"/>
                </a:solidFill>
                <a:latin typeface="Arial" charset="0"/>
                <a:ea typeface="ＭＳ Ｐゴシック" charset="0"/>
                <a:cs typeface="Arial" charset="0"/>
                <a:sym typeface="Arial" charset="0"/>
              </a:rPr>
              <a:t>grow</a:t>
            </a:r>
            <a:r>
              <a:rPr lang="ja-JP" altLang="en-US" sz="1800">
                <a:solidFill>
                  <a:srgbClr val="000000"/>
                </a:solidFill>
                <a:latin typeface="Arial" charset="0"/>
                <a:ea typeface="ＭＳ Ｐゴシック" charset="0"/>
                <a:cs typeface="Arial" charset="0"/>
                <a:sym typeface="Arial" charset="0"/>
              </a:rPr>
              <a:t>”</a:t>
            </a:r>
            <a:r>
              <a:rPr lang="en-US" altLang="ja-JP" sz="1800">
                <a:solidFill>
                  <a:srgbClr val="000000"/>
                </a:solidFill>
                <a:latin typeface="Arial" charset="0"/>
                <a:ea typeface="ＭＳ Ｐゴシック" charset="0"/>
                <a:cs typeface="Arial" charset="0"/>
                <a:sym typeface="Arial" charset="0"/>
              </a:rPr>
              <a:t> in one direction from N-terminal to C-terminal</a:t>
            </a:r>
            <a:endParaRPr lang="en-US" sz="1800">
              <a:solidFill>
                <a:srgbClr val="000000"/>
              </a:solidFill>
              <a:latin typeface="Arial" charset="0"/>
              <a:ea typeface="ＭＳ Ｐゴシック"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6BD8DE9-B227-3845-A39B-128C77297B0B}" type="slidenum">
              <a:rPr lang="en-US" sz="1200" b="0">
                <a:latin typeface="Times New Roman" charset="0"/>
              </a:rPr>
              <a:pPr/>
              <a:t>7</a:t>
            </a:fld>
            <a:endParaRPr lang="en-US" sz="1200" b="0">
              <a:latin typeface="Times New Roman"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3.12C Peptide bond formation.</a:t>
            </a:r>
          </a:p>
          <a:p>
            <a:pPr eaLnBrk="1" hangingPunct="1"/>
            <a:r>
              <a:rPr lang="en-US">
                <a:latin typeface="Times New Roman" charset="0"/>
                <a:ea typeface="ＭＳ Ｐゴシック" charset="0"/>
                <a:cs typeface="ＭＳ Ｐゴシック" charset="0"/>
              </a:rPr>
              <a:t>As more and more amino acids are added, a chain of amino acids called a polypeptide results. The combination of amino acids is determined by expression of genes on DNA. Although there seems to be an unlimited number of combinations of 20 amino acids, the combinations are limited in an individual because of inheritance.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9D352-64E5-A742-913A-A9A773E96B59}"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126066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9D352-64E5-A742-913A-A9A773E96B59}"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388144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9D352-64E5-A742-913A-A9A773E96B59}"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40872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9D352-64E5-A742-913A-A9A773E96B59}"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92847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9D352-64E5-A742-913A-A9A773E96B59}"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24754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9D352-64E5-A742-913A-A9A773E96B59}"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380475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9D352-64E5-A742-913A-A9A773E96B59}"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260799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9D352-64E5-A742-913A-A9A773E96B59}"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140404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9D352-64E5-A742-913A-A9A773E96B59}"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74913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9D352-64E5-A742-913A-A9A773E96B59}"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343932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9D352-64E5-A742-913A-A9A773E96B59}"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F2D5-19D4-E043-93E2-A4EDB6AD45BB}" type="slidenum">
              <a:rPr lang="en-US" smtClean="0"/>
              <a:t>‹#›</a:t>
            </a:fld>
            <a:endParaRPr lang="en-US"/>
          </a:p>
        </p:txBody>
      </p:sp>
    </p:spTree>
    <p:extLst>
      <p:ext uri="{BB962C8B-B14F-4D97-AF65-F5344CB8AC3E}">
        <p14:creationId xmlns:p14="http://schemas.microsoft.com/office/powerpoint/2010/main" val="2021378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9D352-64E5-A742-913A-A9A773E96B59}"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2F2D5-19D4-E043-93E2-A4EDB6AD45BB}" type="slidenum">
              <a:rPr lang="en-US" smtClean="0"/>
              <a:t>‹#›</a:t>
            </a:fld>
            <a:endParaRPr lang="en-US"/>
          </a:p>
        </p:txBody>
      </p:sp>
    </p:spTree>
    <p:extLst>
      <p:ext uri="{BB962C8B-B14F-4D97-AF65-F5344CB8AC3E}">
        <p14:creationId xmlns:p14="http://schemas.microsoft.com/office/powerpoint/2010/main" val="38062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title"/>
          </p:nvPr>
        </p:nvSpPr>
        <p:spPr>
          <a:xfrm>
            <a:off x="609600" y="685800"/>
            <a:ext cx="7773988" cy="1146175"/>
          </a:xfrm>
        </p:spPr>
        <p:txBody>
          <a:bodyPr rIns="39200">
            <a:normAutofit fontScale="90000"/>
          </a:bodyPr>
          <a:lstStyle/>
          <a:p>
            <a:pPr marL="38100" eaLnBrk="1" hangingPunct="1">
              <a:lnSpc>
                <a:spcPct val="95000"/>
              </a:lnSpc>
              <a:tabLst>
                <a:tab pos="38100" algn="l"/>
                <a:tab pos="7632700" algn="r"/>
                <a:tab pos="8267700" algn="l"/>
                <a:tab pos="9182100" algn="l"/>
                <a:tab pos="10096500" algn="l"/>
              </a:tabLst>
            </a:pPr>
            <a:r>
              <a:rPr lang="en-US">
                <a:latin typeface="Calibri" charset="0"/>
                <a:ea typeface="ＭＳ Ｐゴシック" charset="0"/>
                <a:cs typeface="ＭＳ Ｐゴシック" charset="0"/>
              </a:rPr>
              <a:t>Effect of different R groups:</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	Nonpolar amino acids</a:t>
            </a:r>
          </a:p>
        </p:txBody>
      </p:sp>
      <p:pic>
        <p:nvPicPr>
          <p:cNvPr id="14344" name="Picture 8"/>
          <p:cNvPicPr>
            <a:picLocks noChangeArrowheads="1"/>
          </p:cNvPicPr>
          <p:nvPr/>
        </p:nvPicPr>
        <p:blipFill>
          <a:blip r:embed="rId2"/>
          <a:srcRect b="5484"/>
          <a:stretch>
            <a:fillRect/>
          </a:stretch>
        </p:blipFill>
        <p:spPr bwMode="auto">
          <a:xfrm>
            <a:off x="914400" y="2511425"/>
            <a:ext cx="7370763" cy="3338513"/>
          </a:xfrm>
          <a:prstGeom prst="rect">
            <a:avLst/>
          </a:prstGeom>
          <a:noFill/>
          <a:ln w="9525" cap="flat">
            <a:noFill/>
            <a:miter lim="800000"/>
            <a:headEnd/>
            <a:tailEnd/>
          </a:ln>
          <a:effectLst>
            <a:outerShdw blurRad="63500" dist="38099" dir="2700000" algn="ctr" rotWithShape="0">
              <a:srgbClr val="000000">
                <a:alpha val="75000"/>
              </a:srgbClr>
            </a:outerShdw>
          </a:effectLst>
        </p:spPr>
      </p:pic>
      <p:grpSp>
        <p:nvGrpSpPr>
          <p:cNvPr id="160771" name="Group 9"/>
          <p:cNvGrpSpPr>
            <a:grpSpLocks/>
          </p:cNvGrpSpPr>
          <p:nvPr/>
        </p:nvGrpSpPr>
        <p:grpSpPr bwMode="auto">
          <a:xfrm>
            <a:off x="1371600" y="6027738"/>
            <a:ext cx="6550025" cy="482600"/>
            <a:chOff x="0" y="0"/>
            <a:chExt cx="4126" cy="304"/>
          </a:xfrm>
        </p:grpSpPr>
        <p:sp>
          <p:nvSpPr>
            <p:cNvPr id="14346" name="AutoShape 10"/>
            <p:cNvSpPr>
              <a:spLocks/>
            </p:cNvSpPr>
            <p:nvPr/>
          </p:nvSpPr>
          <p:spPr bwMode="auto">
            <a:xfrm>
              <a:off x="0" y="3"/>
              <a:ext cx="4126" cy="298"/>
            </a:xfrm>
            <a:prstGeom prst="roundRect">
              <a:avLst>
                <a:gd name="adj" fmla="val 319"/>
              </a:avLst>
            </a:prstGeom>
            <a:solidFill>
              <a:schemeClr val="accent1"/>
            </a:solidFill>
            <a:ln w="9525" cap="flat">
              <a:noFill/>
              <a:round/>
              <a:headEnd type="none" w="med" len="med"/>
              <a:tailEnd type="none" w="med" len="med"/>
            </a:ln>
            <a:effectLst>
              <a:outerShdw blurRad="63500" dist="38099" dir="2700000" algn="ctr" rotWithShape="0">
                <a:schemeClr val="bg2">
                  <a:alpha val="75000"/>
                </a:schemeClr>
              </a:outerShdw>
            </a:effectLst>
          </p:spPr>
          <p:txBody>
            <a:bodyPr lIns="0" tIns="0" rIns="0" bIns="0"/>
            <a:lstStyle/>
            <a:p>
              <a:pPr>
                <a:defRPr/>
              </a:pPr>
              <a:endParaRPr lang="en-US">
                <a:latin typeface="Arial" pitchFamily="22" charset="0"/>
                <a:ea typeface="+mn-ea"/>
                <a:cs typeface="+mn-cs"/>
              </a:endParaRPr>
            </a:p>
          </p:txBody>
        </p:sp>
        <p:sp>
          <p:nvSpPr>
            <p:cNvPr id="14347" name="Rectangle 11"/>
            <p:cNvSpPr>
              <a:spLocks/>
            </p:cNvSpPr>
            <p:nvPr/>
          </p:nvSpPr>
          <p:spPr bwMode="auto">
            <a:xfrm>
              <a:off x="9" y="0"/>
              <a:ext cx="4107" cy="3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0" tIns="0" rIns="39193"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a:pPr>
              <a:r>
                <a:rPr lang="en-US" sz="2600" dirty="0">
                  <a:solidFill>
                    <a:srgbClr val="CC0000"/>
                  </a:solidFill>
                  <a:latin typeface="Arial" charset="0"/>
                  <a:ea typeface="Arial" charset="0"/>
                  <a:cs typeface="Arial" charset="0"/>
                  <a:sym typeface="Arial" charset="0"/>
                </a:rPr>
                <a:t>Why are these </a:t>
              </a:r>
              <a:r>
                <a:rPr lang="en-US" sz="2600" dirty="0" err="1">
                  <a:solidFill>
                    <a:srgbClr val="CC0000"/>
                  </a:solidFill>
                  <a:latin typeface="Arial" charset="0"/>
                  <a:ea typeface="Arial" charset="0"/>
                  <a:cs typeface="Arial" charset="0"/>
                  <a:sym typeface="Arial" charset="0"/>
                </a:rPr>
                <a:t>nonpolar</a:t>
              </a:r>
              <a:r>
                <a:rPr lang="en-US" sz="2600" dirty="0">
                  <a:solidFill>
                    <a:srgbClr val="CC0000"/>
                  </a:solidFill>
                  <a:latin typeface="Arial" charset="0"/>
                  <a:ea typeface="Arial" charset="0"/>
                  <a:cs typeface="Arial" charset="0"/>
                  <a:sym typeface="Arial" charset="0"/>
                </a:rPr>
                <a:t> &amp; hydrophobic?</a:t>
              </a:r>
            </a:p>
          </p:txBody>
        </p:sp>
      </p:grpSp>
      <p:sp>
        <p:nvSpPr>
          <p:cNvPr id="160772" name="Rectangle 12"/>
          <p:cNvSpPr>
            <a:spLocks/>
          </p:cNvSpPr>
          <p:nvPr/>
        </p:nvSpPr>
        <p:spPr bwMode="auto">
          <a:xfrm>
            <a:off x="708025" y="1943100"/>
            <a:ext cx="7785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9200" bIns="0"/>
          <a:lstStyle/>
          <a:p>
            <a:pPr marL="379413" indent="-341313">
              <a:lnSpc>
                <a:spcPct val="75000"/>
              </a:lnSpc>
              <a:spcBef>
                <a:spcPts val="750"/>
              </a:spcBef>
              <a:buClr>
                <a:srgbClr val="0F116A"/>
              </a:buClr>
              <a:buSzPct val="120000"/>
              <a:buFont typeface="Wingdings"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3000">
                <a:solidFill>
                  <a:srgbClr val="0F116A"/>
                </a:solidFill>
                <a:sym typeface="Arial" charset="0"/>
              </a:rPr>
              <a:t>nonpolar &amp; hydrophobic</a:t>
            </a:r>
          </a:p>
        </p:txBody>
      </p:sp>
    </p:spTree>
    <p:extLst>
      <p:ext uri="{BB962C8B-B14F-4D97-AF65-F5344CB8AC3E}">
        <p14:creationId xmlns:p14="http://schemas.microsoft.com/office/powerpoint/2010/main" val="1875450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rrowheads="1"/>
          </p:cNvPicPr>
          <p:nvPr/>
        </p:nvPicPr>
        <p:blipFill>
          <a:blip r:embed="rId2"/>
          <a:srcRect b="4517"/>
          <a:stretch>
            <a:fillRect/>
          </a:stretch>
        </p:blipFill>
        <p:spPr bwMode="auto">
          <a:xfrm>
            <a:off x="990600" y="2155825"/>
            <a:ext cx="7181850" cy="4092575"/>
          </a:xfrm>
          <a:prstGeom prst="rect">
            <a:avLst/>
          </a:prstGeom>
          <a:noFill/>
          <a:ln w="9525" cap="flat">
            <a:noFill/>
            <a:miter lim="800000"/>
            <a:headEnd/>
            <a:tailEnd/>
          </a:ln>
          <a:effectLst>
            <a:outerShdw blurRad="63500" dist="38099" dir="2700000" algn="ctr" rotWithShape="0">
              <a:srgbClr val="000000">
                <a:alpha val="75000"/>
              </a:srgbClr>
            </a:outerShdw>
          </a:effectLst>
        </p:spPr>
      </p:pic>
      <p:sp>
        <p:nvSpPr>
          <p:cNvPr id="161794" name="Rectangle 8"/>
          <p:cNvSpPr>
            <a:spLocks noGrp="1" noChangeArrowheads="1"/>
          </p:cNvSpPr>
          <p:nvPr>
            <p:ph type="title"/>
          </p:nvPr>
        </p:nvSpPr>
        <p:spPr>
          <a:xfrm>
            <a:off x="609600" y="685800"/>
            <a:ext cx="7773988" cy="1146175"/>
          </a:xfrm>
        </p:spPr>
        <p:txBody>
          <a:bodyPr rIns="39200">
            <a:normAutofit fontScale="90000"/>
          </a:bodyPr>
          <a:lstStyle/>
          <a:p>
            <a:pPr marL="38100" eaLnBrk="1" hangingPunct="1">
              <a:lnSpc>
                <a:spcPct val="95000"/>
              </a:lnSpc>
              <a:tabLst>
                <a:tab pos="38100" algn="l"/>
                <a:tab pos="7632700" algn="r"/>
                <a:tab pos="8267700" algn="l"/>
                <a:tab pos="9182100" algn="l"/>
                <a:tab pos="10096500" algn="l"/>
              </a:tabLst>
            </a:pPr>
            <a:r>
              <a:rPr lang="en-US">
                <a:latin typeface="Calibri" charset="0"/>
                <a:ea typeface="ＭＳ Ｐゴシック" charset="0"/>
                <a:cs typeface="ＭＳ Ｐゴシック" charset="0"/>
              </a:rPr>
              <a:t>Effect of different R groups:</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	Polar amino acids</a:t>
            </a:r>
          </a:p>
        </p:txBody>
      </p:sp>
      <p:sp>
        <p:nvSpPr>
          <p:cNvPr id="161795" name="Rectangle 9"/>
          <p:cNvSpPr>
            <a:spLocks/>
          </p:cNvSpPr>
          <p:nvPr/>
        </p:nvSpPr>
        <p:spPr bwMode="auto">
          <a:xfrm>
            <a:off x="609600" y="1768475"/>
            <a:ext cx="7785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9200" bIns="0"/>
          <a:lstStyle/>
          <a:p>
            <a:pPr marL="379413" indent="-341313">
              <a:lnSpc>
                <a:spcPct val="75000"/>
              </a:lnSpc>
              <a:spcBef>
                <a:spcPts val="750"/>
              </a:spcBef>
              <a:buClr>
                <a:srgbClr val="0F116A"/>
              </a:buClr>
              <a:buSzPct val="120000"/>
              <a:buFont typeface="Wingdings"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3000">
                <a:solidFill>
                  <a:srgbClr val="0F116A"/>
                </a:solidFill>
                <a:sym typeface="Arial" charset="0"/>
              </a:rPr>
              <a:t>polar or charged &amp; hydrophilic</a:t>
            </a:r>
          </a:p>
        </p:txBody>
      </p:sp>
      <p:grpSp>
        <p:nvGrpSpPr>
          <p:cNvPr id="2" name="Group 10"/>
          <p:cNvGrpSpPr>
            <a:grpSpLocks/>
          </p:cNvGrpSpPr>
          <p:nvPr/>
        </p:nvGrpSpPr>
        <p:grpSpPr bwMode="auto">
          <a:xfrm>
            <a:off x="1676400" y="6167438"/>
            <a:ext cx="5816600" cy="482600"/>
            <a:chOff x="0" y="0"/>
            <a:chExt cx="3664" cy="304"/>
          </a:xfrm>
          <a:solidFill>
            <a:srgbClr val="D7E4BD"/>
          </a:solidFill>
        </p:grpSpPr>
        <p:sp>
          <p:nvSpPr>
            <p:cNvPr id="15371" name="AutoShape 11"/>
            <p:cNvSpPr>
              <a:spLocks/>
            </p:cNvSpPr>
            <p:nvPr/>
          </p:nvSpPr>
          <p:spPr bwMode="auto">
            <a:xfrm>
              <a:off x="0" y="3"/>
              <a:ext cx="3664" cy="298"/>
            </a:xfrm>
            <a:prstGeom prst="roundRect">
              <a:avLst>
                <a:gd name="adj" fmla="val 319"/>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lstStyle/>
            <a:p>
              <a:pPr>
                <a:defRPr/>
              </a:pPr>
              <a:endParaRPr lang="en-US"/>
            </a:p>
          </p:txBody>
        </p:sp>
        <p:sp>
          <p:nvSpPr>
            <p:cNvPr id="15372" name="Rectangle 12"/>
            <p:cNvSpPr>
              <a:spLocks/>
            </p:cNvSpPr>
            <p:nvPr/>
          </p:nvSpPr>
          <p:spPr bwMode="auto">
            <a:xfrm>
              <a:off x="9" y="0"/>
              <a:ext cx="3645" cy="3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0" tIns="0" rIns="39193"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a:pPr>
              <a:r>
                <a:rPr lang="en-US" sz="2600">
                  <a:solidFill>
                    <a:srgbClr val="CC0000"/>
                  </a:solidFill>
                  <a:latin typeface="Arial" charset="0"/>
                  <a:ea typeface="Arial" charset="0"/>
                  <a:cs typeface="Arial" charset="0"/>
                  <a:sym typeface="Arial" charset="0"/>
                </a:rPr>
                <a:t>Why are these polar &amp; hydrophillic?</a:t>
              </a:r>
            </a:p>
          </p:txBody>
        </p:sp>
      </p:grpSp>
    </p:spTree>
    <p:extLst>
      <p:ext uri="{BB962C8B-B14F-4D97-AF65-F5344CB8AC3E}">
        <p14:creationId xmlns:p14="http://schemas.microsoft.com/office/powerpoint/2010/main" val="1678423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rrowheads="1"/>
          </p:cNvPicPr>
          <p:nvPr/>
        </p:nvPicPr>
        <p:blipFill>
          <a:blip r:embed="rId2"/>
          <a:srcRect/>
          <a:stretch>
            <a:fillRect/>
          </a:stretch>
        </p:blipFill>
        <p:spPr bwMode="auto">
          <a:xfrm>
            <a:off x="1219200" y="1428750"/>
            <a:ext cx="6629400" cy="4972050"/>
          </a:xfrm>
          <a:prstGeom prst="rect">
            <a:avLst/>
          </a:prstGeom>
          <a:noFill/>
          <a:ln w="9525" cap="flat">
            <a:noFill/>
            <a:miter lim="800000"/>
            <a:headEnd/>
            <a:tailEnd/>
          </a:ln>
          <a:effectLst>
            <a:outerShdw blurRad="63500" dist="38099" dir="2700000" algn="ctr" rotWithShape="0">
              <a:srgbClr val="000000">
                <a:alpha val="75000"/>
              </a:srgbClr>
            </a:outerShdw>
          </a:effectLst>
        </p:spPr>
      </p:pic>
      <p:sp>
        <p:nvSpPr>
          <p:cNvPr id="162818" name="Rectangle 8"/>
          <p:cNvSpPr>
            <a:spLocks noGrp="1" noChangeArrowheads="1"/>
          </p:cNvSpPr>
          <p:nvPr>
            <p:ph type="title"/>
          </p:nvPr>
        </p:nvSpPr>
        <p:spPr>
          <a:xfrm>
            <a:off x="0" y="160338"/>
            <a:ext cx="6189663" cy="763587"/>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Ionizing in cellular waters</a:t>
            </a:r>
          </a:p>
        </p:txBody>
      </p:sp>
      <p:grpSp>
        <p:nvGrpSpPr>
          <p:cNvPr id="162819" name="Group 9"/>
          <p:cNvGrpSpPr>
            <a:grpSpLocks/>
          </p:cNvGrpSpPr>
          <p:nvPr/>
        </p:nvGrpSpPr>
        <p:grpSpPr bwMode="auto">
          <a:xfrm>
            <a:off x="7116763" y="798513"/>
            <a:ext cx="1825625" cy="482600"/>
            <a:chOff x="0" y="0"/>
            <a:chExt cx="1150" cy="304"/>
          </a:xfrm>
        </p:grpSpPr>
        <p:sp>
          <p:nvSpPr>
            <p:cNvPr id="16394" name="AutoShape 10"/>
            <p:cNvSpPr>
              <a:spLocks/>
            </p:cNvSpPr>
            <p:nvPr/>
          </p:nvSpPr>
          <p:spPr bwMode="auto">
            <a:xfrm>
              <a:off x="0" y="3"/>
              <a:ext cx="1150" cy="298"/>
            </a:xfrm>
            <a:prstGeom prst="roundRect">
              <a:avLst>
                <a:gd name="adj" fmla="val 319"/>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lstStyle/>
            <a:p>
              <a:pPr>
                <a:defRPr/>
              </a:pPr>
              <a:endParaRPr lang="en-US"/>
            </a:p>
          </p:txBody>
        </p:sp>
        <p:sp>
          <p:nvSpPr>
            <p:cNvPr id="16395" name="Rectangle 11"/>
            <p:cNvSpPr>
              <a:spLocks/>
            </p:cNvSpPr>
            <p:nvPr/>
          </p:nvSpPr>
          <p:spPr bwMode="auto">
            <a:xfrm>
              <a:off x="9" y="0"/>
              <a:ext cx="1131" cy="3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0" tIns="0" rIns="39178"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a:pPr>
              <a:r>
                <a:rPr lang="en-US" sz="2600" dirty="0">
                  <a:solidFill>
                    <a:srgbClr val="CC0000"/>
                  </a:solidFill>
                  <a:latin typeface="Arial" charset="0"/>
                  <a:ea typeface="Arial" charset="0"/>
                  <a:cs typeface="Arial" charset="0"/>
                  <a:sym typeface="Arial" charset="0"/>
                </a:rPr>
                <a:t>H+ donors</a:t>
              </a:r>
            </a:p>
          </p:txBody>
        </p:sp>
      </p:grpSp>
    </p:spTree>
    <p:extLst>
      <p:ext uri="{BB962C8B-B14F-4D97-AF65-F5344CB8AC3E}">
        <p14:creationId xmlns:p14="http://schemas.microsoft.com/office/powerpoint/2010/main" val="2709908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p:cNvPicPr>
            <a:picLocks noChangeArrowheads="1"/>
          </p:cNvPicPr>
          <p:nvPr/>
        </p:nvPicPr>
        <p:blipFill>
          <a:blip r:embed="rId2"/>
          <a:srcRect/>
          <a:stretch>
            <a:fillRect/>
          </a:stretch>
        </p:blipFill>
        <p:spPr bwMode="auto">
          <a:xfrm>
            <a:off x="1143000" y="1390650"/>
            <a:ext cx="6781800" cy="5086350"/>
          </a:xfrm>
          <a:prstGeom prst="rect">
            <a:avLst/>
          </a:prstGeom>
          <a:noFill/>
          <a:ln w="9525" cap="flat">
            <a:noFill/>
            <a:miter lim="800000"/>
            <a:headEnd/>
            <a:tailEnd/>
          </a:ln>
          <a:effectLst>
            <a:outerShdw blurRad="63500" dist="38099" dir="2700000" algn="ctr" rotWithShape="0">
              <a:srgbClr val="000000">
                <a:alpha val="75000"/>
              </a:srgbClr>
            </a:outerShdw>
          </a:effectLst>
        </p:spPr>
      </p:pic>
      <p:sp>
        <p:nvSpPr>
          <p:cNvPr id="163842" name="Rectangle 8"/>
          <p:cNvSpPr>
            <a:spLocks noGrp="1" noChangeArrowheads="1"/>
          </p:cNvSpPr>
          <p:nvPr>
            <p:ph type="title"/>
          </p:nvPr>
        </p:nvSpPr>
        <p:spPr>
          <a:xfrm>
            <a:off x="144463" y="177800"/>
            <a:ext cx="6002337"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Ionizing in cellular waters</a:t>
            </a:r>
          </a:p>
        </p:txBody>
      </p:sp>
      <p:grpSp>
        <p:nvGrpSpPr>
          <p:cNvPr id="163843" name="Group 9"/>
          <p:cNvGrpSpPr>
            <a:grpSpLocks/>
          </p:cNvGrpSpPr>
          <p:nvPr/>
        </p:nvGrpSpPr>
        <p:grpSpPr bwMode="auto">
          <a:xfrm>
            <a:off x="6737350" y="598488"/>
            <a:ext cx="2266950" cy="482600"/>
            <a:chOff x="0" y="0"/>
            <a:chExt cx="1428" cy="304"/>
          </a:xfrm>
        </p:grpSpPr>
        <p:sp>
          <p:nvSpPr>
            <p:cNvPr id="17418" name="AutoShape 10"/>
            <p:cNvSpPr>
              <a:spLocks/>
            </p:cNvSpPr>
            <p:nvPr/>
          </p:nvSpPr>
          <p:spPr bwMode="auto">
            <a:xfrm>
              <a:off x="0" y="3"/>
              <a:ext cx="1428" cy="298"/>
            </a:xfrm>
            <a:prstGeom prst="roundRect">
              <a:avLst>
                <a:gd name="adj" fmla="val 319"/>
              </a:avLst>
            </a:prstGeom>
            <a:solidFill>
              <a:schemeClr val="accent1"/>
            </a:solidFill>
            <a:ln w="9525" cap="flat">
              <a:noFill/>
              <a:round/>
              <a:headEnd type="none" w="med" len="med"/>
              <a:tailEnd type="none" w="med" len="med"/>
            </a:ln>
            <a:effectLst>
              <a:outerShdw blurRad="63500" dist="38099" dir="2700000" algn="ctr" rotWithShape="0">
                <a:schemeClr val="bg2">
                  <a:alpha val="75000"/>
                </a:schemeClr>
              </a:outerShdw>
            </a:effectLst>
          </p:spPr>
          <p:txBody>
            <a:bodyPr lIns="0" tIns="0" rIns="0" bIns="0"/>
            <a:lstStyle/>
            <a:p>
              <a:pPr>
                <a:defRPr/>
              </a:pPr>
              <a:endParaRPr lang="en-US">
                <a:latin typeface="Arial" pitchFamily="22" charset="0"/>
                <a:ea typeface="+mn-ea"/>
                <a:cs typeface="+mn-cs"/>
              </a:endParaRPr>
            </a:p>
          </p:txBody>
        </p:sp>
        <p:sp>
          <p:nvSpPr>
            <p:cNvPr id="17419" name="Rectangle 11"/>
            <p:cNvSpPr>
              <a:spLocks/>
            </p:cNvSpPr>
            <p:nvPr/>
          </p:nvSpPr>
          <p:spPr bwMode="auto">
            <a:xfrm>
              <a:off x="9" y="0"/>
              <a:ext cx="1409" cy="3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0" tIns="0" rIns="39182"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a:pPr>
              <a:r>
                <a:rPr lang="en-US" sz="2600" dirty="0">
                  <a:solidFill>
                    <a:srgbClr val="CC0000"/>
                  </a:solidFill>
                  <a:latin typeface="Arial" charset="0"/>
                  <a:ea typeface="Arial" charset="0"/>
                  <a:cs typeface="Arial" charset="0"/>
                  <a:sym typeface="Arial" charset="0"/>
                </a:rPr>
                <a:t>H+ acceptors</a:t>
              </a:r>
            </a:p>
          </p:txBody>
        </p:sp>
      </p:grpSp>
    </p:spTree>
    <p:extLst>
      <p:ext uri="{BB962C8B-B14F-4D97-AF65-F5344CB8AC3E}">
        <p14:creationId xmlns:p14="http://schemas.microsoft.com/office/powerpoint/2010/main" val="415681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7"/>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Sulfur containing amino acids</a:t>
            </a:r>
          </a:p>
        </p:txBody>
      </p:sp>
      <p:pic>
        <p:nvPicPr>
          <p:cNvPr id="18440" name="Picture 8"/>
          <p:cNvPicPr>
            <a:picLocks noChangeArrowheads="1"/>
          </p:cNvPicPr>
          <p:nvPr/>
        </p:nvPicPr>
        <p:blipFill>
          <a:blip r:embed="rId2"/>
          <a:srcRect b="2998"/>
          <a:stretch>
            <a:fillRect/>
          </a:stretch>
        </p:blipFill>
        <p:spPr bwMode="auto">
          <a:xfrm>
            <a:off x="3362325" y="2736850"/>
            <a:ext cx="5553075" cy="4040188"/>
          </a:xfrm>
          <a:prstGeom prst="rect">
            <a:avLst/>
          </a:prstGeom>
          <a:noFill/>
          <a:ln w="9525" cap="flat">
            <a:noFill/>
            <a:miter lim="800000"/>
            <a:headEnd/>
            <a:tailEnd/>
          </a:ln>
          <a:effectLst>
            <a:outerShdw blurRad="63500" dist="38099" dir="2700000" algn="ctr" rotWithShape="0">
              <a:srgbClr val="000000">
                <a:alpha val="75000"/>
              </a:srgbClr>
            </a:outerShdw>
          </a:effectLst>
        </p:spPr>
      </p:pic>
      <p:sp>
        <p:nvSpPr>
          <p:cNvPr id="164867" name="Rectangle 9"/>
          <p:cNvSpPr>
            <a:spLocks noGrp="1" noChangeArrowheads="1"/>
          </p:cNvSpPr>
          <p:nvPr>
            <p:ph type="body" idx="1"/>
          </p:nvPr>
        </p:nvSpPr>
        <p:spPr>
          <a:xfrm>
            <a:off x="788988" y="1371600"/>
            <a:ext cx="8355012" cy="1328738"/>
          </a:xfrm>
        </p:spPr>
        <p:txBody>
          <a:bodyPr rIns="39200"/>
          <a:lstStyle/>
          <a:p>
            <a:pPr marL="379413" indent="-34131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600">
                <a:latin typeface="Calibri" charset="0"/>
                <a:ea typeface="ＭＳ Ｐゴシック" charset="0"/>
                <a:cs typeface="ＭＳ Ｐゴシック" charset="0"/>
              </a:rPr>
              <a:t>Form</a:t>
            </a:r>
            <a:r>
              <a:rPr lang="en-US" sz="2600">
                <a:solidFill>
                  <a:srgbClr val="CC0000"/>
                </a:solidFill>
                <a:latin typeface="Calibri" charset="0"/>
                <a:ea typeface="ＭＳ Ｐゴシック" charset="0"/>
                <a:cs typeface="ＭＳ Ｐゴシック" charset="0"/>
              </a:rPr>
              <a:t> </a:t>
            </a:r>
            <a:r>
              <a:rPr lang="en-US" sz="2600" u="sng">
                <a:solidFill>
                  <a:srgbClr val="CC0000"/>
                </a:solidFill>
                <a:latin typeface="Calibri" charset="0"/>
                <a:ea typeface="ＭＳ Ｐゴシック" charset="0"/>
                <a:cs typeface="ＭＳ Ｐゴシック" charset="0"/>
              </a:rPr>
              <a:t>disulfide bridges</a:t>
            </a:r>
          </a:p>
          <a:p>
            <a:pPr marL="779463" lvl="1" indent="-28416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a:latin typeface="Calibri" charset="0"/>
                <a:ea typeface="ＭＳ Ｐゴシック" charset="0"/>
              </a:rPr>
              <a:t>covalent cross links betweens sulfhydryls </a:t>
            </a:r>
          </a:p>
          <a:p>
            <a:pPr marL="779463" lvl="1" indent="-284163" eaLnBrk="1" hangingPunct="1">
              <a:lnSpc>
                <a:spcPct val="90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sz="2400">
                <a:latin typeface="Calibri" charset="0"/>
                <a:ea typeface="ＭＳ Ｐゴシック" charset="0"/>
              </a:rPr>
              <a:t>stabilizes 3-D structure</a:t>
            </a:r>
          </a:p>
        </p:txBody>
      </p:sp>
      <p:grpSp>
        <p:nvGrpSpPr>
          <p:cNvPr id="164868" name="Group 14"/>
          <p:cNvGrpSpPr>
            <a:grpSpLocks/>
          </p:cNvGrpSpPr>
          <p:nvPr/>
        </p:nvGrpSpPr>
        <p:grpSpPr bwMode="auto">
          <a:xfrm>
            <a:off x="828675" y="2790825"/>
            <a:ext cx="1689100" cy="482600"/>
            <a:chOff x="0" y="0"/>
            <a:chExt cx="1064" cy="304"/>
          </a:xfrm>
        </p:grpSpPr>
        <p:sp>
          <p:nvSpPr>
            <p:cNvPr id="18447" name="AutoShape 15"/>
            <p:cNvSpPr>
              <a:spLocks/>
            </p:cNvSpPr>
            <p:nvPr/>
          </p:nvSpPr>
          <p:spPr bwMode="auto">
            <a:xfrm>
              <a:off x="0" y="3"/>
              <a:ext cx="1064" cy="298"/>
            </a:xfrm>
            <a:prstGeom prst="roundRect">
              <a:avLst>
                <a:gd name="adj" fmla="val 319"/>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lstStyle/>
            <a:p>
              <a:pPr>
                <a:defRPr/>
              </a:pPr>
              <a:endParaRPr lang="en-US"/>
            </a:p>
          </p:txBody>
        </p:sp>
        <p:sp>
          <p:nvSpPr>
            <p:cNvPr id="18448" name="Rectangle 16"/>
            <p:cNvSpPr>
              <a:spLocks/>
            </p:cNvSpPr>
            <p:nvPr/>
          </p:nvSpPr>
          <p:spPr bwMode="auto">
            <a:xfrm>
              <a:off x="9" y="0"/>
              <a:ext cx="1045" cy="304"/>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0" tIns="0" rIns="39176"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a:pPr>
              <a:r>
                <a:rPr lang="en-US" sz="2600">
                  <a:solidFill>
                    <a:srgbClr val="CC0000"/>
                  </a:solidFill>
                  <a:latin typeface="Arial" charset="0"/>
                  <a:ea typeface="Arial" charset="0"/>
                  <a:cs typeface="Arial" charset="0"/>
                  <a:sym typeface="Arial" charset="0"/>
                </a:rPr>
                <a:t>H-S – S-H</a:t>
              </a:r>
            </a:p>
          </p:txBody>
        </p:sp>
      </p:grpSp>
    </p:spTree>
    <p:extLst>
      <p:ext uri="{BB962C8B-B14F-4D97-AF65-F5344CB8AC3E}">
        <p14:creationId xmlns:p14="http://schemas.microsoft.com/office/powerpoint/2010/main" val="3739764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9" name="Rectangle 6"/>
          <p:cNvSpPr>
            <a:spLocks/>
          </p:cNvSpPr>
          <p:nvPr/>
        </p:nvSpPr>
        <p:spPr bwMode="auto">
          <a:xfrm>
            <a:off x="228600" y="6394450"/>
            <a:ext cx="1460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900"/>
              </a:spcBef>
            </a:pPr>
            <a:r>
              <a:rPr lang="en-US" sz="1600">
                <a:sym typeface="Arial" charset="0"/>
              </a:rPr>
              <a:t>AP Biology</a:t>
            </a:r>
          </a:p>
        </p:txBody>
      </p:sp>
      <p:sp>
        <p:nvSpPr>
          <p:cNvPr id="165890" name="Rectangle 7"/>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Building proteins</a:t>
            </a:r>
          </a:p>
        </p:txBody>
      </p:sp>
      <p:sp>
        <p:nvSpPr>
          <p:cNvPr id="165891" name="Rectangle 8"/>
          <p:cNvSpPr>
            <a:spLocks noGrp="1" noChangeArrowheads="1"/>
          </p:cNvSpPr>
          <p:nvPr>
            <p:ph type="body" idx="1"/>
          </p:nvPr>
        </p:nvSpPr>
        <p:spPr>
          <a:xfrm>
            <a:off x="752475" y="1355725"/>
            <a:ext cx="7872413" cy="2286000"/>
          </a:xfrm>
        </p:spPr>
        <p:txBody>
          <a:bodyPr rIns="39200"/>
          <a:lstStyle/>
          <a:p>
            <a:pPr marL="379413" indent="-34131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u="sng" dirty="0">
                <a:solidFill>
                  <a:srgbClr val="CC0000"/>
                </a:solidFill>
                <a:latin typeface="Calibri" charset="0"/>
                <a:ea typeface="ＭＳ Ｐゴシック" charset="0"/>
                <a:cs typeface="ＭＳ Ｐゴシック" charset="0"/>
              </a:rPr>
              <a:t>Peptide bonds</a:t>
            </a:r>
          </a:p>
          <a:p>
            <a:pPr marL="779463" lvl="1" indent="-28416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covalent bond between NH</a:t>
            </a:r>
            <a:r>
              <a:rPr lang="en-US" baseline="-25000" dirty="0">
                <a:latin typeface="Calibri" charset="0"/>
                <a:ea typeface="ＭＳ Ｐゴシック" charset="0"/>
              </a:rPr>
              <a:t>2</a:t>
            </a:r>
            <a:r>
              <a:rPr lang="en-US" dirty="0">
                <a:latin typeface="Calibri" charset="0"/>
                <a:ea typeface="ＭＳ Ｐゴシック" charset="0"/>
              </a:rPr>
              <a:t> (amine) of one amino acid &amp; COOH (carboxyl) of another</a:t>
            </a:r>
          </a:p>
          <a:p>
            <a:pPr marL="779463" lvl="1" indent="-284163" eaLnBrk="1" hangingPunct="1">
              <a:lnSpc>
                <a:spcPct val="90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a:latin typeface="Calibri" charset="0"/>
                <a:ea typeface="ＭＳ Ｐゴシック" charset="0"/>
              </a:rPr>
              <a:t>C–N bond</a:t>
            </a:r>
          </a:p>
        </p:txBody>
      </p:sp>
      <p:pic>
        <p:nvPicPr>
          <p:cNvPr id="165892" name="Picture 9"/>
          <p:cNvPicPr>
            <a:picLocks noChangeArrowheads="1"/>
          </p:cNvPicPr>
          <p:nvPr/>
        </p:nvPicPr>
        <p:blipFill>
          <a:blip r:embed="rId3">
            <a:extLst>
              <a:ext uri="{28A0092B-C50C-407E-A947-70E740481C1C}">
                <a14:useLocalDpi xmlns:a14="http://schemas.microsoft.com/office/drawing/2010/main" val="0"/>
              </a:ext>
            </a:extLst>
          </a:blip>
          <a:srcRect l="5000" t="2495" r="5000" b="3328"/>
          <a:stretch>
            <a:fillRect/>
          </a:stretch>
        </p:blipFill>
        <p:spPr bwMode="auto">
          <a:xfrm>
            <a:off x="5067300" y="2819400"/>
            <a:ext cx="4038600" cy="3167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65893" name="Group 10"/>
          <p:cNvGrpSpPr>
            <a:grpSpLocks/>
          </p:cNvGrpSpPr>
          <p:nvPr/>
        </p:nvGrpSpPr>
        <p:grpSpPr bwMode="auto">
          <a:xfrm>
            <a:off x="6589713" y="5637213"/>
            <a:ext cx="1065212" cy="1114425"/>
            <a:chOff x="0" y="0"/>
            <a:chExt cx="671" cy="702"/>
          </a:xfrm>
        </p:grpSpPr>
        <p:grpSp>
          <p:nvGrpSpPr>
            <p:cNvPr id="165903" name="Group 11"/>
            <p:cNvGrpSpPr>
              <a:grpSpLocks/>
            </p:cNvGrpSpPr>
            <p:nvPr/>
          </p:nvGrpSpPr>
          <p:grpSpPr bwMode="auto">
            <a:xfrm>
              <a:off x="0" y="338"/>
              <a:ext cx="671" cy="364"/>
              <a:chOff x="0" y="0"/>
              <a:chExt cx="671" cy="364"/>
            </a:xfrm>
          </p:grpSpPr>
          <p:sp>
            <p:nvSpPr>
              <p:cNvPr id="165905" name="AutoShape 12"/>
              <p:cNvSpPr>
                <a:spLocks/>
              </p:cNvSpPr>
              <p:nvPr/>
            </p:nvSpPr>
            <p:spPr bwMode="auto">
              <a:xfrm>
                <a:off x="7" y="0"/>
                <a:ext cx="656" cy="364"/>
              </a:xfrm>
              <a:prstGeom prst="roundRect">
                <a:avLst>
                  <a:gd name="adj" fmla="val 16667"/>
                </a:avLst>
              </a:prstGeom>
              <a:solidFill>
                <a:srgbClr val="FFCC18"/>
              </a:solidFill>
              <a:ln w="9525">
                <a:solidFill>
                  <a:srgbClr val="000000"/>
                </a:solidFill>
                <a:round/>
                <a:headEnd/>
                <a:tailEnd/>
              </a:ln>
            </p:spPr>
            <p:txBody>
              <a:bodyPr lIns="0" tIns="0" rIns="0" bIns="0"/>
              <a:lstStyle/>
              <a:p>
                <a:endParaRPr lang="en-US"/>
              </a:p>
            </p:txBody>
          </p:sp>
          <p:sp>
            <p:nvSpPr>
              <p:cNvPr id="165906" name="Rectangle 13"/>
              <p:cNvSpPr>
                <a:spLocks/>
              </p:cNvSpPr>
              <p:nvPr/>
            </p:nvSpPr>
            <p:spPr bwMode="auto">
              <a:xfrm>
                <a:off x="0" y="22"/>
                <a:ext cx="671" cy="32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87563" bIns="0" anchor="ctr">
                <a:spAutoFit/>
              </a:bodyPr>
              <a:lstStyle/>
              <a:p>
                <a:pPr marL="87313" algn="ctr">
                  <a:lnSpc>
                    <a:spcPct val="95000"/>
                  </a:lnSpc>
                  <a:tabLst>
                    <a:tab pos="88900" algn="l"/>
                    <a:tab pos="1003300" algn="l"/>
                    <a:tab pos="1917700" algn="l"/>
                    <a:tab pos="2832100" algn="l"/>
                    <a:tab pos="3746500" algn="l"/>
                    <a:tab pos="4660900" algn="l"/>
                    <a:tab pos="5575300" algn="l"/>
                    <a:tab pos="6489700" algn="l"/>
                    <a:tab pos="7404100" algn="l"/>
                    <a:tab pos="8318500" algn="l"/>
                    <a:tab pos="9232900" algn="l"/>
                    <a:tab pos="10147300" algn="l"/>
                  </a:tabLst>
                </a:pPr>
                <a:r>
                  <a:rPr lang="en-US" sz="1800">
                    <a:solidFill>
                      <a:srgbClr val="CC0000"/>
                    </a:solidFill>
                    <a:sym typeface="Arial" charset="0"/>
                  </a:rPr>
                  <a:t>peptide</a:t>
                </a:r>
                <a:br>
                  <a:rPr lang="en-US" sz="1800">
                    <a:solidFill>
                      <a:srgbClr val="CC0000"/>
                    </a:solidFill>
                    <a:sym typeface="Arial" charset="0"/>
                  </a:rPr>
                </a:br>
                <a:r>
                  <a:rPr lang="en-US" sz="1800">
                    <a:solidFill>
                      <a:srgbClr val="CC0000"/>
                    </a:solidFill>
                    <a:sym typeface="Arial" charset="0"/>
                  </a:rPr>
                  <a:t>bond</a:t>
                </a:r>
              </a:p>
            </p:txBody>
          </p:sp>
        </p:grpSp>
        <p:sp>
          <p:nvSpPr>
            <p:cNvPr id="165904" name="Line 14"/>
            <p:cNvSpPr>
              <a:spLocks noChangeShapeType="1"/>
            </p:cNvSpPr>
            <p:nvPr/>
          </p:nvSpPr>
          <p:spPr bwMode="auto">
            <a:xfrm rot="10800000">
              <a:off x="279" y="0"/>
              <a:ext cx="50" cy="386"/>
            </a:xfrm>
            <a:prstGeom prst="line">
              <a:avLst/>
            </a:prstGeom>
            <a:noFill/>
            <a:ln w="2844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pic>
        <p:nvPicPr>
          <p:cNvPr id="19471" name="Picture 15"/>
          <p:cNvPicPr>
            <a:picLocks noChangeArrowheads="1"/>
          </p:cNvPicPr>
          <p:nvPr/>
        </p:nvPicPr>
        <p:blipFill>
          <a:blip r:embed="rId4"/>
          <a:srcRect l="15750" r="15749"/>
          <a:stretch>
            <a:fillRect/>
          </a:stretch>
        </p:blipFill>
        <p:spPr bwMode="auto">
          <a:xfrm>
            <a:off x="90488" y="3573463"/>
            <a:ext cx="2930525" cy="3208337"/>
          </a:xfrm>
          <a:prstGeom prst="rect">
            <a:avLst/>
          </a:prstGeom>
          <a:noFill/>
          <a:ln w="9525" cap="flat">
            <a:solidFill>
              <a:srgbClr val="000000"/>
            </a:solidFill>
            <a:miter lim="800000"/>
            <a:headEnd/>
            <a:tailEnd/>
          </a:ln>
          <a:effectLst>
            <a:outerShdw blurRad="63500" dist="38099" dir="2700000" algn="ctr" rotWithShape="0">
              <a:schemeClr val="bg2">
                <a:alpha val="75000"/>
              </a:schemeClr>
            </a:outerShdw>
          </a:effectLst>
        </p:spPr>
      </p:pic>
      <p:grpSp>
        <p:nvGrpSpPr>
          <p:cNvPr id="165895" name="Group 16"/>
          <p:cNvGrpSpPr>
            <a:grpSpLocks/>
          </p:cNvGrpSpPr>
          <p:nvPr/>
        </p:nvGrpSpPr>
        <p:grpSpPr bwMode="auto">
          <a:xfrm>
            <a:off x="3078163" y="4214813"/>
            <a:ext cx="3740150" cy="441325"/>
            <a:chOff x="0" y="0"/>
            <a:chExt cx="2356" cy="278"/>
          </a:xfrm>
        </p:grpSpPr>
        <p:sp>
          <p:nvSpPr>
            <p:cNvPr id="165901" name="AutoShape 17"/>
            <p:cNvSpPr>
              <a:spLocks/>
            </p:cNvSpPr>
            <p:nvPr/>
          </p:nvSpPr>
          <p:spPr bwMode="auto">
            <a:xfrm>
              <a:off x="0" y="0"/>
              <a:ext cx="2356" cy="278"/>
            </a:xfrm>
            <a:prstGeom prst="roundRect">
              <a:avLst>
                <a:gd name="adj" fmla="val 16662"/>
              </a:avLst>
            </a:prstGeom>
            <a:solidFill>
              <a:srgbClr val="FFCC18"/>
            </a:solidFill>
            <a:ln w="9525">
              <a:solidFill>
                <a:srgbClr val="000000"/>
              </a:solidFill>
              <a:round/>
              <a:headEnd/>
              <a:tailEnd/>
            </a:ln>
          </p:spPr>
          <p:txBody>
            <a:bodyPr lIns="0" tIns="0" rIns="0" bIns="0"/>
            <a:lstStyle/>
            <a:p>
              <a:endParaRPr lang="en-US"/>
            </a:p>
          </p:txBody>
        </p:sp>
        <p:sp>
          <p:nvSpPr>
            <p:cNvPr id="165902" name="Rectangle 18"/>
            <p:cNvSpPr>
              <a:spLocks/>
            </p:cNvSpPr>
            <p:nvPr/>
          </p:nvSpPr>
          <p:spPr bwMode="auto">
            <a:xfrm>
              <a:off x="13" y="19"/>
              <a:ext cx="23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90913" bIns="0" anchor="ctr"/>
            <a:lstStyle/>
            <a:p>
              <a:pPr marL="90488" algn="ctr"/>
              <a:r>
                <a:rPr lang="en-US" sz="2600">
                  <a:solidFill>
                    <a:srgbClr val="0F116A"/>
                  </a:solidFill>
                  <a:sym typeface="Arial" charset="0"/>
                </a:rPr>
                <a:t>dehydration synthesis</a:t>
              </a:r>
            </a:p>
          </p:txBody>
        </p:sp>
      </p:grpSp>
      <p:grpSp>
        <p:nvGrpSpPr>
          <p:cNvPr id="165896" name="Group 19"/>
          <p:cNvGrpSpPr>
            <a:grpSpLocks/>
          </p:cNvGrpSpPr>
          <p:nvPr/>
        </p:nvGrpSpPr>
        <p:grpSpPr bwMode="auto">
          <a:xfrm>
            <a:off x="6705600" y="3389313"/>
            <a:ext cx="693738" cy="1016000"/>
            <a:chOff x="0" y="0"/>
            <a:chExt cx="437" cy="640"/>
          </a:xfrm>
        </p:grpSpPr>
        <p:grpSp>
          <p:nvGrpSpPr>
            <p:cNvPr id="165897" name="Group 20"/>
            <p:cNvGrpSpPr>
              <a:grpSpLocks/>
            </p:cNvGrpSpPr>
            <p:nvPr/>
          </p:nvGrpSpPr>
          <p:grpSpPr bwMode="auto">
            <a:xfrm>
              <a:off x="0" y="0"/>
              <a:ext cx="437" cy="640"/>
              <a:chOff x="0" y="0"/>
              <a:chExt cx="437" cy="640"/>
            </a:xfrm>
          </p:grpSpPr>
          <p:sp>
            <p:nvSpPr>
              <p:cNvPr id="165899" name="AutoShape 21"/>
              <p:cNvSpPr>
                <a:spLocks/>
              </p:cNvSpPr>
              <p:nvPr/>
            </p:nvSpPr>
            <p:spPr bwMode="auto">
              <a:xfrm>
                <a:off x="29" y="0"/>
                <a:ext cx="378" cy="412"/>
              </a:xfrm>
              <a:prstGeom prst="triangle">
                <a:avLst>
                  <a:gd name="adj" fmla="val 50000"/>
                </a:avLst>
              </a:prstGeom>
              <a:solidFill>
                <a:srgbClr val="6F89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65900" name="Oval 22"/>
              <p:cNvSpPr>
                <a:spLocks/>
              </p:cNvSpPr>
              <p:nvPr/>
            </p:nvSpPr>
            <p:spPr bwMode="auto">
              <a:xfrm>
                <a:off x="31" y="262"/>
                <a:ext cx="378" cy="378"/>
              </a:xfrm>
              <a:prstGeom prst="ellipse">
                <a:avLst/>
              </a:prstGeom>
              <a:solidFill>
                <a:srgbClr val="6F89F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65898" name="Rectangle 23"/>
            <p:cNvSpPr>
              <a:spLocks/>
            </p:cNvSpPr>
            <p:nvPr/>
          </p:nvSpPr>
          <p:spPr bwMode="auto">
            <a:xfrm>
              <a:off x="36" y="324"/>
              <a:ext cx="36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1800">
                  <a:solidFill>
                    <a:srgbClr val="000000"/>
                  </a:solidFill>
                  <a:sym typeface="Arial" charset="0"/>
                </a:rPr>
                <a:t>H</a:t>
              </a:r>
              <a:r>
                <a:rPr lang="en-US" sz="1800" baseline="-25000">
                  <a:solidFill>
                    <a:srgbClr val="000000"/>
                  </a:solidFill>
                  <a:sym typeface="Arial" charset="0"/>
                </a:rPr>
                <a:t>2</a:t>
              </a:r>
              <a:r>
                <a:rPr lang="en-US" sz="1800">
                  <a:solidFill>
                    <a:srgbClr val="000000"/>
                  </a:solidFill>
                  <a:sym typeface="Arial" charset="0"/>
                </a:rPr>
                <a:t>O</a:t>
              </a:r>
            </a:p>
          </p:txBody>
        </p:sp>
      </p:grpSp>
    </p:spTree>
    <p:extLst>
      <p:ext uri="{BB962C8B-B14F-4D97-AF65-F5344CB8AC3E}">
        <p14:creationId xmlns:p14="http://schemas.microsoft.com/office/powerpoint/2010/main" val="1472848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7" descr="03_12cPeptideBond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335213"/>
            <a:ext cx="854868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Text Box 8"/>
          <p:cNvSpPr txBox="1">
            <a:spLocks noChangeArrowheads="1"/>
          </p:cNvSpPr>
          <p:nvPr/>
        </p:nvSpPr>
        <p:spPr bwMode="auto">
          <a:xfrm>
            <a:off x="1049338" y="2527300"/>
            <a:ext cx="1181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Carboxyl</a:t>
            </a:r>
          </a:p>
          <a:p>
            <a:pPr algn="ctr">
              <a:lnSpc>
                <a:spcPct val="80000"/>
              </a:lnSpc>
            </a:pPr>
            <a:r>
              <a:rPr lang="en-US" sz="2000"/>
              <a:t>group</a:t>
            </a:r>
          </a:p>
        </p:txBody>
      </p:sp>
      <p:sp>
        <p:nvSpPr>
          <p:cNvPr id="167939" name="Text Box 9"/>
          <p:cNvSpPr txBox="1">
            <a:spLocks noChangeArrowheads="1"/>
          </p:cNvSpPr>
          <p:nvPr/>
        </p:nvSpPr>
        <p:spPr bwMode="auto">
          <a:xfrm>
            <a:off x="315913" y="4079875"/>
            <a:ext cx="1470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Amino acid</a:t>
            </a:r>
          </a:p>
        </p:txBody>
      </p:sp>
      <p:sp>
        <p:nvSpPr>
          <p:cNvPr id="167940" name="Text Box 10"/>
          <p:cNvSpPr txBox="1">
            <a:spLocks noChangeArrowheads="1"/>
          </p:cNvSpPr>
          <p:nvPr/>
        </p:nvSpPr>
        <p:spPr bwMode="auto">
          <a:xfrm>
            <a:off x="2312988" y="2527300"/>
            <a:ext cx="1181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Amino</a:t>
            </a:r>
          </a:p>
          <a:p>
            <a:pPr algn="ctr">
              <a:lnSpc>
                <a:spcPct val="80000"/>
              </a:lnSpc>
            </a:pPr>
            <a:r>
              <a:rPr lang="en-US" sz="2000"/>
              <a:t>group</a:t>
            </a:r>
          </a:p>
        </p:txBody>
      </p:sp>
      <p:sp>
        <p:nvSpPr>
          <p:cNvPr id="167941" name="Text Box 11"/>
          <p:cNvSpPr txBox="1">
            <a:spLocks noChangeArrowheads="1"/>
          </p:cNvSpPr>
          <p:nvPr/>
        </p:nvSpPr>
        <p:spPr bwMode="auto">
          <a:xfrm>
            <a:off x="2754313" y="4079875"/>
            <a:ext cx="1470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Amino acid</a:t>
            </a:r>
          </a:p>
        </p:txBody>
      </p:sp>
      <p:sp>
        <p:nvSpPr>
          <p:cNvPr id="167942" name="Text Box 12"/>
          <p:cNvSpPr txBox="1">
            <a:spLocks noChangeArrowheads="1"/>
          </p:cNvSpPr>
          <p:nvPr/>
        </p:nvSpPr>
        <p:spPr bwMode="auto">
          <a:xfrm>
            <a:off x="7007225" y="2366963"/>
            <a:ext cx="1181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Peptide</a:t>
            </a:r>
          </a:p>
          <a:p>
            <a:pPr algn="ctr">
              <a:lnSpc>
                <a:spcPct val="80000"/>
              </a:lnSpc>
            </a:pPr>
            <a:r>
              <a:rPr lang="en-US" sz="2000"/>
              <a:t>bond</a:t>
            </a:r>
          </a:p>
        </p:txBody>
      </p:sp>
      <p:sp>
        <p:nvSpPr>
          <p:cNvPr id="167943" name="Text Box 13"/>
          <p:cNvSpPr txBox="1">
            <a:spLocks noChangeArrowheads="1"/>
          </p:cNvSpPr>
          <p:nvPr/>
        </p:nvSpPr>
        <p:spPr bwMode="auto">
          <a:xfrm>
            <a:off x="6883400" y="4075113"/>
            <a:ext cx="14700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Dipeptide</a:t>
            </a:r>
          </a:p>
        </p:txBody>
      </p:sp>
      <p:sp>
        <p:nvSpPr>
          <p:cNvPr id="167944" name="Text Box 14"/>
          <p:cNvSpPr txBox="1">
            <a:spLocks noChangeArrowheads="1"/>
          </p:cNvSpPr>
          <p:nvPr/>
        </p:nvSpPr>
        <p:spPr bwMode="auto">
          <a:xfrm>
            <a:off x="4438650" y="2898775"/>
            <a:ext cx="15208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pPr>
            <a:r>
              <a:rPr lang="en-US" sz="2000"/>
              <a:t>Dehydration</a:t>
            </a:r>
          </a:p>
          <a:p>
            <a:pPr algn="ctr">
              <a:lnSpc>
                <a:spcPct val="80000"/>
              </a:lnSpc>
            </a:pPr>
            <a:r>
              <a:rPr lang="en-US" sz="2000"/>
              <a:t>reaction</a:t>
            </a:r>
          </a:p>
        </p:txBody>
      </p:sp>
    </p:spTree>
    <p:extLst>
      <p:ext uri="{BB962C8B-B14F-4D97-AF65-F5344CB8AC3E}">
        <p14:creationId xmlns:p14="http://schemas.microsoft.com/office/powerpoint/2010/main" val="607011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5" name="Rectangle 7"/>
          <p:cNvSpPr>
            <a:spLocks noGrp="1" noChangeArrowheads="1"/>
          </p:cNvSpPr>
          <p:nvPr>
            <p:ph type="title"/>
          </p:nvPr>
        </p:nvSpPr>
        <p:spPr>
          <a:xfrm>
            <a:off x="0" y="0"/>
            <a:ext cx="4513263" cy="769938"/>
          </a:xfrm>
        </p:spPr>
        <p:txBody>
          <a:bodyPr rIns="132080"/>
          <a:lstStyle/>
          <a:p>
            <a:pPr eaLnBrk="1" hangingPunct="1"/>
            <a:r>
              <a:rPr lang="en-US">
                <a:latin typeface="Calibri" charset="0"/>
                <a:ea typeface="ＭＳ Ｐゴシック" charset="0"/>
                <a:cs typeface="ＭＳ Ｐゴシック" charset="0"/>
              </a:rPr>
              <a:t>Building proteins</a:t>
            </a:r>
          </a:p>
        </p:txBody>
      </p:sp>
      <p:pic>
        <p:nvPicPr>
          <p:cNvPr id="169986" name="Picture 8"/>
          <p:cNvPicPr>
            <a:picLocks noChangeArrowheads="1"/>
          </p:cNvPicPr>
          <p:nvPr/>
        </p:nvPicPr>
        <p:blipFill>
          <a:blip r:embed="rId2">
            <a:extLst>
              <a:ext uri="{28A0092B-C50C-407E-A947-70E740481C1C}">
                <a14:useLocalDpi xmlns:a14="http://schemas.microsoft.com/office/drawing/2010/main" val="0"/>
              </a:ext>
            </a:extLst>
          </a:blip>
          <a:srcRect t="47040" r="1649" b="6960"/>
          <a:stretch>
            <a:fillRect/>
          </a:stretch>
        </p:blipFill>
        <p:spPr bwMode="auto">
          <a:xfrm>
            <a:off x="4095750" y="3584575"/>
            <a:ext cx="4870450" cy="312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87" name="Rectangle 9"/>
          <p:cNvSpPr>
            <a:spLocks noGrp="1" noChangeArrowheads="1"/>
          </p:cNvSpPr>
          <p:nvPr>
            <p:ph type="body" idx="1"/>
          </p:nvPr>
        </p:nvSpPr>
        <p:spPr>
          <a:xfrm>
            <a:off x="500063" y="660400"/>
            <a:ext cx="7772400" cy="2954338"/>
          </a:xfrm>
        </p:spPr>
        <p:txBody>
          <a:bodyPr rIns="132080">
            <a:normAutofit lnSpcReduction="10000"/>
          </a:bodyPr>
          <a:lstStyle/>
          <a:p>
            <a:pPr eaLnBrk="1" hangingPunct="1"/>
            <a:r>
              <a:rPr lang="en-US">
                <a:latin typeface="Calibri" charset="0"/>
                <a:ea typeface="ＭＳ Ｐゴシック" charset="0"/>
                <a:cs typeface="ＭＳ Ｐゴシック" charset="0"/>
              </a:rPr>
              <a:t>Polypeptide chains have direction</a:t>
            </a:r>
          </a:p>
          <a:p>
            <a:pPr marL="782638" lvl="1" eaLnBrk="1" hangingPunct="1"/>
            <a:r>
              <a:rPr lang="en-US" u="sng">
                <a:solidFill>
                  <a:srgbClr val="CC0000"/>
                </a:solidFill>
                <a:latin typeface="Calibri" charset="0"/>
                <a:ea typeface="ＭＳ Ｐゴシック" charset="0"/>
              </a:rPr>
              <a:t>N-terminus</a:t>
            </a:r>
            <a:r>
              <a:rPr lang="en-US">
                <a:latin typeface="Calibri" charset="0"/>
                <a:ea typeface="ＭＳ Ｐゴシック" charset="0"/>
              </a:rPr>
              <a:t> = NH</a:t>
            </a:r>
            <a:r>
              <a:rPr lang="en-US" baseline="-25000">
                <a:latin typeface="Calibri" charset="0"/>
                <a:ea typeface="ＭＳ Ｐゴシック" charset="0"/>
              </a:rPr>
              <a:t>2</a:t>
            </a:r>
            <a:r>
              <a:rPr lang="en-US">
                <a:latin typeface="Calibri" charset="0"/>
                <a:ea typeface="ＭＳ Ｐゴシック" charset="0"/>
              </a:rPr>
              <a:t> end</a:t>
            </a:r>
          </a:p>
          <a:p>
            <a:pPr marL="782638" lvl="1" eaLnBrk="1" hangingPunct="1"/>
            <a:r>
              <a:rPr lang="en-US" u="sng">
                <a:solidFill>
                  <a:srgbClr val="CC0000"/>
                </a:solidFill>
                <a:latin typeface="Calibri" charset="0"/>
                <a:ea typeface="ＭＳ Ｐゴシック" charset="0"/>
              </a:rPr>
              <a:t>C-terminus</a:t>
            </a:r>
            <a:r>
              <a:rPr lang="en-US">
                <a:latin typeface="Calibri" charset="0"/>
                <a:ea typeface="ＭＳ Ｐゴシック" charset="0"/>
              </a:rPr>
              <a:t> = COOH end</a:t>
            </a:r>
          </a:p>
          <a:p>
            <a:pPr marL="782638" lvl="1" eaLnBrk="1" hangingPunct="1"/>
            <a:r>
              <a:rPr lang="en-US">
                <a:latin typeface="Calibri" charset="0"/>
                <a:ea typeface="ＭＳ Ｐゴシック" charset="0"/>
              </a:rPr>
              <a:t>repeated sequence (N-C-C) is the </a:t>
            </a:r>
            <a:br>
              <a:rPr lang="en-US">
                <a:latin typeface="Calibri" charset="0"/>
                <a:ea typeface="ＭＳ Ｐゴシック" charset="0"/>
              </a:rPr>
            </a:br>
            <a:r>
              <a:rPr lang="en-US">
                <a:latin typeface="Calibri" charset="0"/>
                <a:ea typeface="ＭＳ Ｐゴシック" charset="0"/>
              </a:rPr>
              <a:t>polypeptide backbone</a:t>
            </a:r>
          </a:p>
          <a:p>
            <a:pPr marL="1125538" lvl="2" eaLnBrk="1" hangingPunct="1"/>
            <a:r>
              <a:rPr lang="en-US">
                <a:latin typeface="Calibri" charset="0"/>
                <a:ea typeface="ＭＳ Ｐゴシック" charset="0"/>
              </a:rPr>
              <a:t>can only grow in one direction</a:t>
            </a:r>
          </a:p>
        </p:txBody>
      </p:sp>
      <p:sp>
        <p:nvSpPr>
          <p:cNvPr id="169988" name="Oval 10"/>
          <p:cNvSpPr>
            <a:spLocks/>
          </p:cNvSpPr>
          <p:nvPr/>
        </p:nvSpPr>
        <p:spPr bwMode="auto">
          <a:xfrm>
            <a:off x="3860800" y="4935538"/>
            <a:ext cx="990600" cy="838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9989" name="Oval 11"/>
          <p:cNvSpPr>
            <a:spLocks/>
          </p:cNvSpPr>
          <p:nvPr/>
        </p:nvSpPr>
        <p:spPr bwMode="auto">
          <a:xfrm>
            <a:off x="7264400" y="5186363"/>
            <a:ext cx="990600" cy="838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333853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241</Words>
  <Application>Microsoft Macintosh PowerPoint</Application>
  <PresentationFormat>On-screen Show (4:3)</PresentationFormat>
  <Paragraphs>44</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Effect of different R groups:  Nonpolar amino acids</vt:lpstr>
      <vt:lpstr>Effect of different R groups:  Polar amino acids</vt:lpstr>
      <vt:lpstr>Ionizing in cellular waters</vt:lpstr>
      <vt:lpstr>Ionizing in cellular waters</vt:lpstr>
      <vt:lpstr>Sulfur containing amino acids</vt:lpstr>
      <vt:lpstr>Building proteins</vt:lpstr>
      <vt:lpstr>PowerPoint Presentation</vt:lpstr>
      <vt:lpstr>Building proteins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different R groups:  Nonpolar amino acids</dc:title>
  <dc:creator>Plano High School</dc:creator>
  <cp:lastModifiedBy>Plano High School</cp:lastModifiedBy>
  <cp:revision>1</cp:revision>
  <dcterms:created xsi:type="dcterms:W3CDTF">2017-05-17T18:53:20Z</dcterms:created>
  <dcterms:modified xsi:type="dcterms:W3CDTF">2017-05-17T18:53:35Z</dcterms:modified>
</cp:coreProperties>
</file>