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37A4-212A-6D42-9387-7F3B68035C2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9555-52A9-5441-9843-DDC455F4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4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6A8D18-DA6A-7141-9E7F-FCAB9CDF340F}" type="slidenum">
              <a:rPr lang="en-US" sz="1200" b="0">
                <a:latin typeface="Times" charset="0"/>
              </a:rPr>
              <a:pPr/>
              <a:t>1</a:t>
            </a:fld>
            <a:endParaRPr lang="en-US" sz="1200" b="0">
              <a:latin typeface="Times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2C2F92-1750-564C-87F8-C9BD599AE878}" type="slidenum">
              <a:rPr lang="en-US" sz="1200" b="0">
                <a:latin typeface="Times" charset="0"/>
              </a:rPr>
              <a:pPr/>
              <a:t>2</a:t>
            </a:fld>
            <a:endParaRPr lang="en-US" sz="1200" b="0">
              <a:latin typeface="Times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Population ecology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is the study of populations in relation to environment, including environmental influences on density and distribution, age structure, and population size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D6983E-25AE-F449-B02A-8CB8165E7EAB}" type="slidenum">
              <a:rPr lang="en-US" sz="1200" b="0">
                <a:latin typeface="Times" charset="0"/>
              </a:rPr>
              <a:pPr/>
              <a:t>3</a:t>
            </a:fld>
            <a:endParaRPr lang="en-US" sz="1200" b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E111AE-5131-2243-B189-6F3FA58D4D2D}" type="slidenum">
              <a:rPr lang="en-US" sz="1200" b="0">
                <a:latin typeface="Times" charset="0"/>
              </a:rPr>
              <a:pPr/>
              <a:t>4</a:t>
            </a:fld>
            <a:endParaRPr lang="en-US" sz="1200" b="0">
              <a:latin typeface="Times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A84DE7-0D4C-E94F-9075-50AFA2BA5E3A}" type="slidenum">
              <a:rPr lang="en-US" sz="1200" b="0">
                <a:latin typeface="Times" charset="0"/>
              </a:rPr>
              <a:pPr/>
              <a:t>5</a:t>
            </a:fld>
            <a:endParaRPr lang="en-US" sz="1200" b="0">
              <a:latin typeface="Times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86A75-2F0C-9C4C-84A1-5079B2B2C3A8}" type="slidenum">
              <a:rPr lang="en-US" sz="1200" b="0">
                <a:latin typeface="Times" charset="0"/>
              </a:rPr>
              <a:pPr/>
              <a:t>6</a:t>
            </a:fld>
            <a:endParaRPr lang="en-US" sz="1200" b="0">
              <a:latin typeface="Times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Density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is the number of individuals per unit area or volume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Dispersion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is the pattern of spacing among individuals within the boundaries of the population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8E56F1-7DA3-A04E-BF5F-E3D2E87C345C}" type="slidenum">
              <a:rPr lang="en-US" sz="1200" b="0">
                <a:latin typeface="Times" charset="0"/>
              </a:rPr>
              <a:pPr/>
              <a:t>7</a:t>
            </a:fld>
            <a:endParaRPr lang="en-US" sz="1200" b="0">
              <a:latin typeface="Times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9712A2-F4C1-2448-9B5F-2C716FFC3336}" type="slidenum">
              <a:rPr lang="en-US" sz="1200" b="0">
                <a:latin typeface="Times" charset="0"/>
              </a:rPr>
              <a:pPr/>
              <a:t>8</a:t>
            </a:fld>
            <a:endParaRPr lang="en-US" sz="1200" b="0">
              <a:latin typeface="Times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0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6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3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9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4009C-22E6-294E-B5E1-583AF58E05DE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D7133-A9A7-2547-87B4-82B48C4A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15925"/>
            <a:ext cx="8601075" cy="62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9413" y="5567363"/>
            <a:ext cx="4451350" cy="641350"/>
          </a:xfrm>
          <a:prstGeom prst="rect">
            <a:avLst/>
          </a:prstGeom>
          <a:solidFill>
            <a:srgbClr val="D2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Population Ecology</a:t>
            </a: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6775450" y="-69850"/>
            <a:ext cx="2401888" cy="2401888"/>
          </a:xfrm>
          <a:prstGeom prst="ellipse">
            <a:avLst/>
          </a:prstGeom>
          <a:solidFill>
            <a:srgbClr val="0F116A"/>
          </a:soli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5365" name="Picture 6" descr="20714142"/>
          <p:cNvPicPr>
            <a:picLocks noChangeAspect="1" noChangeArrowheads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-200025"/>
            <a:ext cx="26416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7062788" y="188913"/>
            <a:ext cx="1854200" cy="1855787"/>
          </a:xfrm>
          <a:prstGeom prst="ellipse">
            <a:avLst/>
          </a:prstGeom>
          <a:solidFill>
            <a:srgbClr val="00A7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7313613" y="417513"/>
            <a:ext cx="1374775" cy="1376362"/>
          </a:xfrm>
          <a:prstGeom prst="ellipse">
            <a:avLst/>
          </a:prstGeom>
          <a:solidFill>
            <a:srgbClr val="660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  <a:p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7556500" y="639763"/>
            <a:ext cx="911225" cy="911225"/>
          </a:xfrm>
          <a:prstGeom prst="ellipse">
            <a:avLst/>
          </a:prstGeom>
          <a:solidFill>
            <a:srgbClr val="FF8000"/>
          </a:solidFill>
          <a:ln w="3810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F116A"/>
              </a:solidFill>
            </a:endParaRPr>
          </a:p>
          <a:p>
            <a:endParaRPr lang="en-US" sz="1000">
              <a:solidFill>
                <a:srgbClr val="0F116A"/>
              </a:solidFill>
            </a:endParaRPr>
          </a:p>
          <a:p>
            <a:endParaRPr lang="en-US" sz="1000">
              <a:solidFill>
                <a:srgbClr val="0F116A"/>
              </a:solidFill>
            </a:endParaRPr>
          </a:p>
          <a:p>
            <a:endParaRPr lang="en-US" sz="1000">
              <a:solidFill>
                <a:srgbClr val="0F116A"/>
              </a:solidFill>
            </a:endParaRPr>
          </a:p>
          <a:p>
            <a:endParaRPr lang="en-US" sz="1000">
              <a:solidFill>
                <a:srgbClr val="0F116A"/>
              </a:solidFill>
            </a:endParaRPr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7820025" y="863600"/>
            <a:ext cx="441325" cy="439738"/>
          </a:xfrm>
          <a:prstGeom prst="ellipse">
            <a:avLst/>
          </a:prstGeom>
          <a:solidFill>
            <a:srgbClr val="FFCC18"/>
          </a:solidFill>
          <a:ln w="3810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F116A"/>
              </a:solidFill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7605713" y="1292225"/>
            <a:ext cx="871537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1200">
                <a:solidFill>
                  <a:srgbClr val="BC0013"/>
                </a:solidFill>
              </a:rPr>
              <a:t>population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7591425" y="1812925"/>
            <a:ext cx="879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ecosystem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7580313" y="1547813"/>
            <a:ext cx="904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7623175" y="2087563"/>
            <a:ext cx="8207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biosphere</a:t>
            </a: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>
            <a:off x="7653338" y="998538"/>
            <a:ext cx="777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413860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Life takes place in populations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8637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Population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group of individuals of </a:t>
            </a:r>
            <a:r>
              <a:rPr lang="en-US" u="sng">
                <a:latin typeface="Arial" charset="0"/>
                <a:ea typeface="ＭＳ Ｐゴシック" charset="0"/>
              </a:rPr>
              <a:t>same</a:t>
            </a:r>
            <a:r>
              <a:rPr lang="en-US">
                <a:latin typeface="Arial" charset="0"/>
                <a:ea typeface="ＭＳ Ｐゴシック" charset="0"/>
              </a:rPr>
              <a:t> species in </a:t>
            </a:r>
            <a:r>
              <a:rPr lang="en-US" u="sng">
                <a:latin typeface="Arial" charset="0"/>
                <a:ea typeface="ＭＳ Ｐゴシック" charset="0"/>
              </a:rPr>
              <a:t>same</a:t>
            </a:r>
            <a:r>
              <a:rPr lang="en-US">
                <a:latin typeface="Arial" charset="0"/>
                <a:ea typeface="ＭＳ Ｐゴシック" charset="0"/>
              </a:rPr>
              <a:t> area at </a:t>
            </a:r>
            <a:r>
              <a:rPr lang="en-US" u="sng">
                <a:latin typeface="Arial" charset="0"/>
                <a:ea typeface="ＭＳ Ｐゴシック" charset="0"/>
              </a:rPr>
              <a:t>same</a:t>
            </a:r>
            <a:r>
              <a:rPr lang="en-US">
                <a:latin typeface="Arial" charset="0"/>
                <a:ea typeface="ＭＳ Ｐゴシック" charset="0"/>
              </a:rPr>
              <a:t> time</a:t>
            </a: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4563" y="3382963"/>
            <a:ext cx="4697412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6299200" y="2622550"/>
            <a:ext cx="2497138" cy="183832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227013" indent="-227013" algn="l">
              <a:lnSpc>
                <a:spcPct val="110000"/>
              </a:lnSpc>
              <a:buClr>
                <a:schemeClr val="hlink"/>
              </a:buClr>
              <a:buFont typeface="Wingdings" pitchFamily="-107" charset="2"/>
              <a:buChar char="§"/>
              <a:defRPr/>
            </a:pPr>
            <a: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  <a:t>rely on same resources</a:t>
            </a:r>
          </a:p>
          <a:p>
            <a:pPr marL="227013" indent="-227013" algn="l">
              <a:lnSpc>
                <a:spcPct val="110000"/>
              </a:lnSpc>
              <a:buClr>
                <a:schemeClr val="hlink"/>
              </a:buClr>
              <a:buFont typeface="Wingdings" pitchFamily="-107" charset="2"/>
              <a:buChar char="§"/>
              <a:defRPr/>
            </a:pPr>
            <a: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  <a:t>interact</a:t>
            </a:r>
          </a:p>
          <a:p>
            <a:pPr marL="227013" indent="-227013" algn="l">
              <a:lnSpc>
                <a:spcPct val="110000"/>
              </a:lnSpc>
              <a:buClr>
                <a:schemeClr val="hlink"/>
              </a:buClr>
              <a:buFont typeface="Wingdings" pitchFamily="-107" charset="2"/>
              <a:buChar char="§"/>
              <a:defRPr/>
            </a:pPr>
            <a: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  <a:t>interbreed</a:t>
            </a:r>
          </a:p>
        </p:txBody>
      </p:sp>
      <p:pic>
        <p:nvPicPr>
          <p:cNvPr id="374791" name="Picture 7" descr="f53-01_life_takes_place"/>
          <p:cNvPicPr>
            <a:picLocks noChangeAspect="1" noChangeArrowheads="1"/>
          </p:cNvPicPr>
          <p:nvPr/>
        </p:nvPicPr>
        <p:blipFill>
          <a:blip r:embed="rId4"/>
          <a:srcRect l="28125" t="14999" r="28125" b="9000"/>
          <a:stretch>
            <a:fillRect/>
          </a:stretch>
        </p:blipFill>
        <p:spPr bwMode="auto">
          <a:xfrm>
            <a:off x="815975" y="3394075"/>
            <a:ext cx="250983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85725" y="6426200"/>
            <a:ext cx="7294563" cy="334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lIns="45720" tIns="0" rIns="45720" bIns="0" anchor="ctr">
            <a:spAutoFit/>
          </a:bodyPr>
          <a:lstStyle/>
          <a:p>
            <a:pPr algn="l">
              <a:defRPr/>
            </a:pPr>
            <a:r>
              <a:rPr lang="en-US" sz="2200">
                <a:solidFill>
                  <a:srgbClr val="BC0013"/>
                </a:solidFill>
                <a:latin typeface="Arial" pitchFamily="-107" charset="0"/>
                <a:ea typeface="+mn-ea"/>
                <a:cs typeface="+mn-cs"/>
              </a:rPr>
              <a:t>Population Ecology:</a:t>
            </a:r>
            <a:r>
              <a:rPr lang="en-US" sz="2200">
                <a:solidFill>
                  <a:schemeClr val="tx2"/>
                </a:solidFill>
                <a:latin typeface="Arial" pitchFamily="-107" charset="0"/>
                <a:ea typeface="+mn-ea"/>
                <a:cs typeface="+mn-cs"/>
              </a:rPr>
              <a:t> What factors affect a population?</a:t>
            </a:r>
          </a:p>
        </p:txBody>
      </p:sp>
    </p:spTree>
    <p:extLst>
      <p:ext uri="{BB962C8B-B14F-4D97-AF65-F5344CB8AC3E}">
        <p14:creationId xmlns:p14="http://schemas.microsoft.com/office/powerpoint/2010/main" val="351634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Population Ecology?</a:t>
            </a:r>
          </a:p>
        </p:txBody>
      </p:sp>
      <p:sp>
        <p:nvSpPr>
          <p:cNvPr id="505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8975" y="1349375"/>
            <a:ext cx="7772400" cy="508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Scientific goal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understanding the factors that influence the size of populations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general principles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specific cases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Practical goal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management of populations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increase population size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endangered species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decrease population size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pests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maintain population size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fisheries management 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maintain &amp; maximize sustained yield</a:t>
            </a:r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975" y="2181225"/>
            <a:ext cx="280670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98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2-02a-Clum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598863"/>
            <a:ext cx="4799012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3568700"/>
            <a:ext cx="4826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200">
                <a:solidFill>
                  <a:schemeClr val="bg1"/>
                </a:solidFill>
              </a:rPr>
              <a:t>Difficult to count a moving target</a:t>
            </a:r>
            <a:endParaRPr lang="en-US" sz="3000">
              <a:solidFill>
                <a:schemeClr val="bg1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Measuring population density</a:t>
            </a:r>
          </a:p>
        </p:txBody>
      </p:sp>
      <p:sp>
        <p:nvSpPr>
          <p:cNvPr id="2355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do we measure how many individuals in a population?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number of individuals in an area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mark &amp; recapture methods</a:t>
            </a:r>
          </a:p>
        </p:txBody>
      </p:sp>
      <p:pic>
        <p:nvPicPr>
          <p:cNvPr id="23558" name="Picture 6" descr="the_c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3605213"/>
            <a:ext cx="425926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835650" y="3568700"/>
            <a:ext cx="3333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200">
                <a:solidFill>
                  <a:schemeClr val="bg1"/>
                </a:solidFill>
              </a:rPr>
              <a:t>sampling populations</a:t>
            </a:r>
            <a:endParaRPr lang="en-US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9450" y="1371600"/>
            <a:ext cx="4333875" cy="5181600"/>
          </a:xfrm>
        </p:spPr>
        <p:txBody>
          <a:bodyPr/>
          <a:lstStyle/>
          <a:p>
            <a:pPr eaLnBrk="1" hangingPunct="1"/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Abiotic factors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sunlight &amp; temperature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precipitation / water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soil / nutrients</a:t>
            </a:r>
          </a:p>
          <a:p>
            <a:pPr eaLnBrk="1" hangingPunct="1"/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Biotic factors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other living organisms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prey (food)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competitors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predators, parasites, </a:t>
            </a:r>
            <a:br>
              <a:rPr lang="en-US" sz="2000">
                <a:latin typeface="Arial" charset="0"/>
                <a:ea typeface="ＭＳ Ｐゴシック" charset="0"/>
              </a:rPr>
            </a:br>
            <a:r>
              <a:rPr lang="en-US" sz="2000">
                <a:latin typeface="Arial" charset="0"/>
                <a:ea typeface="ＭＳ Ｐゴシック" charset="0"/>
              </a:rPr>
              <a:t>disease</a:t>
            </a:r>
          </a:p>
          <a:p>
            <a:pPr eaLnBrk="1" hangingPunct="1"/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Intrinsic factors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adaptations</a:t>
            </a:r>
          </a:p>
        </p:txBody>
      </p:sp>
      <p:pic>
        <p:nvPicPr>
          <p:cNvPr id="461829" name="Picture 5"/>
          <p:cNvPicPr>
            <a:picLocks noChangeAspect="1" noChangeArrowheads="1"/>
          </p:cNvPicPr>
          <p:nvPr/>
        </p:nvPicPr>
        <p:blipFill>
          <a:blip r:embed="rId3"/>
          <a:srcRect l="11058" r="16586" b="44229"/>
          <a:stretch>
            <a:fillRect/>
          </a:stretch>
        </p:blipFill>
        <p:spPr bwMode="auto">
          <a:xfrm>
            <a:off x="5059363" y="4597400"/>
            <a:ext cx="39957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4"/>
          <a:srcRect r="4500" b="4616"/>
          <a:stretch>
            <a:fillRect/>
          </a:stretch>
        </p:blipFill>
        <p:spPr bwMode="auto">
          <a:xfrm>
            <a:off x="5000625" y="1243013"/>
            <a:ext cx="4054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Factors that affect Population Size</a:t>
            </a:r>
          </a:p>
        </p:txBody>
      </p:sp>
    </p:spTree>
    <p:extLst>
      <p:ext uri="{BB962C8B-B14F-4D97-AF65-F5344CB8AC3E}">
        <p14:creationId xmlns:p14="http://schemas.microsoft.com/office/powerpoint/2010/main" val="265337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Characterizing a Population</a:t>
            </a:r>
          </a:p>
        </p:txBody>
      </p:sp>
      <p:sp>
        <p:nvSpPr>
          <p:cNvPr id="463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8829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Describing a population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population </a:t>
            </a:r>
            <a:r>
              <a:rPr lang="en-US" u="sng">
                <a:solidFill>
                  <a:srgbClr val="BC0013"/>
                </a:solidFill>
                <a:latin typeface="Arial" charset="0"/>
                <a:ea typeface="ＭＳ Ｐゴシック" charset="0"/>
              </a:rPr>
              <a:t>range</a:t>
            </a: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pattern of </a:t>
            </a:r>
            <a:r>
              <a:rPr lang="en-US" u="sng">
                <a:solidFill>
                  <a:srgbClr val="BC0013"/>
                </a:solidFill>
                <a:latin typeface="Arial" charset="0"/>
                <a:ea typeface="ＭＳ Ｐゴシック" charset="0"/>
              </a:rPr>
              <a:t>spacing</a:t>
            </a:r>
            <a:endParaRPr lang="en-US" u="sng">
              <a:solidFill>
                <a:srgbClr val="CC0000"/>
              </a:solidFill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u="sng">
                <a:solidFill>
                  <a:srgbClr val="BC0013"/>
                </a:solidFill>
                <a:latin typeface="Arial" charset="0"/>
                <a:ea typeface="ＭＳ Ｐゴシック" charset="0"/>
              </a:rPr>
              <a:t>density</a:t>
            </a:r>
            <a:endParaRPr lang="en-US" u="sng">
              <a:solidFill>
                <a:srgbClr val="CC0000"/>
              </a:solidFill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u="sng">
                <a:solidFill>
                  <a:srgbClr val="BC0013"/>
                </a:solidFill>
                <a:latin typeface="Arial" charset="0"/>
                <a:ea typeface="ＭＳ Ｐゴシック" charset="0"/>
              </a:rPr>
              <a:t>size</a:t>
            </a:r>
            <a:r>
              <a:rPr lang="en-US">
                <a:latin typeface="Arial" charset="0"/>
                <a:ea typeface="ＭＳ Ｐゴシック" charset="0"/>
              </a:rPr>
              <a:t> of population</a:t>
            </a:r>
          </a:p>
        </p:txBody>
      </p:sp>
      <p:grpSp>
        <p:nvGrpSpPr>
          <p:cNvPr id="27652" name="Group 32"/>
          <p:cNvGrpSpPr>
            <a:grpSpLocks/>
          </p:cNvGrpSpPr>
          <p:nvPr/>
        </p:nvGrpSpPr>
        <p:grpSpPr bwMode="auto">
          <a:xfrm>
            <a:off x="5686425" y="1271588"/>
            <a:ext cx="3381375" cy="2844800"/>
            <a:chOff x="3012" y="1985"/>
            <a:chExt cx="2682" cy="2256"/>
          </a:xfrm>
        </p:grpSpPr>
        <p:pic>
          <p:nvPicPr>
            <p:cNvPr id="463877" name="Picture 5"/>
            <p:cNvPicPr>
              <a:picLocks noChangeAspect="1" noChangeArrowheads="1"/>
            </p:cNvPicPr>
            <p:nvPr/>
          </p:nvPicPr>
          <p:blipFill>
            <a:blip r:embed="rId3"/>
            <a:srcRect l="6750" t="3000" r="6750"/>
            <a:stretch>
              <a:fillRect/>
            </a:stretch>
          </p:blipFill>
          <p:spPr bwMode="auto">
            <a:xfrm>
              <a:off x="3012" y="1985"/>
              <a:ext cx="2682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27658" name="Rectangle 6"/>
            <p:cNvSpPr>
              <a:spLocks noChangeArrowheads="1"/>
            </p:cNvSpPr>
            <p:nvPr/>
          </p:nvSpPr>
          <p:spPr bwMode="auto">
            <a:xfrm>
              <a:off x="4862" y="3202"/>
              <a:ext cx="22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1937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59" name="Rectangle 7"/>
            <p:cNvSpPr>
              <a:spLocks noChangeArrowheads="1"/>
            </p:cNvSpPr>
            <p:nvPr/>
          </p:nvSpPr>
          <p:spPr bwMode="auto">
            <a:xfrm>
              <a:off x="4571" y="2975"/>
              <a:ext cx="22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1943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0" name="Rectangle 8"/>
            <p:cNvSpPr>
              <a:spLocks noChangeArrowheads="1"/>
            </p:cNvSpPr>
            <p:nvPr/>
          </p:nvSpPr>
          <p:spPr bwMode="auto">
            <a:xfrm>
              <a:off x="4296" y="3036"/>
              <a:ext cx="22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1951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1" name="Rectangle 9"/>
            <p:cNvSpPr>
              <a:spLocks noChangeArrowheads="1"/>
            </p:cNvSpPr>
            <p:nvPr/>
          </p:nvSpPr>
          <p:spPr bwMode="auto">
            <a:xfrm>
              <a:off x="3901" y="3192"/>
              <a:ext cx="22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1958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2" name="Rectangle 10"/>
            <p:cNvSpPr>
              <a:spLocks noChangeArrowheads="1"/>
            </p:cNvSpPr>
            <p:nvPr/>
          </p:nvSpPr>
          <p:spPr bwMode="auto">
            <a:xfrm>
              <a:off x="3770" y="3080"/>
              <a:ext cx="22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1961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3" name="Rectangle 11"/>
            <p:cNvSpPr>
              <a:spLocks noChangeArrowheads="1"/>
            </p:cNvSpPr>
            <p:nvPr/>
          </p:nvSpPr>
          <p:spPr bwMode="auto">
            <a:xfrm>
              <a:off x="4368" y="2729"/>
              <a:ext cx="22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1960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4" name="Rectangle 12"/>
            <p:cNvSpPr>
              <a:spLocks noChangeArrowheads="1"/>
            </p:cNvSpPr>
            <p:nvPr/>
          </p:nvSpPr>
          <p:spPr bwMode="auto">
            <a:xfrm>
              <a:off x="3825" y="2801"/>
              <a:ext cx="22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1965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5" name="Rectangle 13"/>
            <p:cNvSpPr>
              <a:spLocks noChangeArrowheads="1"/>
            </p:cNvSpPr>
            <p:nvPr/>
          </p:nvSpPr>
          <p:spPr bwMode="auto">
            <a:xfrm>
              <a:off x="3422" y="2792"/>
              <a:ext cx="22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1964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6" name="Rectangle 14"/>
            <p:cNvSpPr>
              <a:spLocks noChangeArrowheads="1"/>
            </p:cNvSpPr>
            <p:nvPr/>
          </p:nvSpPr>
          <p:spPr bwMode="auto">
            <a:xfrm>
              <a:off x="3331" y="2621"/>
              <a:ext cx="22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1966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7" name="Rectangle 15"/>
            <p:cNvSpPr>
              <a:spLocks noChangeArrowheads="1"/>
            </p:cNvSpPr>
            <p:nvPr/>
          </p:nvSpPr>
          <p:spPr bwMode="auto">
            <a:xfrm>
              <a:off x="4072" y="2614"/>
              <a:ext cx="22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1970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8" name="Rectangle 16"/>
            <p:cNvSpPr>
              <a:spLocks noChangeArrowheads="1"/>
            </p:cNvSpPr>
            <p:nvPr/>
          </p:nvSpPr>
          <p:spPr bwMode="auto">
            <a:xfrm>
              <a:off x="4096" y="3750"/>
              <a:ext cx="22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1970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69" name="Rectangle 17"/>
            <p:cNvSpPr>
              <a:spLocks noChangeArrowheads="1"/>
            </p:cNvSpPr>
            <p:nvPr/>
          </p:nvSpPr>
          <p:spPr bwMode="auto">
            <a:xfrm>
              <a:off x="3971" y="3372"/>
              <a:ext cx="22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1956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70" name="Line 18"/>
            <p:cNvSpPr>
              <a:spLocks noChangeShapeType="1"/>
            </p:cNvSpPr>
            <p:nvPr/>
          </p:nvSpPr>
          <p:spPr bwMode="auto">
            <a:xfrm>
              <a:off x="4383" y="3807"/>
              <a:ext cx="3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19"/>
            <p:cNvSpPr>
              <a:spLocks noChangeShapeType="1"/>
            </p:cNvSpPr>
            <p:nvPr/>
          </p:nvSpPr>
          <p:spPr bwMode="auto">
            <a:xfrm>
              <a:off x="4251" y="3430"/>
              <a:ext cx="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0"/>
            <p:cNvSpPr>
              <a:spLocks noChangeShapeType="1"/>
            </p:cNvSpPr>
            <p:nvPr/>
          </p:nvSpPr>
          <p:spPr bwMode="auto">
            <a:xfrm flipV="1">
              <a:off x="4177" y="3166"/>
              <a:ext cx="44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1"/>
            <p:cNvSpPr>
              <a:spLocks noChangeShapeType="1"/>
            </p:cNvSpPr>
            <p:nvPr/>
          </p:nvSpPr>
          <p:spPr bwMode="auto">
            <a:xfrm flipV="1">
              <a:off x="4040" y="3063"/>
              <a:ext cx="49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2"/>
            <p:cNvSpPr>
              <a:spLocks noChangeShapeType="1"/>
            </p:cNvSpPr>
            <p:nvPr/>
          </p:nvSpPr>
          <p:spPr bwMode="auto">
            <a:xfrm>
              <a:off x="4314" y="2755"/>
              <a:ext cx="54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3"/>
            <p:cNvSpPr>
              <a:spLocks noChangeShapeType="1"/>
            </p:cNvSpPr>
            <p:nvPr/>
          </p:nvSpPr>
          <p:spPr bwMode="auto">
            <a:xfrm flipV="1">
              <a:off x="3687" y="2809"/>
              <a:ext cx="6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4"/>
            <p:cNvSpPr>
              <a:spLocks noChangeShapeType="1"/>
            </p:cNvSpPr>
            <p:nvPr/>
          </p:nvSpPr>
          <p:spPr bwMode="auto">
            <a:xfrm flipV="1">
              <a:off x="3600" y="2647"/>
              <a:ext cx="49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Rectangle 25"/>
            <p:cNvSpPr>
              <a:spLocks noChangeArrowheads="1"/>
            </p:cNvSpPr>
            <p:nvPr/>
          </p:nvSpPr>
          <p:spPr bwMode="auto">
            <a:xfrm>
              <a:off x="5074" y="3575"/>
              <a:ext cx="57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Immigration</a:t>
              </a:r>
            </a:p>
            <a:p>
              <a:pPr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from Africa</a:t>
              </a:r>
            </a:p>
            <a:p>
              <a:pPr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~1900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27678" name="Line 26"/>
            <p:cNvSpPr>
              <a:spLocks noChangeShapeType="1"/>
            </p:cNvSpPr>
            <p:nvPr/>
          </p:nvSpPr>
          <p:spPr bwMode="auto">
            <a:xfrm flipH="1">
              <a:off x="4397" y="3137"/>
              <a:ext cx="3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27"/>
            <p:cNvSpPr>
              <a:spLocks noChangeShapeType="1"/>
            </p:cNvSpPr>
            <p:nvPr/>
          </p:nvSpPr>
          <p:spPr bwMode="auto">
            <a:xfrm flipH="1">
              <a:off x="4544" y="3088"/>
              <a:ext cx="108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8"/>
            <p:cNvSpPr>
              <a:spLocks noChangeShapeType="1"/>
            </p:cNvSpPr>
            <p:nvPr/>
          </p:nvSpPr>
          <p:spPr bwMode="auto">
            <a:xfrm>
              <a:off x="4671" y="3259"/>
              <a:ext cx="19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Rectangle 29"/>
            <p:cNvSpPr>
              <a:spLocks noChangeArrowheads="1"/>
            </p:cNvSpPr>
            <p:nvPr/>
          </p:nvSpPr>
          <p:spPr bwMode="auto">
            <a:xfrm>
              <a:off x="3363" y="3184"/>
              <a:ext cx="38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000">
                  <a:solidFill>
                    <a:srgbClr val="000000"/>
                  </a:solidFill>
                </a:rPr>
                <a:t>Equator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</p:grpSp>
      <p:pic>
        <p:nvPicPr>
          <p:cNvPr id="463906" name="Picture 34"/>
          <p:cNvPicPr>
            <a:picLocks noChangeAspect="1" noChangeArrowheads="1"/>
          </p:cNvPicPr>
          <p:nvPr/>
        </p:nvPicPr>
        <p:blipFill>
          <a:blip r:embed="rId4"/>
          <a:srcRect r="17999"/>
          <a:stretch>
            <a:fillRect/>
          </a:stretch>
        </p:blipFill>
        <p:spPr bwMode="auto">
          <a:xfrm>
            <a:off x="82550" y="4005263"/>
            <a:ext cx="3608388" cy="2757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27655" name="Rectangle 36"/>
          <p:cNvSpPr>
            <a:spLocks noChangeArrowheads="1"/>
          </p:cNvSpPr>
          <p:nvPr/>
        </p:nvSpPr>
        <p:spPr bwMode="auto">
          <a:xfrm>
            <a:off x="7886700" y="3967163"/>
            <a:ext cx="990600" cy="3968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sz="2600">
                <a:solidFill>
                  <a:schemeClr val="tx2"/>
                </a:solidFill>
              </a:rPr>
              <a:t>range</a:t>
            </a:r>
          </a:p>
        </p:txBody>
      </p:sp>
      <p:sp>
        <p:nvSpPr>
          <p:cNvPr id="27656" name="Rectangle 37"/>
          <p:cNvSpPr>
            <a:spLocks noChangeArrowheads="1"/>
          </p:cNvSpPr>
          <p:nvPr/>
        </p:nvSpPr>
        <p:spPr bwMode="auto">
          <a:xfrm>
            <a:off x="7594600" y="6329363"/>
            <a:ext cx="1247775" cy="3968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2600">
                <a:solidFill>
                  <a:schemeClr val="tx2"/>
                </a:solidFill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222232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Population Range</a:t>
            </a:r>
          </a:p>
        </p:txBody>
      </p:sp>
      <p:sp>
        <p:nvSpPr>
          <p:cNvPr id="464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952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Geographical limitations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abiotic &amp; biotic factors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temperature, rainfall, food, predators,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habitat</a:t>
            </a:r>
          </a:p>
        </p:txBody>
      </p:sp>
      <p:pic>
        <p:nvPicPr>
          <p:cNvPr id="464900" name="Picture 4"/>
          <p:cNvPicPr>
            <a:picLocks noChangeAspect="1" noChangeArrowheads="1"/>
          </p:cNvPicPr>
          <p:nvPr/>
        </p:nvPicPr>
        <p:blipFill>
          <a:blip r:embed="rId3"/>
          <a:srcRect r="16875" b="14999"/>
          <a:stretch>
            <a:fillRect/>
          </a:stretch>
        </p:blipFill>
        <p:spPr bwMode="auto">
          <a:xfrm>
            <a:off x="631825" y="3648075"/>
            <a:ext cx="4049713" cy="31051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464901" name="Picture 5"/>
          <p:cNvPicPr>
            <a:picLocks noChangeAspect="1" noChangeArrowheads="1"/>
          </p:cNvPicPr>
          <p:nvPr/>
        </p:nvPicPr>
        <p:blipFill>
          <a:blip r:embed="rId4"/>
          <a:srcRect r="11613" b="2368"/>
          <a:stretch>
            <a:fillRect/>
          </a:stretch>
        </p:blipFill>
        <p:spPr bwMode="auto">
          <a:xfrm>
            <a:off x="4821238" y="3668713"/>
            <a:ext cx="40132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1249363" y="3297238"/>
            <a:ext cx="2813050" cy="8064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  <a:t>adaptations to</a:t>
            </a:r>
            <a:b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</a:br>
            <a: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  <a:t>polar biome</a:t>
            </a:r>
          </a:p>
        </p:txBody>
      </p: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5441950" y="3305175"/>
            <a:ext cx="2771775" cy="88582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  <a:t>adaptations to</a:t>
            </a:r>
            <a:b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</a:br>
            <a:r>
              <a:rPr lang="en-US" sz="2600">
                <a:solidFill>
                  <a:srgbClr val="0F116A"/>
                </a:solidFill>
                <a:latin typeface="Arial" pitchFamily="-107" charset="0"/>
                <a:ea typeface="+mn-ea"/>
                <a:cs typeface="+mn-cs"/>
              </a:rPr>
              <a:t>rainforest biome</a:t>
            </a:r>
          </a:p>
        </p:txBody>
      </p:sp>
    </p:spTree>
    <p:extLst>
      <p:ext uri="{BB962C8B-B14F-4D97-AF65-F5344CB8AC3E}">
        <p14:creationId xmlns:p14="http://schemas.microsoft.com/office/powerpoint/2010/main" val="130069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3"/>
          <p:cNvSpPr>
            <a:spLocks noChangeArrowheads="1"/>
          </p:cNvSpPr>
          <p:nvPr/>
        </p:nvSpPr>
        <p:spPr bwMode="auto">
          <a:xfrm>
            <a:off x="177800" y="6188075"/>
            <a:ext cx="1577975" cy="509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Changes in range</a:t>
            </a:r>
          </a:p>
        </p:txBody>
      </p:sp>
      <p:sp>
        <p:nvSpPr>
          <p:cNvPr id="317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1066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Range expansions &amp; contractions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changing environment </a:t>
            </a:r>
          </a:p>
        </p:txBody>
      </p:sp>
      <p:grpSp>
        <p:nvGrpSpPr>
          <p:cNvPr id="31749" name="Group 36"/>
          <p:cNvGrpSpPr>
            <a:grpSpLocks/>
          </p:cNvGrpSpPr>
          <p:nvPr/>
        </p:nvGrpSpPr>
        <p:grpSpPr bwMode="auto">
          <a:xfrm>
            <a:off x="31750" y="4052888"/>
            <a:ext cx="9086850" cy="2592387"/>
            <a:chOff x="20" y="2553"/>
            <a:chExt cx="5724" cy="1633"/>
          </a:xfrm>
        </p:grpSpPr>
        <p:grpSp>
          <p:nvGrpSpPr>
            <p:cNvPr id="31764" name="Group 35"/>
            <p:cNvGrpSpPr>
              <a:grpSpLocks/>
            </p:cNvGrpSpPr>
            <p:nvPr/>
          </p:nvGrpSpPr>
          <p:grpSpPr bwMode="auto">
            <a:xfrm>
              <a:off x="20" y="2553"/>
              <a:ext cx="3350" cy="1633"/>
              <a:chOff x="20" y="2548"/>
              <a:chExt cx="3350" cy="1633"/>
            </a:xfrm>
          </p:grpSpPr>
          <p:pic>
            <p:nvPicPr>
              <p:cNvPr id="3177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50" t="27000" b="24001"/>
              <a:stretch>
                <a:fillRect/>
              </a:stretch>
            </p:blipFill>
            <p:spPr bwMode="auto">
              <a:xfrm>
                <a:off x="1518" y="2626"/>
                <a:ext cx="1852" cy="1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74" name="Rectangle 10"/>
              <p:cNvSpPr>
                <a:spLocks noChangeArrowheads="1"/>
              </p:cNvSpPr>
              <p:nvPr/>
            </p:nvSpPr>
            <p:spPr bwMode="auto">
              <a:xfrm>
                <a:off x="1147" y="3696"/>
                <a:ext cx="5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Woodlands</a:t>
                </a:r>
                <a:endParaRPr lang="en-US" sz="1200" b="0"/>
              </a:p>
            </p:txBody>
          </p:sp>
          <p:sp>
            <p:nvSpPr>
              <p:cNvPr id="31775" name="Rectangle 11"/>
              <p:cNvSpPr>
                <a:spLocks noChangeArrowheads="1"/>
              </p:cNvSpPr>
              <p:nvPr/>
            </p:nvSpPr>
            <p:spPr bwMode="auto">
              <a:xfrm>
                <a:off x="734" y="3959"/>
                <a:ext cx="10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Grassland, chaparral,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and desert scrub</a:t>
                </a:r>
                <a:endParaRPr lang="en-US" sz="1200" b="0"/>
              </a:p>
            </p:txBody>
          </p:sp>
          <p:sp>
            <p:nvSpPr>
              <p:cNvPr id="31776" name="Rectangle 12"/>
              <p:cNvSpPr>
                <a:spLocks noChangeArrowheads="1"/>
              </p:cNvSpPr>
              <p:nvPr/>
            </p:nvSpPr>
            <p:spPr bwMode="auto">
              <a:xfrm>
                <a:off x="1741" y="2548"/>
                <a:ext cx="1089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700">
                    <a:solidFill>
                      <a:srgbClr val="000000"/>
                    </a:solidFill>
                  </a:rPr>
                  <a:t>15,000 years ago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700">
                    <a:solidFill>
                      <a:srgbClr val="000000"/>
                    </a:solidFill>
                  </a:rPr>
                  <a:t>glacial period</a:t>
                </a:r>
                <a:endParaRPr lang="en-US" sz="1400" b="0"/>
              </a:p>
            </p:txBody>
          </p:sp>
          <p:sp>
            <p:nvSpPr>
              <p:cNvPr id="31777" name="Rectangle 13"/>
              <p:cNvSpPr>
                <a:spLocks noChangeArrowheads="1"/>
              </p:cNvSpPr>
              <p:nvPr/>
            </p:nvSpPr>
            <p:spPr bwMode="auto">
              <a:xfrm>
                <a:off x="1037" y="2769"/>
                <a:ext cx="6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Alpine tundra</a:t>
                </a:r>
                <a:endParaRPr lang="en-US" sz="1200" b="0"/>
              </a:p>
            </p:txBody>
          </p:sp>
          <p:sp>
            <p:nvSpPr>
              <p:cNvPr id="31778" name="Rectangle 14"/>
              <p:cNvSpPr>
                <a:spLocks noChangeArrowheads="1"/>
              </p:cNvSpPr>
              <p:nvPr/>
            </p:nvSpPr>
            <p:spPr bwMode="auto">
              <a:xfrm>
                <a:off x="931" y="3111"/>
                <a:ext cx="86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Spruce-fir forests</a:t>
                </a:r>
                <a:endParaRPr lang="en-US" sz="1200" b="0"/>
              </a:p>
            </p:txBody>
          </p:sp>
          <p:sp>
            <p:nvSpPr>
              <p:cNvPr id="31779" name="Rectangle 15"/>
              <p:cNvSpPr>
                <a:spLocks noChangeArrowheads="1"/>
              </p:cNvSpPr>
              <p:nvPr/>
            </p:nvSpPr>
            <p:spPr bwMode="auto">
              <a:xfrm>
                <a:off x="719" y="3393"/>
                <a:ext cx="98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Mixed conifer forest</a:t>
                </a:r>
                <a:endParaRPr lang="en-US" sz="1200" b="0"/>
              </a:p>
            </p:txBody>
          </p:sp>
          <p:sp>
            <p:nvSpPr>
              <p:cNvPr id="31780" name="Rectangle 16"/>
              <p:cNvSpPr>
                <a:spLocks noChangeArrowheads="1"/>
              </p:cNvSpPr>
              <p:nvPr/>
            </p:nvSpPr>
            <p:spPr bwMode="auto">
              <a:xfrm>
                <a:off x="228" y="4018"/>
                <a:ext cx="30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500" u="sng">
                    <a:solidFill>
                      <a:srgbClr val="804000"/>
                    </a:solidFill>
                  </a:rPr>
                  <a:t> 0 km</a:t>
                </a:r>
                <a:endParaRPr lang="en-US" sz="1400" b="0">
                  <a:solidFill>
                    <a:srgbClr val="804000"/>
                  </a:solidFill>
                </a:endParaRPr>
              </a:p>
            </p:txBody>
          </p:sp>
          <p:sp>
            <p:nvSpPr>
              <p:cNvPr id="31781" name="Rectangle 17"/>
              <p:cNvSpPr>
                <a:spLocks noChangeArrowheads="1"/>
              </p:cNvSpPr>
              <p:nvPr/>
            </p:nvSpPr>
            <p:spPr bwMode="auto">
              <a:xfrm>
                <a:off x="228" y="3260"/>
                <a:ext cx="30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500" u="sng">
                    <a:solidFill>
                      <a:srgbClr val="804000"/>
                    </a:solidFill>
                  </a:rPr>
                  <a:t> 2 km</a:t>
                </a:r>
                <a:endParaRPr lang="en-US" sz="1400" b="0">
                  <a:solidFill>
                    <a:srgbClr val="804000"/>
                  </a:solidFill>
                </a:endParaRPr>
              </a:p>
            </p:txBody>
          </p:sp>
          <p:sp>
            <p:nvSpPr>
              <p:cNvPr id="31782" name="Rectangle 18"/>
              <p:cNvSpPr>
                <a:spLocks noChangeArrowheads="1"/>
              </p:cNvSpPr>
              <p:nvPr/>
            </p:nvSpPr>
            <p:spPr bwMode="auto">
              <a:xfrm>
                <a:off x="228" y="2865"/>
                <a:ext cx="30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500" u="sng">
                    <a:solidFill>
                      <a:srgbClr val="804000"/>
                    </a:solidFill>
                  </a:rPr>
                  <a:t> 3 km</a:t>
                </a:r>
                <a:endParaRPr lang="en-US" sz="1400" b="0">
                  <a:solidFill>
                    <a:srgbClr val="804000"/>
                  </a:solidFill>
                </a:endParaRPr>
              </a:p>
            </p:txBody>
          </p:sp>
          <p:sp>
            <p:nvSpPr>
              <p:cNvPr id="31783" name="Rectangle 19"/>
              <p:cNvSpPr>
                <a:spLocks noChangeArrowheads="1"/>
              </p:cNvSpPr>
              <p:nvPr/>
            </p:nvSpPr>
            <p:spPr bwMode="auto">
              <a:xfrm>
                <a:off x="228" y="3647"/>
                <a:ext cx="30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500" u="sng">
                    <a:solidFill>
                      <a:srgbClr val="804000"/>
                    </a:solidFill>
                  </a:rPr>
                  <a:t> 1 km</a:t>
                </a:r>
                <a:endParaRPr lang="en-US" sz="1400" b="0">
                  <a:solidFill>
                    <a:srgbClr val="804000"/>
                  </a:solidFill>
                </a:endParaRPr>
              </a:p>
            </p:txBody>
          </p:sp>
          <p:sp>
            <p:nvSpPr>
              <p:cNvPr id="31784" name="Rectangle 20"/>
              <p:cNvSpPr>
                <a:spLocks noChangeArrowheads="1"/>
              </p:cNvSpPr>
              <p:nvPr/>
            </p:nvSpPr>
            <p:spPr bwMode="auto">
              <a:xfrm rot="-5400000">
                <a:off x="-312" y="3341"/>
                <a:ext cx="827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300">
                    <a:solidFill>
                      <a:srgbClr val="804000"/>
                    </a:solidFill>
                  </a:rPr>
                  <a:t>Elevation (km)</a:t>
                </a:r>
              </a:p>
            </p:txBody>
          </p:sp>
          <p:sp>
            <p:nvSpPr>
              <p:cNvPr id="31785" name="Line 21"/>
              <p:cNvSpPr>
                <a:spLocks noChangeShapeType="1"/>
              </p:cNvSpPr>
              <p:nvPr/>
            </p:nvSpPr>
            <p:spPr bwMode="auto">
              <a:xfrm>
                <a:off x="223" y="2649"/>
                <a:ext cx="0" cy="1492"/>
              </a:xfrm>
              <a:prstGeom prst="line">
                <a:avLst/>
              </a:prstGeom>
              <a:noFill/>
              <a:ln w="28575">
                <a:solidFill>
                  <a:srgbClr val="804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65" name="Group 34"/>
            <p:cNvGrpSpPr>
              <a:grpSpLocks/>
            </p:cNvGrpSpPr>
            <p:nvPr/>
          </p:nvGrpSpPr>
          <p:grpSpPr bwMode="auto">
            <a:xfrm>
              <a:off x="3011" y="2553"/>
              <a:ext cx="2733" cy="1616"/>
              <a:chOff x="3011" y="2548"/>
              <a:chExt cx="2733" cy="1616"/>
            </a:xfrm>
          </p:grpSpPr>
          <p:pic>
            <p:nvPicPr>
              <p:cNvPr id="31766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25" t="17999" r="2251" b="9000"/>
              <a:stretch>
                <a:fillRect/>
              </a:stretch>
            </p:blipFill>
            <p:spPr bwMode="auto">
              <a:xfrm>
                <a:off x="3985" y="2576"/>
                <a:ext cx="1759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7" name="Rectangle 26"/>
              <p:cNvSpPr>
                <a:spLocks noChangeArrowheads="1"/>
              </p:cNvSpPr>
              <p:nvPr/>
            </p:nvSpPr>
            <p:spPr bwMode="auto">
              <a:xfrm>
                <a:off x="4648" y="2548"/>
                <a:ext cx="499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700">
                    <a:solidFill>
                      <a:srgbClr val="000000"/>
                    </a:solidFill>
                  </a:rPr>
                  <a:t>Present</a:t>
                </a:r>
                <a:endParaRPr lang="en-US" sz="1900" b="0"/>
              </a:p>
            </p:txBody>
          </p:sp>
          <p:sp>
            <p:nvSpPr>
              <p:cNvPr id="31768" name="Rectangle 27"/>
              <p:cNvSpPr>
                <a:spLocks noChangeArrowheads="1"/>
              </p:cNvSpPr>
              <p:nvPr/>
            </p:nvSpPr>
            <p:spPr bwMode="auto">
              <a:xfrm>
                <a:off x="3329" y="2639"/>
                <a:ext cx="6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Alpine tundra</a:t>
                </a:r>
                <a:endParaRPr lang="en-US" sz="1200" b="0"/>
              </a:p>
            </p:txBody>
          </p:sp>
          <p:sp>
            <p:nvSpPr>
              <p:cNvPr id="31769" name="Rectangle 28"/>
              <p:cNvSpPr>
                <a:spLocks noChangeArrowheads="1"/>
              </p:cNvSpPr>
              <p:nvPr/>
            </p:nvSpPr>
            <p:spPr bwMode="auto">
              <a:xfrm>
                <a:off x="3218" y="2847"/>
                <a:ext cx="86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Spruce-fir forests</a:t>
                </a:r>
                <a:endParaRPr lang="en-US" sz="1200" b="0"/>
              </a:p>
            </p:txBody>
          </p:sp>
          <p:sp>
            <p:nvSpPr>
              <p:cNvPr id="31770" name="Rectangle 29"/>
              <p:cNvSpPr>
                <a:spLocks noChangeArrowheads="1"/>
              </p:cNvSpPr>
              <p:nvPr/>
            </p:nvSpPr>
            <p:spPr bwMode="auto">
              <a:xfrm>
                <a:off x="3011" y="3059"/>
                <a:ext cx="98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Mixed conifer forest</a:t>
                </a:r>
                <a:endParaRPr lang="en-US" sz="1200" b="0"/>
              </a:p>
            </p:txBody>
          </p:sp>
          <p:sp>
            <p:nvSpPr>
              <p:cNvPr id="31771" name="Rectangle 30"/>
              <p:cNvSpPr>
                <a:spLocks noChangeArrowheads="1"/>
              </p:cNvSpPr>
              <p:nvPr/>
            </p:nvSpPr>
            <p:spPr bwMode="auto">
              <a:xfrm>
                <a:off x="3439" y="3228"/>
                <a:ext cx="5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Woodlands</a:t>
                </a:r>
                <a:endParaRPr lang="en-US" sz="1200" b="0"/>
              </a:p>
            </p:txBody>
          </p:sp>
          <p:sp>
            <p:nvSpPr>
              <p:cNvPr id="31772" name="Rectangle 31"/>
              <p:cNvSpPr>
                <a:spLocks noChangeArrowheads="1"/>
              </p:cNvSpPr>
              <p:nvPr/>
            </p:nvSpPr>
            <p:spPr bwMode="auto">
              <a:xfrm>
                <a:off x="3374" y="3594"/>
                <a:ext cx="71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Grassland,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chaparral, and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300">
                    <a:solidFill>
                      <a:srgbClr val="000000"/>
                    </a:solidFill>
                  </a:rPr>
                  <a:t>desert scrub</a:t>
                </a:r>
                <a:endParaRPr lang="en-US" sz="1200" b="0"/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20700" y="2349500"/>
            <a:ext cx="1439863" cy="2006600"/>
            <a:chOff x="343" y="1480"/>
            <a:chExt cx="907" cy="1264"/>
          </a:xfrm>
        </p:grpSpPr>
        <p:pic>
          <p:nvPicPr>
            <p:cNvPr id="465959" name="Picture 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3" y="1552"/>
              <a:ext cx="857" cy="1192"/>
            </a:xfrm>
            <a:prstGeom prst="rect">
              <a:avLst/>
            </a:prstGeom>
            <a:noFill/>
            <a:ln w="9525">
              <a:solidFill>
                <a:srgbClr val="804000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/>
              </a:outerShdw>
            </a:effectLst>
          </p:spPr>
        </p:pic>
        <p:sp>
          <p:nvSpPr>
            <p:cNvPr id="31763" name="Rectangle 41"/>
            <p:cNvSpPr>
              <a:spLocks noChangeArrowheads="1"/>
            </p:cNvSpPr>
            <p:nvPr/>
          </p:nvSpPr>
          <p:spPr bwMode="auto">
            <a:xfrm>
              <a:off x="672" y="1480"/>
              <a:ext cx="5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aspen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133600" y="2349500"/>
            <a:ext cx="2135188" cy="1636713"/>
            <a:chOff x="1369" y="1480"/>
            <a:chExt cx="1345" cy="1031"/>
          </a:xfrm>
        </p:grpSpPr>
        <p:pic>
          <p:nvPicPr>
            <p:cNvPr id="465960" name="Picture 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" y="1552"/>
              <a:ext cx="1279" cy="959"/>
            </a:xfrm>
            <a:prstGeom prst="rect">
              <a:avLst/>
            </a:prstGeom>
            <a:noFill/>
            <a:ln w="9525">
              <a:solidFill>
                <a:srgbClr val="804000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/>
              </a:outerShdw>
            </a:effectLst>
          </p:spPr>
        </p:pic>
        <p:sp>
          <p:nvSpPr>
            <p:cNvPr id="31761" name="Rectangle 42"/>
            <p:cNvSpPr>
              <a:spLocks noChangeArrowheads="1"/>
            </p:cNvSpPr>
            <p:nvPr/>
          </p:nvSpPr>
          <p:spPr bwMode="auto">
            <a:xfrm>
              <a:off x="1771" y="1480"/>
              <a:ext cx="9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>
                  <a:solidFill>
                    <a:srgbClr val="000000"/>
                  </a:solidFill>
                </a:rPr>
                <a:t>oak, maple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433888" y="2373313"/>
            <a:ext cx="2800350" cy="1612900"/>
            <a:chOff x="2793" y="1495"/>
            <a:chExt cx="1764" cy="1016"/>
          </a:xfrm>
        </p:grpSpPr>
        <p:pic>
          <p:nvPicPr>
            <p:cNvPr id="465958" name="Picture 38"/>
            <p:cNvPicPr>
              <a:picLocks noChangeAspect="1" noChangeArrowheads="1"/>
            </p:cNvPicPr>
            <p:nvPr/>
          </p:nvPicPr>
          <p:blipFill>
            <a:blip r:embed="rId7"/>
            <a:srcRect b="9474"/>
            <a:stretch>
              <a:fillRect/>
            </a:stretch>
          </p:blipFill>
          <p:spPr bwMode="auto">
            <a:xfrm>
              <a:off x="2793" y="1552"/>
              <a:ext cx="1625" cy="959"/>
            </a:xfrm>
            <a:prstGeom prst="rect">
              <a:avLst/>
            </a:prstGeom>
            <a:noFill/>
            <a:ln w="9525">
              <a:solidFill>
                <a:srgbClr val="804000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/>
              </a:outerShdw>
            </a:effectLst>
          </p:spPr>
        </p:pic>
        <p:sp>
          <p:nvSpPr>
            <p:cNvPr id="31758" name="Rectangle 45"/>
            <p:cNvSpPr>
              <a:spLocks noChangeArrowheads="1"/>
            </p:cNvSpPr>
            <p:nvPr/>
          </p:nvSpPr>
          <p:spPr bwMode="auto">
            <a:xfrm>
              <a:off x="3562" y="1554"/>
              <a:ext cx="855" cy="158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Rectangle 43"/>
            <p:cNvSpPr>
              <a:spLocks noChangeArrowheads="1"/>
            </p:cNvSpPr>
            <p:nvPr/>
          </p:nvSpPr>
          <p:spPr bwMode="auto">
            <a:xfrm>
              <a:off x="3596" y="1495"/>
              <a:ext cx="9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>
                  <a:solidFill>
                    <a:schemeClr val="bg1"/>
                  </a:solidFill>
                </a:rPr>
                <a:t>white birch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7283450" y="2349500"/>
            <a:ext cx="1808163" cy="2547938"/>
            <a:chOff x="4613" y="1480"/>
            <a:chExt cx="1139" cy="1605"/>
          </a:xfrm>
        </p:grpSpPr>
        <p:pic>
          <p:nvPicPr>
            <p:cNvPr id="465957" name="Picture 37"/>
            <p:cNvPicPr>
              <a:picLocks noChangeAspect="1" noChangeArrowheads="1"/>
            </p:cNvPicPr>
            <p:nvPr/>
          </p:nvPicPr>
          <p:blipFill>
            <a:blip r:embed="rId8"/>
            <a:srcRect l="2727" t="1819" r="2727" b="1819"/>
            <a:stretch>
              <a:fillRect/>
            </a:stretch>
          </p:blipFill>
          <p:spPr bwMode="auto">
            <a:xfrm>
              <a:off x="4613" y="1552"/>
              <a:ext cx="1002" cy="1533"/>
            </a:xfrm>
            <a:prstGeom prst="rect">
              <a:avLst/>
            </a:prstGeom>
            <a:noFill/>
            <a:ln w="9525">
              <a:solidFill>
                <a:srgbClr val="804000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/>
              </a:outerShdw>
            </a:effectLst>
          </p:spPr>
        </p:pic>
        <p:sp>
          <p:nvSpPr>
            <p:cNvPr id="31756" name="Rectangle 44"/>
            <p:cNvSpPr>
              <a:spLocks noChangeArrowheads="1"/>
            </p:cNvSpPr>
            <p:nvPr/>
          </p:nvSpPr>
          <p:spPr bwMode="auto">
            <a:xfrm>
              <a:off x="5031" y="1480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>
                  <a:solidFill>
                    <a:srgbClr val="000000"/>
                  </a:solidFill>
                </a:rPr>
                <a:t>sequoia</a:t>
              </a:r>
            </a:p>
          </p:txBody>
        </p:sp>
      </p:grpSp>
      <p:sp>
        <p:nvSpPr>
          <p:cNvPr id="465971" name="Rectangle 51"/>
          <p:cNvSpPr>
            <a:spLocks noChangeArrowheads="1"/>
          </p:cNvSpPr>
          <p:nvPr/>
        </p:nvSpPr>
        <p:spPr bwMode="auto">
          <a:xfrm>
            <a:off x="6049963" y="6456363"/>
            <a:ext cx="2854325" cy="334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lIns="45720" tIns="0" rIns="45720" bIns="0" anchor="ctr">
            <a:spAutoFit/>
          </a:bodyPr>
          <a:lstStyle/>
          <a:p>
            <a:pPr algn="l">
              <a:defRPr/>
            </a:pPr>
            <a:r>
              <a:rPr lang="en-US" sz="2200">
                <a:solidFill>
                  <a:schemeClr val="tx2"/>
                </a:solidFill>
                <a:latin typeface="Arial" pitchFamily="-107" charset="0"/>
                <a:ea typeface="+mn-ea"/>
                <a:cs typeface="+mn-cs"/>
              </a:rPr>
              <a:t>result of competition</a:t>
            </a:r>
          </a:p>
        </p:txBody>
      </p:sp>
    </p:spTree>
    <p:extLst>
      <p:ext uri="{BB962C8B-B14F-4D97-AF65-F5344CB8AC3E}">
        <p14:creationId xmlns:p14="http://schemas.microsoft.com/office/powerpoint/2010/main" val="289844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Macintosh PowerPoint</Application>
  <PresentationFormat>On-screen Show (4:3)</PresentationFormat>
  <Paragraphs>152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Life takes place in populations</vt:lpstr>
      <vt:lpstr>Why Population Ecology?</vt:lpstr>
      <vt:lpstr>Measuring population density</vt:lpstr>
      <vt:lpstr>Factors that affect Population Size</vt:lpstr>
      <vt:lpstr>Characterizing a Population</vt:lpstr>
      <vt:lpstr>Population Range</vt:lpstr>
      <vt:lpstr>Changes in range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1</cp:revision>
  <dcterms:created xsi:type="dcterms:W3CDTF">2017-05-25T17:27:18Z</dcterms:created>
  <dcterms:modified xsi:type="dcterms:W3CDTF">2017-05-25T17:27:40Z</dcterms:modified>
</cp:coreProperties>
</file>