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7" r:id="rId2"/>
    <p:sldId id="258" r:id="rId3"/>
    <p:sldId id="259" r:id="rId4"/>
    <p:sldId id="260" r:id="rId5"/>
    <p:sldId id="261" r:id="rId6"/>
    <p:sldId id="262" r:id="rId7"/>
    <p:sldId id="263" r:id="rId8"/>
    <p:sldId id="264" r:id="rId9"/>
    <p:sldId id="265"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AABAA-381B-9E46-B6AA-5DA797887714}"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4327D4-FF32-9848-BC5B-715558927F42}" type="slidenum">
              <a:rPr lang="en-US" smtClean="0"/>
              <a:t>‹#›</a:t>
            </a:fld>
            <a:endParaRPr lang="en-US"/>
          </a:p>
        </p:txBody>
      </p:sp>
    </p:spTree>
    <p:extLst>
      <p:ext uri="{BB962C8B-B14F-4D97-AF65-F5344CB8AC3E}">
        <p14:creationId xmlns:p14="http://schemas.microsoft.com/office/powerpoint/2010/main" val="15433168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62E37C16-69E0-DA41-B5BB-7F469FC9A5EC}" type="slidenum">
              <a:rPr lang="en-US" sz="1200" b="0">
                <a:latin typeface="Times" charset="0"/>
              </a:rPr>
              <a:pPr/>
              <a:t>1</a:t>
            </a:fld>
            <a:endParaRPr lang="en-US" sz="1200" b="0">
              <a:latin typeface="Times" charset="0"/>
            </a:endParaRPr>
          </a:p>
        </p:txBody>
      </p:sp>
      <p:sp>
        <p:nvSpPr>
          <p:cNvPr id="36867" name="Rectangle 2"/>
          <p:cNvSpPr>
            <a:spLocks noChangeArrowheads="1"/>
          </p:cNvSpPr>
          <p:nvPr>
            <p:ph type="sldImg"/>
          </p:nvPr>
        </p:nvSpPr>
        <p:spPr>
          <a:solidFill>
            <a:srgbClr val="FFFFFF"/>
          </a:solidFill>
          <a:ln/>
        </p:spPr>
      </p:sp>
      <p:sp>
        <p:nvSpPr>
          <p:cNvPr id="36868" name="Rectangle 3"/>
          <p:cNvSpPr>
            <a:spLocks noChangeArrowheads="1"/>
          </p:cNvSpPr>
          <p:nvPr>
            <p:ph type="body" idx="1"/>
          </p:nvPr>
        </p:nvSpPr>
        <p:spPr>
          <a:solidFill>
            <a:srgbClr val="FFFFFF"/>
          </a:solidFill>
          <a:ln>
            <a:solidFill>
              <a:srgbClr val="000000"/>
            </a:solidFill>
          </a:ln>
        </p:spPr>
        <p:txBody>
          <a:bodyPr/>
          <a:lstStyle/>
          <a:p>
            <a:pPr eaLnBrk="1" hangingPunct="1"/>
            <a:r>
              <a:rPr lang="en-US" sz="900">
                <a:latin typeface="Arial" charset="0"/>
                <a:ea typeface="ＭＳ Ｐゴシック" charset="0"/>
                <a:cs typeface="ＭＳ Ｐゴシック" charset="0"/>
              </a:rPr>
              <a:t>Environmental and social factors influence spacing of individuals in a population</a:t>
            </a:r>
          </a:p>
          <a:p>
            <a:pPr eaLnBrk="1" hangingPunct="1"/>
            <a:r>
              <a:rPr lang="en-US" sz="900">
                <a:latin typeface="Arial" charset="0"/>
                <a:ea typeface="ＭＳ Ｐゴシック" charset="0"/>
                <a:cs typeface="ＭＳ Ｐゴシック" charset="0"/>
              </a:rPr>
              <a:t>Within a population</a:t>
            </a:r>
            <a:r>
              <a:rPr lang="ja-JP" altLang="en-US" sz="900">
                <a:latin typeface="Arial" charset="0"/>
                <a:ea typeface="ＭＳ Ｐゴシック" charset="0"/>
                <a:cs typeface="ＭＳ Ｐゴシック" charset="0"/>
              </a:rPr>
              <a:t>’</a:t>
            </a:r>
            <a:r>
              <a:rPr lang="en-US" sz="900">
                <a:latin typeface="Arial" charset="0"/>
                <a:ea typeface="ＭＳ Ｐゴシック" charset="0"/>
                <a:cs typeface="ＭＳ Ｐゴシック" charset="0"/>
              </a:rPr>
              <a:t>s geographic range, local densities may vary substantially. Variations in local density are among the most important characteristics that a population ecologist might study, since they provide insight into the environmental associations and social interactions of individuals in the population. Environmental differences—even at a local level—contribute to variation in population density; some habitat patches are simply more suitable for a species than are others. Social interactions between members of the population, which may maintain patterns of spacing between individuals, can also contribute to variation in population density.</a:t>
            </a:r>
          </a:p>
          <a:p>
            <a:pPr eaLnBrk="1" hangingPunct="1"/>
            <a:endParaRPr lang="en-US" sz="900">
              <a:latin typeface="Arial" charset="0"/>
              <a:ea typeface="ＭＳ Ｐゴシック" charset="0"/>
              <a:cs typeface="ＭＳ Ｐゴシック" charset="0"/>
            </a:endParaRPr>
          </a:p>
          <a:p>
            <a:r>
              <a:rPr lang="en-US" sz="900">
                <a:latin typeface="Arial" charset="0"/>
                <a:ea typeface="ＭＳ Ｐゴシック" charset="0"/>
                <a:cs typeface="ＭＳ Ｐゴシック" charset="0"/>
              </a:rPr>
              <a:t>In a </a:t>
            </a:r>
            <a:r>
              <a:rPr lang="en-US" sz="900" i="1">
                <a:latin typeface="Arial" charset="0"/>
                <a:ea typeface="ＭＳ Ｐゴシック" charset="0"/>
                <a:cs typeface="ＭＳ Ｐゴシック" charset="0"/>
              </a:rPr>
              <a:t>clumped</a:t>
            </a:r>
            <a:r>
              <a:rPr lang="en-US" sz="900">
                <a:latin typeface="Arial" charset="0"/>
                <a:ea typeface="ＭＳ Ｐゴシック" charset="0"/>
                <a:cs typeface="ＭＳ Ｐゴシック" charset="0"/>
              </a:rPr>
              <a:t> dispersion, individuals aggregate in patches</a:t>
            </a:r>
          </a:p>
          <a:p>
            <a:r>
              <a:rPr lang="en-US" sz="900">
                <a:latin typeface="Arial" charset="0"/>
                <a:ea typeface="ＭＳ Ｐゴシック" charset="0"/>
                <a:cs typeface="ＭＳ Ｐゴシック" charset="0"/>
              </a:rPr>
              <a:t>A clumped dispersion may be influenced by resource availability and behavior</a:t>
            </a:r>
          </a:p>
          <a:p>
            <a:endParaRPr lang="en-US" sz="900" i="1">
              <a:latin typeface="Arial" charset="0"/>
              <a:ea typeface="ＭＳ Ｐゴシック" charset="0"/>
              <a:cs typeface="ＭＳ Ｐゴシック" charset="0"/>
            </a:endParaRPr>
          </a:p>
          <a:p>
            <a:r>
              <a:rPr lang="en-US" sz="900" i="1">
                <a:latin typeface="Arial" charset="0"/>
                <a:ea typeface="ＭＳ Ｐゴシック" charset="0"/>
                <a:cs typeface="ＭＳ Ｐゴシック" charset="0"/>
              </a:rPr>
              <a:t>uniform</a:t>
            </a:r>
            <a:r>
              <a:rPr lang="en-US" sz="900">
                <a:latin typeface="Arial" charset="0"/>
                <a:ea typeface="ＭＳ Ｐゴシック" charset="0"/>
                <a:cs typeface="ＭＳ Ｐゴシック" charset="0"/>
              </a:rPr>
              <a:t> dispersion is one in which individuals are evenly distributed</a:t>
            </a:r>
          </a:p>
          <a:p>
            <a:r>
              <a:rPr lang="en-US" sz="900">
                <a:latin typeface="Arial" charset="0"/>
                <a:ea typeface="ＭＳ Ｐゴシック" charset="0"/>
                <a:cs typeface="ＭＳ Ｐゴシック" charset="0"/>
              </a:rPr>
              <a:t>It may be influenced by social interactions such as </a:t>
            </a:r>
            <a:r>
              <a:rPr lang="en-US" sz="900" b="1">
                <a:latin typeface="Arial" charset="0"/>
                <a:ea typeface="ＭＳ Ｐゴシック" charset="0"/>
                <a:cs typeface="ＭＳ Ｐゴシック" charset="0"/>
              </a:rPr>
              <a:t>territoriality</a:t>
            </a:r>
          </a:p>
          <a:p>
            <a:pPr eaLnBrk="1" hangingPunct="1"/>
            <a:endParaRPr lang="en-US" sz="900">
              <a:latin typeface="Arial" charset="0"/>
              <a:ea typeface="ＭＳ Ｐゴシック" charset="0"/>
              <a:cs typeface="ＭＳ Ｐゴシック" charset="0"/>
            </a:endParaRPr>
          </a:p>
          <a:p>
            <a:endParaRPr lang="en-US" sz="900">
              <a:latin typeface="Arial" charset="0"/>
              <a:ea typeface="ＭＳ Ｐゴシック" charset="0"/>
              <a:cs typeface="ＭＳ Ｐゴシック" charset="0"/>
            </a:endParaRPr>
          </a:p>
          <a:p>
            <a:r>
              <a:rPr lang="en-US" sz="900">
                <a:latin typeface="Arial" charset="0"/>
                <a:ea typeface="ＭＳ Ｐゴシック" charset="0"/>
                <a:cs typeface="ＭＳ Ｐゴシック" charset="0"/>
              </a:rPr>
              <a:t>In a </a:t>
            </a:r>
            <a:r>
              <a:rPr lang="en-US" sz="900" i="1">
                <a:latin typeface="Arial" charset="0"/>
                <a:ea typeface="ＭＳ Ｐゴシック" charset="0"/>
                <a:cs typeface="ＭＳ Ｐゴシック" charset="0"/>
              </a:rPr>
              <a:t>random</a:t>
            </a:r>
            <a:r>
              <a:rPr lang="en-US" sz="900">
                <a:latin typeface="Arial" charset="0"/>
                <a:ea typeface="ＭＳ Ｐゴシック" charset="0"/>
                <a:cs typeface="ＭＳ Ｐゴシック" charset="0"/>
              </a:rPr>
              <a:t> dispersion, the position of each individual is independent of other individuals</a:t>
            </a:r>
          </a:p>
          <a:p>
            <a:r>
              <a:rPr lang="en-US" sz="900">
                <a:latin typeface="Arial" charset="0"/>
                <a:ea typeface="ＭＳ Ｐゴシック" charset="0"/>
                <a:cs typeface="ＭＳ Ｐゴシック" charset="0"/>
              </a:rPr>
              <a:t>It occurs in the absence of strong attractions or repulsions</a:t>
            </a:r>
          </a:p>
          <a:p>
            <a:pPr eaLnBrk="1" hangingPunct="1"/>
            <a:endParaRPr lang="en-US" sz="90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14CDD59A-28B3-EE47-B126-BA75AF6CAFFD}" type="slidenum">
              <a:rPr lang="en-US" sz="1200" b="0">
                <a:latin typeface="Times" charset="0"/>
              </a:rPr>
              <a:pPr/>
              <a:t>2</a:t>
            </a:fld>
            <a:endParaRPr lang="en-US" sz="1200" b="0">
              <a:latin typeface="Times" charset="0"/>
            </a:endParaRPr>
          </a:p>
        </p:txBody>
      </p:sp>
      <p:sp>
        <p:nvSpPr>
          <p:cNvPr id="47107" name="Rectangle 2"/>
          <p:cNvSpPr>
            <a:spLocks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F5B82D77-6C1A-D540-B604-AA36433FA97C}" type="slidenum">
              <a:rPr lang="en-US" sz="1200" b="0">
                <a:latin typeface="Times" charset="0"/>
              </a:rPr>
              <a:pPr/>
              <a:t>3</a:t>
            </a:fld>
            <a:endParaRPr lang="en-US" sz="1200" b="0">
              <a:latin typeface="Times" charset="0"/>
            </a:endParaRPr>
          </a:p>
        </p:txBody>
      </p:sp>
      <p:sp>
        <p:nvSpPr>
          <p:cNvPr id="51203" name="Rectangle 2"/>
          <p:cNvSpPr>
            <a:spLocks noChangeArrowheads="1"/>
          </p:cNvSpPr>
          <p:nvPr>
            <p:ph type="sldImg"/>
          </p:nvPr>
        </p:nvSpPr>
        <p:spPr>
          <a:solidFill>
            <a:srgbClr val="FFFFFF"/>
          </a:solidFill>
          <a:ln/>
        </p:spPr>
      </p:sp>
      <p:sp>
        <p:nvSpPr>
          <p:cNvPr id="51204" name="Rectangle 3"/>
          <p:cNvSpPr>
            <a:spLocks noChangeArrowheads="1"/>
          </p:cNvSpPr>
          <p:nvPr>
            <p:ph type="body" idx="1"/>
          </p:nvPr>
        </p:nvSpPr>
        <p:spPr>
          <a:solidFill>
            <a:srgbClr val="FFFFFF"/>
          </a:solidFill>
          <a:ln>
            <a:solidFill>
              <a:srgbClr val="000000"/>
            </a:solidFill>
          </a:ln>
        </p:spPr>
        <p:txBody>
          <a:bodyPr/>
          <a:lstStyle/>
          <a:p>
            <a:r>
              <a:rPr lang="en-US">
                <a:latin typeface="Arial" charset="0"/>
                <a:ea typeface="ＭＳ Ｐゴシック" charset="0"/>
                <a:cs typeface="ＭＳ Ｐゴシック" charset="0"/>
              </a:rPr>
              <a:t>One important demographic factor in present and future growth trends is a country</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a:t>
            </a:r>
            <a:r>
              <a:rPr lang="en-US" b="1">
                <a:latin typeface="Arial" charset="0"/>
                <a:ea typeface="ＭＳ Ｐゴシック" charset="0"/>
                <a:cs typeface="ＭＳ Ｐゴシック" charset="0"/>
              </a:rPr>
              <a:t>age structure</a:t>
            </a:r>
          </a:p>
          <a:p>
            <a:r>
              <a:rPr lang="en-US">
                <a:latin typeface="Arial" charset="0"/>
                <a:ea typeface="ＭＳ Ｐゴシック" charset="0"/>
                <a:cs typeface="ＭＳ Ｐゴシック" charset="0"/>
              </a:rPr>
              <a:t>Age structure is the relative number of individuals at each age</a:t>
            </a:r>
          </a:p>
          <a:p>
            <a:r>
              <a:rPr lang="en-US">
                <a:latin typeface="Arial" charset="0"/>
                <a:ea typeface="ＭＳ Ｐゴシック" charset="0"/>
                <a:cs typeface="ＭＳ Ｐゴシック" charset="0"/>
              </a:rPr>
              <a:t>Age structure diagrams can predict a population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growth trends</a:t>
            </a:r>
          </a:p>
          <a:p>
            <a:r>
              <a:rPr lang="en-US">
                <a:latin typeface="Arial" charset="0"/>
                <a:ea typeface="ＭＳ Ｐゴシック" charset="0"/>
                <a:cs typeface="ＭＳ Ｐゴシック" charset="0"/>
              </a:rPr>
              <a:t>They can illuminate social conditions and help us plan for the future</a:t>
            </a:r>
          </a:p>
          <a:p>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FD814A2-36BB-F244-BBDA-F7E2F3B45D34}" type="slidenum">
              <a:rPr lang="en-US" sz="1200" b="0">
                <a:latin typeface="Times" charset="0"/>
              </a:rPr>
              <a:pPr/>
              <a:t>4</a:t>
            </a:fld>
            <a:endParaRPr lang="en-US" sz="1200" b="0">
              <a:latin typeface="Times" charset="0"/>
            </a:endParaRPr>
          </a:p>
        </p:txBody>
      </p:sp>
      <p:sp>
        <p:nvSpPr>
          <p:cNvPr id="53251" name="Rectangle 2"/>
          <p:cNvSpPr>
            <a:spLocks noChangeArrowheads="1"/>
          </p:cNvSpPr>
          <p:nvPr>
            <p:ph type="sldImg"/>
          </p:nvPr>
        </p:nvSpPr>
        <p:spPr>
          <a:solidFill>
            <a:srgbClr val="FFFFFF"/>
          </a:solidFill>
          <a:ln/>
        </p:spPr>
      </p:sp>
      <p:sp>
        <p:nvSpPr>
          <p:cNvPr id="53252" name="Rectangle 3"/>
          <p:cNvSpPr>
            <a:spLocks noChangeArrowheads="1"/>
          </p:cNvSpPr>
          <p:nvPr>
            <p:ph type="body" idx="1"/>
          </p:nvPr>
        </p:nvSpPr>
        <p:spPr>
          <a:solidFill>
            <a:srgbClr val="FFFFFF"/>
          </a:solidFill>
          <a:ln>
            <a:solidFill>
              <a:srgbClr val="000000"/>
            </a:solidFill>
          </a:ln>
        </p:spPr>
        <p:txBody>
          <a:bodyPr/>
          <a:lstStyle/>
          <a:p>
            <a:r>
              <a:rPr lang="en-US">
                <a:latin typeface="Arial" charset="0"/>
                <a:ea typeface="ＭＳ Ｐゴシック" charset="0"/>
                <a:cs typeface="ＭＳ Ｐゴシック" charset="0"/>
              </a:rPr>
              <a:t>A </a:t>
            </a:r>
            <a:r>
              <a:rPr lang="en-US" b="1">
                <a:latin typeface="Arial" charset="0"/>
                <a:ea typeface="ＭＳ Ｐゴシック" charset="0"/>
                <a:cs typeface="ＭＳ Ｐゴシック" charset="0"/>
              </a:rPr>
              <a:t>survivorship curve </a:t>
            </a:r>
            <a:r>
              <a:rPr lang="en-US">
                <a:latin typeface="Arial" charset="0"/>
                <a:ea typeface="ＭＳ Ｐゴシック" charset="0"/>
                <a:cs typeface="ＭＳ Ｐゴシック" charset="0"/>
              </a:rPr>
              <a:t>is a graphic way of representing the data in a life table</a:t>
            </a:r>
          </a:p>
          <a:p>
            <a:r>
              <a:rPr lang="en-US">
                <a:latin typeface="Arial" charset="0"/>
                <a:ea typeface="ＭＳ Ｐゴシック" charset="0"/>
                <a:cs typeface="ＭＳ Ｐゴシック" charset="0"/>
              </a:rPr>
              <a:t>The survivorship curve for Belding</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ground squirrels shows a relatively constant death rate</a:t>
            </a:r>
          </a:p>
          <a:p>
            <a:r>
              <a:rPr lang="en-US" sz="3000">
                <a:latin typeface="Arial" charset="0"/>
                <a:ea typeface="ＭＳ Ｐゴシック" charset="0"/>
                <a:cs typeface="ＭＳ Ｐゴシック" charset="0"/>
              </a:rPr>
              <a:t>Survivorship curves can be classified into three general types:</a:t>
            </a:r>
          </a:p>
          <a:p>
            <a:pPr lvl="1"/>
            <a:r>
              <a:rPr lang="en-US">
                <a:latin typeface="Arial" charset="0"/>
                <a:ea typeface="ＭＳ Ｐゴシック" charset="0"/>
              </a:rPr>
              <a:t>Type I: low death rates during early and middle life, then an increase among older age groups</a:t>
            </a:r>
          </a:p>
          <a:p>
            <a:pPr lvl="1"/>
            <a:r>
              <a:rPr lang="en-US">
                <a:latin typeface="Arial" charset="0"/>
                <a:ea typeface="ＭＳ Ｐゴシック" charset="0"/>
              </a:rPr>
              <a:t>Type II: the death rate is constant over the organism</a:t>
            </a:r>
            <a:r>
              <a:rPr lang="ja-JP" altLang="en-US">
                <a:latin typeface="Arial" charset="0"/>
                <a:ea typeface="ＭＳ Ｐゴシック" charset="0"/>
              </a:rPr>
              <a:t>’</a:t>
            </a:r>
            <a:r>
              <a:rPr lang="en-US">
                <a:latin typeface="Arial" charset="0"/>
                <a:ea typeface="ＭＳ Ｐゴシック" charset="0"/>
              </a:rPr>
              <a:t>s life span</a:t>
            </a:r>
          </a:p>
          <a:p>
            <a:pPr lvl="1"/>
            <a:r>
              <a:rPr lang="en-US">
                <a:latin typeface="Arial" charset="0"/>
                <a:ea typeface="ＭＳ Ｐゴシック" charset="0"/>
              </a:rPr>
              <a:t>Type III: high death rates for the young, then a slower death rate for survivors</a:t>
            </a:r>
            <a:endParaRPr lang="en-US" sz="2600">
              <a:latin typeface="Arial" charset="0"/>
              <a:ea typeface="ＭＳ Ｐゴシック" charset="0"/>
            </a:endParaRPr>
          </a:p>
          <a:p>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EF0F0B17-6E1F-E94E-8A09-AD1D6A0E4707}" type="slidenum">
              <a:rPr lang="en-US" sz="1200" b="0">
                <a:latin typeface="Times" charset="0"/>
              </a:rPr>
              <a:pPr/>
              <a:t>5</a:t>
            </a:fld>
            <a:endParaRPr lang="en-US" sz="1200" b="0">
              <a:latin typeface="Times" charset="0"/>
            </a:endParaRPr>
          </a:p>
        </p:txBody>
      </p:sp>
      <p:sp>
        <p:nvSpPr>
          <p:cNvPr id="55299" name="Rectangle 2"/>
          <p:cNvSpPr>
            <a:spLocks noChangeArrowheads="1"/>
          </p:cNvSpPr>
          <p:nvPr>
            <p:ph type="sldImg"/>
          </p:nvPr>
        </p:nvSpPr>
        <p:spPr>
          <a:solidFill>
            <a:srgbClr val="FFFFFF"/>
          </a:solidFill>
          <a:ln/>
        </p:spPr>
      </p:sp>
      <p:sp>
        <p:nvSpPr>
          <p:cNvPr id="55300" name="Rectangle 3"/>
          <p:cNvSpPr>
            <a:spLocks noChangeArrowheads="1"/>
          </p:cNvSpPr>
          <p:nvPr>
            <p:ph type="body" idx="1"/>
          </p:nvPr>
        </p:nvSpPr>
        <p:spPr>
          <a:solidFill>
            <a:srgbClr val="FFFFFF"/>
          </a:solidFill>
          <a:ln>
            <a:solidFill>
              <a:srgbClr val="000000"/>
            </a:solidFill>
          </a:ln>
        </p:spPr>
        <p:txBody>
          <a:bodyPr/>
          <a:lstStyle/>
          <a:p>
            <a:pPr eaLnBrk="1" hangingPunct="1"/>
            <a:r>
              <a:rPr lang="en-US" sz="800">
                <a:latin typeface="Arial" charset="0"/>
                <a:ea typeface="ＭＳ Ｐゴシック" charset="0"/>
                <a:cs typeface="ＭＳ Ｐゴシック" charset="0"/>
              </a:rPr>
              <a:t> A Type I curve is flat at the start, reflecting low death rates during early and middle life, then drops steeply as death rates increase among older age groups. Humans and many other large mammals that produce few offspring but provide them with good care often exhibit this kind of curve. In contrast, a Type III curve drops sharply at the start, reflecting very high death rates for the young, but then flattens out as death rates decline for those few individuals that have survived to a certain critical age. This type of curve is usually associated with organisms that produce very large numbers of offspring but provide little or no care, such as long–lived plants, many fishes, and marine invertebrates. An oyster, for example, may release millions of eggs, but most offspring die as larvae from predation or other causes. Those few that survive long enough to attach to a suitable substrate and begin growing a hard shell will probably survive for a relatively long time. Type II curves are intermediate, with a constant death rate over the organism</a:t>
            </a:r>
            <a:r>
              <a:rPr lang="ja-JP" altLang="en-US" sz="800">
                <a:latin typeface="Arial" charset="0"/>
                <a:ea typeface="ＭＳ Ｐゴシック" charset="0"/>
                <a:cs typeface="ＭＳ Ｐゴシック" charset="0"/>
              </a:rPr>
              <a:t>’</a:t>
            </a:r>
            <a:r>
              <a:rPr lang="en-US" sz="800">
                <a:latin typeface="Arial" charset="0"/>
                <a:ea typeface="ＭＳ Ｐゴシック" charset="0"/>
                <a:cs typeface="ＭＳ Ｐゴシック" charset="0"/>
              </a:rPr>
              <a:t>s life span. This kind of survivorship occurs in Belding</a:t>
            </a:r>
            <a:r>
              <a:rPr lang="ja-JP" altLang="en-US" sz="800">
                <a:latin typeface="Arial" charset="0"/>
                <a:ea typeface="ＭＳ Ｐゴシック" charset="0"/>
                <a:cs typeface="ＭＳ Ｐゴシック" charset="0"/>
              </a:rPr>
              <a:t>’</a:t>
            </a:r>
            <a:r>
              <a:rPr lang="en-US" sz="800">
                <a:latin typeface="Arial" charset="0"/>
                <a:ea typeface="ＭＳ Ｐゴシック" charset="0"/>
                <a:cs typeface="ＭＳ Ｐゴシック" charset="0"/>
              </a:rPr>
              <a:t>s ground squirrels and some other rodents, various invertebrates, some lizards, and some annual plants.</a:t>
            </a:r>
          </a:p>
          <a:p>
            <a:pPr eaLnBrk="1" hangingPunct="1"/>
            <a:endParaRPr lang="en-US" sz="800">
              <a:latin typeface="Arial" charset="0"/>
              <a:ea typeface="ＭＳ Ｐゴシック" charset="0"/>
              <a:cs typeface="ＭＳ Ｐゴシック" charset="0"/>
            </a:endParaRPr>
          </a:p>
          <a:p>
            <a:r>
              <a:rPr lang="en-US" sz="800">
                <a:latin typeface="Arial" charset="0"/>
                <a:ea typeface="ＭＳ Ｐゴシック" charset="0"/>
                <a:cs typeface="ＭＳ Ｐゴシック" charset="0"/>
              </a:rPr>
              <a:t>For species with sexual reproduction, demographers often concentrate on females in a population</a:t>
            </a:r>
          </a:p>
          <a:p>
            <a:r>
              <a:rPr lang="en-US" sz="800">
                <a:latin typeface="Arial" charset="0"/>
                <a:ea typeface="ＭＳ Ｐゴシック" charset="0"/>
                <a:cs typeface="ＭＳ Ｐゴシック" charset="0"/>
              </a:rPr>
              <a:t>A </a:t>
            </a:r>
            <a:r>
              <a:rPr lang="en-US" sz="800" b="1">
                <a:latin typeface="Arial" charset="0"/>
                <a:ea typeface="ＭＳ Ｐゴシック" charset="0"/>
                <a:cs typeface="ＭＳ Ｐゴシック" charset="0"/>
              </a:rPr>
              <a:t>reproductive table</a:t>
            </a:r>
            <a:r>
              <a:rPr lang="en-US" sz="800">
                <a:latin typeface="Arial" charset="0"/>
                <a:ea typeface="ＭＳ Ｐゴシック" charset="0"/>
                <a:cs typeface="ＭＳ Ｐゴシック" charset="0"/>
              </a:rPr>
              <a:t>, or fertility schedule, is an age-specific summary of the reproductive rates in a population</a:t>
            </a:r>
          </a:p>
          <a:p>
            <a:r>
              <a:rPr lang="en-US" sz="800">
                <a:latin typeface="Arial" charset="0"/>
                <a:ea typeface="ＭＳ Ｐゴシック" charset="0"/>
                <a:cs typeface="ＭＳ Ｐゴシック" charset="0"/>
              </a:rPr>
              <a:t>It describes reproductive patterns of a population</a:t>
            </a:r>
          </a:p>
          <a:p>
            <a:pPr eaLnBrk="1" hangingPunct="1"/>
            <a:endParaRPr lang="en-US" sz="800">
              <a:latin typeface="Arial"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normAutofit/>
          </a:bodyPr>
          <a:lstStyle/>
          <a:p>
            <a:pPr>
              <a:lnSpc>
                <a:spcPct val="75000"/>
              </a:lnSpc>
              <a:spcBef>
                <a:spcPct val="40000"/>
              </a:spcBef>
            </a:pPr>
            <a:r>
              <a:rPr lang="en-US">
                <a:latin typeface="Arial" charset="0"/>
                <a:ea typeface="ＭＳ Ｐゴシック" charset="0"/>
                <a:cs typeface="ＭＳ Ｐゴシック" charset="0"/>
              </a:rPr>
              <a:t>An organism</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a:t>
            </a:r>
            <a:r>
              <a:rPr lang="en-US" b="1">
                <a:latin typeface="Arial" charset="0"/>
                <a:ea typeface="ＭＳ Ｐゴシック" charset="0"/>
                <a:cs typeface="ＭＳ Ｐゴシック" charset="0"/>
              </a:rPr>
              <a:t>life history </a:t>
            </a:r>
            <a:r>
              <a:rPr lang="en-US">
                <a:latin typeface="Arial" charset="0"/>
                <a:ea typeface="ＭＳ Ｐゴシック" charset="0"/>
                <a:cs typeface="ＭＳ Ｐゴシック" charset="0"/>
              </a:rPr>
              <a:t>comprises the traits that affect its schedule of reproduction and survival:</a:t>
            </a:r>
          </a:p>
          <a:p>
            <a:pPr lvl="1">
              <a:lnSpc>
                <a:spcPct val="75000"/>
              </a:lnSpc>
              <a:spcBef>
                <a:spcPct val="40000"/>
              </a:spcBef>
            </a:pPr>
            <a:r>
              <a:rPr lang="en-US" sz="700">
                <a:latin typeface="Arial" charset="0"/>
                <a:ea typeface="ＭＳ Ｐゴシック" charset="0"/>
              </a:rPr>
              <a:t>The age at which reproduction begins</a:t>
            </a:r>
          </a:p>
          <a:p>
            <a:pPr lvl="1">
              <a:lnSpc>
                <a:spcPct val="75000"/>
              </a:lnSpc>
              <a:spcBef>
                <a:spcPct val="40000"/>
              </a:spcBef>
            </a:pPr>
            <a:r>
              <a:rPr lang="en-US" sz="700">
                <a:latin typeface="Arial" charset="0"/>
                <a:ea typeface="ＭＳ Ｐゴシック" charset="0"/>
              </a:rPr>
              <a:t>How often the organism reproduces</a:t>
            </a:r>
          </a:p>
          <a:p>
            <a:pPr lvl="1">
              <a:lnSpc>
                <a:spcPct val="75000"/>
              </a:lnSpc>
              <a:spcBef>
                <a:spcPct val="40000"/>
              </a:spcBef>
            </a:pPr>
            <a:r>
              <a:rPr lang="en-US" sz="700">
                <a:latin typeface="Arial" charset="0"/>
                <a:ea typeface="ＭＳ Ｐゴシック" charset="0"/>
              </a:rPr>
              <a:t>How many offspring are produced during each reproductive cycle</a:t>
            </a:r>
          </a:p>
          <a:p>
            <a:pPr>
              <a:lnSpc>
                <a:spcPct val="75000"/>
              </a:lnSpc>
              <a:spcBef>
                <a:spcPct val="40000"/>
              </a:spcBef>
            </a:pPr>
            <a:r>
              <a:rPr lang="en-US">
                <a:latin typeface="Arial" charset="0"/>
                <a:ea typeface="ＭＳ Ｐゴシック" charset="0"/>
                <a:cs typeface="ＭＳ Ｐゴシック" charset="0"/>
              </a:rPr>
              <a:t>Life history traits are evolutionary outcomes reflected in the development, physiology, and behavior of an organism</a:t>
            </a:r>
          </a:p>
          <a:p>
            <a:pPr>
              <a:lnSpc>
                <a:spcPct val="80000"/>
              </a:lnSpc>
            </a:pPr>
            <a:r>
              <a:rPr lang="en-US">
                <a:latin typeface="Arial" charset="0"/>
                <a:ea typeface="ＭＳ Ｐゴシック" charset="0"/>
                <a:cs typeface="ＭＳ Ｐゴシック" charset="0"/>
              </a:rPr>
              <a:t>Life histories are very diverse</a:t>
            </a:r>
          </a:p>
          <a:p>
            <a:pPr>
              <a:lnSpc>
                <a:spcPct val="80000"/>
              </a:lnSpc>
            </a:pPr>
            <a:r>
              <a:rPr lang="en-US">
                <a:latin typeface="Arial" charset="0"/>
                <a:ea typeface="ＭＳ Ｐゴシック" charset="0"/>
                <a:cs typeface="ＭＳ Ｐゴシック" charset="0"/>
              </a:rPr>
              <a:t>Species that exhibit </a:t>
            </a:r>
            <a:r>
              <a:rPr lang="en-US" b="1">
                <a:latin typeface="Arial" charset="0"/>
                <a:ea typeface="ＭＳ Ｐゴシック" charset="0"/>
                <a:cs typeface="ＭＳ Ｐゴシック" charset="0"/>
              </a:rPr>
              <a:t>semelparity</a:t>
            </a:r>
            <a:r>
              <a:rPr lang="en-US">
                <a:latin typeface="Arial" charset="0"/>
                <a:ea typeface="ＭＳ Ｐゴシック" charset="0"/>
                <a:cs typeface="ＭＳ Ｐゴシック" charset="0"/>
              </a:rPr>
              <a:t>, or </a:t>
            </a:r>
            <a:r>
              <a:rPr lang="en-US" b="1">
                <a:latin typeface="Arial" charset="0"/>
                <a:ea typeface="ＭＳ Ｐゴシック" charset="0"/>
                <a:cs typeface="ＭＳ Ｐゴシック" charset="0"/>
              </a:rPr>
              <a:t>big-bang reproduction</a:t>
            </a:r>
            <a:r>
              <a:rPr lang="en-US">
                <a:latin typeface="Arial" charset="0"/>
                <a:ea typeface="ＭＳ Ｐゴシック" charset="0"/>
                <a:cs typeface="ＭＳ Ｐゴシック" charset="0"/>
              </a:rPr>
              <a:t>, reproduce once and die</a:t>
            </a:r>
          </a:p>
          <a:p>
            <a:pPr>
              <a:lnSpc>
                <a:spcPct val="80000"/>
              </a:lnSpc>
            </a:pPr>
            <a:r>
              <a:rPr lang="en-US">
                <a:latin typeface="Arial" charset="0"/>
                <a:ea typeface="ＭＳ Ｐゴシック" charset="0"/>
                <a:cs typeface="ＭＳ Ｐゴシック" charset="0"/>
              </a:rPr>
              <a:t>Species that exhibit </a:t>
            </a:r>
            <a:r>
              <a:rPr lang="en-US" b="1">
                <a:latin typeface="Arial" charset="0"/>
                <a:ea typeface="ＭＳ Ｐゴシック" charset="0"/>
                <a:cs typeface="ＭＳ Ｐゴシック" charset="0"/>
              </a:rPr>
              <a:t>iteroparity</a:t>
            </a:r>
            <a:r>
              <a:rPr lang="en-US">
                <a:latin typeface="Arial" charset="0"/>
                <a:ea typeface="ＭＳ Ｐゴシック" charset="0"/>
                <a:cs typeface="ＭＳ Ｐゴシック" charset="0"/>
              </a:rPr>
              <a:t>, or </a:t>
            </a:r>
            <a:r>
              <a:rPr lang="en-US" b="1">
                <a:latin typeface="Arial" charset="0"/>
                <a:ea typeface="ＭＳ Ｐゴシック" charset="0"/>
                <a:cs typeface="ＭＳ Ｐゴシック" charset="0"/>
              </a:rPr>
              <a:t>repeated reproduction</a:t>
            </a:r>
            <a:r>
              <a:rPr lang="en-US">
                <a:latin typeface="Arial" charset="0"/>
                <a:ea typeface="ＭＳ Ｐゴシック" charset="0"/>
                <a:cs typeface="ＭＳ Ｐゴシック" charset="0"/>
              </a:rPr>
              <a:t>, produce offspring repeatedly</a:t>
            </a:r>
          </a:p>
          <a:p>
            <a:pPr>
              <a:lnSpc>
                <a:spcPct val="80000"/>
              </a:lnSpc>
            </a:pPr>
            <a:r>
              <a:rPr lang="en-US">
                <a:latin typeface="Arial" charset="0"/>
                <a:ea typeface="ＭＳ Ｐゴシック" charset="0"/>
                <a:cs typeface="ＭＳ Ｐゴシック" charset="0"/>
              </a:rPr>
              <a:t>Highly variable or unpredictable environments likely favor big-bang reproduction, while dependable environments may favor repeated reproduction</a:t>
            </a:r>
          </a:p>
          <a:p>
            <a:pPr>
              <a:lnSpc>
                <a:spcPct val="80000"/>
              </a:lnSpc>
            </a:pPr>
            <a:r>
              <a:rPr lang="en-US">
                <a:latin typeface="Arial" charset="0"/>
                <a:ea typeface="ＭＳ Ｐゴシック" charset="0"/>
                <a:cs typeface="ＭＳ Ｐゴシック" charset="0"/>
              </a:rPr>
              <a:t>Organisms have finite resources, which may lead to trade-offs between survival and reproduction</a:t>
            </a:r>
          </a:p>
          <a:p>
            <a:pPr>
              <a:lnSpc>
                <a:spcPct val="80000"/>
              </a:lnSpc>
            </a:pPr>
            <a:endParaRPr lang="en-US">
              <a:latin typeface="Arial" charset="0"/>
              <a:ea typeface="ＭＳ Ｐゴシック" charset="0"/>
              <a:cs typeface="ＭＳ Ｐゴシック" charset="0"/>
            </a:endParaRPr>
          </a:p>
          <a:p>
            <a:pPr>
              <a:lnSpc>
                <a:spcPct val="75000"/>
              </a:lnSpc>
              <a:spcBef>
                <a:spcPct val="40000"/>
              </a:spcBef>
            </a:pPr>
            <a:endParaRPr lang="en-US">
              <a:latin typeface="Arial" charset="0"/>
              <a:ea typeface="ＭＳ Ｐゴシック" charset="0"/>
              <a:cs typeface="ＭＳ Ｐゴシック" charset="0"/>
            </a:endParaRPr>
          </a:p>
          <a:p>
            <a:pPr>
              <a:lnSpc>
                <a:spcPct val="80000"/>
              </a:lnSpc>
            </a:pPr>
            <a:endParaRPr lang="en-US" sz="700">
              <a:latin typeface="Arial" charset="0"/>
              <a:ea typeface="ＭＳ Ｐゴシック" charset="0"/>
              <a:cs typeface="ＭＳ Ｐゴシック" charset="0"/>
            </a:endParaRP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40C57AF2-3CEF-474C-8BF7-7AF92E017517}" type="slidenum">
              <a:rPr lang="en-US" sz="1200" b="0">
                <a:latin typeface="Times" charset="0"/>
              </a:rPr>
              <a:pPr/>
              <a:t>6</a:t>
            </a:fld>
            <a:endParaRPr lang="en-US" sz="1200" b="0">
              <a:latin typeface="Times"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8103A42C-110A-4D40-BE27-B01D12AD5215}" type="slidenum">
              <a:rPr lang="en-US" sz="1200" b="0">
                <a:latin typeface="Times" charset="0"/>
              </a:rPr>
              <a:pPr/>
              <a:t>7</a:t>
            </a:fld>
            <a:endParaRPr lang="en-US" sz="1200" b="0">
              <a:latin typeface="Times" charset="0"/>
            </a:endParaRPr>
          </a:p>
        </p:txBody>
      </p:sp>
      <p:sp>
        <p:nvSpPr>
          <p:cNvPr id="61443" name="Rectangle 2"/>
          <p:cNvSpPr>
            <a:spLocks noChangeArrowheads="1"/>
          </p:cNvSpPr>
          <p:nvPr>
            <p:ph type="sldImg"/>
          </p:nvPr>
        </p:nvSpPr>
        <p:spPr>
          <a:solidFill>
            <a:srgbClr val="FFFFFF"/>
          </a:solidFill>
          <a:ln/>
        </p:spPr>
      </p:sp>
      <p:sp>
        <p:nvSpPr>
          <p:cNvPr id="61444" name="Rectangle 3"/>
          <p:cNvSpPr>
            <a:spLocks noChangeArrowheads="1"/>
          </p:cNvSpPr>
          <p:nvPr>
            <p:ph type="body" idx="1"/>
          </p:nvPr>
        </p:nvSpPr>
        <p:spPr>
          <a:solidFill>
            <a:srgbClr val="FFFFFF"/>
          </a:solidFill>
          <a:ln>
            <a:solidFill>
              <a:srgbClr val="000000"/>
            </a:solidFill>
          </a:ln>
        </p:spPr>
        <p:txBody>
          <a:bodyPr/>
          <a:lstStyle/>
          <a:p>
            <a:r>
              <a:rPr lang="en-US">
                <a:latin typeface="Arial" charset="0"/>
                <a:ea typeface="ＭＳ Ｐゴシック" charset="0"/>
                <a:cs typeface="ＭＳ Ｐゴシック" charset="0"/>
              </a:rPr>
              <a:t>Life history traits favored by natural selection may vary with population density and environmental conditions</a:t>
            </a:r>
          </a:p>
          <a:p>
            <a:r>
              <a:rPr lang="en-US" b="1" i="1">
                <a:latin typeface="Arial" charset="0"/>
                <a:ea typeface="ＭＳ Ｐゴシック" charset="0"/>
                <a:cs typeface="ＭＳ Ｐゴシック" charset="0"/>
              </a:rPr>
              <a:t>K</a:t>
            </a:r>
            <a:r>
              <a:rPr lang="en-US" b="1">
                <a:latin typeface="Arial" charset="0"/>
                <a:ea typeface="ＭＳ Ｐゴシック" charset="0"/>
                <a:cs typeface="ＭＳ Ｐゴシック" charset="0"/>
              </a:rPr>
              <a:t>-selection</a:t>
            </a:r>
            <a:r>
              <a:rPr lang="en-US">
                <a:latin typeface="Arial" charset="0"/>
                <a:ea typeface="ＭＳ Ｐゴシック" charset="0"/>
                <a:cs typeface="ＭＳ Ｐゴシック" charset="0"/>
              </a:rPr>
              <a:t>, or density-dependent selection, selects for life history traits that are sensitive to population density</a:t>
            </a:r>
          </a:p>
          <a:p>
            <a:r>
              <a:rPr lang="en-US" b="1" i="1">
                <a:latin typeface="Arial" charset="0"/>
                <a:ea typeface="ＭＳ Ｐゴシック" charset="0"/>
                <a:cs typeface="ＭＳ Ｐゴシック" charset="0"/>
              </a:rPr>
              <a:t>r</a:t>
            </a:r>
            <a:r>
              <a:rPr lang="en-US" b="1">
                <a:latin typeface="Arial" charset="0"/>
                <a:ea typeface="ＭＳ Ｐゴシック" charset="0"/>
                <a:cs typeface="ＭＳ Ｐゴシック" charset="0"/>
              </a:rPr>
              <a:t>-selection</a:t>
            </a:r>
            <a:r>
              <a:rPr lang="en-US">
                <a:latin typeface="Arial" charset="0"/>
                <a:ea typeface="ＭＳ Ｐゴシック" charset="0"/>
                <a:cs typeface="ＭＳ Ｐゴシック" charset="0"/>
              </a:rPr>
              <a:t>, or density-independent selection, selects for life history traits that maximize reproduction</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The concepts of </a:t>
            </a:r>
            <a:r>
              <a:rPr lang="en-US" i="1">
                <a:latin typeface="Arial" charset="0"/>
                <a:ea typeface="ＭＳ Ｐゴシック" charset="0"/>
                <a:cs typeface="ＭＳ Ｐゴシック" charset="0"/>
              </a:rPr>
              <a:t>K</a:t>
            </a:r>
            <a:r>
              <a:rPr lang="en-US">
                <a:latin typeface="Arial" charset="0"/>
                <a:ea typeface="ＭＳ Ｐゴシック" charset="0"/>
                <a:cs typeface="ＭＳ Ｐゴシック" charset="0"/>
              </a:rPr>
              <a:t>-selection and </a:t>
            </a:r>
            <a:r>
              <a:rPr lang="en-US" i="1">
                <a:latin typeface="Arial" charset="0"/>
                <a:ea typeface="ＭＳ Ｐゴシック" charset="0"/>
                <a:cs typeface="ＭＳ Ｐゴシック" charset="0"/>
              </a:rPr>
              <a:t>r</a:t>
            </a:r>
            <a:r>
              <a:rPr lang="en-US">
                <a:latin typeface="Arial" charset="0"/>
                <a:ea typeface="ＭＳ Ｐゴシック" charset="0"/>
                <a:cs typeface="ＭＳ Ｐゴシック" charset="0"/>
              </a:rPr>
              <a:t>-selection are oversimplifications but have stimulated alternative hypotheses of life history evolution</a:t>
            </a: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F2D96F52-A0B5-964E-98C2-BD46984A3295}" type="slidenum">
              <a:rPr lang="en-US" sz="1200" b="0">
                <a:latin typeface="Times" charset="0"/>
              </a:rPr>
              <a:pPr/>
              <a:t>8</a:t>
            </a:fld>
            <a:endParaRPr lang="en-US" sz="1200" b="0">
              <a:latin typeface="Times" charset="0"/>
            </a:endParaRPr>
          </a:p>
        </p:txBody>
      </p:sp>
      <p:sp>
        <p:nvSpPr>
          <p:cNvPr id="67587" name="Rectangle 2"/>
          <p:cNvSpPr>
            <a:spLocks noChangeArrowheads="1"/>
          </p:cNvSpPr>
          <p:nvPr>
            <p:ph type="sldImg"/>
          </p:nvPr>
        </p:nvSpPr>
        <p:spPr>
          <a:solidFill>
            <a:srgbClr val="FFFFFF"/>
          </a:solidFill>
          <a:ln/>
        </p:spPr>
      </p:sp>
      <p:sp>
        <p:nvSpPr>
          <p:cNvPr id="67588" name="Rectangle 3"/>
          <p:cNvSpPr>
            <a:spLocks noChangeArrowheads="1"/>
          </p:cNvSpPr>
          <p:nvPr>
            <p:ph type="body" idx="1"/>
          </p:nvPr>
        </p:nvSpPr>
        <p:spPr>
          <a:solidFill>
            <a:srgbClr val="FFFFFF"/>
          </a:solidFill>
          <a:ln>
            <a:solidFill>
              <a:srgbClr val="000000"/>
            </a:solidFill>
          </a:ln>
        </p:spPr>
        <p:txBody>
          <a:bodyPr/>
          <a:lstStyle/>
          <a:p>
            <a:r>
              <a:rPr lang="en-US">
                <a:latin typeface="Arial" charset="0"/>
                <a:ea typeface="ＭＳ Ｐゴシック" charset="0"/>
                <a:cs typeface="ＭＳ Ｐゴシック" charset="0"/>
              </a:rPr>
              <a:t>It is useful to study population growth in an idealized situation</a:t>
            </a:r>
          </a:p>
          <a:p>
            <a:r>
              <a:rPr lang="en-US">
                <a:latin typeface="Arial" charset="0"/>
                <a:ea typeface="ＭＳ Ｐゴシック" charset="0"/>
                <a:cs typeface="ＭＳ Ｐゴシック" charset="0"/>
              </a:rPr>
              <a:t>Idealized situations help us understand the capacity of species to increase and the conditions that may facilitate this growth</a:t>
            </a:r>
          </a:p>
          <a:p>
            <a:pPr eaLnBrk="1" hangingPunct="1"/>
            <a:endParaRPr lang="en-US">
              <a:latin typeface="Arial" charset="0"/>
              <a:ea typeface="ＭＳ Ｐゴシック" charset="0"/>
              <a:cs typeface="ＭＳ Ｐゴシック" charset="0"/>
            </a:endParaRPr>
          </a:p>
          <a:p>
            <a:pPr eaLnBrk="1" hangingPunct="1"/>
            <a:r>
              <a:rPr lang="en-US">
                <a:latin typeface="Arial" charset="0"/>
                <a:ea typeface="ＭＳ Ｐゴシック" charset="0"/>
                <a:cs typeface="ＭＳ Ｐゴシック" charset="0"/>
              </a:rPr>
              <a:t>If immigration and emigration are ignored, a population</a:t>
            </a:r>
            <a:r>
              <a:rPr lang="ja-JP" altLang="en-US">
                <a:latin typeface="Arial" charset="0"/>
                <a:ea typeface="ＭＳ Ｐゴシック" charset="0"/>
                <a:cs typeface="ＭＳ Ｐゴシック" charset="0"/>
              </a:rPr>
              <a:t>’</a:t>
            </a:r>
            <a:r>
              <a:rPr lang="en-US">
                <a:latin typeface="Arial" charset="0"/>
                <a:ea typeface="ＭＳ Ｐゴシック" charset="0"/>
                <a:cs typeface="ＭＳ Ｐゴシック" charset="0"/>
              </a:rPr>
              <a:t>s growth rate (per capita increase) equals birth rate minus death rate</a:t>
            </a:r>
          </a:p>
          <a:p>
            <a:r>
              <a:rPr lang="en-US" b="1">
                <a:latin typeface="Arial" charset="0"/>
                <a:ea typeface="ＭＳ Ｐゴシック" charset="0"/>
                <a:cs typeface="ＭＳ Ｐゴシック" charset="0"/>
              </a:rPr>
              <a:t>Zero population growth </a:t>
            </a:r>
            <a:r>
              <a:rPr lang="en-US">
                <a:latin typeface="Arial" charset="0"/>
                <a:ea typeface="ＭＳ Ｐゴシック" charset="0"/>
                <a:cs typeface="ＭＳ Ｐゴシック" charset="0"/>
              </a:rPr>
              <a:t>occurs when the birth rate equals the death rate</a:t>
            </a:r>
          </a:p>
          <a:p>
            <a:r>
              <a:rPr lang="en-US">
                <a:latin typeface="Arial" charset="0"/>
                <a:ea typeface="ＭＳ Ｐゴシック" charset="0"/>
                <a:cs typeface="ＭＳ Ｐゴシック" charset="0"/>
              </a:rPr>
              <a:t>Most ecologists use differential calculus to express population growth as growth rate at a particular instant in time:</a:t>
            </a:r>
          </a:p>
          <a:p>
            <a:pPr eaLnBrk="1" hangingPunct="1"/>
            <a:r>
              <a:rPr lang="en-US">
                <a:latin typeface="Arial" charset="0"/>
                <a:ea typeface="ＭＳ Ｐゴシック" charset="0"/>
                <a:cs typeface="ＭＳ Ｐゴシック" charset="0"/>
              </a:rPr>
              <a:t>where </a:t>
            </a:r>
            <a:r>
              <a:rPr lang="en-US" i="1">
                <a:latin typeface="Arial" charset="0"/>
                <a:ea typeface="ＭＳ Ｐゴシック" charset="0"/>
                <a:cs typeface="ＭＳ Ｐゴシック" charset="0"/>
              </a:rPr>
              <a:t>N</a:t>
            </a:r>
            <a:r>
              <a:rPr lang="en-US">
                <a:latin typeface="Arial" charset="0"/>
                <a:ea typeface="ＭＳ Ｐゴシック" charset="0"/>
                <a:cs typeface="ＭＳ Ｐゴシック" charset="0"/>
              </a:rPr>
              <a:t> = population size, </a:t>
            </a:r>
            <a:r>
              <a:rPr lang="en-US" i="1">
                <a:latin typeface="Arial" charset="0"/>
                <a:ea typeface="ＭＳ Ｐゴシック" charset="0"/>
                <a:cs typeface="ＭＳ Ｐゴシック" charset="0"/>
              </a:rPr>
              <a:t>t</a:t>
            </a:r>
            <a:r>
              <a:rPr lang="en-US">
                <a:latin typeface="Arial" charset="0"/>
                <a:ea typeface="ＭＳ Ｐゴシック" charset="0"/>
                <a:cs typeface="ＭＳ Ｐゴシック" charset="0"/>
              </a:rPr>
              <a:t> = time, and </a:t>
            </a:r>
            <a:r>
              <a:rPr lang="en-US" i="1">
                <a:latin typeface="Arial" charset="0"/>
                <a:ea typeface="ＭＳ Ｐゴシック" charset="0"/>
                <a:cs typeface="ＭＳ Ｐゴシック" charset="0"/>
              </a:rPr>
              <a:t>r</a:t>
            </a:r>
            <a:r>
              <a:rPr lang="en-US">
                <a:latin typeface="Arial" charset="0"/>
                <a:ea typeface="ＭＳ Ｐゴシック" charset="0"/>
                <a:cs typeface="ＭＳ Ｐゴシック" charset="0"/>
              </a:rPr>
              <a:t> = per capita rate of increase = birth – death </a:t>
            </a:r>
          </a:p>
          <a:p>
            <a:r>
              <a:rPr lang="en-US" b="1">
                <a:latin typeface="Arial" charset="0"/>
                <a:ea typeface="ＭＳ Ｐゴシック" charset="0"/>
                <a:cs typeface="ＭＳ Ｐゴシック" charset="0"/>
              </a:rPr>
              <a:t>Exponential population growth </a:t>
            </a:r>
            <a:r>
              <a:rPr lang="en-US">
                <a:latin typeface="Arial" charset="0"/>
                <a:ea typeface="ＭＳ Ｐゴシック" charset="0"/>
                <a:cs typeface="ＭＳ Ｐゴシック" charset="0"/>
              </a:rPr>
              <a:t>is population increase under idealized conditions</a:t>
            </a:r>
          </a:p>
          <a:p>
            <a:r>
              <a:rPr lang="en-US">
                <a:latin typeface="Arial" charset="0"/>
                <a:ea typeface="ＭＳ Ｐゴシック" charset="0"/>
                <a:cs typeface="ＭＳ Ｐゴシック" charset="0"/>
              </a:rPr>
              <a:t>Under these conditions, the rate of reproduction is at its maximum, called the intrinsic rate of increase</a:t>
            </a:r>
          </a:p>
          <a:p>
            <a:r>
              <a:rPr lang="en-US">
                <a:latin typeface="Arial" charset="0"/>
                <a:ea typeface="ＭＳ Ｐゴシック" charset="0"/>
                <a:cs typeface="ＭＳ Ｐゴシック" charset="0"/>
              </a:rPr>
              <a:t>Exponential population growth results in a J-shaped curve</a:t>
            </a:r>
          </a:p>
          <a:p>
            <a:r>
              <a:rPr lang="en-US">
                <a:latin typeface="Arial" charset="0"/>
                <a:ea typeface="ＭＳ Ｐゴシック" charset="0"/>
                <a:cs typeface="ＭＳ Ｐゴシック" charset="0"/>
              </a:rPr>
              <a:t>The J-shaped curve of exponential growth characterizes some rebounding populations</a:t>
            </a:r>
          </a:p>
          <a:p>
            <a:endParaRPr lang="en-US">
              <a:latin typeface="Arial" charset="0"/>
              <a:ea typeface="ＭＳ Ｐゴシック" charset="0"/>
              <a:cs typeface="ＭＳ Ｐゴシック" charset="0"/>
            </a:endParaRPr>
          </a:p>
          <a:p>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33350C3D-B8F1-B44D-A3C1-9543FA1973F7}" type="slidenum">
              <a:rPr lang="en-US" sz="1200" b="0">
                <a:latin typeface="Times" charset="0"/>
              </a:rPr>
              <a:pPr/>
              <a:t>9</a:t>
            </a:fld>
            <a:endParaRPr lang="en-US" sz="1200" b="0">
              <a:latin typeface="Times" charset="0"/>
            </a:endParaRPr>
          </a:p>
        </p:txBody>
      </p:sp>
      <p:sp>
        <p:nvSpPr>
          <p:cNvPr id="69635" name="Rectangle 2"/>
          <p:cNvSpPr>
            <a:spLocks noChangeArrowheads="1"/>
          </p:cNvSpPr>
          <p:nvPr>
            <p:ph type="sldImg"/>
          </p:nvPr>
        </p:nvSpPr>
        <p:spPr>
          <a:solidFill>
            <a:srgbClr val="FFFFFF"/>
          </a:solidFill>
          <a:ln/>
        </p:spPr>
      </p:sp>
      <p:sp>
        <p:nvSpPr>
          <p:cNvPr id="69636" name="Rectangle 3"/>
          <p:cNvSpPr>
            <a:spLocks noChangeArrowheads="1"/>
          </p:cNvSpPr>
          <p:nvPr>
            <p:ph type="body" idx="1"/>
          </p:nvPr>
        </p:nvSpPr>
        <p:spPr>
          <a:solidFill>
            <a:srgbClr val="FFFFFF"/>
          </a:solidFill>
          <a:ln>
            <a:solidFill>
              <a:srgbClr val="000000"/>
            </a:solidFill>
          </a:ln>
        </p:spPr>
        <p:txBody>
          <a:bodyPr/>
          <a:lstStyle/>
          <a:p>
            <a:pPr eaLnBrk="1" hangingPunct="1"/>
            <a:r>
              <a:rPr lang="en-US" sz="900">
                <a:latin typeface="Arial" charset="0"/>
                <a:ea typeface="ＭＳ Ｐゴシック" charset="0"/>
                <a:cs typeface="ＭＳ Ｐゴシック" charset="0"/>
              </a:rPr>
              <a:t>The J–shaped curve of exponential growth is characteristic of some populations that are introduced into a new or unfilled environment or whose numbers have been drastically reduced by a catastrophic event and are rebounding. The graph illustrates the exponential population growth that occurred in the population of elephants in Kruger National Park, South Africa, after they were protected from hunting. After approximately 60 years of exponential growth, the large number of elephants had caused enough damage to the park vegetation that a collapse in the elephant food supply was likely, leading to an end to population growth through starvation. To protect other species and the park ecosystem before that happened, park managers began limiting the elephant population by using birth control and exporting elephants to other countries.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C3359C-1A2F-6644-89DB-025D53B8F41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104315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3359C-1A2F-6644-89DB-025D53B8F41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118228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3359C-1A2F-6644-89DB-025D53B8F41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214063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C3359C-1A2F-6644-89DB-025D53B8F41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2695449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C3359C-1A2F-6644-89DB-025D53B8F410}"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783823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C3359C-1A2F-6644-89DB-025D53B8F41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976715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C3359C-1A2F-6644-89DB-025D53B8F410}"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3810619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C3359C-1A2F-6644-89DB-025D53B8F410}"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98901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C3359C-1A2F-6644-89DB-025D53B8F410}"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3704265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3359C-1A2F-6644-89DB-025D53B8F41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1806362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C3359C-1A2F-6644-89DB-025D53B8F410}"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888414-1284-1142-8932-B1496E8C9D60}" type="slidenum">
              <a:rPr lang="en-US" smtClean="0"/>
              <a:t>‹#›</a:t>
            </a:fld>
            <a:endParaRPr lang="en-US"/>
          </a:p>
        </p:txBody>
      </p:sp>
    </p:spTree>
    <p:extLst>
      <p:ext uri="{BB962C8B-B14F-4D97-AF65-F5344CB8AC3E}">
        <p14:creationId xmlns:p14="http://schemas.microsoft.com/office/powerpoint/2010/main" val="75398085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3359C-1A2F-6644-89DB-025D53B8F410}"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888414-1284-1142-8932-B1496E8C9D60}" type="slidenum">
              <a:rPr lang="en-US" smtClean="0"/>
              <a:t>‹#›</a:t>
            </a:fld>
            <a:endParaRPr lang="en-US"/>
          </a:p>
        </p:txBody>
      </p:sp>
    </p:spTree>
    <p:extLst>
      <p:ext uri="{BB962C8B-B14F-4D97-AF65-F5344CB8AC3E}">
        <p14:creationId xmlns:p14="http://schemas.microsoft.com/office/powerpoint/2010/main" val="4159721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52-02-DispersionPatterns-L"/>
          <p:cNvPicPr>
            <a:picLocks noChangeAspect="1" noChangeArrowheads="1"/>
          </p:cNvPicPr>
          <p:nvPr/>
        </p:nvPicPr>
        <p:blipFill>
          <a:blip r:embed="rId3">
            <a:extLst>
              <a:ext uri="{28A0092B-C50C-407E-A947-70E740481C1C}">
                <a14:useLocalDpi xmlns:a14="http://schemas.microsoft.com/office/drawing/2010/main" val="0"/>
              </a:ext>
            </a:extLst>
          </a:blip>
          <a:srcRect b="3885"/>
          <a:stretch>
            <a:fillRect/>
          </a:stretch>
        </p:blipFill>
        <p:spPr bwMode="auto">
          <a:xfrm>
            <a:off x="1101725" y="1855788"/>
            <a:ext cx="738187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3"/>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Population Spacing</a:t>
            </a:r>
          </a:p>
        </p:txBody>
      </p:sp>
      <p:sp>
        <p:nvSpPr>
          <p:cNvPr id="35844" name="Rectangle 4" descr="Rectangle: Click to edit Master text styles&#10;Second level&#10;Third level&#10;Fourth level&#10;Fifth level"/>
          <p:cNvSpPr>
            <a:spLocks noGrp="1" noChangeArrowheads="1"/>
          </p:cNvSpPr>
          <p:nvPr>
            <p:ph type="body" idx="1"/>
          </p:nvPr>
        </p:nvSpPr>
        <p:spPr>
          <a:xfrm>
            <a:off x="457200" y="1233012"/>
            <a:ext cx="8229600" cy="4525963"/>
          </a:xfrm>
        </p:spPr>
        <p:txBody>
          <a:bodyPr/>
          <a:lstStyle/>
          <a:p>
            <a:pPr eaLnBrk="1" hangingPunct="1"/>
            <a:r>
              <a:rPr lang="en-US" dirty="0">
                <a:latin typeface="Arial" charset="0"/>
                <a:ea typeface="ＭＳ Ｐゴシック" charset="0"/>
                <a:cs typeface="ＭＳ Ｐゴシック" charset="0"/>
              </a:rPr>
              <a:t>Dispersal patterns within a population</a:t>
            </a:r>
          </a:p>
        </p:txBody>
      </p:sp>
      <p:sp>
        <p:nvSpPr>
          <p:cNvPr id="35845" name="Rectangle 7"/>
          <p:cNvSpPr>
            <a:spLocks noChangeArrowheads="1"/>
          </p:cNvSpPr>
          <p:nvPr/>
        </p:nvSpPr>
        <p:spPr bwMode="auto">
          <a:xfrm>
            <a:off x="4143375" y="6461125"/>
            <a:ext cx="1128713"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chemeClr val="tx2"/>
                </a:solidFill>
              </a:rPr>
              <a:t>uniform</a:t>
            </a:r>
          </a:p>
        </p:txBody>
      </p:sp>
      <p:pic>
        <p:nvPicPr>
          <p:cNvPr id="380937" name="Picture 9"/>
          <p:cNvPicPr>
            <a:picLocks noChangeAspect="1" noChangeArrowheads="1"/>
          </p:cNvPicPr>
          <p:nvPr/>
        </p:nvPicPr>
        <p:blipFill>
          <a:blip r:embed="rId4">
            <a:extLst>
              <a:ext uri="{28A0092B-C50C-407E-A947-70E740481C1C}">
                <a14:useLocalDpi xmlns:a14="http://schemas.microsoft.com/office/drawing/2010/main" val="0"/>
              </a:ext>
            </a:extLst>
          </a:blip>
          <a:srcRect b="75600"/>
          <a:stretch>
            <a:fillRect/>
          </a:stretch>
        </p:blipFill>
        <p:spPr bwMode="auto">
          <a:xfrm>
            <a:off x="1154113" y="1933575"/>
            <a:ext cx="3600450"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0938" name="Picture 10"/>
          <p:cNvPicPr>
            <a:picLocks noChangeAspect="1" noChangeArrowheads="1"/>
          </p:cNvPicPr>
          <p:nvPr/>
        </p:nvPicPr>
        <p:blipFill>
          <a:blip r:embed="rId4">
            <a:extLst>
              <a:ext uri="{28A0092B-C50C-407E-A947-70E740481C1C}">
                <a14:useLocalDpi xmlns:a14="http://schemas.microsoft.com/office/drawing/2010/main" val="0"/>
              </a:ext>
            </a:extLst>
          </a:blip>
          <a:srcRect t="70799" b="2400"/>
          <a:stretch>
            <a:fillRect/>
          </a:stretch>
        </p:blipFill>
        <p:spPr bwMode="auto">
          <a:xfrm>
            <a:off x="5000625" y="3300413"/>
            <a:ext cx="34925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Rectangle 8"/>
          <p:cNvSpPr>
            <a:spLocks noChangeArrowheads="1"/>
          </p:cNvSpPr>
          <p:nvPr/>
        </p:nvSpPr>
        <p:spPr bwMode="auto">
          <a:xfrm>
            <a:off x="4970463" y="5208588"/>
            <a:ext cx="1116012"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chemeClr val="tx2"/>
                </a:solidFill>
              </a:rPr>
              <a:t>random</a:t>
            </a:r>
          </a:p>
        </p:txBody>
      </p:sp>
      <p:sp>
        <p:nvSpPr>
          <p:cNvPr id="35849" name="Rectangle 6"/>
          <p:cNvSpPr>
            <a:spLocks noChangeArrowheads="1"/>
          </p:cNvSpPr>
          <p:nvPr/>
        </p:nvSpPr>
        <p:spPr bwMode="auto">
          <a:xfrm>
            <a:off x="1093788" y="3836988"/>
            <a:ext cx="1228725" cy="3968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sz="2000">
                <a:solidFill>
                  <a:schemeClr val="tx2"/>
                </a:solidFill>
              </a:rPr>
              <a:t>clumped</a:t>
            </a:r>
          </a:p>
        </p:txBody>
      </p:sp>
      <p:sp>
        <p:nvSpPr>
          <p:cNvPr id="380933" name="Rectangle 5"/>
          <p:cNvSpPr>
            <a:spLocks noChangeArrowheads="1"/>
          </p:cNvSpPr>
          <p:nvPr/>
        </p:nvSpPr>
        <p:spPr bwMode="auto">
          <a:xfrm>
            <a:off x="5241925" y="1906588"/>
            <a:ext cx="3700463" cy="1311275"/>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a:spAutoFit/>
          </a:bodyPr>
          <a:lstStyle/>
          <a:p>
            <a:pPr algn="l"/>
            <a:r>
              <a:rPr lang="en-US" sz="2000">
                <a:solidFill>
                  <a:schemeClr val="tx2"/>
                </a:solidFill>
              </a:rPr>
              <a:t>Provides insight into the environmental associations </a:t>
            </a:r>
            <a:br>
              <a:rPr lang="en-US" sz="2000">
                <a:solidFill>
                  <a:schemeClr val="tx2"/>
                </a:solidFill>
              </a:rPr>
            </a:br>
            <a:r>
              <a:rPr lang="en-US" sz="2000">
                <a:solidFill>
                  <a:schemeClr val="tx2"/>
                </a:solidFill>
              </a:rPr>
              <a:t>&amp; social interactions of individuals in population</a:t>
            </a:r>
            <a:endParaRPr lang="en-US" sz="1800">
              <a:solidFill>
                <a:schemeClr val="tx2"/>
              </a:solidFill>
            </a:endParaRPr>
          </a:p>
        </p:txBody>
      </p:sp>
    </p:spTree>
    <p:extLst>
      <p:ext uri="{BB962C8B-B14F-4D97-AF65-F5344CB8AC3E}">
        <p14:creationId xmlns:p14="http://schemas.microsoft.com/office/powerpoint/2010/main" val="3340446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Population growth rates</a:t>
            </a:r>
          </a:p>
        </p:txBody>
      </p:sp>
      <p:sp>
        <p:nvSpPr>
          <p:cNvPr id="468995" name="Rectangle 3" descr="Rectangle: Click to edit Master text styles&#10;Second level&#10;Third level&#10;Fourth level&#10;Fifth level"/>
          <p:cNvSpPr>
            <a:spLocks noGrp="1" noChangeArrowheads="1"/>
          </p:cNvSpPr>
          <p:nvPr>
            <p:ph type="body" idx="1"/>
          </p:nvPr>
        </p:nvSpPr>
        <p:spPr>
          <a:xfrm>
            <a:off x="830263" y="1381125"/>
            <a:ext cx="8177212" cy="3735388"/>
          </a:xfrm>
        </p:spPr>
        <p:txBody>
          <a:bodyPr/>
          <a:lstStyle/>
          <a:p>
            <a:pPr eaLnBrk="1" hangingPunct="1"/>
            <a:r>
              <a:rPr lang="en-US">
                <a:latin typeface="Arial" charset="0"/>
                <a:ea typeface="ＭＳ Ｐゴシック" charset="0"/>
                <a:cs typeface="ＭＳ Ｐゴシック" charset="0"/>
              </a:rPr>
              <a:t>Factors affecting population growth rate</a:t>
            </a:r>
          </a:p>
          <a:p>
            <a:pPr lvl="1" eaLnBrk="1" hangingPunct="1"/>
            <a:r>
              <a:rPr lang="en-US" u="sng">
                <a:solidFill>
                  <a:srgbClr val="BC0013"/>
                </a:solidFill>
                <a:latin typeface="Arial" charset="0"/>
                <a:ea typeface="ＭＳ Ｐゴシック" charset="0"/>
              </a:rPr>
              <a:t>sex ratio</a:t>
            </a:r>
            <a:endParaRPr lang="en-US">
              <a:latin typeface="Arial" charset="0"/>
              <a:ea typeface="ＭＳ Ｐゴシック" charset="0"/>
            </a:endParaRPr>
          </a:p>
          <a:p>
            <a:pPr lvl="2" eaLnBrk="1" hangingPunct="1"/>
            <a:r>
              <a:rPr lang="en-US">
                <a:latin typeface="Arial" charset="0"/>
                <a:ea typeface="ＭＳ Ｐゴシック" charset="0"/>
              </a:rPr>
              <a:t>how many females vs. males?</a:t>
            </a:r>
          </a:p>
          <a:p>
            <a:pPr lvl="1" eaLnBrk="1" hangingPunct="1"/>
            <a:r>
              <a:rPr lang="en-US" u="sng">
                <a:solidFill>
                  <a:srgbClr val="BC0013"/>
                </a:solidFill>
                <a:latin typeface="Arial" charset="0"/>
                <a:ea typeface="ＭＳ Ｐゴシック" charset="0"/>
              </a:rPr>
              <a:t>generation time</a:t>
            </a:r>
            <a:endParaRPr lang="en-US">
              <a:latin typeface="Arial" charset="0"/>
              <a:ea typeface="ＭＳ Ｐゴシック" charset="0"/>
            </a:endParaRPr>
          </a:p>
          <a:p>
            <a:pPr lvl="2" eaLnBrk="1" hangingPunct="1"/>
            <a:r>
              <a:rPr lang="en-US">
                <a:latin typeface="Arial" charset="0"/>
                <a:ea typeface="ＭＳ Ｐゴシック" charset="0"/>
              </a:rPr>
              <a:t>at what age do females reproduce?</a:t>
            </a:r>
          </a:p>
          <a:p>
            <a:pPr lvl="1" eaLnBrk="1" hangingPunct="1"/>
            <a:r>
              <a:rPr lang="en-US" u="sng">
                <a:solidFill>
                  <a:srgbClr val="BC0013"/>
                </a:solidFill>
                <a:latin typeface="Arial" charset="0"/>
                <a:ea typeface="ＭＳ Ｐゴシック" charset="0"/>
              </a:rPr>
              <a:t>age structure</a:t>
            </a:r>
            <a:endParaRPr lang="en-US">
              <a:latin typeface="Arial" charset="0"/>
              <a:ea typeface="ＭＳ Ｐゴシック" charset="0"/>
            </a:endParaRPr>
          </a:p>
          <a:p>
            <a:pPr lvl="2" eaLnBrk="1" hangingPunct="1"/>
            <a:r>
              <a:rPr lang="en-US">
                <a:latin typeface="Arial" charset="0"/>
                <a:ea typeface="ＭＳ Ｐゴシック" charset="0"/>
              </a:rPr>
              <a:t>how females at reproductive age in </a:t>
            </a:r>
            <a:r>
              <a:rPr lang="en-US" u="sng">
                <a:latin typeface="Arial" charset="0"/>
                <a:ea typeface="ＭＳ Ｐゴシック" charset="0"/>
              </a:rPr>
              <a:t>cohort</a:t>
            </a:r>
            <a:r>
              <a:rPr lang="en-US">
                <a:latin typeface="Arial" charset="0"/>
                <a:ea typeface="ＭＳ Ｐゴシック" charset="0"/>
              </a:rPr>
              <a:t>?</a:t>
            </a:r>
          </a:p>
        </p:txBody>
      </p:sp>
      <p:pic>
        <p:nvPicPr>
          <p:cNvPr id="468996" name="Picture 4"/>
          <p:cNvPicPr>
            <a:picLocks noChangeAspect="1" noChangeArrowheads="1"/>
          </p:cNvPicPr>
          <p:nvPr/>
        </p:nvPicPr>
        <p:blipFill>
          <a:blip r:embed="rId3"/>
          <a:srcRect t="53278" b="7611"/>
          <a:stretch>
            <a:fillRect/>
          </a:stretch>
        </p:blipFill>
        <p:spPr bwMode="auto">
          <a:xfrm>
            <a:off x="1328738" y="4779963"/>
            <a:ext cx="6488112" cy="2000250"/>
          </a:xfrm>
          <a:prstGeom prst="rect">
            <a:avLst/>
          </a:prstGeom>
          <a:noFill/>
          <a:ln w="9525">
            <a:noFill/>
            <a:miter lim="800000"/>
            <a:headEnd/>
            <a:tailEnd/>
          </a:ln>
          <a:effectLst>
            <a:outerShdw blurRad="63500" dist="35921" dir="2700000" algn="ctr" rotWithShape="0">
              <a:srgbClr val="000000"/>
            </a:outerShdw>
          </a:effectLst>
        </p:spPr>
      </p:pic>
    </p:spTree>
    <p:extLst>
      <p:ext uri="{BB962C8B-B14F-4D97-AF65-F5344CB8AC3E}">
        <p14:creationId xmlns:p14="http://schemas.microsoft.com/office/powerpoint/2010/main" val="26009292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Age structure</a:t>
            </a:r>
          </a:p>
        </p:txBody>
      </p:sp>
      <p:sp>
        <p:nvSpPr>
          <p:cNvPr id="50179" name="Rectangle 3" descr="Rectangle: Click to edit Master text styles&#10;Second level&#10;Third level&#10;Fourth level&#10;Fifth level"/>
          <p:cNvSpPr>
            <a:spLocks noGrp="1" noChangeArrowheads="1"/>
          </p:cNvSpPr>
          <p:nvPr>
            <p:ph type="body" idx="1"/>
          </p:nvPr>
        </p:nvSpPr>
        <p:spPr>
          <a:xfrm>
            <a:off x="709613" y="1371600"/>
            <a:ext cx="8278812" cy="1327150"/>
          </a:xfrm>
        </p:spPr>
        <p:txBody>
          <a:bodyPr/>
          <a:lstStyle/>
          <a:p>
            <a:pPr eaLnBrk="1" hangingPunct="1"/>
            <a:r>
              <a:rPr lang="en-US">
                <a:latin typeface="Arial" charset="0"/>
                <a:ea typeface="ＭＳ Ｐゴシック" charset="0"/>
                <a:cs typeface="ＭＳ Ｐゴシック" charset="0"/>
              </a:rPr>
              <a:t>Relative number of individuals of each age</a:t>
            </a:r>
          </a:p>
        </p:txBody>
      </p:sp>
      <p:pic>
        <p:nvPicPr>
          <p:cNvPr id="50180" name="Picture 4" descr="52-22-AgeStructures-L"/>
          <p:cNvPicPr>
            <a:picLocks noChangeAspect="1" noChangeArrowheads="1"/>
          </p:cNvPicPr>
          <p:nvPr/>
        </p:nvPicPr>
        <p:blipFill>
          <a:blip r:embed="rId3">
            <a:extLst>
              <a:ext uri="{28A0092B-C50C-407E-A947-70E740481C1C}">
                <a14:useLocalDpi xmlns:a14="http://schemas.microsoft.com/office/drawing/2010/main" val="0"/>
              </a:ext>
            </a:extLst>
          </a:blip>
          <a:srcRect b="4800"/>
          <a:stretch>
            <a:fillRect/>
          </a:stretch>
        </p:blipFill>
        <p:spPr bwMode="auto">
          <a:xfrm>
            <a:off x="735013" y="2681288"/>
            <a:ext cx="7624762" cy="408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65" name="Rectangle 5" descr="Rectangle: Click to edit Master text styles&#10;Second level&#10;Third level&#10;Fourth level&#10;Fifth level"/>
          <p:cNvSpPr>
            <a:spLocks noChangeArrowheads="1"/>
          </p:cNvSpPr>
          <p:nvPr/>
        </p:nvSpPr>
        <p:spPr bwMode="auto">
          <a:xfrm>
            <a:off x="1412875" y="1963738"/>
            <a:ext cx="6318250" cy="647700"/>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90000"/>
              </a:lnSpc>
              <a:spcBef>
                <a:spcPct val="20000"/>
              </a:spcBef>
              <a:buClr>
                <a:srgbClr val="0F116A"/>
              </a:buClr>
              <a:buSzPct val="120000"/>
              <a:buFont typeface="Wingdings" charset="0"/>
              <a:buNone/>
            </a:pPr>
            <a:r>
              <a:rPr lang="en-US" sz="2000">
                <a:solidFill>
                  <a:srgbClr val="0F116A"/>
                </a:solidFill>
              </a:rPr>
              <a:t>What do these data imply about population growth in these countries?</a:t>
            </a:r>
          </a:p>
        </p:txBody>
      </p:sp>
      <p:sp>
        <p:nvSpPr>
          <p:cNvPr id="450566" name="Rectangle 6"/>
          <p:cNvSpPr>
            <a:spLocks noChangeArrowheads="1"/>
          </p:cNvSpPr>
          <p:nvPr/>
        </p:nvSpPr>
        <p:spPr bwMode="auto">
          <a:xfrm>
            <a:off x="400050" y="4953000"/>
            <a:ext cx="8329613" cy="822325"/>
          </a:xfrm>
          <a:prstGeom prst="rect">
            <a:avLst/>
          </a:prstGeom>
          <a:solidFill>
            <a:srgbClr val="FF00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450567" name="Rectangle 7"/>
          <p:cNvSpPr>
            <a:spLocks noChangeArrowheads="1"/>
          </p:cNvSpPr>
          <p:nvPr/>
        </p:nvSpPr>
        <p:spPr bwMode="auto">
          <a:xfrm>
            <a:off x="400050" y="5791200"/>
            <a:ext cx="8329613" cy="517525"/>
          </a:xfrm>
          <a:prstGeom prst="rect">
            <a:avLst/>
          </a:prstGeom>
          <a:solidFill>
            <a:srgbClr val="00FF00">
              <a:alpha val="2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Tree>
    <p:extLst>
      <p:ext uri="{BB962C8B-B14F-4D97-AF65-F5344CB8AC3E}">
        <p14:creationId xmlns:p14="http://schemas.microsoft.com/office/powerpoint/2010/main" val="32806041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Survivorship curves</a:t>
            </a:r>
          </a:p>
        </p:txBody>
      </p:sp>
      <p:sp>
        <p:nvSpPr>
          <p:cNvPr id="52227" name="Rectangle 3" descr="Rectangle: Click to edit Master text styles&#10;Second level&#10;Third level&#10;Fourth level&#10;Fifth level"/>
          <p:cNvSpPr>
            <a:spLocks noGrp="1" noChangeArrowheads="1"/>
          </p:cNvSpPr>
          <p:nvPr>
            <p:ph type="body" idx="1"/>
          </p:nvPr>
        </p:nvSpPr>
        <p:spPr>
          <a:xfrm>
            <a:off x="860425" y="1034256"/>
            <a:ext cx="7772400" cy="766763"/>
          </a:xfrm>
        </p:spPr>
        <p:txBody>
          <a:bodyPr/>
          <a:lstStyle/>
          <a:p>
            <a:pPr eaLnBrk="1" hangingPunct="1"/>
            <a:r>
              <a:rPr lang="en-US" dirty="0">
                <a:latin typeface="Arial" charset="0"/>
                <a:ea typeface="ＭＳ Ｐゴシック" charset="0"/>
                <a:cs typeface="ＭＳ Ｐゴシック" charset="0"/>
              </a:rPr>
              <a:t>Graphic representation of life table</a:t>
            </a:r>
          </a:p>
        </p:txBody>
      </p:sp>
      <p:pic>
        <p:nvPicPr>
          <p:cNvPr id="391172" name="Picture 4"/>
          <p:cNvPicPr>
            <a:picLocks noChangeAspect="1" noChangeArrowheads="1"/>
          </p:cNvPicPr>
          <p:nvPr/>
        </p:nvPicPr>
        <p:blipFill>
          <a:blip r:embed="rId3"/>
          <a:srcRect/>
          <a:stretch>
            <a:fillRect/>
          </a:stretch>
        </p:blipFill>
        <p:spPr bwMode="auto">
          <a:xfrm>
            <a:off x="2963863" y="2838450"/>
            <a:ext cx="5864225" cy="3951288"/>
          </a:xfrm>
          <a:prstGeom prst="rect">
            <a:avLst/>
          </a:prstGeom>
          <a:noFill/>
          <a:ln w="9525">
            <a:noFill/>
            <a:miter lim="800000"/>
            <a:headEnd/>
            <a:tailEnd/>
          </a:ln>
          <a:effectLst>
            <a:outerShdw blurRad="63500" dist="35921" dir="2700000" algn="ctr" rotWithShape="0">
              <a:srgbClr val="000000"/>
            </a:outerShdw>
          </a:effectLst>
        </p:spPr>
      </p:pic>
      <p:pic>
        <p:nvPicPr>
          <p:cNvPr id="391173" name="Picture 5"/>
          <p:cNvPicPr>
            <a:picLocks noChangeAspect="1" noChangeArrowheads="1"/>
          </p:cNvPicPr>
          <p:nvPr/>
        </p:nvPicPr>
        <p:blipFill>
          <a:blip r:embed="rId4"/>
          <a:srcRect/>
          <a:stretch>
            <a:fillRect/>
          </a:stretch>
        </p:blipFill>
        <p:spPr bwMode="auto">
          <a:xfrm>
            <a:off x="317500" y="3030538"/>
            <a:ext cx="2470150" cy="3668712"/>
          </a:xfrm>
          <a:prstGeom prst="rect">
            <a:avLst/>
          </a:prstGeom>
          <a:noFill/>
          <a:ln w="9525">
            <a:noFill/>
            <a:miter lim="800000"/>
            <a:headEnd/>
            <a:tailEnd/>
          </a:ln>
          <a:effectLst>
            <a:outerShdw blurRad="63500" dist="35921" dir="2700000" algn="ctr" rotWithShape="0">
              <a:srgbClr val="000000"/>
            </a:outerShdw>
          </a:effectLst>
        </p:spPr>
      </p:pic>
      <p:sp>
        <p:nvSpPr>
          <p:cNvPr id="52230" name="Rectangle 6"/>
          <p:cNvSpPr>
            <a:spLocks noChangeArrowheads="1"/>
          </p:cNvSpPr>
          <p:nvPr/>
        </p:nvSpPr>
        <p:spPr bwMode="auto">
          <a:xfrm>
            <a:off x="320675" y="3055938"/>
            <a:ext cx="2520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r>
              <a:rPr lang="en-US" sz="1600">
                <a:solidFill>
                  <a:schemeClr val="bg1"/>
                </a:solidFill>
              </a:rPr>
              <a:t>Belding ground squirrel</a:t>
            </a:r>
          </a:p>
        </p:txBody>
      </p:sp>
      <p:sp>
        <p:nvSpPr>
          <p:cNvPr id="391175" name="Rectangle 7"/>
          <p:cNvSpPr>
            <a:spLocks noChangeArrowheads="1"/>
          </p:cNvSpPr>
          <p:nvPr/>
        </p:nvSpPr>
        <p:spPr bwMode="auto">
          <a:xfrm>
            <a:off x="285750" y="1754188"/>
            <a:ext cx="8432800" cy="1006475"/>
          </a:xfrm>
          <a:prstGeom prst="rect">
            <a:avLst/>
          </a:prstGeom>
          <a:solidFill>
            <a:schemeClr val="bg2"/>
          </a:solidFill>
          <a:ln w="9525">
            <a:noFill/>
            <a:miter lim="800000"/>
            <a:headEnd/>
            <a:tailEnd/>
          </a:ln>
          <a:effectLst>
            <a:outerShdw blurRad="63500" dist="35921" dir="2700000" algn="ctr" rotWithShape="0">
              <a:srgbClr val="000000"/>
            </a:outerShdw>
          </a:effectLst>
        </p:spPr>
        <p:txBody>
          <a:bodyPr>
            <a:spAutoFit/>
          </a:bodyPr>
          <a:lstStyle/>
          <a:p>
            <a:pPr algn="l">
              <a:defRPr/>
            </a:pPr>
            <a:r>
              <a:rPr lang="en-US" sz="2000">
                <a:solidFill>
                  <a:schemeClr val="tx2"/>
                </a:solidFill>
                <a:latin typeface="Arial" pitchFamily="-107" charset="0"/>
                <a:ea typeface="+mn-ea"/>
                <a:cs typeface="+mn-cs"/>
              </a:rPr>
              <a:t>The relatively straight lines of the plots indicate relatively constant rates of death; however, males have a lower survival rate overall than females.</a:t>
            </a:r>
          </a:p>
        </p:txBody>
      </p:sp>
      <p:pic>
        <p:nvPicPr>
          <p:cNvPr id="52232" name="Picture 5" descr="53_05SquirrelSurvCurve-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3675" y="3068638"/>
            <a:ext cx="4832350" cy="334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Text Box 7"/>
          <p:cNvSpPr txBox="1">
            <a:spLocks noChangeArrowheads="1"/>
          </p:cNvSpPr>
          <p:nvPr/>
        </p:nvSpPr>
        <p:spPr bwMode="auto">
          <a:xfrm>
            <a:off x="6542088" y="6313488"/>
            <a:ext cx="1023937"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Age (years)</a:t>
            </a:r>
            <a:endParaRPr lang="en-US" sz="2200">
              <a:solidFill>
                <a:srgbClr val="563A84"/>
              </a:solidFill>
            </a:endParaRPr>
          </a:p>
        </p:txBody>
      </p:sp>
      <p:sp>
        <p:nvSpPr>
          <p:cNvPr id="52234" name="Text Box 8"/>
          <p:cNvSpPr txBox="1">
            <a:spLocks noChangeArrowheads="1"/>
          </p:cNvSpPr>
          <p:nvPr/>
        </p:nvSpPr>
        <p:spPr bwMode="auto">
          <a:xfrm>
            <a:off x="5516563" y="5980113"/>
            <a:ext cx="21272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2</a:t>
            </a:r>
            <a:endParaRPr lang="en-US" sz="2200">
              <a:solidFill>
                <a:srgbClr val="563A84"/>
              </a:solidFill>
            </a:endParaRPr>
          </a:p>
        </p:txBody>
      </p:sp>
      <p:sp>
        <p:nvSpPr>
          <p:cNvPr id="52235" name="Text Box 9"/>
          <p:cNvSpPr txBox="1">
            <a:spLocks noChangeArrowheads="1"/>
          </p:cNvSpPr>
          <p:nvPr/>
        </p:nvSpPr>
        <p:spPr bwMode="auto">
          <a:xfrm>
            <a:off x="4702175" y="5980113"/>
            <a:ext cx="271463"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0</a:t>
            </a:r>
            <a:endParaRPr lang="en-US" sz="2200">
              <a:solidFill>
                <a:srgbClr val="563A84"/>
              </a:solidFill>
            </a:endParaRPr>
          </a:p>
        </p:txBody>
      </p:sp>
      <p:sp>
        <p:nvSpPr>
          <p:cNvPr id="52236" name="Text Box 12"/>
          <p:cNvSpPr txBox="1">
            <a:spLocks noChangeArrowheads="1"/>
          </p:cNvSpPr>
          <p:nvPr/>
        </p:nvSpPr>
        <p:spPr bwMode="auto">
          <a:xfrm>
            <a:off x="6296025" y="5967413"/>
            <a:ext cx="196850"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4</a:t>
            </a:r>
          </a:p>
        </p:txBody>
      </p:sp>
      <p:sp>
        <p:nvSpPr>
          <p:cNvPr id="52237" name="Text Box 13"/>
          <p:cNvSpPr txBox="1">
            <a:spLocks noChangeArrowheads="1"/>
          </p:cNvSpPr>
          <p:nvPr/>
        </p:nvSpPr>
        <p:spPr bwMode="auto">
          <a:xfrm>
            <a:off x="7791450" y="5967413"/>
            <a:ext cx="241300" cy="10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8</a:t>
            </a:r>
          </a:p>
        </p:txBody>
      </p:sp>
      <p:sp>
        <p:nvSpPr>
          <p:cNvPr id="52238" name="Text Box 14"/>
          <p:cNvSpPr txBox="1">
            <a:spLocks noChangeArrowheads="1"/>
          </p:cNvSpPr>
          <p:nvPr/>
        </p:nvSpPr>
        <p:spPr bwMode="auto">
          <a:xfrm>
            <a:off x="7064375" y="5967413"/>
            <a:ext cx="206375" cy="17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6</a:t>
            </a:r>
          </a:p>
        </p:txBody>
      </p:sp>
      <p:sp>
        <p:nvSpPr>
          <p:cNvPr id="52239" name="Text Box 15"/>
          <p:cNvSpPr txBox="1">
            <a:spLocks noChangeArrowheads="1"/>
          </p:cNvSpPr>
          <p:nvPr/>
        </p:nvSpPr>
        <p:spPr bwMode="auto">
          <a:xfrm>
            <a:off x="4494213" y="4883150"/>
            <a:ext cx="200025" cy="14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10</a:t>
            </a:r>
          </a:p>
        </p:txBody>
      </p:sp>
      <p:sp>
        <p:nvSpPr>
          <p:cNvPr id="52240" name="Text Box 16"/>
          <p:cNvSpPr txBox="1">
            <a:spLocks noChangeArrowheads="1"/>
          </p:cNvSpPr>
          <p:nvPr/>
        </p:nvSpPr>
        <p:spPr bwMode="auto">
          <a:xfrm>
            <a:off x="8493125" y="5980113"/>
            <a:ext cx="360363"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10</a:t>
            </a:r>
          </a:p>
        </p:txBody>
      </p:sp>
      <p:sp>
        <p:nvSpPr>
          <p:cNvPr id="52241" name="Text Box 17"/>
          <p:cNvSpPr txBox="1">
            <a:spLocks noChangeArrowheads="1"/>
          </p:cNvSpPr>
          <p:nvPr/>
        </p:nvSpPr>
        <p:spPr bwMode="auto">
          <a:xfrm>
            <a:off x="4516438" y="5689600"/>
            <a:ext cx="258762"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1</a:t>
            </a:r>
          </a:p>
        </p:txBody>
      </p:sp>
      <p:sp>
        <p:nvSpPr>
          <p:cNvPr id="52242" name="Text Box 18"/>
          <p:cNvSpPr txBox="1">
            <a:spLocks noChangeArrowheads="1"/>
          </p:cNvSpPr>
          <p:nvPr/>
        </p:nvSpPr>
        <p:spPr bwMode="auto">
          <a:xfrm>
            <a:off x="4333875" y="3189288"/>
            <a:ext cx="412750" cy="14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1,000</a:t>
            </a:r>
          </a:p>
        </p:txBody>
      </p:sp>
      <p:sp>
        <p:nvSpPr>
          <p:cNvPr id="52243" name="Text Box 19"/>
          <p:cNvSpPr txBox="1">
            <a:spLocks noChangeArrowheads="1"/>
          </p:cNvSpPr>
          <p:nvPr/>
        </p:nvSpPr>
        <p:spPr bwMode="auto">
          <a:xfrm>
            <a:off x="4441825" y="4029075"/>
            <a:ext cx="2905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100</a:t>
            </a:r>
          </a:p>
        </p:txBody>
      </p:sp>
      <p:sp>
        <p:nvSpPr>
          <p:cNvPr id="52244" name="Text Box 20"/>
          <p:cNvSpPr txBox="1">
            <a:spLocks noChangeArrowheads="1"/>
          </p:cNvSpPr>
          <p:nvPr/>
        </p:nvSpPr>
        <p:spPr bwMode="auto">
          <a:xfrm rot="-5400000">
            <a:off x="2554288" y="4402138"/>
            <a:ext cx="2554287"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Number of survivors (log scale)</a:t>
            </a:r>
          </a:p>
        </p:txBody>
      </p:sp>
      <p:sp>
        <p:nvSpPr>
          <p:cNvPr id="52245" name="Text Box 21"/>
          <p:cNvSpPr txBox="1">
            <a:spLocks noChangeArrowheads="1"/>
          </p:cNvSpPr>
          <p:nvPr/>
        </p:nvSpPr>
        <p:spPr bwMode="auto">
          <a:xfrm>
            <a:off x="5278438" y="4645025"/>
            <a:ext cx="450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Males</a:t>
            </a:r>
          </a:p>
        </p:txBody>
      </p:sp>
      <p:sp>
        <p:nvSpPr>
          <p:cNvPr id="52246" name="Line 22"/>
          <p:cNvSpPr>
            <a:spLocks noChangeShapeType="1"/>
          </p:cNvSpPr>
          <p:nvPr/>
        </p:nvSpPr>
        <p:spPr bwMode="auto">
          <a:xfrm>
            <a:off x="5927725" y="4725988"/>
            <a:ext cx="32702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247" name="Text Box 23"/>
          <p:cNvSpPr txBox="1">
            <a:spLocks noChangeArrowheads="1"/>
          </p:cNvSpPr>
          <p:nvPr/>
        </p:nvSpPr>
        <p:spPr bwMode="auto">
          <a:xfrm>
            <a:off x="7750175" y="4440238"/>
            <a:ext cx="6778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marL="457200" indent="-457200">
              <a:defRPr sz="2400" b="1">
                <a:solidFill>
                  <a:schemeClr val="tx1"/>
                </a:solidFill>
                <a:latin typeface="Arial" charset="0"/>
                <a:ea typeface="ＭＳ Ｐゴシック" charset="0"/>
                <a:cs typeface="ＭＳ Ｐゴシック" charset="0"/>
              </a:defRPr>
            </a:lvl1pPr>
            <a:lvl2pPr marL="37931725" indent="-37474525">
              <a:defRPr sz="2400" b="1">
                <a:solidFill>
                  <a:schemeClr val="tx1"/>
                </a:solidFill>
                <a:latin typeface="Arial" charset="0"/>
                <a:ea typeface="ＭＳ Ｐゴシック" charset="0"/>
              </a:defRPr>
            </a:lvl2pPr>
            <a:lvl3pPr>
              <a:defRPr sz="2400" b="1">
                <a:solidFill>
                  <a:schemeClr val="tx1"/>
                </a:solidFill>
                <a:latin typeface="Arial" charset="0"/>
                <a:ea typeface="ＭＳ Ｐゴシック" charset="0"/>
              </a:defRPr>
            </a:lvl3pPr>
            <a:lvl4pPr>
              <a:defRPr sz="2400" b="1">
                <a:solidFill>
                  <a:schemeClr val="tx1"/>
                </a:solidFill>
                <a:latin typeface="Arial" charset="0"/>
                <a:ea typeface="ＭＳ Ｐゴシック" charset="0"/>
              </a:defRPr>
            </a:lvl4pPr>
            <a:lvl5pPr>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nSpc>
                <a:spcPct val="80000"/>
              </a:lnSpc>
              <a:buFont typeface="Arial" charset="0"/>
              <a:buNone/>
            </a:pPr>
            <a:r>
              <a:rPr lang="en-US" sz="2200"/>
              <a:t>Females</a:t>
            </a:r>
          </a:p>
        </p:txBody>
      </p:sp>
      <p:sp>
        <p:nvSpPr>
          <p:cNvPr id="52248" name="Line 24"/>
          <p:cNvSpPr>
            <a:spLocks noChangeShapeType="1"/>
          </p:cNvSpPr>
          <p:nvPr/>
        </p:nvSpPr>
        <p:spPr bwMode="auto">
          <a:xfrm flipH="1">
            <a:off x="7342188" y="4665663"/>
            <a:ext cx="287337" cy="2190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0784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147536"/>
            <a:ext cx="8229600" cy="1143000"/>
          </a:xfrm>
        </p:spPr>
        <p:txBody>
          <a:bodyPr/>
          <a:lstStyle/>
          <a:p>
            <a:pPr eaLnBrk="1" hangingPunct="1"/>
            <a:r>
              <a:rPr lang="en-US" dirty="0">
                <a:latin typeface="Arial" charset="0"/>
                <a:ea typeface="ＭＳ Ｐゴシック" charset="0"/>
                <a:cs typeface="ＭＳ Ｐゴシック" charset="0"/>
              </a:rPr>
              <a:t>Survivorship curves</a:t>
            </a:r>
          </a:p>
        </p:txBody>
      </p:sp>
      <p:sp>
        <p:nvSpPr>
          <p:cNvPr id="54275" name="Rectangle 4" descr="Rectangle: Click to edit Master text styles&#10;Second level&#10;Third level&#10;Fourth level&#10;Fifth level"/>
          <p:cNvSpPr>
            <a:spLocks noGrp="1" noChangeArrowheads="1"/>
          </p:cNvSpPr>
          <p:nvPr>
            <p:ph type="body" idx="1"/>
          </p:nvPr>
        </p:nvSpPr>
        <p:spPr>
          <a:xfrm>
            <a:off x="838200" y="1371600"/>
            <a:ext cx="4730750" cy="571500"/>
          </a:xfrm>
        </p:spPr>
        <p:txBody>
          <a:bodyPr>
            <a:normAutofit lnSpcReduction="10000"/>
          </a:bodyPr>
          <a:lstStyle/>
          <a:p>
            <a:pPr eaLnBrk="1" hangingPunct="1"/>
            <a:r>
              <a:rPr lang="en-US">
                <a:latin typeface="Arial" charset="0"/>
                <a:ea typeface="ＭＳ Ｐゴシック" charset="0"/>
                <a:cs typeface="ＭＳ Ｐゴシック" charset="0"/>
              </a:rPr>
              <a:t>Generalized strategies</a:t>
            </a:r>
          </a:p>
        </p:txBody>
      </p:sp>
      <p:sp>
        <p:nvSpPr>
          <p:cNvPr id="393221" name="Rectangle 5"/>
          <p:cNvSpPr>
            <a:spLocks noChangeArrowheads="1"/>
          </p:cNvSpPr>
          <p:nvPr/>
        </p:nvSpPr>
        <p:spPr bwMode="auto">
          <a:xfrm>
            <a:off x="5715000" y="912813"/>
            <a:ext cx="3227388" cy="1096962"/>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spAutoFit/>
          </a:bodyPr>
          <a:lstStyle/>
          <a:p>
            <a:pPr algn="l" eaLnBrk="1" hangingPunct="1">
              <a:spcBef>
                <a:spcPct val="20000"/>
              </a:spcBef>
              <a:buClr>
                <a:srgbClr val="0F116A"/>
              </a:buClr>
              <a:buSzPct val="120000"/>
              <a:buFont typeface="Wingdings" pitchFamily="-107" charset="2"/>
              <a:buNone/>
              <a:defRPr/>
            </a:pPr>
            <a:r>
              <a:rPr lang="en-US" sz="2200">
                <a:solidFill>
                  <a:srgbClr val="0F116A"/>
                </a:solidFill>
                <a:latin typeface="Arial" pitchFamily="-107" charset="0"/>
                <a:ea typeface="+mn-ea"/>
                <a:cs typeface="+mn-cs"/>
              </a:rPr>
              <a:t>What do these graphs tell about survival &amp; </a:t>
            </a:r>
            <a:br>
              <a:rPr lang="en-US" sz="2200">
                <a:solidFill>
                  <a:srgbClr val="0F116A"/>
                </a:solidFill>
                <a:latin typeface="Arial" pitchFamily="-107" charset="0"/>
                <a:ea typeface="+mn-ea"/>
                <a:cs typeface="+mn-cs"/>
              </a:rPr>
            </a:br>
            <a:r>
              <a:rPr lang="en-US" sz="2200">
                <a:solidFill>
                  <a:srgbClr val="0F116A"/>
                </a:solidFill>
                <a:latin typeface="Arial" pitchFamily="-107" charset="0"/>
                <a:ea typeface="+mn-ea"/>
                <a:cs typeface="+mn-cs"/>
              </a:rPr>
              <a:t>strategy of a species?</a:t>
            </a:r>
          </a:p>
        </p:txBody>
      </p:sp>
      <p:grpSp>
        <p:nvGrpSpPr>
          <p:cNvPr id="54277" name="Group 25"/>
          <p:cNvGrpSpPr>
            <a:grpSpLocks/>
          </p:cNvGrpSpPr>
          <p:nvPr/>
        </p:nvGrpSpPr>
        <p:grpSpPr bwMode="auto">
          <a:xfrm>
            <a:off x="622300" y="1939925"/>
            <a:ext cx="5016500" cy="4783138"/>
            <a:chOff x="392" y="1222"/>
            <a:chExt cx="3160" cy="3013"/>
          </a:xfrm>
        </p:grpSpPr>
        <p:pic>
          <p:nvPicPr>
            <p:cNvPr id="54281" name="Picture 6"/>
            <p:cNvPicPr>
              <a:picLocks noChangeAspect="1" noChangeArrowheads="1"/>
            </p:cNvPicPr>
            <p:nvPr/>
          </p:nvPicPr>
          <p:blipFill>
            <a:blip r:embed="rId3">
              <a:extLst>
                <a:ext uri="{28A0092B-C50C-407E-A947-70E740481C1C}">
                  <a14:useLocalDpi xmlns:a14="http://schemas.microsoft.com/office/drawing/2010/main" val="0"/>
                </a:ext>
              </a:extLst>
            </a:blip>
            <a:srcRect l="11250" t="1500" r="11250"/>
            <a:stretch>
              <a:fillRect/>
            </a:stretch>
          </p:blipFill>
          <p:spPr bwMode="auto">
            <a:xfrm>
              <a:off x="392" y="1222"/>
              <a:ext cx="3160" cy="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7"/>
            <p:cNvSpPr>
              <a:spLocks noChangeArrowheads="1"/>
            </p:cNvSpPr>
            <p:nvPr/>
          </p:nvSpPr>
          <p:spPr bwMode="auto">
            <a:xfrm>
              <a:off x="1041" y="3682"/>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0</a:t>
              </a:r>
              <a:endParaRPr lang="en-US" sz="1600" b="0"/>
            </a:p>
          </p:txBody>
        </p:sp>
        <p:sp>
          <p:nvSpPr>
            <p:cNvPr id="54283" name="Rectangle 8"/>
            <p:cNvSpPr>
              <a:spLocks noChangeArrowheads="1"/>
            </p:cNvSpPr>
            <p:nvPr/>
          </p:nvSpPr>
          <p:spPr bwMode="auto">
            <a:xfrm>
              <a:off x="1596"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25</a:t>
              </a:r>
              <a:endParaRPr lang="en-US" sz="1600" b="0"/>
            </a:p>
          </p:txBody>
        </p:sp>
        <p:sp>
          <p:nvSpPr>
            <p:cNvPr id="54284" name="Rectangle 9"/>
            <p:cNvSpPr>
              <a:spLocks noChangeArrowheads="1"/>
            </p:cNvSpPr>
            <p:nvPr/>
          </p:nvSpPr>
          <p:spPr bwMode="auto">
            <a:xfrm>
              <a:off x="677" y="1386"/>
              <a:ext cx="30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1000</a:t>
              </a:r>
              <a:endParaRPr lang="en-US" sz="1600" b="0"/>
            </a:p>
          </p:txBody>
        </p:sp>
        <p:sp>
          <p:nvSpPr>
            <p:cNvPr id="54285" name="Rectangle 10"/>
            <p:cNvSpPr>
              <a:spLocks noChangeArrowheads="1"/>
            </p:cNvSpPr>
            <p:nvPr/>
          </p:nvSpPr>
          <p:spPr bwMode="auto">
            <a:xfrm>
              <a:off x="753" y="2139"/>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100</a:t>
              </a:r>
              <a:endParaRPr lang="en-US" sz="1600" b="0"/>
            </a:p>
          </p:txBody>
        </p:sp>
        <p:sp>
          <p:nvSpPr>
            <p:cNvPr id="54286" name="Rectangle 11"/>
            <p:cNvSpPr>
              <a:spLocks noChangeArrowheads="1"/>
            </p:cNvSpPr>
            <p:nvPr/>
          </p:nvSpPr>
          <p:spPr bwMode="auto">
            <a:xfrm>
              <a:off x="2818" y="1429"/>
              <a:ext cx="46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Human</a:t>
              </a:r>
            </a:p>
            <a:p>
              <a:pPr algn="l">
                <a:lnSpc>
                  <a:spcPct val="85000"/>
                </a:lnSpc>
              </a:pPr>
              <a:r>
                <a:rPr lang="en-US" sz="1700">
                  <a:solidFill>
                    <a:srgbClr val="000000"/>
                  </a:solidFill>
                </a:rPr>
                <a:t>(type I)</a:t>
              </a:r>
              <a:endParaRPr lang="en-US" sz="1600" b="0"/>
            </a:p>
          </p:txBody>
        </p:sp>
        <p:sp>
          <p:nvSpPr>
            <p:cNvPr id="54287" name="Rectangle 12"/>
            <p:cNvSpPr>
              <a:spLocks noChangeArrowheads="1"/>
            </p:cNvSpPr>
            <p:nvPr/>
          </p:nvSpPr>
          <p:spPr bwMode="auto">
            <a:xfrm>
              <a:off x="2019" y="1872"/>
              <a:ext cx="484"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Hydra</a:t>
              </a:r>
            </a:p>
            <a:p>
              <a:pPr algn="l">
                <a:lnSpc>
                  <a:spcPct val="85000"/>
                </a:lnSpc>
              </a:pPr>
              <a:r>
                <a:rPr lang="en-US" sz="1700">
                  <a:solidFill>
                    <a:srgbClr val="000000"/>
                  </a:solidFill>
                </a:rPr>
                <a:t>(type II)</a:t>
              </a:r>
              <a:endParaRPr lang="en-US" sz="1600" b="0"/>
            </a:p>
          </p:txBody>
        </p:sp>
        <p:sp>
          <p:nvSpPr>
            <p:cNvPr id="54288" name="Rectangle 13"/>
            <p:cNvSpPr>
              <a:spLocks noChangeArrowheads="1"/>
            </p:cNvSpPr>
            <p:nvPr/>
          </p:nvSpPr>
          <p:spPr bwMode="auto">
            <a:xfrm>
              <a:off x="1439" y="2670"/>
              <a:ext cx="521"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Oyster</a:t>
              </a:r>
            </a:p>
            <a:p>
              <a:pPr algn="l">
                <a:lnSpc>
                  <a:spcPct val="85000"/>
                </a:lnSpc>
              </a:pPr>
              <a:r>
                <a:rPr lang="en-US" sz="1700">
                  <a:solidFill>
                    <a:srgbClr val="000000"/>
                  </a:solidFill>
                </a:rPr>
                <a:t>(type III)</a:t>
              </a:r>
              <a:endParaRPr lang="en-US" sz="1600" b="0"/>
            </a:p>
          </p:txBody>
        </p:sp>
        <p:sp>
          <p:nvSpPr>
            <p:cNvPr id="54289" name="Rectangle 14"/>
            <p:cNvSpPr>
              <a:spLocks noChangeArrowheads="1"/>
            </p:cNvSpPr>
            <p:nvPr/>
          </p:nvSpPr>
          <p:spPr bwMode="auto">
            <a:xfrm>
              <a:off x="829" y="2891"/>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10</a:t>
              </a:r>
              <a:endParaRPr lang="en-US" sz="1600" b="0"/>
            </a:p>
          </p:txBody>
        </p:sp>
        <p:sp>
          <p:nvSpPr>
            <p:cNvPr id="54290" name="Rectangle 15"/>
            <p:cNvSpPr>
              <a:spLocks noChangeArrowheads="1"/>
            </p:cNvSpPr>
            <p:nvPr/>
          </p:nvSpPr>
          <p:spPr bwMode="auto">
            <a:xfrm>
              <a:off x="904" y="3497"/>
              <a:ext cx="76"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1</a:t>
              </a:r>
              <a:endParaRPr lang="en-US" sz="1600" b="0"/>
            </a:p>
          </p:txBody>
        </p:sp>
        <p:sp>
          <p:nvSpPr>
            <p:cNvPr id="54291" name="Rectangle 16"/>
            <p:cNvSpPr>
              <a:spLocks noChangeArrowheads="1"/>
            </p:cNvSpPr>
            <p:nvPr/>
          </p:nvSpPr>
          <p:spPr bwMode="auto">
            <a:xfrm>
              <a:off x="2177"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50</a:t>
              </a:r>
              <a:endParaRPr lang="en-US" sz="1600" b="0"/>
            </a:p>
          </p:txBody>
        </p:sp>
        <p:sp>
          <p:nvSpPr>
            <p:cNvPr id="54292" name="Rectangle 17"/>
            <p:cNvSpPr>
              <a:spLocks noChangeArrowheads="1"/>
            </p:cNvSpPr>
            <p:nvPr/>
          </p:nvSpPr>
          <p:spPr bwMode="auto">
            <a:xfrm>
              <a:off x="1249" y="3926"/>
              <a:ext cx="19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F116A"/>
                  </a:solidFill>
                </a:rPr>
                <a:t>Percent of maximum life span</a:t>
              </a:r>
              <a:endParaRPr lang="en-US" sz="1600" b="0">
                <a:solidFill>
                  <a:srgbClr val="0F116A"/>
                </a:solidFill>
              </a:endParaRPr>
            </a:p>
          </p:txBody>
        </p:sp>
        <p:sp>
          <p:nvSpPr>
            <p:cNvPr id="54293" name="Rectangle 18"/>
            <p:cNvSpPr>
              <a:spLocks noChangeArrowheads="1"/>
            </p:cNvSpPr>
            <p:nvPr/>
          </p:nvSpPr>
          <p:spPr bwMode="auto">
            <a:xfrm>
              <a:off x="3229" y="3682"/>
              <a:ext cx="227"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100</a:t>
              </a:r>
              <a:endParaRPr lang="en-US" sz="1600" b="0"/>
            </a:p>
          </p:txBody>
        </p:sp>
        <p:sp>
          <p:nvSpPr>
            <p:cNvPr id="54294" name="Rectangle 19"/>
            <p:cNvSpPr>
              <a:spLocks noChangeArrowheads="1"/>
            </p:cNvSpPr>
            <p:nvPr/>
          </p:nvSpPr>
          <p:spPr bwMode="auto">
            <a:xfrm>
              <a:off x="2738" y="3682"/>
              <a:ext cx="151"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lnSpc>
                  <a:spcPct val="85000"/>
                </a:lnSpc>
              </a:pPr>
              <a:r>
                <a:rPr lang="en-US" sz="1700">
                  <a:solidFill>
                    <a:srgbClr val="000000"/>
                  </a:solidFill>
                </a:rPr>
                <a:t>75</a:t>
              </a:r>
              <a:endParaRPr lang="en-US" sz="1600" b="0"/>
            </a:p>
          </p:txBody>
        </p:sp>
        <p:sp>
          <p:nvSpPr>
            <p:cNvPr id="54295" name="Line 20"/>
            <p:cNvSpPr>
              <a:spLocks noChangeShapeType="1"/>
            </p:cNvSpPr>
            <p:nvPr/>
          </p:nvSpPr>
          <p:spPr bwMode="auto">
            <a:xfrm flipV="1">
              <a:off x="1239" y="2903"/>
              <a:ext cx="178"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6" name="Line 21"/>
            <p:cNvSpPr>
              <a:spLocks noChangeShapeType="1"/>
            </p:cNvSpPr>
            <p:nvPr/>
          </p:nvSpPr>
          <p:spPr bwMode="auto">
            <a:xfrm flipV="1">
              <a:off x="1838" y="2009"/>
              <a:ext cx="179" cy="134"/>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7" name="Line 22"/>
            <p:cNvSpPr>
              <a:spLocks noChangeShapeType="1"/>
            </p:cNvSpPr>
            <p:nvPr/>
          </p:nvSpPr>
          <p:spPr bwMode="auto">
            <a:xfrm flipV="1">
              <a:off x="2668" y="1563"/>
              <a:ext cx="140" cy="108"/>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298" name="Rectangle 23"/>
            <p:cNvSpPr>
              <a:spLocks noChangeArrowheads="1"/>
            </p:cNvSpPr>
            <p:nvPr/>
          </p:nvSpPr>
          <p:spPr bwMode="auto">
            <a:xfrm rot="-5400000">
              <a:off x="-79" y="2500"/>
              <a:ext cx="1544" cy="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lnSpc>
                  <a:spcPct val="85000"/>
                </a:lnSpc>
              </a:pPr>
              <a:r>
                <a:rPr lang="en-US" sz="1700">
                  <a:solidFill>
                    <a:srgbClr val="0F116A"/>
                  </a:solidFill>
                </a:rPr>
                <a:t>Survival per thousand</a:t>
              </a:r>
            </a:p>
          </p:txBody>
        </p:sp>
      </p:grpSp>
      <p:sp>
        <p:nvSpPr>
          <p:cNvPr id="393242" name="Rectangle 26"/>
          <p:cNvSpPr>
            <a:spLocks noChangeArrowheads="1"/>
          </p:cNvSpPr>
          <p:nvPr/>
        </p:nvSpPr>
        <p:spPr bwMode="auto">
          <a:xfrm>
            <a:off x="5699125" y="2222500"/>
            <a:ext cx="3227388" cy="1096963"/>
          </a:xfrm>
          <a:prstGeom prst="rect">
            <a:avLst/>
          </a:prstGeom>
          <a:solidFill>
            <a:srgbClr val="008000"/>
          </a:solidFill>
          <a:ln w="9525">
            <a:noFill/>
            <a:miter lim="800000"/>
            <a:headEnd/>
            <a:tailEnd/>
          </a:ln>
          <a:effectLst>
            <a:outerShdw blurRad="63500" dist="35921" dir="2700000" algn="ctr" rotWithShape="0">
              <a:srgbClr val="000000"/>
            </a:outerShdw>
          </a:effectLst>
        </p:spPr>
        <p:txBody>
          <a:bodyPr>
            <a:spAutoFit/>
          </a:bodyPr>
          <a:lstStyle/>
          <a:p>
            <a:pPr marL="396875" indent="-396875" algn="l" eaLnBrk="1" hangingPunct="1">
              <a:spcBef>
                <a:spcPct val="20000"/>
              </a:spcBef>
              <a:buClr>
                <a:srgbClr val="0F116A"/>
              </a:buClr>
              <a:buSzPct val="120000"/>
              <a:buFont typeface="Wingdings" pitchFamily="-107" charset="2"/>
              <a:buNone/>
              <a:defRPr/>
            </a:pPr>
            <a:r>
              <a:rPr lang="en-US" sz="2200">
                <a:solidFill>
                  <a:schemeClr val="bg1"/>
                </a:solidFill>
                <a:latin typeface="Arial" pitchFamily="-107" charset="0"/>
                <a:ea typeface="+mn-ea"/>
                <a:cs typeface="+mn-cs"/>
              </a:rPr>
              <a:t>I.	High death rate in post-reproductive years</a:t>
            </a:r>
          </a:p>
        </p:txBody>
      </p:sp>
      <p:sp>
        <p:nvSpPr>
          <p:cNvPr id="393244" name="Rectangle 28"/>
          <p:cNvSpPr>
            <a:spLocks noChangeArrowheads="1"/>
          </p:cNvSpPr>
          <p:nvPr/>
        </p:nvSpPr>
        <p:spPr bwMode="auto">
          <a:xfrm>
            <a:off x="5699125" y="3532188"/>
            <a:ext cx="3227388" cy="1096962"/>
          </a:xfrm>
          <a:prstGeom prst="rect">
            <a:avLst/>
          </a:prstGeom>
          <a:solidFill>
            <a:schemeClr val="hlink"/>
          </a:solidFill>
          <a:ln w="9525">
            <a:noFill/>
            <a:miter lim="800000"/>
            <a:headEnd/>
            <a:tailEnd/>
          </a:ln>
          <a:effectLst>
            <a:outerShdw blurRad="63500" dist="35921" dir="2700000" algn="ctr" rotWithShape="0">
              <a:srgbClr val="000000"/>
            </a:outerShdw>
          </a:effectLst>
        </p:spPr>
        <p:txBody>
          <a:bodyPr>
            <a:spAutoFit/>
          </a:bodyPr>
          <a:lstStyle/>
          <a:p>
            <a:pPr marL="396875" indent="-396875" algn="l" eaLnBrk="1" hangingPunct="1">
              <a:spcBef>
                <a:spcPct val="20000"/>
              </a:spcBef>
              <a:buClr>
                <a:srgbClr val="0F116A"/>
              </a:buClr>
              <a:buSzPct val="120000"/>
              <a:buFont typeface="Wingdings" pitchFamily="-107" charset="2"/>
              <a:buNone/>
              <a:defRPr/>
            </a:pPr>
            <a:r>
              <a:rPr lang="en-US" sz="2200">
                <a:solidFill>
                  <a:schemeClr val="bg1"/>
                </a:solidFill>
                <a:latin typeface="Arial" pitchFamily="-107" charset="0"/>
                <a:ea typeface="+mn-ea"/>
                <a:cs typeface="+mn-cs"/>
              </a:rPr>
              <a:t>II.	Constant mortality rate throughout life span</a:t>
            </a:r>
          </a:p>
        </p:txBody>
      </p:sp>
      <p:sp>
        <p:nvSpPr>
          <p:cNvPr id="393245" name="Rectangle 29"/>
          <p:cNvSpPr>
            <a:spLocks noChangeArrowheads="1"/>
          </p:cNvSpPr>
          <p:nvPr/>
        </p:nvSpPr>
        <p:spPr bwMode="auto">
          <a:xfrm>
            <a:off x="5707063" y="4891088"/>
            <a:ext cx="3227387" cy="1766887"/>
          </a:xfrm>
          <a:prstGeom prst="rect">
            <a:avLst/>
          </a:prstGeom>
          <a:solidFill>
            <a:srgbClr val="DD0117"/>
          </a:solidFill>
          <a:ln w="9525">
            <a:noFill/>
            <a:miter lim="800000"/>
            <a:headEnd/>
            <a:tailEnd/>
          </a:ln>
          <a:effectLst>
            <a:outerShdw blurRad="63500" dist="35921" dir="2700000" algn="ctr" rotWithShape="0">
              <a:srgbClr val="000000"/>
            </a:outerShdw>
          </a:effectLst>
        </p:spPr>
        <p:txBody>
          <a:bodyPr>
            <a:spAutoFit/>
          </a:bodyPr>
          <a:lstStyle/>
          <a:p>
            <a:pPr marL="396875" indent="-396875" algn="l" eaLnBrk="1" hangingPunct="1">
              <a:spcBef>
                <a:spcPct val="20000"/>
              </a:spcBef>
              <a:buClr>
                <a:srgbClr val="0F116A"/>
              </a:buClr>
              <a:buSzPct val="120000"/>
              <a:buFont typeface="Wingdings" pitchFamily="-107" charset="2"/>
              <a:buNone/>
              <a:defRPr/>
            </a:pPr>
            <a:r>
              <a:rPr lang="en-US" sz="2200">
                <a:solidFill>
                  <a:schemeClr val="bg1"/>
                </a:solidFill>
                <a:latin typeface="Arial" pitchFamily="-107" charset="0"/>
                <a:ea typeface="+mn-ea"/>
                <a:cs typeface="+mn-cs"/>
              </a:rPr>
              <a:t>III.	Very high early mortality but the few survivors then live long (stay reproductive)</a:t>
            </a:r>
          </a:p>
        </p:txBody>
      </p:sp>
    </p:spTree>
    <p:extLst>
      <p:ext uri="{BB962C8B-B14F-4D97-AF65-F5344CB8AC3E}">
        <p14:creationId xmlns:p14="http://schemas.microsoft.com/office/powerpoint/2010/main" val="256565657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685800"/>
            <a:ext cx="8396288" cy="762000"/>
          </a:xfrm>
        </p:spPr>
        <p:txBody>
          <a:bodyPr>
            <a:normAutofit fontScale="90000"/>
          </a:bodyPr>
          <a:lstStyle/>
          <a:p>
            <a:pPr eaLnBrk="1" hangingPunct="1"/>
            <a:r>
              <a:rPr lang="en-US">
                <a:latin typeface="Arial" charset="0"/>
                <a:ea typeface="ＭＳ Ｐゴシック" charset="0"/>
                <a:cs typeface="ＭＳ Ｐゴシック" charset="0"/>
              </a:rPr>
              <a:t>Trade-offs: survival vs. reproduction</a:t>
            </a:r>
          </a:p>
        </p:txBody>
      </p:sp>
      <p:sp>
        <p:nvSpPr>
          <p:cNvPr id="477187" name="Rectangle 3" descr="Rectangle: Click to edit Master text styles&#10;Second level&#10;Third level&#10;Fourth level&#10;Fifth level"/>
          <p:cNvSpPr>
            <a:spLocks noGrp="1" noChangeArrowheads="1"/>
          </p:cNvSpPr>
          <p:nvPr>
            <p:ph type="body" idx="1"/>
          </p:nvPr>
        </p:nvSpPr>
        <p:spPr>
          <a:xfrm>
            <a:off x="587375" y="1371600"/>
            <a:ext cx="8556625" cy="2695575"/>
          </a:xfrm>
        </p:spPr>
        <p:txBody>
          <a:bodyPr/>
          <a:lstStyle/>
          <a:p>
            <a:pPr eaLnBrk="1" hangingPunct="1"/>
            <a:r>
              <a:rPr lang="en-US">
                <a:latin typeface="Arial" charset="0"/>
                <a:ea typeface="ＭＳ Ｐゴシック" charset="0"/>
                <a:cs typeface="ＭＳ Ｐゴシック" charset="0"/>
              </a:rPr>
              <a:t>The cost of reproduction</a:t>
            </a:r>
          </a:p>
          <a:p>
            <a:pPr lvl="1" eaLnBrk="1" hangingPunct="1">
              <a:lnSpc>
                <a:spcPct val="110000"/>
              </a:lnSpc>
            </a:pPr>
            <a:r>
              <a:rPr lang="en-US">
                <a:latin typeface="Arial" charset="0"/>
                <a:ea typeface="ＭＳ Ｐゴシック" charset="0"/>
              </a:rPr>
              <a:t>increase reproduction may decrease survival</a:t>
            </a:r>
          </a:p>
          <a:p>
            <a:pPr lvl="2" eaLnBrk="1" hangingPunct="1"/>
            <a:r>
              <a:rPr lang="en-US">
                <a:latin typeface="Arial" charset="0"/>
                <a:ea typeface="ＭＳ Ｐゴシック" charset="0"/>
              </a:rPr>
              <a:t>age at first reproduction </a:t>
            </a:r>
          </a:p>
          <a:p>
            <a:pPr lvl="2" eaLnBrk="1" hangingPunct="1"/>
            <a:r>
              <a:rPr lang="en-US">
                <a:latin typeface="Arial" charset="0"/>
                <a:ea typeface="ＭＳ Ｐゴシック" charset="0"/>
              </a:rPr>
              <a:t>investment per offspring</a:t>
            </a:r>
          </a:p>
          <a:p>
            <a:pPr lvl="2" eaLnBrk="1" hangingPunct="1"/>
            <a:r>
              <a:rPr lang="en-US">
                <a:latin typeface="Arial" charset="0"/>
                <a:ea typeface="ＭＳ Ｐゴシック" charset="0"/>
              </a:rPr>
              <a:t>number of reproductive cycles per lifetime</a:t>
            </a:r>
          </a:p>
        </p:txBody>
      </p:sp>
      <p:sp>
        <p:nvSpPr>
          <p:cNvPr id="477206" name="Rectangle 22"/>
          <p:cNvSpPr>
            <a:spLocks noChangeArrowheads="1"/>
          </p:cNvSpPr>
          <p:nvPr/>
        </p:nvSpPr>
        <p:spPr bwMode="auto">
          <a:xfrm>
            <a:off x="6330950" y="4494213"/>
            <a:ext cx="2668588" cy="2101850"/>
          </a:xfrm>
          <a:prstGeom prst="rect">
            <a:avLst/>
          </a:prstGeom>
          <a:solidFill>
            <a:srgbClr val="FFCC18"/>
          </a:solidFill>
          <a:ln w="9525">
            <a:noFill/>
            <a:miter lim="800000"/>
            <a:headEnd/>
            <a:tailEnd/>
          </a:ln>
          <a:effectLst>
            <a:outerShdw blurRad="63500" dist="35921" dir="2700000" algn="ctr" rotWithShape="0">
              <a:srgbClr val="000000"/>
            </a:outerShdw>
          </a:effectLst>
        </p:spPr>
        <p:txBody>
          <a:bodyPr>
            <a:spAutoFit/>
          </a:bodyPr>
          <a:lstStyle/>
          <a:p>
            <a:pPr algn="l" eaLnBrk="1" hangingPunct="1">
              <a:spcBef>
                <a:spcPct val="20000"/>
              </a:spcBef>
              <a:buClr>
                <a:srgbClr val="0F116A"/>
              </a:buClr>
              <a:buSzPct val="120000"/>
              <a:buFont typeface="Wingdings" pitchFamily="-107" charset="2"/>
              <a:buNone/>
              <a:defRPr/>
            </a:pPr>
            <a:r>
              <a:rPr lang="en-US" sz="2200">
                <a:solidFill>
                  <a:srgbClr val="0F116A"/>
                </a:solidFill>
                <a:latin typeface="Arial" pitchFamily="-107" charset="0"/>
                <a:ea typeface="+mn-ea"/>
                <a:cs typeface="+mn-cs"/>
              </a:rPr>
              <a:t>Natural selection favors a life history that maximizes </a:t>
            </a:r>
            <a:r>
              <a:rPr lang="en-US" sz="2200" u="sng">
                <a:solidFill>
                  <a:srgbClr val="DD0117"/>
                </a:solidFill>
                <a:latin typeface="Arial" pitchFamily="-107" charset="0"/>
                <a:ea typeface="+mn-ea"/>
                <a:cs typeface="+mn-cs"/>
              </a:rPr>
              <a:t>lifetime</a:t>
            </a:r>
            <a:r>
              <a:rPr lang="en-US" sz="2200">
                <a:solidFill>
                  <a:srgbClr val="0F116A"/>
                </a:solidFill>
                <a:latin typeface="Arial" pitchFamily="-107" charset="0"/>
                <a:ea typeface="+mn-ea"/>
                <a:cs typeface="+mn-cs"/>
              </a:rPr>
              <a:t> reproductive success </a:t>
            </a:r>
          </a:p>
        </p:txBody>
      </p:sp>
      <p:pic>
        <p:nvPicPr>
          <p:cNvPr id="477207" name="Picture 23"/>
          <p:cNvPicPr>
            <a:picLocks noChangeAspect="1" noChangeArrowheads="1"/>
          </p:cNvPicPr>
          <p:nvPr/>
        </p:nvPicPr>
        <p:blipFill>
          <a:blip r:embed="rId3"/>
          <a:srcRect r="2057" b="3038"/>
          <a:stretch>
            <a:fillRect/>
          </a:stretch>
        </p:blipFill>
        <p:spPr bwMode="auto">
          <a:xfrm>
            <a:off x="719138" y="3968750"/>
            <a:ext cx="3698875" cy="2479675"/>
          </a:xfrm>
          <a:prstGeom prst="rect">
            <a:avLst/>
          </a:prstGeom>
          <a:noFill/>
          <a:ln w="9525">
            <a:solidFill>
              <a:srgbClr val="0F116A"/>
            </a:solidFill>
            <a:miter lim="800000"/>
            <a:headEnd/>
            <a:tailEnd/>
          </a:ln>
          <a:effectLst>
            <a:outerShdw blurRad="63500" dist="35921" dir="2700000" algn="ctr" rotWithShape="0">
              <a:srgbClr val="000000"/>
            </a:outerShdw>
          </a:effectLst>
        </p:spPr>
      </p:pic>
      <p:pic>
        <p:nvPicPr>
          <p:cNvPr id="477209" name="Picture 25"/>
          <p:cNvPicPr>
            <a:picLocks noChangeAspect="1" noChangeArrowheads="1"/>
          </p:cNvPicPr>
          <p:nvPr/>
        </p:nvPicPr>
        <p:blipFill>
          <a:blip r:embed="rId4"/>
          <a:srcRect/>
          <a:stretch>
            <a:fillRect/>
          </a:stretch>
        </p:blipFill>
        <p:spPr bwMode="auto">
          <a:xfrm>
            <a:off x="47625" y="5272088"/>
            <a:ext cx="2035175" cy="1506537"/>
          </a:xfrm>
          <a:prstGeom prst="rect">
            <a:avLst/>
          </a:prstGeom>
          <a:noFill/>
          <a:ln w="9525">
            <a:solidFill>
              <a:srgbClr val="0F116A"/>
            </a:solidFill>
            <a:miter lim="800000"/>
            <a:headEnd/>
            <a:tailEnd/>
          </a:ln>
          <a:effectLst>
            <a:outerShdw blurRad="63500" dist="35921" dir="2700000" algn="ctr" rotWithShape="0">
              <a:srgbClr val="000000"/>
            </a:outerShdw>
          </a:effectLst>
        </p:spPr>
      </p:pic>
      <p:pic>
        <p:nvPicPr>
          <p:cNvPr id="477210" name="Picture 26"/>
          <p:cNvPicPr>
            <a:picLocks noChangeAspect="1" noChangeArrowheads="1"/>
          </p:cNvPicPr>
          <p:nvPr/>
        </p:nvPicPr>
        <p:blipFill>
          <a:blip r:embed="rId5"/>
          <a:srcRect/>
          <a:stretch>
            <a:fillRect/>
          </a:stretch>
        </p:blipFill>
        <p:spPr bwMode="auto">
          <a:xfrm>
            <a:off x="4500563" y="4125913"/>
            <a:ext cx="1741487" cy="2611437"/>
          </a:xfrm>
          <a:prstGeom prst="rect">
            <a:avLst/>
          </a:prstGeom>
          <a:noFill/>
          <a:ln w="9525">
            <a:noFill/>
            <a:miter lim="800000"/>
            <a:headEnd/>
            <a:tailEnd/>
          </a:ln>
          <a:effectLst>
            <a:outerShdw blurRad="63500" dist="35921" dir="2700000" algn="ctr" rotWithShape="0">
              <a:srgbClr val="000000"/>
            </a:outerShdw>
          </a:effectLst>
        </p:spPr>
      </p:pic>
      <p:grpSp>
        <p:nvGrpSpPr>
          <p:cNvPr id="2" name="Group 29"/>
          <p:cNvGrpSpPr>
            <a:grpSpLocks/>
          </p:cNvGrpSpPr>
          <p:nvPr/>
        </p:nvGrpSpPr>
        <p:grpSpPr bwMode="auto">
          <a:xfrm>
            <a:off x="47625" y="4157663"/>
            <a:ext cx="4238625" cy="2603500"/>
            <a:chOff x="30" y="2619"/>
            <a:chExt cx="2670" cy="1640"/>
          </a:xfrm>
        </p:grpSpPr>
        <p:pic>
          <p:nvPicPr>
            <p:cNvPr id="477211" name="Picture 27"/>
            <p:cNvPicPr>
              <a:picLocks noChangeAspect="1" noChangeArrowheads="1"/>
            </p:cNvPicPr>
            <p:nvPr/>
          </p:nvPicPr>
          <p:blipFill>
            <a:blip r:embed="rId6"/>
            <a:srcRect t="1268"/>
            <a:stretch>
              <a:fillRect/>
            </a:stretch>
          </p:blipFill>
          <p:spPr bwMode="auto">
            <a:xfrm>
              <a:off x="621" y="2619"/>
              <a:ext cx="2079" cy="1499"/>
            </a:xfrm>
            <a:prstGeom prst="rect">
              <a:avLst/>
            </a:prstGeom>
            <a:noFill/>
            <a:ln w="9525">
              <a:solidFill>
                <a:srgbClr val="008000"/>
              </a:solidFill>
              <a:miter lim="800000"/>
              <a:headEnd/>
              <a:tailEnd/>
            </a:ln>
            <a:effectLst>
              <a:outerShdw blurRad="63500" dist="35921" dir="2700000" algn="ctr" rotWithShape="0">
                <a:srgbClr val="000000"/>
              </a:outerShdw>
            </a:effectLst>
          </p:spPr>
        </p:pic>
        <p:pic>
          <p:nvPicPr>
            <p:cNvPr id="477212" name="Picture 28"/>
            <p:cNvPicPr>
              <a:picLocks noChangeAspect="1" noChangeArrowheads="1"/>
            </p:cNvPicPr>
            <p:nvPr/>
          </p:nvPicPr>
          <p:blipFill>
            <a:blip r:embed="rId7"/>
            <a:srcRect l="21365" t="717" r="21365" b="22948"/>
            <a:stretch>
              <a:fillRect/>
            </a:stretch>
          </p:blipFill>
          <p:spPr bwMode="auto">
            <a:xfrm>
              <a:off x="30" y="3143"/>
              <a:ext cx="1126" cy="1116"/>
            </a:xfrm>
            <a:prstGeom prst="rect">
              <a:avLst/>
            </a:prstGeom>
            <a:noFill/>
            <a:ln w="9525">
              <a:solidFill>
                <a:srgbClr val="008000"/>
              </a:solidFill>
              <a:miter lim="800000"/>
              <a:headEnd/>
              <a:tailEnd/>
            </a:ln>
            <a:effectLst>
              <a:outerShdw blurRad="63500" dist="35921" dir="2700000" algn="ctr" rotWithShape="0">
                <a:srgbClr val="000000"/>
              </a:outerShdw>
            </a:effectLst>
          </p:spPr>
        </p:pic>
      </p:grpSp>
    </p:spTree>
    <p:extLst>
      <p:ext uri="{BB962C8B-B14F-4D97-AF65-F5344CB8AC3E}">
        <p14:creationId xmlns:p14="http://schemas.microsoft.com/office/powerpoint/2010/main" val="35435219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8"/>
          <p:cNvGrpSpPr>
            <a:grpSpLocks/>
          </p:cNvGrpSpPr>
          <p:nvPr/>
        </p:nvGrpSpPr>
        <p:grpSpPr bwMode="auto">
          <a:xfrm>
            <a:off x="3800475" y="3097213"/>
            <a:ext cx="3213100" cy="3667125"/>
            <a:chOff x="2663" y="1923"/>
            <a:chExt cx="2024" cy="2310"/>
          </a:xfrm>
        </p:grpSpPr>
        <p:pic>
          <p:nvPicPr>
            <p:cNvPr id="446470" name="Picture 6"/>
            <p:cNvPicPr>
              <a:picLocks noChangeAspect="1" noChangeArrowheads="1"/>
            </p:cNvPicPr>
            <p:nvPr/>
          </p:nvPicPr>
          <p:blipFill>
            <a:blip r:embed="rId3"/>
            <a:srcRect/>
            <a:stretch>
              <a:fillRect/>
            </a:stretch>
          </p:blipFill>
          <p:spPr bwMode="auto">
            <a:xfrm>
              <a:off x="2663" y="1923"/>
              <a:ext cx="1025" cy="2310"/>
            </a:xfrm>
            <a:prstGeom prst="rect">
              <a:avLst/>
            </a:prstGeom>
            <a:noFill/>
            <a:ln w="9525">
              <a:noFill/>
              <a:miter lim="800000"/>
              <a:headEnd/>
              <a:tailEnd/>
            </a:ln>
            <a:effectLst>
              <a:outerShdw blurRad="63500" dist="35921" dir="2700000" algn="ctr" rotWithShape="0">
                <a:srgbClr val="000000"/>
              </a:outerShdw>
            </a:effectLst>
          </p:spPr>
        </p:pic>
        <p:pic>
          <p:nvPicPr>
            <p:cNvPr id="446471" name="Picture 7"/>
            <p:cNvPicPr>
              <a:picLocks noChangeAspect="1" noChangeArrowheads="1"/>
            </p:cNvPicPr>
            <p:nvPr/>
          </p:nvPicPr>
          <p:blipFill>
            <a:blip r:embed="rId4"/>
            <a:srcRect/>
            <a:stretch>
              <a:fillRect/>
            </a:stretch>
          </p:blipFill>
          <p:spPr bwMode="auto">
            <a:xfrm>
              <a:off x="3668" y="1935"/>
              <a:ext cx="1019" cy="2298"/>
            </a:xfrm>
            <a:prstGeom prst="rect">
              <a:avLst/>
            </a:prstGeom>
            <a:noFill/>
            <a:ln w="9525">
              <a:noFill/>
              <a:miter lim="800000"/>
              <a:headEnd/>
              <a:tailEnd/>
            </a:ln>
            <a:effectLst>
              <a:outerShdw blurRad="63500" dist="35921" dir="2700000" algn="ctr" rotWithShape="0">
                <a:srgbClr val="000000"/>
              </a:outerShdw>
            </a:effectLst>
          </p:spPr>
        </p:pic>
      </p:grpSp>
      <p:sp>
        <p:nvSpPr>
          <p:cNvPr id="60419" name="Rectangle 2"/>
          <p:cNvSpPr>
            <a:spLocks noGrp="1" noChangeArrowheads="1"/>
          </p:cNvSpPr>
          <p:nvPr>
            <p:ph type="title"/>
          </p:nvPr>
        </p:nvSpPr>
        <p:spPr>
          <a:noFill/>
        </p:spPr>
        <p:txBody>
          <a:bodyPr/>
          <a:lstStyle/>
          <a:p>
            <a:pPr eaLnBrk="1" hangingPunct="1"/>
            <a:r>
              <a:rPr lang="en-US">
                <a:latin typeface="Arial" charset="0"/>
                <a:ea typeface="ＭＳ Ｐゴシック" charset="0"/>
                <a:cs typeface="ＭＳ Ｐゴシック" charset="0"/>
              </a:rPr>
              <a:t>Reproductive strategies</a:t>
            </a:r>
          </a:p>
        </p:txBody>
      </p:sp>
      <p:sp>
        <p:nvSpPr>
          <p:cNvPr id="446467" name="Rectangle 3" descr="Rectangle: Click to edit Master text styles&#10;Second level&#10;Third level&#10;Fourth level&#10;Fifth level"/>
          <p:cNvSpPr>
            <a:spLocks noGrp="1" noChangeArrowheads="1"/>
          </p:cNvSpPr>
          <p:nvPr>
            <p:ph type="body" idx="1"/>
          </p:nvPr>
        </p:nvSpPr>
        <p:spPr>
          <a:xfrm>
            <a:off x="649288" y="1371600"/>
            <a:ext cx="5499100" cy="5221288"/>
          </a:xfrm>
          <a:noFill/>
        </p:spPr>
        <p:txBody>
          <a:bodyPr/>
          <a:lstStyle/>
          <a:p>
            <a:pPr eaLnBrk="1" hangingPunct="1"/>
            <a:r>
              <a:rPr lang="en-US" sz="2600" u="sng">
                <a:solidFill>
                  <a:srgbClr val="BC0013"/>
                </a:solidFill>
                <a:latin typeface="Arial" charset="0"/>
                <a:ea typeface="ＭＳ Ｐゴシック" charset="0"/>
                <a:cs typeface="ＭＳ Ｐゴシック" charset="0"/>
              </a:rPr>
              <a:t>K-selected</a:t>
            </a:r>
            <a:endParaRPr lang="en-US" sz="2600">
              <a:latin typeface="Arial" charset="0"/>
              <a:ea typeface="ＭＳ Ｐゴシック" charset="0"/>
              <a:cs typeface="ＭＳ Ｐゴシック" charset="0"/>
            </a:endParaRPr>
          </a:p>
          <a:p>
            <a:pPr lvl="1" eaLnBrk="1" hangingPunct="1"/>
            <a:r>
              <a:rPr lang="en-US" sz="2400">
                <a:latin typeface="Arial" charset="0"/>
                <a:ea typeface="ＭＳ Ｐゴシック" charset="0"/>
              </a:rPr>
              <a:t>late reproduction</a:t>
            </a:r>
          </a:p>
          <a:p>
            <a:pPr lvl="1" eaLnBrk="1" hangingPunct="1"/>
            <a:r>
              <a:rPr lang="en-US" sz="2400">
                <a:latin typeface="Arial" charset="0"/>
                <a:ea typeface="ＭＳ Ｐゴシック" charset="0"/>
              </a:rPr>
              <a:t>few offspring</a:t>
            </a:r>
          </a:p>
          <a:p>
            <a:pPr lvl="1" eaLnBrk="1" hangingPunct="1"/>
            <a:r>
              <a:rPr lang="en-US" sz="2400">
                <a:latin typeface="Arial" charset="0"/>
                <a:ea typeface="ＭＳ Ｐゴシック" charset="0"/>
              </a:rPr>
              <a:t>invest a lot in raising offspring</a:t>
            </a:r>
          </a:p>
          <a:p>
            <a:pPr lvl="2" eaLnBrk="1" hangingPunct="1"/>
            <a:r>
              <a:rPr lang="en-US" sz="2000">
                <a:latin typeface="Arial" charset="0"/>
                <a:ea typeface="ＭＳ Ｐゴシック" charset="0"/>
              </a:rPr>
              <a:t>primates</a:t>
            </a:r>
          </a:p>
          <a:p>
            <a:pPr lvl="2" eaLnBrk="1" hangingPunct="1"/>
            <a:r>
              <a:rPr lang="en-US" sz="2000">
                <a:latin typeface="Arial" charset="0"/>
                <a:ea typeface="ＭＳ Ｐゴシック" charset="0"/>
              </a:rPr>
              <a:t>coconut</a:t>
            </a:r>
          </a:p>
          <a:p>
            <a:pPr eaLnBrk="1" hangingPunct="1"/>
            <a:r>
              <a:rPr lang="en-US" sz="2600" u="sng">
                <a:solidFill>
                  <a:srgbClr val="BC0013"/>
                </a:solidFill>
                <a:latin typeface="Arial" charset="0"/>
                <a:ea typeface="ＭＳ Ｐゴシック" charset="0"/>
                <a:cs typeface="ＭＳ Ｐゴシック" charset="0"/>
              </a:rPr>
              <a:t>r-selected</a:t>
            </a:r>
            <a:endParaRPr lang="en-US" sz="2600">
              <a:latin typeface="Arial" charset="0"/>
              <a:ea typeface="ＭＳ Ｐゴシック" charset="0"/>
              <a:cs typeface="ＭＳ Ｐゴシック" charset="0"/>
            </a:endParaRPr>
          </a:p>
          <a:p>
            <a:pPr lvl="1" eaLnBrk="1" hangingPunct="1"/>
            <a:r>
              <a:rPr lang="en-US" sz="2400">
                <a:latin typeface="Arial" charset="0"/>
                <a:ea typeface="ＭＳ Ｐゴシック" charset="0"/>
              </a:rPr>
              <a:t>early reproduction</a:t>
            </a:r>
          </a:p>
          <a:p>
            <a:pPr lvl="1" eaLnBrk="1" hangingPunct="1"/>
            <a:r>
              <a:rPr lang="en-US" sz="2400">
                <a:latin typeface="Arial" charset="0"/>
                <a:ea typeface="ＭＳ Ｐゴシック" charset="0"/>
              </a:rPr>
              <a:t>many offspring</a:t>
            </a:r>
          </a:p>
          <a:p>
            <a:pPr lvl="1" eaLnBrk="1" hangingPunct="1"/>
            <a:r>
              <a:rPr lang="en-US" sz="2400">
                <a:latin typeface="Arial" charset="0"/>
                <a:ea typeface="ＭＳ Ｐゴシック" charset="0"/>
              </a:rPr>
              <a:t>little parental care</a:t>
            </a:r>
          </a:p>
          <a:p>
            <a:pPr lvl="2" eaLnBrk="1" hangingPunct="1"/>
            <a:r>
              <a:rPr lang="en-US" sz="2000">
                <a:latin typeface="Arial" charset="0"/>
                <a:ea typeface="ＭＳ Ｐゴシック" charset="0"/>
              </a:rPr>
              <a:t>insects</a:t>
            </a:r>
          </a:p>
          <a:p>
            <a:pPr lvl="2" eaLnBrk="1" hangingPunct="1"/>
            <a:r>
              <a:rPr lang="en-US" sz="2000">
                <a:latin typeface="Arial" charset="0"/>
                <a:ea typeface="ＭＳ Ｐゴシック" charset="0"/>
              </a:rPr>
              <a:t>many plants</a:t>
            </a:r>
          </a:p>
        </p:txBody>
      </p:sp>
      <p:pic>
        <p:nvPicPr>
          <p:cNvPr id="446468" name="Picture 4"/>
          <p:cNvPicPr>
            <a:picLocks noChangeAspect="1" noChangeArrowheads="1"/>
          </p:cNvPicPr>
          <p:nvPr/>
        </p:nvPicPr>
        <p:blipFill>
          <a:blip r:embed="rId5"/>
          <a:srcRect/>
          <a:stretch>
            <a:fillRect/>
          </a:stretch>
        </p:blipFill>
        <p:spPr bwMode="auto">
          <a:xfrm>
            <a:off x="6205538" y="357188"/>
            <a:ext cx="2843212" cy="4313237"/>
          </a:xfrm>
          <a:prstGeom prst="rect">
            <a:avLst/>
          </a:prstGeom>
          <a:noFill/>
          <a:ln w="9525">
            <a:noFill/>
            <a:miter lim="800000"/>
            <a:headEnd/>
            <a:tailEnd/>
          </a:ln>
          <a:effectLst>
            <a:outerShdw blurRad="63500" dist="35921" dir="2700000" algn="ctr" rotWithShape="0">
              <a:srgbClr val="000000"/>
            </a:outerShdw>
          </a:effectLst>
        </p:spPr>
      </p:pic>
      <p:sp>
        <p:nvSpPr>
          <p:cNvPr id="60422" name="Rectangle 10"/>
          <p:cNvSpPr>
            <a:spLocks noChangeArrowheads="1"/>
          </p:cNvSpPr>
          <p:nvPr/>
        </p:nvSpPr>
        <p:spPr bwMode="auto">
          <a:xfrm>
            <a:off x="7578725" y="4297363"/>
            <a:ext cx="1468438" cy="3968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2000">
                <a:solidFill>
                  <a:schemeClr val="bg1"/>
                </a:solidFill>
              </a:rPr>
              <a:t>K-selected</a:t>
            </a:r>
          </a:p>
        </p:txBody>
      </p:sp>
      <p:sp>
        <p:nvSpPr>
          <p:cNvPr id="60423" name="Rectangle 11"/>
          <p:cNvSpPr>
            <a:spLocks noChangeArrowheads="1"/>
          </p:cNvSpPr>
          <p:nvPr/>
        </p:nvSpPr>
        <p:spPr bwMode="auto">
          <a:xfrm>
            <a:off x="5695950" y="6372225"/>
            <a:ext cx="1384300" cy="396875"/>
          </a:xfrm>
          <a:prstGeom prst="rect">
            <a:avLst/>
          </a:prstGeom>
          <a:solidFill>
            <a:srgbClr val="0000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r"/>
            <a:r>
              <a:rPr lang="en-US" sz="2000">
                <a:solidFill>
                  <a:schemeClr val="bg1"/>
                </a:solidFill>
              </a:rPr>
              <a:t>r-selected</a:t>
            </a:r>
          </a:p>
        </p:txBody>
      </p:sp>
    </p:spTree>
    <p:extLst>
      <p:ext uri="{BB962C8B-B14F-4D97-AF65-F5344CB8AC3E}">
        <p14:creationId xmlns:p14="http://schemas.microsoft.com/office/powerpoint/2010/main" val="6998766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61925" y="6188075"/>
            <a:ext cx="1581150" cy="669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509955" name="Picture 3" descr="52-08-PopGrwthExponModel-L"/>
          <p:cNvPicPr>
            <a:picLocks noChangeAspect="1" noChangeArrowheads="1"/>
          </p:cNvPicPr>
          <p:nvPr/>
        </p:nvPicPr>
        <p:blipFill>
          <a:blip r:embed="rId3"/>
          <a:srcRect l="1018" t="1199" r="1018" b="3600"/>
          <a:stretch>
            <a:fillRect/>
          </a:stretch>
        </p:blipFill>
        <p:spPr bwMode="auto">
          <a:xfrm>
            <a:off x="4062413" y="2657475"/>
            <a:ext cx="4932362" cy="4067175"/>
          </a:xfrm>
          <a:prstGeom prst="rect">
            <a:avLst/>
          </a:prstGeom>
          <a:noFill/>
          <a:ln w="9525">
            <a:solidFill>
              <a:srgbClr val="804000"/>
            </a:solidFill>
            <a:miter lim="800000"/>
            <a:headEnd/>
            <a:tailEnd/>
          </a:ln>
          <a:effectLst>
            <a:outerShdw blurRad="63500" dist="38099" dir="2700000" algn="ctr" rotWithShape="0">
              <a:srgbClr val="000000">
                <a:alpha val="74998"/>
              </a:srgbClr>
            </a:outerShdw>
          </a:effectLst>
        </p:spPr>
      </p:pic>
      <p:sp>
        <p:nvSpPr>
          <p:cNvPr id="66564"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Population growth</a:t>
            </a:r>
          </a:p>
        </p:txBody>
      </p:sp>
      <p:sp>
        <p:nvSpPr>
          <p:cNvPr id="66565" name="Rectangle 5" descr="Rectangle: Click to edit Master text styles&#10;Second level&#10;Third level&#10;Fourth level&#10;Fifth level"/>
          <p:cNvSpPr>
            <a:spLocks noGrp="1" noChangeArrowheads="1"/>
          </p:cNvSpPr>
          <p:nvPr>
            <p:ph type="body" idx="1"/>
          </p:nvPr>
        </p:nvSpPr>
        <p:spPr>
          <a:xfrm>
            <a:off x="838200" y="1371600"/>
            <a:ext cx="7772400" cy="519113"/>
          </a:xfrm>
          <a:solidFill>
            <a:srgbClr val="FFCC18"/>
          </a:solidFill>
        </p:spPr>
        <p:txBody>
          <a:bodyPr>
            <a:normAutofit lnSpcReduction="10000"/>
          </a:bodyPr>
          <a:lstStyle/>
          <a:p>
            <a:pPr eaLnBrk="1" hangingPunct="1">
              <a:lnSpc>
                <a:spcPct val="90000"/>
              </a:lnSpc>
              <a:buFont typeface="Wingdings" charset="0"/>
              <a:buNone/>
            </a:pPr>
            <a:r>
              <a:rPr lang="en-US">
                <a:latin typeface="Arial" charset="0"/>
                <a:ea typeface="ＭＳ Ｐゴシック" charset="0"/>
                <a:cs typeface="ＭＳ Ｐゴシック" charset="0"/>
              </a:rPr>
              <a:t>change in population = births – deaths</a:t>
            </a:r>
          </a:p>
        </p:txBody>
      </p:sp>
      <p:sp>
        <p:nvSpPr>
          <p:cNvPr id="66566" name="Rectangle 6" descr="Rectangle: Click to edit Master text styles&#10;Second level&#10;Third level&#10;Fourth level&#10;Fifth level"/>
          <p:cNvSpPr>
            <a:spLocks noChangeArrowheads="1"/>
          </p:cNvSpPr>
          <p:nvPr/>
        </p:nvSpPr>
        <p:spPr bwMode="auto">
          <a:xfrm>
            <a:off x="735013" y="1927225"/>
            <a:ext cx="7772400"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spcBef>
                <a:spcPct val="20000"/>
              </a:spcBef>
              <a:buClr>
                <a:srgbClr val="0F116A"/>
              </a:buClr>
              <a:buSzPct val="120000"/>
              <a:buFont typeface="Wingdings" charset="0"/>
              <a:buNone/>
            </a:pPr>
            <a:r>
              <a:rPr lang="en-US" sz="3000">
                <a:solidFill>
                  <a:srgbClr val="000000"/>
                </a:solidFill>
              </a:rPr>
              <a:t>Exponential model (ideal conditions)</a:t>
            </a:r>
          </a:p>
          <a:p>
            <a:pPr marL="342900" indent="-342900" algn="l" eaLnBrk="1" hangingPunct="1">
              <a:spcBef>
                <a:spcPct val="20000"/>
              </a:spcBef>
              <a:buClr>
                <a:srgbClr val="0F116A"/>
              </a:buClr>
              <a:buSzPct val="120000"/>
            </a:pPr>
            <a:r>
              <a:rPr lang="en-US" sz="3000" u="sng">
                <a:solidFill>
                  <a:srgbClr val="0F116A"/>
                </a:solidFill>
              </a:rPr>
              <a:t>		d</a:t>
            </a:r>
            <a:r>
              <a:rPr lang="en-US" sz="3000" u="sng">
                <a:solidFill>
                  <a:srgbClr val="BC0013"/>
                </a:solidFill>
              </a:rPr>
              <a:t>N</a:t>
            </a:r>
            <a:r>
              <a:rPr lang="en-US" sz="3000">
                <a:solidFill>
                  <a:srgbClr val="0F116A"/>
                </a:solidFill>
              </a:rPr>
              <a:t> = </a:t>
            </a:r>
            <a:r>
              <a:rPr lang="en-US" sz="3000">
                <a:solidFill>
                  <a:srgbClr val="008000"/>
                </a:solidFill>
              </a:rPr>
              <a:t>r</a:t>
            </a:r>
            <a:r>
              <a:rPr lang="en-US" sz="3000" baseline="-25000">
                <a:solidFill>
                  <a:srgbClr val="008000"/>
                </a:solidFill>
              </a:rPr>
              <a:t>i</a:t>
            </a:r>
            <a:r>
              <a:rPr lang="en-US" sz="3000">
                <a:solidFill>
                  <a:srgbClr val="BC0013"/>
                </a:solidFill>
              </a:rPr>
              <a:t>N</a:t>
            </a:r>
            <a:endParaRPr lang="en-US" sz="3000">
              <a:solidFill>
                <a:srgbClr val="0F116A"/>
              </a:solidFill>
            </a:endParaRPr>
          </a:p>
          <a:p>
            <a:pPr marL="342900" indent="-342900" algn="l" eaLnBrk="1" hangingPunct="1">
              <a:lnSpc>
                <a:spcPct val="60000"/>
              </a:lnSpc>
              <a:spcBef>
                <a:spcPct val="20000"/>
              </a:spcBef>
              <a:buClr>
                <a:srgbClr val="0F116A"/>
              </a:buClr>
              <a:buSzPct val="120000"/>
            </a:pPr>
            <a:r>
              <a:rPr lang="en-US" sz="3000">
                <a:solidFill>
                  <a:srgbClr val="0F116A"/>
                </a:solidFill>
              </a:rPr>
              <a:t>		d</a:t>
            </a:r>
            <a:r>
              <a:rPr lang="en-US" sz="3000">
                <a:solidFill>
                  <a:srgbClr val="804000"/>
                </a:solidFill>
              </a:rPr>
              <a:t>t</a:t>
            </a:r>
            <a:endParaRPr lang="en-US" sz="3000">
              <a:solidFill>
                <a:srgbClr val="0F116A"/>
              </a:solidFill>
            </a:endParaRPr>
          </a:p>
        </p:txBody>
      </p:sp>
      <p:sp>
        <p:nvSpPr>
          <p:cNvPr id="509959" name="Rectangle 7" descr="Rectangle: Click to edit Master text styles&#10;Second level&#10;Third level&#10;Fourth level&#10;Fifth level"/>
          <p:cNvSpPr>
            <a:spLocks noChangeArrowheads="1"/>
          </p:cNvSpPr>
          <p:nvPr/>
        </p:nvSpPr>
        <p:spPr bwMode="auto">
          <a:xfrm>
            <a:off x="709613" y="3609975"/>
            <a:ext cx="3667125"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hangingPunct="1">
              <a:lnSpc>
                <a:spcPct val="80000"/>
              </a:lnSpc>
              <a:spcBef>
                <a:spcPct val="20000"/>
              </a:spcBef>
              <a:buClr>
                <a:srgbClr val="0F116A"/>
              </a:buClr>
              <a:buSzPct val="120000"/>
            </a:pPr>
            <a:r>
              <a:rPr lang="en-US" sz="2600">
                <a:solidFill>
                  <a:srgbClr val="BC0013"/>
                </a:solidFill>
              </a:rPr>
              <a:t>N	= # of individuals</a:t>
            </a:r>
            <a:endParaRPr lang="en-US" sz="2600">
              <a:solidFill>
                <a:srgbClr val="0F116A"/>
              </a:solidFill>
            </a:endParaRPr>
          </a:p>
          <a:p>
            <a:pPr marL="342900" indent="-342900" algn="l" eaLnBrk="1" hangingPunct="1">
              <a:lnSpc>
                <a:spcPct val="80000"/>
              </a:lnSpc>
              <a:spcBef>
                <a:spcPct val="20000"/>
              </a:spcBef>
              <a:buClr>
                <a:srgbClr val="0F116A"/>
              </a:buClr>
              <a:buSzPct val="120000"/>
            </a:pPr>
            <a:r>
              <a:rPr lang="en-US" sz="2600">
                <a:solidFill>
                  <a:srgbClr val="008000"/>
                </a:solidFill>
              </a:rPr>
              <a:t>r	= rate of growth</a:t>
            </a:r>
          </a:p>
          <a:p>
            <a:pPr marL="342900" indent="-342900" algn="l" eaLnBrk="1" hangingPunct="1">
              <a:lnSpc>
                <a:spcPct val="80000"/>
              </a:lnSpc>
              <a:spcBef>
                <a:spcPct val="20000"/>
              </a:spcBef>
              <a:buClr>
                <a:srgbClr val="0F116A"/>
              </a:buClr>
              <a:buSzPct val="120000"/>
            </a:pPr>
            <a:r>
              <a:rPr lang="en-US" sz="2600">
                <a:solidFill>
                  <a:srgbClr val="008000"/>
                </a:solidFill>
              </a:rPr>
              <a:t>r</a:t>
            </a:r>
            <a:r>
              <a:rPr lang="en-US" sz="2600" baseline="-25000">
                <a:solidFill>
                  <a:srgbClr val="008000"/>
                </a:solidFill>
              </a:rPr>
              <a:t>i</a:t>
            </a:r>
            <a:r>
              <a:rPr lang="en-US" sz="2600">
                <a:solidFill>
                  <a:srgbClr val="008000"/>
                </a:solidFill>
              </a:rPr>
              <a:t>	= intrinsic rate</a:t>
            </a:r>
            <a:endParaRPr lang="en-US" sz="2600">
              <a:solidFill>
                <a:srgbClr val="0F116A"/>
              </a:solidFill>
            </a:endParaRPr>
          </a:p>
          <a:p>
            <a:pPr marL="342900" indent="-342900" algn="l" eaLnBrk="1" hangingPunct="1">
              <a:lnSpc>
                <a:spcPct val="80000"/>
              </a:lnSpc>
              <a:spcBef>
                <a:spcPct val="20000"/>
              </a:spcBef>
              <a:buClr>
                <a:srgbClr val="0F116A"/>
              </a:buClr>
              <a:buSzPct val="120000"/>
            </a:pPr>
            <a:r>
              <a:rPr lang="en-US" sz="2600">
                <a:solidFill>
                  <a:srgbClr val="804000"/>
                </a:solidFill>
              </a:rPr>
              <a:t>t	= time</a:t>
            </a:r>
          </a:p>
          <a:p>
            <a:pPr marL="342900" indent="-342900" algn="l" eaLnBrk="1" hangingPunct="1">
              <a:lnSpc>
                <a:spcPct val="80000"/>
              </a:lnSpc>
              <a:spcBef>
                <a:spcPct val="20000"/>
              </a:spcBef>
              <a:buClr>
                <a:srgbClr val="0F116A"/>
              </a:buClr>
              <a:buSzPct val="120000"/>
            </a:pPr>
            <a:r>
              <a:rPr lang="en-US" sz="2600">
                <a:solidFill>
                  <a:srgbClr val="0F116A"/>
                </a:solidFill>
              </a:rPr>
              <a:t>d	= rate of change</a:t>
            </a:r>
            <a:endParaRPr lang="en-US" sz="3000">
              <a:solidFill>
                <a:srgbClr val="0F116A"/>
              </a:solidFill>
            </a:endParaRPr>
          </a:p>
        </p:txBody>
      </p:sp>
      <p:sp>
        <p:nvSpPr>
          <p:cNvPr id="66568" name="Rectangle 8"/>
          <p:cNvSpPr>
            <a:spLocks noChangeArrowheads="1"/>
          </p:cNvSpPr>
          <p:nvPr/>
        </p:nvSpPr>
        <p:spPr bwMode="auto">
          <a:xfrm>
            <a:off x="5073650" y="2657475"/>
            <a:ext cx="3917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1800" u="sng">
                <a:solidFill>
                  <a:schemeClr val="tx2"/>
                </a:solidFill>
              </a:rPr>
              <a:t>growth increasing at constant rate</a:t>
            </a:r>
            <a:endParaRPr lang="en-US" sz="1800">
              <a:solidFill>
                <a:schemeClr val="tx2"/>
              </a:solidFill>
            </a:endParaRPr>
          </a:p>
        </p:txBody>
      </p:sp>
      <p:sp>
        <p:nvSpPr>
          <p:cNvPr id="66569" name="Rectangle 9" descr="Rectangle: Click to edit Master text styles&#10;Second level&#10;Third level&#10;Fourth level&#10;Fifth level"/>
          <p:cNvSpPr>
            <a:spLocks noChangeArrowheads="1"/>
          </p:cNvSpPr>
          <p:nvPr/>
        </p:nvSpPr>
        <p:spPr bwMode="auto">
          <a:xfrm>
            <a:off x="0" y="5788025"/>
            <a:ext cx="4392613"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lnSpc>
                <a:spcPct val="90000"/>
              </a:lnSpc>
              <a:spcBef>
                <a:spcPct val="20000"/>
              </a:spcBef>
              <a:buClr>
                <a:srgbClr val="0F116A"/>
              </a:buClr>
              <a:buSzPct val="120000"/>
            </a:pPr>
            <a:r>
              <a:rPr lang="en-US" sz="2600" u="sng">
                <a:solidFill>
                  <a:srgbClr val="008000"/>
                </a:solidFill>
              </a:rPr>
              <a:t>intrinsic rate</a:t>
            </a:r>
            <a:r>
              <a:rPr lang="en-US" sz="2600">
                <a:solidFill>
                  <a:schemeClr val="tx2"/>
                </a:solidFill>
              </a:rPr>
              <a:t> </a:t>
            </a:r>
            <a:r>
              <a:rPr lang="en-US" sz="2600">
                <a:solidFill>
                  <a:srgbClr val="0F116A"/>
                </a:solidFill>
              </a:rPr>
              <a:t>= </a:t>
            </a:r>
            <a:br>
              <a:rPr lang="en-US" sz="2600">
                <a:solidFill>
                  <a:srgbClr val="0F116A"/>
                </a:solidFill>
              </a:rPr>
            </a:br>
            <a:r>
              <a:rPr lang="en-US" sz="2600">
                <a:solidFill>
                  <a:srgbClr val="0F116A"/>
                </a:solidFill>
              </a:rPr>
              <a:t>maximum rate of growth</a:t>
            </a:r>
            <a:endParaRPr lang="en-US" sz="2600">
              <a:solidFill>
                <a:schemeClr val="tx2"/>
              </a:solidFill>
            </a:endParaRPr>
          </a:p>
        </p:txBody>
      </p:sp>
      <p:sp>
        <p:nvSpPr>
          <p:cNvPr id="509962" name="Rectangle 10"/>
          <p:cNvSpPr>
            <a:spLocks noChangeArrowheads="1"/>
          </p:cNvSpPr>
          <p:nvPr/>
        </p:nvSpPr>
        <p:spPr bwMode="auto">
          <a:xfrm>
            <a:off x="5302250" y="5060950"/>
            <a:ext cx="1643063"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spAutoFit/>
          </a:bodyPr>
          <a:lstStyle/>
          <a:p>
            <a:pPr algn="l">
              <a:defRPr/>
            </a:pPr>
            <a:r>
              <a:rPr lang="en-US" sz="1800">
                <a:solidFill>
                  <a:schemeClr val="tx2"/>
                </a:solidFill>
                <a:latin typeface="Arial" pitchFamily="-107" charset="0"/>
                <a:ea typeface="+mn-ea"/>
                <a:cs typeface="+mn-cs"/>
              </a:rPr>
              <a:t>every pair has 4 offspring</a:t>
            </a:r>
          </a:p>
        </p:txBody>
      </p:sp>
      <p:sp>
        <p:nvSpPr>
          <p:cNvPr id="509963" name="Rectangle 11"/>
          <p:cNvSpPr>
            <a:spLocks noChangeArrowheads="1"/>
          </p:cNvSpPr>
          <p:nvPr/>
        </p:nvSpPr>
        <p:spPr bwMode="auto">
          <a:xfrm>
            <a:off x="7196138" y="5060950"/>
            <a:ext cx="1643062" cy="549275"/>
          </a:xfrm>
          <a:prstGeom prst="rect">
            <a:avLst/>
          </a:prstGeom>
          <a:solidFill>
            <a:srgbClr val="FFCC18"/>
          </a:solidFill>
          <a:ln w="9525">
            <a:noFill/>
            <a:miter lim="800000"/>
            <a:headEnd/>
            <a:tailEnd/>
          </a:ln>
          <a:effectLst>
            <a:outerShdw blurRad="63500" dist="35921" dir="2700000" algn="ctr" rotWithShape="0">
              <a:srgbClr val="000000">
                <a:alpha val="75000"/>
              </a:srgbClr>
            </a:outerShdw>
          </a:effectLst>
        </p:spPr>
        <p:txBody>
          <a:bodyPr lIns="45720" tIns="0" rIns="0" bIns="0">
            <a:spAutoFit/>
          </a:bodyPr>
          <a:lstStyle/>
          <a:p>
            <a:pPr algn="l">
              <a:defRPr/>
            </a:pPr>
            <a:r>
              <a:rPr lang="en-US" sz="1800">
                <a:solidFill>
                  <a:schemeClr val="tx2"/>
                </a:solidFill>
                <a:latin typeface="Arial" pitchFamily="-107" charset="0"/>
                <a:ea typeface="+mn-ea"/>
                <a:cs typeface="+mn-cs"/>
              </a:rPr>
              <a:t>every pair has 3 offspring</a:t>
            </a:r>
          </a:p>
        </p:txBody>
      </p:sp>
    </p:spTree>
    <p:extLst>
      <p:ext uri="{BB962C8B-B14F-4D97-AF65-F5344CB8AC3E}">
        <p14:creationId xmlns:p14="http://schemas.microsoft.com/office/powerpoint/2010/main" val="411841541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4718050" y="2916238"/>
            <a:ext cx="4300538" cy="7016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2"/>
                </a:solidFill>
              </a:rPr>
              <a:t>African elephant</a:t>
            </a:r>
          </a:p>
          <a:p>
            <a:r>
              <a:rPr lang="en-US" sz="2000">
                <a:solidFill>
                  <a:srgbClr val="0F116A"/>
                </a:solidFill>
              </a:rPr>
              <a:t>protected from hunting</a:t>
            </a:r>
            <a:endParaRPr lang="en-US" sz="2000">
              <a:solidFill>
                <a:schemeClr val="tx2"/>
              </a:solidFill>
            </a:endParaRPr>
          </a:p>
        </p:txBody>
      </p:sp>
      <p:sp>
        <p:nvSpPr>
          <p:cNvPr id="512003" name="Rectangle 3"/>
          <p:cNvSpPr>
            <a:spLocks noChangeArrowheads="1"/>
          </p:cNvSpPr>
          <p:nvPr/>
        </p:nvSpPr>
        <p:spPr bwMode="auto">
          <a:xfrm>
            <a:off x="195263" y="2916238"/>
            <a:ext cx="4313237" cy="701675"/>
          </a:xfrm>
          <a:prstGeom prst="rect">
            <a:avLst/>
          </a:prstGeom>
          <a:solidFill>
            <a:srgbClr val="FFCC1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solidFill>
                  <a:schemeClr val="tx2"/>
                </a:solidFill>
              </a:rPr>
              <a:t>Whooping crane</a:t>
            </a:r>
          </a:p>
          <a:p>
            <a:r>
              <a:rPr lang="en-US" sz="2000">
                <a:solidFill>
                  <a:srgbClr val="0F116A"/>
                </a:solidFill>
              </a:rPr>
              <a:t>coming back from near extinction</a:t>
            </a:r>
            <a:endParaRPr lang="en-US" sz="2000"/>
          </a:p>
        </p:txBody>
      </p:sp>
      <p:sp>
        <p:nvSpPr>
          <p:cNvPr id="68612" name="Rectangle 4"/>
          <p:cNvSpPr>
            <a:spLocks noGrp="1" noChangeArrowheads="1"/>
          </p:cNvSpPr>
          <p:nvPr>
            <p:ph type="title"/>
          </p:nvPr>
        </p:nvSpPr>
        <p:spPr/>
        <p:txBody>
          <a:bodyPr/>
          <a:lstStyle/>
          <a:p>
            <a:pPr eaLnBrk="1" hangingPunct="1"/>
            <a:r>
              <a:rPr lang="en-US">
                <a:latin typeface="Arial" charset="0"/>
                <a:ea typeface="ＭＳ Ｐゴシック" charset="0"/>
                <a:cs typeface="ＭＳ Ｐゴシック" charset="0"/>
              </a:rPr>
              <a:t>Exponential growth rate</a:t>
            </a:r>
          </a:p>
        </p:txBody>
      </p:sp>
      <p:pic>
        <p:nvPicPr>
          <p:cNvPr id="512005" name="Picture 5" descr="52-09-ExponPopGrowth-L"/>
          <p:cNvPicPr>
            <a:picLocks noChangeAspect="1" noChangeArrowheads="1"/>
          </p:cNvPicPr>
          <p:nvPr/>
        </p:nvPicPr>
        <p:blipFill>
          <a:blip r:embed="rId3"/>
          <a:srcRect t="1218" r="1801" b="3654"/>
          <a:stretch>
            <a:fillRect/>
          </a:stretch>
        </p:blipFill>
        <p:spPr bwMode="auto">
          <a:xfrm>
            <a:off x="114300" y="3552825"/>
            <a:ext cx="4475163" cy="320198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512006" name="Picture 6" descr="52_10ExponGrowthElephant_L"/>
          <p:cNvPicPr>
            <a:picLocks noChangeAspect="1" noChangeArrowheads="1"/>
          </p:cNvPicPr>
          <p:nvPr/>
        </p:nvPicPr>
        <p:blipFill>
          <a:blip r:embed="rId4"/>
          <a:srcRect r="11250"/>
          <a:stretch>
            <a:fillRect/>
          </a:stretch>
        </p:blipFill>
        <p:spPr bwMode="auto">
          <a:xfrm>
            <a:off x="4694238" y="3552825"/>
            <a:ext cx="4348162" cy="32019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512007" name="Rectangle 7" descr="Rectangle: Click to edit Master text styles&#10;Second level&#10;Third level&#10;Fourth level&#10;Fifth level"/>
          <p:cNvSpPr>
            <a:spLocks noGrp="1" noChangeArrowheads="1"/>
          </p:cNvSpPr>
          <p:nvPr>
            <p:ph type="body" idx="1"/>
          </p:nvPr>
        </p:nvSpPr>
        <p:spPr>
          <a:xfrm>
            <a:off x="801688" y="1371600"/>
            <a:ext cx="8342312" cy="1471613"/>
          </a:xfrm>
          <a:noFill/>
        </p:spPr>
        <p:txBody>
          <a:bodyPr>
            <a:normAutofit lnSpcReduction="10000"/>
          </a:bodyPr>
          <a:lstStyle/>
          <a:p>
            <a:pPr marL="288925" indent="-288925" eaLnBrk="1" hangingPunct="1">
              <a:lnSpc>
                <a:spcPct val="90000"/>
              </a:lnSpc>
            </a:pPr>
            <a:r>
              <a:rPr lang="en-US" sz="2600">
                <a:latin typeface="Arial" charset="0"/>
                <a:ea typeface="ＭＳ Ｐゴシック" charset="0"/>
                <a:cs typeface="ＭＳ Ｐゴシック" charset="0"/>
              </a:rPr>
              <a:t>Characteristic of populations without </a:t>
            </a:r>
            <a:br>
              <a:rPr lang="en-US" sz="2600">
                <a:latin typeface="Arial" charset="0"/>
                <a:ea typeface="ＭＳ Ｐゴシック" charset="0"/>
                <a:cs typeface="ＭＳ Ｐゴシック" charset="0"/>
              </a:rPr>
            </a:br>
            <a:r>
              <a:rPr lang="en-US" sz="2600" u="sng">
                <a:solidFill>
                  <a:srgbClr val="BC0013"/>
                </a:solidFill>
                <a:latin typeface="Arial" charset="0"/>
                <a:ea typeface="ＭＳ Ｐゴシック" charset="0"/>
                <a:cs typeface="ＭＳ Ｐゴシック" charset="0"/>
              </a:rPr>
              <a:t>limiting factors</a:t>
            </a:r>
            <a:r>
              <a:rPr lang="en-US" sz="2600">
                <a:latin typeface="Arial" charset="0"/>
                <a:ea typeface="ＭＳ Ｐゴシック" charset="0"/>
                <a:cs typeface="ＭＳ Ｐゴシック" charset="0"/>
              </a:rPr>
              <a:t> </a:t>
            </a:r>
          </a:p>
          <a:p>
            <a:pPr lvl="1" eaLnBrk="1" hangingPunct="1">
              <a:lnSpc>
                <a:spcPct val="90000"/>
              </a:lnSpc>
            </a:pPr>
            <a:r>
              <a:rPr lang="en-US" sz="2400">
                <a:latin typeface="Arial" charset="0"/>
                <a:ea typeface="ＭＳ Ｐゴシック" charset="0"/>
              </a:rPr>
              <a:t>introduced to a new environment or rebounding from a catastrophe</a:t>
            </a:r>
          </a:p>
        </p:txBody>
      </p:sp>
    </p:spTree>
    <p:extLst>
      <p:ext uri="{BB962C8B-B14F-4D97-AF65-F5344CB8AC3E}">
        <p14:creationId xmlns:p14="http://schemas.microsoft.com/office/powerpoint/2010/main" val="331590646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1393</Words>
  <Application>Microsoft Macintosh PowerPoint</Application>
  <PresentationFormat>On-screen Show (4:3)</PresentationFormat>
  <Paragraphs>167</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Population Spacing</vt:lpstr>
      <vt:lpstr>Population growth rates</vt:lpstr>
      <vt:lpstr>Age structure</vt:lpstr>
      <vt:lpstr>Survivorship curves</vt:lpstr>
      <vt:lpstr>Survivorship curves</vt:lpstr>
      <vt:lpstr>Trade-offs: survival vs. reproduction</vt:lpstr>
      <vt:lpstr>Reproductive strategies</vt:lpstr>
      <vt:lpstr>Population growth</vt:lpstr>
      <vt:lpstr>Exponential growth rate</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Population Spacing</dc:title>
  <dc:creator>Plano High School</dc:creator>
  <cp:lastModifiedBy>Plano High School</cp:lastModifiedBy>
  <cp:revision>1</cp:revision>
  <dcterms:created xsi:type="dcterms:W3CDTF">2017-05-25T17:28:05Z</dcterms:created>
  <dcterms:modified xsi:type="dcterms:W3CDTF">2017-05-25T17:28:42Z</dcterms:modified>
</cp:coreProperties>
</file>