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8"/>
  </p:notesMasterIdLst>
  <p:sldIdLst>
    <p:sldId id="257" r:id="rId2"/>
    <p:sldId id="258" r:id="rId3"/>
    <p:sldId id="259" r:id="rId4"/>
    <p:sldId id="260" r:id="rId5"/>
    <p:sldId id="261" r:id="rId6"/>
    <p:sldId id="262" r:id="rId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84" d="100"/>
          <a:sy n="84" d="100"/>
        </p:scale>
        <p:origin x="-752"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viewProps" Target="viewProps.xml"/><Relationship Id="rId12" Type="http://schemas.openxmlformats.org/officeDocument/2006/relationships/theme" Target="theme/theme1.xml"/><Relationship Id="rId13"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notesMaster" Target="notesMasters/notesMaster1.xml"/><Relationship Id="rId9" Type="http://schemas.openxmlformats.org/officeDocument/2006/relationships/printerSettings" Target="printerSettings/printerSettings1.bin"/><Relationship Id="rId1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423A7AC-0497-C940-9233-A13620A01566}" type="datetimeFigureOut">
              <a:rPr lang="en-US" smtClean="0"/>
              <a:t>5/25/17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78182F3-4624-404C-A60D-10DB342A4E30}" type="slidenum">
              <a:rPr lang="en-US" smtClean="0"/>
              <a:t>‹#›</a:t>
            </a:fld>
            <a:endParaRPr lang="en-US"/>
          </a:p>
        </p:txBody>
      </p:sp>
    </p:spTree>
    <p:extLst>
      <p:ext uri="{BB962C8B-B14F-4D97-AF65-F5344CB8AC3E}">
        <p14:creationId xmlns:p14="http://schemas.microsoft.com/office/powerpoint/2010/main" val="418758532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fld id="{E6C4E665-FE87-B54E-A27B-0492A509D288}" type="slidenum">
              <a:rPr lang="en-US" sz="1200">
                <a:latin typeface="Times" charset="0"/>
              </a:rPr>
              <a:pPr/>
              <a:t>1</a:t>
            </a:fld>
            <a:endParaRPr lang="en-US" sz="1200">
              <a:latin typeface="Times" charset="0"/>
            </a:endParaRPr>
          </a:p>
        </p:txBody>
      </p:sp>
      <p:sp>
        <p:nvSpPr>
          <p:cNvPr id="16386" name="Rectangle 2"/>
          <p:cNvSpPr>
            <a:spLocks noChangeArrowheads="1"/>
          </p:cNvSpPr>
          <p:nvPr>
            <p:ph type="sldImg"/>
          </p:nvPr>
        </p:nvSpPr>
        <p:spPr>
          <a:solidFill>
            <a:srgbClr val="FFFFFF"/>
          </a:solidFill>
          <a:ln/>
        </p:spPr>
      </p:sp>
      <p:sp>
        <p:nvSpPr>
          <p:cNvPr id="16387" name="Rectangle 3"/>
          <p:cNvSpPr>
            <a:spLocks noChangeArrowheads="1"/>
          </p:cNvSpPr>
          <p:nvPr>
            <p:ph type="body" idx="1"/>
          </p:nvPr>
        </p:nvSpPr>
        <p:spPr>
          <a:solidFill>
            <a:srgbClr val="FFFFFF"/>
          </a:solidFill>
          <a:ln/>
          <a:extLs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fld id="{2CD61B86-2919-EF41-B940-24C21A279753}" type="slidenum">
              <a:rPr lang="en-US" sz="1200">
                <a:latin typeface="Times" charset="0"/>
              </a:rPr>
              <a:pPr/>
              <a:t>2</a:t>
            </a:fld>
            <a:endParaRPr lang="en-US" sz="1200">
              <a:latin typeface="Times" charset="0"/>
            </a:endParaRPr>
          </a:p>
        </p:txBody>
      </p:sp>
      <p:sp>
        <p:nvSpPr>
          <p:cNvPr id="18434" name="Rectangle 2"/>
          <p:cNvSpPr>
            <a:spLocks noChangeArrowheads="1" noTextEdit="1"/>
          </p:cNvSpPr>
          <p:nvPr>
            <p:ph type="sldImg"/>
          </p:nvPr>
        </p:nvSpPr>
        <p:spPr>
          <a:ln/>
        </p:spPr>
      </p:sp>
      <p:sp>
        <p:nvSpPr>
          <p:cNvPr id="184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atin typeface="Arial" charset="0"/>
                <a:ea typeface="ＭＳ Ｐゴシック" charset="0"/>
                <a:cs typeface="ＭＳ Ｐゴシック" charset="0"/>
              </a:rPr>
              <a:t>A biological </a:t>
            </a:r>
            <a:r>
              <a:rPr lang="en-US" b="1">
                <a:latin typeface="Arial" charset="0"/>
                <a:ea typeface="ＭＳ Ｐゴシック" charset="0"/>
                <a:cs typeface="ＭＳ Ｐゴシック" charset="0"/>
              </a:rPr>
              <a:t>community </a:t>
            </a:r>
            <a:r>
              <a:rPr lang="en-US">
                <a:latin typeface="Arial" charset="0"/>
                <a:ea typeface="ＭＳ Ｐゴシック" charset="0"/>
                <a:cs typeface="ＭＳ Ｐゴシック" charset="0"/>
              </a:rPr>
              <a:t>is an assemblage of populations of various species living close enough for potential interaction</a:t>
            </a:r>
          </a:p>
          <a:p>
            <a:pPr eaLnBrk="1" hangingPunct="1"/>
            <a:endParaRPr lang="en-US">
              <a:latin typeface="Arial" charset="0"/>
              <a:ea typeface="ＭＳ Ｐゴシック" charset="0"/>
              <a:cs typeface="ＭＳ Ｐゴシック" charset="0"/>
            </a:endParaRPr>
          </a:p>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fld id="{7D1AA773-66E7-F74E-AA8D-85FCF636401E}" type="slidenum">
              <a:rPr lang="en-US" sz="1200">
                <a:latin typeface="Times" charset="0"/>
              </a:rPr>
              <a:pPr/>
              <a:t>3</a:t>
            </a:fld>
            <a:endParaRPr lang="en-US" sz="1200">
              <a:latin typeface="Times" charset="0"/>
            </a:endParaRPr>
          </a:p>
        </p:txBody>
      </p:sp>
      <p:sp>
        <p:nvSpPr>
          <p:cNvPr id="20482" name="Rectangle 2"/>
          <p:cNvSpPr>
            <a:spLocks noChangeArrowheads="1"/>
          </p:cNvSpPr>
          <p:nvPr>
            <p:ph type="sldImg"/>
          </p:nvPr>
        </p:nvSpPr>
        <p:spPr>
          <a:solidFill>
            <a:srgbClr val="FFFFFF"/>
          </a:solidFill>
          <a:ln/>
        </p:spPr>
      </p:sp>
      <p:sp>
        <p:nvSpPr>
          <p:cNvPr id="20483" name="Rectangle 3"/>
          <p:cNvSpPr>
            <a:spLocks noChangeArrowheads="1"/>
          </p:cNvSpPr>
          <p:nvPr>
            <p:ph type="body" idx="1"/>
          </p:nvPr>
        </p:nvSpPr>
        <p:spPr>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Arial" charset="0"/>
                <a:ea typeface="ＭＳ Ｐゴシック" charset="0"/>
                <a:cs typeface="ＭＳ Ｐゴシック" charset="0"/>
              </a:rPr>
              <a:t>The total of a species</a:t>
            </a:r>
            <a:r>
              <a:rPr lang="ja-JP" altLang="en-US">
                <a:latin typeface="Arial" charset="0"/>
                <a:ea typeface="ＭＳ Ｐゴシック" charset="0"/>
                <a:cs typeface="ＭＳ Ｐゴシック" charset="0"/>
              </a:rPr>
              <a:t>’</a:t>
            </a:r>
            <a:r>
              <a:rPr lang="en-US" altLang="ja-JP">
                <a:latin typeface="Arial" charset="0"/>
                <a:ea typeface="ＭＳ Ｐゴシック" charset="0"/>
                <a:cs typeface="ＭＳ Ｐゴシック" charset="0"/>
              </a:rPr>
              <a:t> use of biotic and abiotic resources is called the species</a:t>
            </a:r>
            <a:r>
              <a:rPr lang="ja-JP" altLang="en-US">
                <a:latin typeface="Arial" charset="0"/>
                <a:ea typeface="ＭＳ Ｐゴシック" charset="0"/>
                <a:cs typeface="ＭＳ Ｐゴシック" charset="0"/>
              </a:rPr>
              <a:t>’</a:t>
            </a:r>
            <a:r>
              <a:rPr lang="en-US" altLang="ja-JP">
                <a:latin typeface="Arial" charset="0"/>
                <a:ea typeface="ＭＳ Ｐゴシック" charset="0"/>
                <a:cs typeface="ＭＳ Ｐゴシック" charset="0"/>
              </a:rPr>
              <a:t> </a:t>
            </a:r>
            <a:r>
              <a:rPr lang="en-US" altLang="ja-JP" b="1">
                <a:latin typeface="Arial" charset="0"/>
                <a:ea typeface="ＭＳ Ｐゴシック" charset="0"/>
                <a:cs typeface="ＭＳ Ｐゴシック" charset="0"/>
              </a:rPr>
              <a:t>ecological niche </a:t>
            </a:r>
          </a:p>
          <a:p>
            <a:r>
              <a:rPr lang="en-US">
                <a:latin typeface="Arial" charset="0"/>
                <a:ea typeface="ＭＳ Ｐゴシック" charset="0"/>
                <a:cs typeface="ＭＳ Ｐゴシック" charset="0"/>
              </a:rPr>
              <a:t>An ecological niche can also be thought of as an organism</a:t>
            </a:r>
            <a:r>
              <a:rPr lang="ja-JP" altLang="en-US">
                <a:latin typeface="Arial" charset="0"/>
                <a:ea typeface="ＭＳ Ｐゴシック" charset="0"/>
                <a:cs typeface="ＭＳ Ｐゴシック" charset="0"/>
              </a:rPr>
              <a:t>’</a:t>
            </a:r>
            <a:r>
              <a:rPr lang="en-US" altLang="ja-JP">
                <a:latin typeface="Arial" charset="0"/>
                <a:ea typeface="ＭＳ Ｐゴシック" charset="0"/>
                <a:cs typeface="ＭＳ Ｐゴシック" charset="0"/>
              </a:rPr>
              <a:t>s ecological role</a:t>
            </a:r>
          </a:p>
          <a:p>
            <a:r>
              <a:rPr lang="en-US">
                <a:latin typeface="Arial" charset="0"/>
                <a:ea typeface="ＭＳ Ｐゴシック" charset="0"/>
                <a:cs typeface="ＭＳ Ｐゴシック" charset="0"/>
              </a:rPr>
              <a:t>Ecologically similar species can coexist in a community if there are one or more significant differences in their niches</a:t>
            </a:r>
          </a:p>
          <a:p>
            <a:r>
              <a:rPr lang="en-US">
                <a:latin typeface="Arial" charset="0"/>
                <a:ea typeface="ＭＳ Ｐゴシック" charset="0"/>
                <a:cs typeface="ＭＳ Ｐゴシック" charset="0"/>
              </a:rPr>
              <a:t>Strong competition can lead to </a:t>
            </a:r>
            <a:r>
              <a:rPr lang="en-US" b="1">
                <a:latin typeface="Arial" charset="0"/>
                <a:ea typeface="ＭＳ Ｐゴシック" charset="0"/>
                <a:cs typeface="ＭＳ Ｐゴシック" charset="0"/>
              </a:rPr>
              <a:t>competitive exclusion</a:t>
            </a:r>
            <a:r>
              <a:rPr lang="en-US">
                <a:latin typeface="Arial" charset="0"/>
                <a:ea typeface="ＭＳ Ｐゴシック" charset="0"/>
                <a:cs typeface="ＭＳ Ｐゴシック" charset="0"/>
              </a:rPr>
              <a:t>, local elimination of a competing species</a:t>
            </a:r>
          </a:p>
          <a:p>
            <a:r>
              <a:rPr lang="en-US">
                <a:latin typeface="Arial" charset="0"/>
                <a:ea typeface="ＭＳ Ｐゴシック" charset="0"/>
                <a:cs typeface="ＭＳ Ｐゴシック" charset="0"/>
              </a:rPr>
              <a:t>The competitive exclusion principle states that two species competing for the same limiting resources cannot coexist in the same place</a:t>
            </a:r>
          </a:p>
          <a:p>
            <a:endParaRPr lang="en-US">
              <a:latin typeface="Arial" charset="0"/>
              <a:ea typeface="ＭＳ Ｐゴシック" charset="0"/>
              <a:cs typeface="ＭＳ Ｐゴシック" charset="0"/>
            </a:endParaRPr>
          </a:p>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fld id="{B0F67D52-77B1-CB44-8CA8-1AAF44471D7B}" type="slidenum">
              <a:rPr lang="en-US" sz="1200">
                <a:latin typeface="Times" charset="0"/>
              </a:rPr>
              <a:pPr/>
              <a:t>4</a:t>
            </a:fld>
            <a:endParaRPr lang="en-US" sz="1200">
              <a:latin typeface="Times" charset="0"/>
            </a:endParaRPr>
          </a:p>
        </p:txBody>
      </p:sp>
      <p:sp>
        <p:nvSpPr>
          <p:cNvPr id="22530" name="Rectangle 2"/>
          <p:cNvSpPr>
            <a:spLocks noChangeArrowheads="1"/>
          </p:cNvSpPr>
          <p:nvPr>
            <p:ph type="sldImg"/>
          </p:nvPr>
        </p:nvSpPr>
        <p:spPr>
          <a:solidFill>
            <a:srgbClr val="FFFFFF"/>
          </a:solidFill>
          <a:ln/>
        </p:spPr>
      </p:sp>
      <p:sp>
        <p:nvSpPr>
          <p:cNvPr id="22531" name="Rectangle 3"/>
          <p:cNvSpPr>
            <a:spLocks noChangeArrowheads="1"/>
          </p:cNvSpPr>
          <p:nvPr>
            <p:ph type="body" idx="1"/>
          </p:nvPr>
        </p:nvSpPr>
        <p:spPr>
          <a:solidFill>
            <a:srgbClr val="FFFFFF"/>
          </a:solidFill>
          <a:ln/>
          <a:extLs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fld id="{91248E83-C79A-014D-B679-D4A15D388C85}" type="slidenum">
              <a:rPr lang="en-US" sz="1200">
                <a:latin typeface="Times" charset="0"/>
              </a:rPr>
              <a:pPr/>
              <a:t>5</a:t>
            </a:fld>
            <a:endParaRPr lang="en-US" sz="1200">
              <a:latin typeface="Times" charset="0"/>
            </a:endParaRPr>
          </a:p>
        </p:txBody>
      </p:sp>
      <p:sp>
        <p:nvSpPr>
          <p:cNvPr id="24578" name="Rectangle 2"/>
          <p:cNvSpPr>
            <a:spLocks noChangeArrowheads="1"/>
          </p:cNvSpPr>
          <p:nvPr>
            <p:ph type="sldImg"/>
          </p:nvPr>
        </p:nvSpPr>
        <p:spPr>
          <a:solidFill>
            <a:srgbClr val="FFFFFF"/>
          </a:solidFill>
          <a:ln/>
        </p:spPr>
      </p:sp>
      <p:sp>
        <p:nvSpPr>
          <p:cNvPr id="24579" name="Rectangle 3"/>
          <p:cNvSpPr>
            <a:spLocks noGrp="1" noChangeArrowheads="1"/>
          </p:cNvSpPr>
          <p:nvPr>
            <p:ph type="body" idx="1"/>
          </p:nvPr>
        </p:nvSpPr>
        <p:spPr>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z="900">
              <a:latin typeface="Arial" charset="0"/>
              <a:ea typeface="ＭＳ Ｐゴシック" charset="0"/>
              <a:cs typeface="ＭＳ Ｐゴシック" charset="0"/>
            </a:endParaRPr>
          </a:p>
          <a:p>
            <a:pPr eaLnBrk="1" hangingPunct="1"/>
            <a:r>
              <a:rPr lang="en-US" sz="900" b="1">
                <a:latin typeface="Arial" charset="0"/>
                <a:ea typeface="ＭＳ Ｐゴシック" charset="0"/>
                <a:cs typeface="ＭＳ Ｐゴシック" charset="0"/>
              </a:rPr>
              <a:t>Resource partitioning </a:t>
            </a:r>
            <a:r>
              <a:rPr lang="en-US" sz="900">
                <a:latin typeface="Arial" charset="0"/>
                <a:ea typeface="ＭＳ Ｐゴシック" charset="0"/>
                <a:cs typeface="ＭＳ Ｐゴシック" charset="0"/>
              </a:rPr>
              <a:t>is differentiation of ecological niches, enabling similar species to coexist in a community</a:t>
            </a:r>
          </a:p>
          <a:p>
            <a:pPr eaLnBrk="1" hangingPunct="1"/>
            <a:r>
              <a:rPr lang="en-US" sz="900">
                <a:latin typeface="Arial" charset="0"/>
                <a:ea typeface="ＭＳ Ｐゴシック" charset="0"/>
                <a:cs typeface="ＭＳ Ｐゴシック" charset="0"/>
              </a:rPr>
              <a:t>Resource partitioning among Dominican Republic lizards.  Seven species of Anolis lizards live in close proximity, and all feed on insects and other small arthropods. However, competition for food is reduced because each lizard species has a different perch, thus occupying a distinct niche.</a:t>
            </a:r>
          </a:p>
          <a:p>
            <a:pPr eaLnBrk="1" hangingPunct="1"/>
            <a:r>
              <a:rPr lang="en-US" sz="900">
                <a:latin typeface="Arial" charset="0"/>
                <a:ea typeface="ＭＳ Ｐゴシック" charset="0"/>
                <a:cs typeface="ＭＳ Ｐゴシック" charset="0"/>
              </a:rPr>
              <a:t>Sympatric species often partition available resources, reducing competition between them.</a:t>
            </a:r>
          </a:p>
          <a:p>
            <a:pPr eaLnBrk="1" hangingPunct="1"/>
            <a:endParaRPr lang="en-US" sz="900">
              <a:latin typeface="Arial" charset="0"/>
              <a:ea typeface="ＭＳ Ｐゴシック" charset="0"/>
              <a:cs typeface="ＭＳ Ｐゴシック" charset="0"/>
            </a:endParaRPr>
          </a:p>
          <a:p>
            <a:pPr>
              <a:lnSpc>
                <a:spcPct val="80000"/>
              </a:lnSpc>
            </a:pPr>
            <a:r>
              <a:rPr lang="en-US" sz="900" b="1" i="1">
                <a:latin typeface="Arial" charset="0"/>
                <a:ea typeface="ＭＳ Ｐゴシック" charset="0"/>
                <a:cs typeface="ＭＳ Ｐゴシック" charset="0"/>
              </a:rPr>
              <a:t>A. insolitus</a:t>
            </a:r>
            <a:r>
              <a:rPr lang="en-US" sz="900" b="1">
                <a:latin typeface="Arial" charset="0"/>
                <a:ea typeface="ＭＳ Ｐゴシック" charset="0"/>
                <a:cs typeface="ＭＳ Ｐゴシック" charset="0"/>
              </a:rPr>
              <a:t> usually perches</a:t>
            </a:r>
          </a:p>
          <a:p>
            <a:r>
              <a:rPr lang="en-US" sz="900" b="1">
                <a:latin typeface="Arial" charset="0"/>
                <a:ea typeface="ＭＳ Ｐゴシック" charset="0"/>
                <a:cs typeface="ＭＳ Ｐゴシック" charset="0"/>
              </a:rPr>
              <a:t>on shady branches.</a:t>
            </a:r>
          </a:p>
          <a:p>
            <a:endParaRPr lang="en-US" sz="900" b="1" i="1">
              <a:solidFill>
                <a:srgbClr val="563A84"/>
              </a:solidFill>
              <a:latin typeface="Arial" charset="0"/>
              <a:ea typeface="ＭＳ Ｐゴシック" charset="0"/>
              <a:cs typeface="ＭＳ Ｐゴシック" charset="0"/>
            </a:endParaRPr>
          </a:p>
          <a:p>
            <a:pPr>
              <a:lnSpc>
                <a:spcPct val="80000"/>
              </a:lnSpc>
            </a:pPr>
            <a:r>
              <a:rPr lang="en-US" sz="900" b="1" i="1">
                <a:latin typeface="Arial" charset="0"/>
                <a:ea typeface="ＭＳ Ｐゴシック" charset="0"/>
                <a:cs typeface="ＭＳ Ｐゴシック" charset="0"/>
              </a:rPr>
              <a:t>A. distichus</a:t>
            </a:r>
            <a:r>
              <a:rPr lang="en-US" sz="900" b="1">
                <a:latin typeface="Arial" charset="0"/>
                <a:ea typeface="ＭＳ Ｐゴシック" charset="0"/>
                <a:cs typeface="ＭＳ Ｐゴシック" charset="0"/>
              </a:rPr>
              <a:t> perches on fence</a:t>
            </a:r>
          </a:p>
          <a:p>
            <a:r>
              <a:rPr lang="en-US" sz="900" b="1">
                <a:latin typeface="Arial" charset="0"/>
                <a:ea typeface="ＭＳ Ｐゴシック" charset="0"/>
                <a:cs typeface="ＭＳ Ｐゴシック" charset="0"/>
              </a:rPr>
              <a:t>posts and other sunny surfaces</a:t>
            </a:r>
          </a:p>
          <a:p>
            <a:endParaRPr lang="en-US" sz="900" b="1" i="1">
              <a:solidFill>
                <a:srgbClr val="563A84"/>
              </a:solidFill>
              <a:latin typeface="Arial" charset="0"/>
              <a:ea typeface="ＭＳ Ｐゴシック" charset="0"/>
              <a:cs typeface="ＭＳ Ｐゴシック" charset="0"/>
            </a:endParaRPr>
          </a:p>
          <a:p>
            <a:r>
              <a:rPr lang="en-US" sz="900">
                <a:latin typeface="Arial" charset="0"/>
                <a:ea typeface="ＭＳ Ｐゴシック" charset="0"/>
                <a:cs typeface="ＭＳ Ｐゴシック" charset="0"/>
              </a:rPr>
              <a:t>As a result of competition, a species</a:t>
            </a:r>
            <a:r>
              <a:rPr lang="ja-JP" altLang="en-US" sz="900">
                <a:latin typeface="Arial" charset="0"/>
                <a:ea typeface="ＭＳ Ｐゴシック" charset="0"/>
                <a:cs typeface="ＭＳ Ｐゴシック" charset="0"/>
              </a:rPr>
              <a:t>’</a:t>
            </a:r>
            <a:r>
              <a:rPr lang="en-US" altLang="ja-JP" sz="900">
                <a:latin typeface="Arial" charset="0"/>
                <a:ea typeface="ＭＳ Ｐゴシック" charset="0"/>
                <a:cs typeface="ＭＳ Ｐゴシック" charset="0"/>
              </a:rPr>
              <a:t> fundamental niche may differ from its realized niche</a:t>
            </a:r>
          </a:p>
          <a:p>
            <a:endParaRPr lang="en-US" sz="900" b="1" i="1">
              <a:solidFill>
                <a:srgbClr val="563A84"/>
              </a:solidFill>
              <a:latin typeface="Arial" charset="0"/>
              <a:ea typeface="ＭＳ Ｐゴシック" charset="0"/>
              <a:cs typeface="ＭＳ Ｐゴシック" charset="0"/>
            </a:endParaRPr>
          </a:p>
          <a:p>
            <a:pPr eaLnBrk="1" hangingPunct="1"/>
            <a:endParaRPr lang="en-US" sz="900">
              <a:latin typeface="Arial" charset="0"/>
              <a:ea typeface="ＭＳ Ｐゴシック" charset="0"/>
              <a:cs typeface="ＭＳ Ｐゴシック" charset="0"/>
            </a:endParaRPr>
          </a:p>
          <a:p>
            <a:pPr eaLnBrk="1" hangingPunct="1"/>
            <a:endParaRPr lang="en-US" sz="900">
              <a:latin typeface="Arial" charset="0"/>
              <a:ea typeface="ＭＳ Ｐゴシック" charset="0"/>
              <a:cs typeface="ＭＳ Ｐゴシック"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fld id="{B813FF04-AAC5-2E46-9E5B-460AD99611A5}" type="slidenum">
              <a:rPr lang="en-US" sz="1200">
                <a:latin typeface="Times" charset="0"/>
              </a:rPr>
              <a:pPr/>
              <a:t>6</a:t>
            </a:fld>
            <a:endParaRPr lang="en-US" sz="1200">
              <a:latin typeface="Times" charset="0"/>
            </a:endParaRPr>
          </a:p>
        </p:txBody>
      </p:sp>
      <p:sp>
        <p:nvSpPr>
          <p:cNvPr id="26626" name="Rectangle 2"/>
          <p:cNvSpPr>
            <a:spLocks noChangeArrowheads="1" noTextEdit="1"/>
          </p:cNvSpPr>
          <p:nvPr>
            <p:ph type="sldImg"/>
          </p:nvPr>
        </p:nvSpPr>
        <p:spPr>
          <a:ln/>
        </p:spPr>
      </p:sp>
      <p:sp>
        <p:nvSpPr>
          <p:cNvPr id="266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atin typeface="Arial" charset="0"/>
              <a:ea typeface="ＭＳ Ｐゴシック" charset="0"/>
              <a:cs typeface="ＭＳ Ｐゴシック" charset="0"/>
            </a:endParaRPr>
          </a:p>
          <a:p>
            <a:r>
              <a:rPr lang="en-US">
                <a:latin typeface="Arial" charset="0"/>
                <a:ea typeface="ＭＳ Ｐゴシック" charset="0"/>
                <a:cs typeface="ＭＳ Ｐゴシック" charset="0"/>
              </a:rPr>
              <a:t>Ecologists call relationships between species in a community </a:t>
            </a:r>
            <a:r>
              <a:rPr lang="en-US" b="1">
                <a:latin typeface="Arial" charset="0"/>
                <a:ea typeface="ＭＳ Ｐゴシック" charset="0"/>
                <a:cs typeface="ＭＳ Ｐゴシック" charset="0"/>
              </a:rPr>
              <a:t>interspecific interactions</a:t>
            </a:r>
            <a:endParaRPr lang="en-US">
              <a:latin typeface="Arial" charset="0"/>
              <a:ea typeface="ＭＳ Ｐゴシック" charset="0"/>
              <a:cs typeface="ＭＳ Ｐゴシック" charset="0"/>
            </a:endParaRPr>
          </a:p>
          <a:p>
            <a:r>
              <a:rPr lang="en-US">
                <a:latin typeface="Arial" charset="0"/>
                <a:ea typeface="ＭＳ Ｐゴシック" charset="0"/>
                <a:cs typeface="ＭＳ Ｐゴシック" charset="0"/>
              </a:rPr>
              <a:t>Examples are competition, predation, herbivory, and symbiosis (parasitism, mutualism, and commensalism)</a:t>
            </a:r>
          </a:p>
          <a:p>
            <a:r>
              <a:rPr lang="en-US">
                <a:latin typeface="Arial" charset="0"/>
                <a:ea typeface="ＭＳ Ｐゴシック" charset="0"/>
                <a:cs typeface="ＭＳ Ｐゴシック" charset="0"/>
              </a:rPr>
              <a:t>Interspecific interactions can affect the survival and reproduction of each species, and the effects can be summarized as positive (+), negative (–), or no effect (0)</a:t>
            </a:r>
          </a:p>
          <a:p>
            <a:pPr eaLnBrk="1" hangingPunct="1"/>
            <a:r>
              <a:rPr lang="en-US" b="1">
                <a:latin typeface="Arial" charset="0"/>
                <a:ea typeface="ＭＳ Ｐゴシック" charset="0"/>
                <a:cs typeface="ＭＳ Ｐゴシック" charset="0"/>
              </a:rPr>
              <a:t>Interspecific competition </a:t>
            </a:r>
            <a:r>
              <a:rPr lang="en-US">
                <a:latin typeface="Arial" charset="0"/>
                <a:ea typeface="ＭＳ Ｐゴシック" charset="0"/>
                <a:cs typeface="ＭＳ Ｐゴシック" charset="0"/>
              </a:rPr>
              <a:t>(</a:t>
            </a:r>
            <a:r>
              <a:rPr lang="en-US">
                <a:latin typeface="Arial" charset="0"/>
                <a:ea typeface="ＭＳ Ｐゴシック" charset="0"/>
                <a:cs typeface="Arial" charset="0"/>
              </a:rPr>
              <a:t>–</a:t>
            </a:r>
            <a:r>
              <a:rPr lang="en-US">
                <a:latin typeface="Arial" charset="0"/>
                <a:ea typeface="ＭＳ Ｐゴシック" charset="0"/>
                <a:cs typeface="ＭＳ Ｐゴシック" charset="0"/>
              </a:rPr>
              <a:t>/</a:t>
            </a:r>
            <a:r>
              <a:rPr lang="en-US">
                <a:latin typeface="Arial" charset="0"/>
                <a:ea typeface="ＭＳ Ｐゴシック" charset="0"/>
                <a:cs typeface="Arial" charset="0"/>
              </a:rPr>
              <a:t>–</a:t>
            </a:r>
            <a:r>
              <a:rPr lang="en-US">
                <a:latin typeface="Arial" charset="0"/>
                <a:ea typeface="ＭＳ Ｐゴシック" charset="0"/>
                <a:cs typeface="ＭＳ Ｐゴシック" charset="0"/>
              </a:rPr>
              <a:t> interaction)</a:t>
            </a:r>
            <a:r>
              <a:rPr lang="en-US" b="1">
                <a:latin typeface="Arial" charset="0"/>
                <a:ea typeface="ＭＳ Ｐゴシック" charset="0"/>
                <a:cs typeface="ＭＳ Ｐゴシック" charset="0"/>
              </a:rPr>
              <a:t> </a:t>
            </a:r>
            <a:r>
              <a:rPr lang="en-US">
                <a:latin typeface="Arial" charset="0"/>
                <a:ea typeface="ＭＳ Ｐゴシック" charset="0"/>
                <a:cs typeface="ＭＳ Ｐゴシック" charset="0"/>
              </a:rPr>
              <a:t>occurs when species compete for a resource in short supply</a:t>
            </a:r>
          </a:p>
          <a:p>
            <a:pPr eaLnBrk="1" hangingPunct="1"/>
            <a:endParaRPr lang="en-US">
              <a:latin typeface="Arial" charset="0"/>
              <a:ea typeface="ＭＳ Ｐゴシック" charset="0"/>
              <a:cs typeface="ＭＳ Ｐゴシック" charset="0"/>
            </a:endParaRPr>
          </a:p>
          <a:p>
            <a:pPr eaLnBrk="1" hangingPunct="1"/>
            <a:r>
              <a:rPr lang="en-US" b="1">
                <a:latin typeface="Arial" charset="0"/>
                <a:ea typeface="ＭＳ Ｐゴシック" charset="0"/>
                <a:cs typeface="ＭＳ Ｐゴシック" charset="0"/>
              </a:rPr>
              <a:t>Symbiosis </a:t>
            </a:r>
            <a:r>
              <a:rPr lang="en-US">
                <a:latin typeface="Arial" charset="0"/>
                <a:ea typeface="ＭＳ Ｐゴシック" charset="0"/>
                <a:cs typeface="ＭＳ Ｐゴシック" charset="0"/>
              </a:rPr>
              <a:t>is a relationship where two or more species live in direct and intimate contact with one another</a:t>
            </a:r>
          </a:p>
          <a:p>
            <a:pPr eaLnBrk="1" hangingPunct="1"/>
            <a:endParaRPr lang="en-US">
              <a:latin typeface="Arial" charset="0"/>
              <a:ea typeface="ＭＳ Ｐゴシック" charset="0"/>
              <a:cs typeface="ＭＳ Ｐゴシック" charset="0"/>
            </a:endParaRPr>
          </a:p>
          <a:p>
            <a:r>
              <a:rPr lang="en-US">
                <a:latin typeface="Arial" charset="0"/>
                <a:ea typeface="ＭＳ Ｐゴシック" charset="0"/>
                <a:cs typeface="ＭＳ Ｐゴシック" charset="0"/>
              </a:rPr>
              <a:t>In </a:t>
            </a:r>
            <a:r>
              <a:rPr lang="en-US" b="1">
                <a:latin typeface="Arial" charset="0"/>
                <a:ea typeface="ＭＳ Ｐゴシック" charset="0"/>
                <a:cs typeface="ＭＳ Ｐゴシック" charset="0"/>
              </a:rPr>
              <a:t>parasitism </a:t>
            </a:r>
            <a:r>
              <a:rPr lang="en-US">
                <a:latin typeface="Arial" charset="0"/>
                <a:ea typeface="ＭＳ Ｐゴシック" charset="0"/>
                <a:cs typeface="ＭＳ Ｐゴシック" charset="0"/>
              </a:rPr>
              <a:t>(+/– interaction), one organism, the </a:t>
            </a:r>
            <a:r>
              <a:rPr lang="en-US" b="1">
                <a:latin typeface="Arial" charset="0"/>
                <a:ea typeface="ＭＳ Ｐゴシック" charset="0"/>
                <a:cs typeface="ＭＳ Ｐゴシック" charset="0"/>
              </a:rPr>
              <a:t>parasite</a:t>
            </a:r>
            <a:r>
              <a:rPr lang="en-US">
                <a:latin typeface="Arial" charset="0"/>
                <a:ea typeface="ＭＳ Ｐゴシック" charset="0"/>
                <a:cs typeface="ＭＳ Ｐゴシック" charset="0"/>
              </a:rPr>
              <a:t>, derives nourishment from another organism, its </a:t>
            </a:r>
            <a:r>
              <a:rPr lang="en-US" b="1">
                <a:latin typeface="Arial" charset="0"/>
                <a:ea typeface="ＭＳ Ｐゴシック" charset="0"/>
                <a:cs typeface="ＭＳ Ｐゴシック" charset="0"/>
              </a:rPr>
              <a:t>host</a:t>
            </a:r>
            <a:r>
              <a:rPr lang="en-US">
                <a:latin typeface="Arial" charset="0"/>
                <a:ea typeface="ＭＳ Ｐゴシック" charset="0"/>
                <a:cs typeface="ＭＳ Ｐゴシック" charset="0"/>
              </a:rPr>
              <a:t>, which is harmed in the process</a:t>
            </a:r>
          </a:p>
          <a:p>
            <a:r>
              <a:rPr lang="en-US">
                <a:latin typeface="Arial" charset="0"/>
                <a:ea typeface="ＭＳ Ｐゴシック" charset="0"/>
                <a:cs typeface="ＭＳ Ｐゴシック" charset="0"/>
              </a:rPr>
              <a:t>Parasites that live within the body of their host are called </a:t>
            </a:r>
            <a:r>
              <a:rPr lang="en-US" b="1">
                <a:latin typeface="Arial" charset="0"/>
                <a:ea typeface="ＭＳ Ｐゴシック" charset="0"/>
                <a:cs typeface="ＭＳ Ｐゴシック" charset="0"/>
              </a:rPr>
              <a:t>endoparasites</a:t>
            </a:r>
            <a:r>
              <a:rPr lang="en-US">
                <a:latin typeface="Arial" charset="0"/>
                <a:ea typeface="ＭＳ Ｐゴシック" charset="0"/>
                <a:cs typeface="ＭＳ Ｐゴシック" charset="0"/>
              </a:rPr>
              <a:t>; parasites that live on the external surface of a host are </a:t>
            </a:r>
            <a:r>
              <a:rPr lang="en-US" b="1">
                <a:latin typeface="Arial" charset="0"/>
                <a:ea typeface="ＭＳ Ｐゴシック" charset="0"/>
                <a:cs typeface="ＭＳ Ｐゴシック" charset="0"/>
              </a:rPr>
              <a:t>ectoparasites</a:t>
            </a:r>
          </a:p>
          <a:p>
            <a:r>
              <a:rPr lang="en-US">
                <a:latin typeface="Arial" charset="0"/>
                <a:ea typeface="ＭＳ Ｐゴシック" charset="0"/>
                <a:cs typeface="ＭＳ Ｐゴシック" charset="0"/>
              </a:rPr>
              <a:t>Many parasites have a complex life cycle involving a number of hosts</a:t>
            </a:r>
          </a:p>
          <a:p>
            <a:r>
              <a:rPr lang="en-US">
                <a:latin typeface="Arial" charset="0"/>
                <a:ea typeface="ＭＳ Ｐゴシック" charset="0"/>
                <a:cs typeface="ＭＳ Ｐゴシック" charset="0"/>
              </a:rPr>
              <a:t>Some parasites change the behavior of the host to increase their own fitness</a:t>
            </a:r>
          </a:p>
          <a:p>
            <a:r>
              <a:rPr lang="en-US" b="1">
                <a:latin typeface="Arial" charset="0"/>
                <a:ea typeface="ＭＳ Ｐゴシック" charset="0"/>
                <a:cs typeface="ＭＳ Ｐゴシック" charset="0"/>
              </a:rPr>
              <a:t>Herbivory </a:t>
            </a:r>
            <a:r>
              <a:rPr lang="en-US">
                <a:latin typeface="Arial" charset="0"/>
                <a:ea typeface="ＭＳ Ｐゴシック" charset="0"/>
                <a:cs typeface="ＭＳ Ｐゴシック" charset="0"/>
              </a:rPr>
              <a:t>(+/– interaction) refers to an interaction in which an herbivore eats parts of a plant or alga</a:t>
            </a:r>
          </a:p>
          <a:p>
            <a:r>
              <a:rPr lang="en-US">
                <a:latin typeface="Arial" charset="0"/>
                <a:ea typeface="ＭＳ Ｐゴシック" charset="0"/>
                <a:cs typeface="ＭＳ Ｐゴシック" charset="0"/>
              </a:rPr>
              <a:t>It has led to evolution of plant mechanical and chemical defenses and adaptations by herbivores</a:t>
            </a:r>
          </a:p>
          <a:p>
            <a:endParaRPr lang="en-US">
              <a:latin typeface="Arial" charset="0"/>
              <a:ea typeface="ＭＳ Ｐゴシック" charset="0"/>
              <a:cs typeface="ＭＳ Ｐゴシック" charset="0"/>
            </a:endParaRPr>
          </a:p>
          <a:p>
            <a:r>
              <a:rPr lang="en-US">
                <a:latin typeface="Arial" charset="0"/>
                <a:ea typeface="ＭＳ Ｐゴシック" charset="0"/>
                <a:cs typeface="ＭＳ Ｐゴシック" charset="0"/>
              </a:rPr>
              <a:t>Mutualistic symbiosis, or </a:t>
            </a:r>
            <a:r>
              <a:rPr lang="en-US" b="1">
                <a:latin typeface="Arial" charset="0"/>
                <a:ea typeface="ＭＳ Ｐゴシック" charset="0"/>
                <a:cs typeface="ＭＳ Ｐゴシック" charset="0"/>
              </a:rPr>
              <a:t>mutualism </a:t>
            </a:r>
            <a:r>
              <a:rPr lang="en-US">
                <a:latin typeface="Arial" charset="0"/>
                <a:ea typeface="ＭＳ Ｐゴシック" charset="0"/>
                <a:cs typeface="ＭＳ Ｐゴシック" charset="0"/>
              </a:rPr>
              <a:t>(+/+ interaction), is an interspecific interaction that benefits both species</a:t>
            </a:r>
          </a:p>
          <a:p>
            <a:r>
              <a:rPr lang="en-US">
                <a:latin typeface="Arial" charset="0"/>
                <a:ea typeface="ＭＳ Ｐゴシック" charset="0"/>
                <a:cs typeface="ＭＳ Ｐゴシック" charset="0"/>
              </a:rPr>
              <a:t>A mutualism can be</a:t>
            </a:r>
          </a:p>
          <a:p>
            <a:pPr lvl="1"/>
            <a:r>
              <a:rPr lang="en-US">
                <a:latin typeface="Arial" charset="0"/>
                <a:ea typeface="ＭＳ Ｐゴシック" charset="0"/>
              </a:rPr>
              <a:t>Obligate, where one species cannot survive without the other</a:t>
            </a:r>
          </a:p>
          <a:p>
            <a:pPr lvl="1"/>
            <a:r>
              <a:rPr lang="en-US">
                <a:latin typeface="Arial" charset="0"/>
                <a:ea typeface="ＭＳ Ｐゴシック" charset="0"/>
              </a:rPr>
              <a:t>Facultative, where both species can survive alone</a:t>
            </a:r>
          </a:p>
          <a:p>
            <a:r>
              <a:rPr lang="en-US">
                <a:latin typeface="Arial" charset="0"/>
                <a:ea typeface="ＭＳ Ｐゴシック" charset="0"/>
                <a:cs typeface="ＭＳ Ｐゴシック" charset="0"/>
              </a:rPr>
              <a:t>In </a:t>
            </a:r>
            <a:r>
              <a:rPr lang="en-US" b="1">
                <a:latin typeface="Arial" charset="0"/>
                <a:ea typeface="ＭＳ Ｐゴシック" charset="0"/>
                <a:cs typeface="ＭＳ Ｐゴシック" charset="0"/>
              </a:rPr>
              <a:t>commensalism </a:t>
            </a:r>
            <a:r>
              <a:rPr lang="en-US">
                <a:latin typeface="Arial" charset="0"/>
                <a:ea typeface="ＭＳ Ｐゴシック" charset="0"/>
                <a:cs typeface="ＭＳ Ｐゴシック" charset="0"/>
              </a:rPr>
              <a:t>(+/0 interaction), one species benefits and the other is apparently unaffected</a:t>
            </a:r>
          </a:p>
          <a:p>
            <a:r>
              <a:rPr lang="en-US">
                <a:latin typeface="Arial" charset="0"/>
                <a:ea typeface="ＭＳ Ｐゴシック" charset="0"/>
                <a:cs typeface="ＭＳ Ｐゴシック" charset="0"/>
              </a:rPr>
              <a:t>Commensal interactions are hard to document in nature because any close association likely affects both species</a:t>
            </a:r>
          </a:p>
          <a:p>
            <a:endParaRPr lang="en-US" b="1">
              <a:latin typeface="Arial" charset="0"/>
              <a:ea typeface="ＭＳ Ｐゴシック" charset="0"/>
              <a:cs typeface="ＭＳ Ｐゴシック" charset="0"/>
            </a:endParaRPr>
          </a:p>
          <a:p>
            <a:endParaRPr lang="en-US">
              <a:latin typeface="Arial" charset="0"/>
              <a:ea typeface="ＭＳ Ｐゴシック" charset="0"/>
              <a:cs typeface="ＭＳ Ｐゴシック" charset="0"/>
            </a:endParaRPr>
          </a:p>
          <a:p>
            <a:pPr lvl="1"/>
            <a:endParaRPr lang="en-US">
              <a:latin typeface="Arial" charset="0"/>
              <a:ea typeface="ＭＳ Ｐゴシック" charset="0"/>
            </a:endParaRPr>
          </a:p>
          <a:p>
            <a:endParaRPr lang="en-US">
              <a:latin typeface="Arial" charset="0"/>
              <a:ea typeface="ＭＳ Ｐゴシック" charset="0"/>
              <a:cs typeface="ＭＳ Ｐゴシック" charset="0"/>
            </a:endParaRPr>
          </a:p>
          <a:p>
            <a:endParaRPr lang="en-US" b="1">
              <a:latin typeface="Arial" charset="0"/>
              <a:ea typeface="ＭＳ Ｐゴシック" charset="0"/>
              <a:cs typeface="ＭＳ Ｐゴシック" charset="0"/>
            </a:endParaRPr>
          </a:p>
          <a:p>
            <a:pPr eaLnBrk="1" hangingPunct="1"/>
            <a:endParaRPr lang="en-US">
              <a:latin typeface="Arial" charset="0"/>
              <a:ea typeface="ＭＳ Ｐゴシック" charset="0"/>
              <a:cs typeface="ＭＳ Ｐゴシック" charset="0"/>
            </a:endParaRPr>
          </a:p>
          <a:p>
            <a:pPr eaLnBrk="1" hangingPunct="1"/>
            <a:endParaRPr lang="en-US">
              <a:latin typeface="Arial" charset="0"/>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99253B2-9E37-9047-9397-396C12345D04}" type="datetimeFigureOut">
              <a:rPr lang="en-US" smtClean="0"/>
              <a:t>5/25/17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5C9B6D-8704-B94C-A3ED-AF53CF264BA7}" type="slidenum">
              <a:rPr lang="en-US" smtClean="0"/>
              <a:t>‹#›</a:t>
            </a:fld>
            <a:endParaRPr lang="en-US"/>
          </a:p>
        </p:txBody>
      </p:sp>
    </p:spTree>
    <p:extLst>
      <p:ext uri="{BB962C8B-B14F-4D97-AF65-F5344CB8AC3E}">
        <p14:creationId xmlns:p14="http://schemas.microsoft.com/office/powerpoint/2010/main" val="40381314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9253B2-9E37-9047-9397-396C12345D04}" type="datetimeFigureOut">
              <a:rPr lang="en-US" smtClean="0"/>
              <a:t>5/25/17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5C9B6D-8704-B94C-A3ED-AF53CF264BA7}" type="slidenum">
              <a:rPr lang="en-US" smtClean="0"/>
              <a:t>‹#›</a:t>
            </a:fld>
            <a:endParaRPr lang="en-US"/>
          </a:p>
        </p:txBody>
      </p:sp>
    </p:spTree>
    <p:extLst>
      <p:ext uri="{BB962C8B-B14F-4D97-AF65-F5344CB8AC3E}">
        <p14:creationId xmlns:p14="http://schemas.microsoft.com/office/powerpoint/2010/main" val="31632290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9253B2-9E37-9047-9397-396C12345D04}" type="datetimeFigureOut">
              <a:rPr lang="en-US" smtClean="0"/>
              <a:t>5/25/17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5C9B6D-8704-B94C-A3ED-AF53CF264BA7}" type="slidenum">
              <a:rPr lang="en-US" smtClean="0"/>
              <a:t>‹#›</a:t>
            </a:fld>
            <a:endParaRPr lang="en-US"/>
          </a:p>
        </p:txBody>
      </p:sp>
    </p:spTree>
    <p:extLst>
      <p:ext uri="{BB962C8B-B14F-4D97-AF65-F5344CB8AC3E}">
        <p14:creationId xmlns:p14="http://schemas.microsoft.com/office/powerpoint/2010/main" val="24937587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9253B2-9E37-9047-9397-396C12345D04}" type="datetimeFigureOut">
              <a:rPr lang="en-US" smtClean="0"/>
              <a:t>5/25/17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5C9B6D-8704-B94C-A3ED-AF53CF264BA7}" type="slidenum">
              <a:rPr lang="en-US" smtClean="0"/>
              <a:t>‹#›</a:t>
            </a:fld>
            <a:endParaRPr lang="en-US"/>
          </a:p>
        </p:txBody>
      </p:sp>
    </p:spTree>
    <p:extLst>
      <p:ext uri="{BB962C8B-B14F-4D97-AF65-F5344CB8AC3E}">
        <p14:creationId xmlns:p14="http://schemas.microsoft.com/office/powerpoint/2010/main" val="7679516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99253B2-9E37-9047-9397-396C12345D04}" type="datetimeFigureOut">
              <a:rPr lang="en-US" smtClean="0"/>
              <a:t>5/25/17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5C9B6D-8704-B94C-A3ED-AF53CF264BA7}" type="slidenum">
              <a:rPr lang="en-US" smtClean="0"/>
              <a:t>‹#›</a:t>
            </a:fld>
            <a:endParaRPr lang="en-US"/>
          </a:p>
        </p:txBody>
      </p:sp>
    </p:spTree>
    <p:extLst>
      <p:ext uri="{BB962C8B-B14F-4D97-AF65-F5344CB8AC3E}">
        <p14:creationId xmlns:p14="http://schemas.microsoft.com/office/powerpoint/2010/main" val="15555724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99253B2-9E37-9047-9397-396C12345D04}" type="datetimeFigureOut">
              <a:rPr lang="en-US" smtClean="0"/>
              <a:t>5/25/17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5C9B6D-8704-B94C-A3ED-AF53CF264BA7}" type="slidenum">
              <a:rPr lang="en-US" smtClean="0"/>
              <a:t>‹#›</a:t>
            </a:fld>
            <a:endParaRPr lang="en-US"/>
          </a:p>
        </p:txBody>
      </p:sp>
    </p:spTree>
    <p:extLst>
      <p:ext uri="{BB962C8B-B14F-4D97-AF65-F5344CB8AC3E}">
        <p14:creationId xmlns:p14="http://schemas.microsoft.com/office/powerpoint/2010/main" val="38705346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99253B2-9E37-9047-9397-396C12345D04}" type="datetimeFigureOut">
              <a:rPr lang="en-US" smtClean="0"/>
              <a:t>5/25/17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5C9B6D-8704-B94C-A3ED-AF53CF264BA7}" type="slidenum">
              <a:rPr lang="en-US" smtClean="0"/>
              <a:t>‹#›</a:t>
            </a:fld>
            <a:endParaRPr lang="en-US"/>
          </a:p>
        </p:txBody>
      </p:sp>
    </p:spTree>
    <p:extLst>
      <p:ext uri="{BB962C8B-B14F-4D97-AF65-F5344CB8AC3E}">
        <p14:creationId xmlns:p14="http://schemas.microsoft.com/office/powerpoint/2010/main" val="24943447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99253B2-9E37-9047-9397-396C12345D04}" type="datetimeFigureOut">
              <a:rPr lang="en-US" smtClean="0"/>
              <a:t>5/25/17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5C9B6D-8704-B94C-A3ED-AF53CF264BA7}" type="slidenum">
              <a:rPr lang="en-US" smtClean="0"/>
              <a:t>‹#›</a:t>
            </a:fld>
            <a:endParaRPr lang="en-US"/>
          </a:p>
        </p:txBody>
      </p:sp>
    </p:spTree>
    <p:extLst>
      <p:ext uri="{BB962C8B-B14F-4D97-AF65-F5344CB8AC3E}">
        <p14:creationId xmlns:p14="http://schemas.microsoft.com/office/powerpoint/2010/main" val="149256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9253B2-9E37-9047-9397-396C12345D04}" type="datetimeFigureOut">
              <a:rPr lang="en-US" smtClean="0"/>
              <a:t>5/25/17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45C9B6D-8704-B94C-A3ED-AF53CF264BA7}" type="slidenum">
              <a:rPr lang="en-US" smtClean="0"/>
              <a:t>‹#›</a:t>
            </a:fld>
            <a:endParaRPr lang="en-US"/>
          </a:p>
        </p:txBody>
      </p:sp>
    </p:spTree>
    <p:extLst>
      <p:ext uri="{BB962C8B-B14F-4D97-AF65-F5344CB8AC3E}">
        <p14:creationId xmlns:p14="http://schemas.microsoft.com/office/powerpoint/2010/main" val="128554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99253B2-9E37-9047-9397-396C12345D04}" type="datetimeFigureOut">
              <a:rPr lang="en-US" smtClean="0"/>
              <a:t>5/25/17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5C9B6D-8704-B94C-A3ED-AF53CF264BA7}" type="slidenum">
              <a:rPr lang="en-US" smtClean="0"/>
              <a:t>‹#›</a:t>
            </a:fld>
            <a:endParaRPr lang="en-US"/>
          </a:p>
        </p:txBody>
      </p:sp>
    </p:spTree>
    <p:extLst>
      <p:ext uri="{BB962C8B-B14F-4D97-AF65-F5344CB8AC3E}">
        <p14:creationId xmlns:p14="http://schemas.microsoft.com/office/powerpoint/2010/main" val="33901431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99253B2-9E37-9047-9397-396C12345D04}" type="datetimeFigureOut">
              <a:rPr lang="en-US" smtClean="0"/>
              <a:t>5/25/17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5C9B6D-8704-B94C-A3ED-AF53CF264BA7}" type="slidenum">
              <a:rPr lang="en-US" smtClean="0"/>
              <a:t>‹#›</a:t>
            </a:fld>
            <a:endParaRPr lang="en-US"/>
          </a:p>
        </p:txBody>
      </p:sp>
    </p:spTree>
    <p:extLst>
      <p:ext uri="{BB962C8B-B14F-4D97-AF65-F5344CB8AC3E}">
        <p14:creationId xmlns:p14="http://schemas.microsoft.com/office/powerpoint/2010/main" val="137616950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9253B2-9E37-9047-9397-396C12345D04}" type="datetimeFigureOut">
              <a:rPr lang="en-US" smtClean="0"/>
              <a:t>5/25/17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5C9B6D-8704-B94C-A3ED-AF53CF264BA7}" type="slidenum">
              <a:rPr lang="en-US" smtClean="0"/>
              <a:t>‹#›</a:t>
            </a:fld>
            <a:endParaRPr lang="en-US"/>
          </a:p>
        </p:txBody>
      </p:sp>
    </p:spTree>
    <p:extLst>
      <p:ext uri="{BB962C8B-B14F-4D97-AF65-F5344CB8AC3E}">
        <p14:creationId xmlns:p14="http://schemas.microsoft.com/office/powerpoint/2010/main" val="19362821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emf"/><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8.png"/><Relationship Id="rId5" Type="http://schemas.openxmlformats.org/officeDocument/2006/relationships/image" Target="../media/image9.png"/><Relationship Id="rId6" Type="http://schemas.openxmlformats.org/officeDocument/2006/relationships/image" Target="../media/image10.png"/><Relationship Id="rId7" Type="http://schemas.openxmlformats.org/officeDocument/2006/relationships/image" Target="../media/image11.png"/><Relationship Id="rId8"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5" Type="http://schemas.openxmlformats.org/officeDocument/2006/relationships/image" Target="../media/image15.png"/><Relationship Id="rId6" Type="http://schemas.openxmlformats.org/officeDocument/2006/relationships/image" Target="../media/image16.png"/><Relationship Id="rId7" Type="http://schemas.openxmlformats.org/officeDocument/2006/relationships/image" Target="../media/image17.png"/><Relationship Id="rId8" Type="http://schemas.openxmlformats.org/officeDocument/2006/relationships/image" Target="../media/image18.png"/><Relationship Id="rId9" Type="http://schemas.openxmlformats.org/officeDocument/2006/relationships/image" Target="../media/image19.jpeg"/><Relationship Id="rId10" Type="http://schemas.openxmlformats.org/officeDocument/2006/relationships/image" Target="../media/image20.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550" y="484188"/>
            <a:ext cx="8985250" cy="595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2" name="Rectangle 3"/>
          <p:cNvSpPr>
            <a:spLocks noChangeArrowheads="1"/>
          </p:cNvSpPr>
          <p:nvPr/>
        </p:nvSpPr>
        <p:spPr bwMode="auto">
          <a:xfrm>
            <a:off x="176213" y="5727700"/>
            <a:ext cx="4603750" cy="641350"/>
          </a:xfrm>
          <a:prstGeom prst="rect">
            <a:avLst/>
          </a:prstGeom>
          <a:solidFill>
            <a:srgbClr val="48840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sz="3600" b="1">
                <a:solidFill>
                  <a:schemeClr val="bg1"/>
                </a:solidFill>
              </a:rPr>
              <a:t>Community Ecology</a:t>
            </a:r>
          </a:p>
        </p:txBody>
      </p:sp>
      <p:sp>
        <p:nvSpPr>
          <p:cNvPr id="15363" name="Oval 5"/>
          <p:cNvSpPr>
            <a:spLocks noChangeArrowheads="1"/>
          </p:cNvSpPr>
          <p:nvPr/>
        </p:nvSpPr>
        <p:spPr bwMode="auto">
          <a:xfrm>
            <a:off x="6716713" y="4129088"/>
            <a:ext cx="2401887" cy="2401887"/>
          </a:xfrm>
          <a:prstGeom prst="ellipse">
            <a:avLst/>
          </a:prstGeom>
          <a:solidFill>
            <a:srgbClr val="0F116A"/>
          </a:solidFill>
          <a:ln w="38100">
            <a:solidFill>
              <a:srgbClr val="00FFFF"/>
            </a:solidFill>
            <a:round/>
            <a:headEnd/>
            <a:tailEnd/>
          </a:ln>
        </p:spPr>
        <p:txBody>
          <a:bodyPr wrap="none" anchor="ctr"/>
          <a:lstStyle/>
          <a:p>
            <a:endParaRPr lang="en-US" sz="1000" b="1">
              <a:solidFill>
                <a:schemeClr val="bg1"/>
              </a:solidFill>
            </a:endParaRPr>
          </a:p>
          <a:p>
            <a:endParaRPr lang="en-US" sz="1000" b="1">
              <a:solidFill>
                <a:schemeClr val="bg1"/>
              </a:solidFill>
            </a:endParaRPr>
          </a:p>
          <a:p>
            <a:endParaRPr lang="en-US" sz="1000" b="1">
              <a:solidFill>
                <a:schemeClr val="bg1"/>
              </a:solidFill>
            </a:endParaRPr>
          </a:p>
          <a:p>
            <a:endParaRPr lang="en-US" sz="1000" b="1">
              <a:solidFill>
                <a:schemeClr val="bg1"/>
              </a:solidFill>
            </a:endParaRPr>
          </a:p>
          <a:p>
            <a:endParaRPr lang="en-US" sz="1000" b="1">
              <a:solidFill>
                <a:schemeClr val="bg1"/>
              </a:solidFill>
            </a:endParaRPr>
          </a:p>
          <a:p>
            <a:endParaRPr lang="en-US" sz="1000" b="1">
              <a:solidFill>
                <a:schemeClr val="bg1"/>
              </a:solidFill>
            </a:endParaRPr>
          </a:p>
          <a:p>
            <a:endParaRPr lang="en-US" sz="1000" b="1">
              <a:solidFill>
                <a:schemeClr val="bg1"/>
              </a:solidFill>
            </a:endParaRPr>
          </a:p>
          <a:p>
            <a:endParaRPr lang="en-US" sz="1000" b="1">
              <a:solidFill>
                <a:schemeClr val="bg1"/>
              </a:solidFill>
            </a:endParaRPr>
          </a:p>
          <a:p>
            <a:endParaRPr lang="en-US" sz="1000" b="1">
              <a:solidFill>
                <a:schemeClr val="bg1"/>
              </a:solidFill>
            </a:endParaRPr>
          </a:p>
          <a:p>
            <a:endParaRPr lang="en-US" sz="1000" b="1">
              <a:solidFill>
                <a:schemeClr val="bg1"/>
              </a:solidFill>
            </a:endParaRPr>
          </a:p>
          <a:p>
            <a:endParaRPr lang="en-US" sz="1000" b="1">
              <a:solidFill>
                <a:schemeClr val="bg1"/>
              </a:solidFill>
            </a:endParaRPr>
          </a:p>
          <a:p>
            <a:endParaRPr lang="en-US" sz="1000" b="1">
              <a:solidFill>
                <a:schemeClr val="bg1"/>
              </a:solidFill>
            </a:endParaRPr>
          </a:p>
          <a:p>
            <a:endParaRPr lang="en-US" sz="1000" b="1">
              <a:solidFill>
                <a:schemeClr val="bg1"/>
              </a:solidFill>
            </a:endParaRPr>
          </a:p>
          <a:p>
            <a:endParaRPr lang="en-US" sz="1000" b="1">
              <a:solidFill>
                <a:schemeClr val="bg1"/>
              </a:solidFill>
            </a:endParaRPr>
          </a:p>
          <a:p>
            <a:endParaRPr lang="en-US" sz="1000" b="1">
              <a:solidFill>
                <a:schemeClr val="bg1"/>
              </a:solidFill>
            </a:endParaRPr>
          </a:p>
          <a:p>
            <a:endParaRPr lang="en-US" sz="1000" b="1">
              <a:solidFill>
                <a:schemeClr val="bg1"/>
              </a:solidFill>
            </a:endParaRPr>
          </a:p>
          <a:p>
            <a:endParaRPr lang="en-US" sz="1000" b="1">
              <a:solidFill>
                <a:schemeClr val="bg1"/>
              </a:solidFill>
            </a:endParaRPr>
          </a:p>
        </p:txBody>
      </p:sp>
      <p:pic>
        <p:nvPicPr>
          <p:cNvPr id="15364" name="Picture 6" descr="20714142"/>
          <p:cNvPicPr>
            <a:picLocks noChangeAspect="1" noChangeArrowheads="1"/>
          </p:cNvPicPr>
          <p:nvPr/>
        </p:nvPicPr>
        <p:blipFill>
          <a:blip r:embed="rId4">
            <a:alphaModFix amt="30000"/>
            <a:extLst>
              <a:ext uri="{28A0092B-C50C-407E-A947-70E740481C1C}">
                <a14:useLocalDpi xmlns:a14="http://schemas.microsoft.com/office/drawing/2010/main" val="0"/>
              </a:ext>
            </a:extLst>
          </a:blip>
          <a:srcRect/>
          <a:stretch>
            <a:fillRect/>
          </a:stretch>
        </p:blipFill>
        <p:spPr bwMode="auto">
          <a:xfrm>
            <a:off x="6619875" y="3998913"/>
            <a:ext cx="2641600" cy="2662237"/>
          </a:xfrm>
          <a:prstGeom prst="rect">
            <a:avLst/>
          </a:prstGeom>
          <a:noFill/>
          <a:ln>
            <a:noFill/>
          </a:ln>
          <a:extLst>
            <a:ext uri="{909E8E84-426E-40dd-AFC4-6F175D3DCCD1}">
              <a14:hiddenFill xmlns:a14="http://schemas.microsoft.com/office/drawing/2010/main">
                <a:solidFill>
                  <a:srgbClr val="FFFFFF">
                    <a:alpha val="30196"/>
                  </a:srgbClr>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5" name="Oval 7"/>
          <p:cNvSpPr>
            <a:spLocks noChangeArrowheads="1"/>
          </p:cNvSpPr>
          <p:nvPr/>
        </p:nvSpPr>
        <p:spPr bwMode="auto">
          <a:xfrm>
            <a:off x="7004050" y="4387850"/>
            <a:ext cx="1854200" cy="1855788"/>
          </a:xfrm>
          <a:prstGeom prst="ellipse">
            <a:avLst/>
          </a:prstGeom>
          <a:solidFill>
            <a:srgbClr val="00A700"/>
          </a:solidFill>
          <a:ln w="38100">
            <a:solidFill>
              <a:srgbClr val="008000"/>
            </a:solidFill>
            <a:round/>
            <a:headEnd/>
            <a:tailEnd/>
          </a:ln>
        </p:spPr>
        <p:txBody>
          <a:bodyPr wrap="none" anchor="ctr"/>
          <a:lstStyle/>
          <a:p>
            <a:endParaRPr lang="en-US" sz="1000" b="1">
              <a:solidFill>
                <a:schemeClr val="bg1"/>
              </a:solidFill>
            </a:endParaRPr>
          </a:p>
          <a:p>
            <a:endParaRPr lang="en-US" sz="1000" b="1">
              <a:solidFill>
                <a:schemeClr val="bg1"/>
              </a:solidFill>
            </a:endParaRPr>
          </a:p>
          <a:p>
            <a:endParaRPr lang="en-US" sz="1000" b="1">
              <a:solidFill>
                <a:schemeClr val="bg1"/>
              </a:solidFill>
            </a:endParaRPr>
          </a:p>
          <a:p>
            <a:endParaRPr lang="en-US" sz="1000" b="1">
              <a:solidFill>
                <a:schemeClr val="bg1"/>
              </a:solidFill>
            </a:endParaRPr>
          </a:p>
          <a:p>
            <a:endParaRPr lang="en-US" sz="1000" b="1">
              <a:solidFill>
                <a:schemeClr val="bg1"/>
              </a:solidFill>
            </a:endParaRPr>
          </a:p>
          <a:p>
            <a:endParaRPr lang="en-US" sz="1000" b="1">
              <a:solidFill>
                <a:schemeClr val="bg1"/>
              </a:solidFill>
            </a:endParaRPr>
          </a:p>
          <a:p>
            <a:endParaRPr lang="en-US" sz="1000" b="1">
              <a:solidFill>
                <a:schemeClr val="bg1"/>
              </a:solidFill>
            </a:endParaRPr>
          </a:p>
          <a:p>
            <a:endParaRPr lang="en-US" sz="1000" b="1">
              <a:solidFill>
                <a:schemeClr val="bg1"/>
              </a:solidFill>
            </a:endParaRPr>
          </a:p>
          <a:p>
            <a:endParaRPr lang="en-US" sz="1000" b="1">
              <a:solidFill>
                <a:schemeClr val="bg1"/>
              </a:solidFill>
            </a:endParaRPr>
          </a:p>
          <a:p>
            <a:endParaRPr lang="en-US" sz="1000" b="1">
              <a:solidFill>
                <a:schemeClr val="bg1"/>
              </a:solidFill>
            </a:endParaRPr>
          </a:p>
          <a:p>
            <a:endParaRPr lang="en-US" sz="1000" b="1">
              <a:solidFill>
                <a:schemeClr val="bg1"/>
              </a:solidFill>
            </a:endParaRPr>
          </a:p>
          <a:p>
            <a:endParaRPr lang="en-US" sz="1000" b="1">
              <a:solidFill>
                <a:schemeClr val="bg1"/>
              </a:solidFill>
            </a:endParaRPr>
          </a:p>
          <a:p>
            <a:endParaRPr lang="en-US" sz="1000" b="1">
              <a:solidFill>
                <a:schemeClr val="bg1"/>
              </a:solidFill>
            </a:endParaRPr>
          </a:p>
        </p:txBody>
      </p:sp>
      <p:sp>
        <p:nvSpPr>
          <p:cNvPr id="15366" name="Oval 8"/>
          <p:cNvSpPr>
            <a:spLocks noChangeArrowheads="1"/>
          </p:cNvSpPr>
          <p:nvPr/>
        </p:nvSpPr>
        <p:spPr bwMode="auto">
          <a:xfrm>
            <a:off x="7254875" y="4616450"/>
            <a:ext cx="1374775" cy="1376363"/>
          </a:xfrm>
          <a:prstGeom prst="ellipse">
            <a:avLst/>
          </a:prstGeom>
          <a:solidFill>
            <a:srgbClr val="660000"/>
          </a:solidFill>
          <a:ln w="38100">
            <a:solidFill>
              <a:srgbClr val="008000"/>
            </a:solidFill>
            <a:round/>
            <a:headEnd/>
            <a:tailEnd/>
          </a:ln>
        </p:spPr>
        <p:txBody>
          <a:bodyPr wrap="none" anchor="ctr"/>
          <a:lstStyle/>
          <a:p>
            <a:endParaRPr lang="en-US" sz="1000" b="1">
              <a:solidFill>
                <a:schemeClr val="bg1"/>
              </a:solidFill>
            </a:endParaRPr>
          </a:p>
          <a:p>
            <a:endParaRPr lang="en-US" sz="1000" b="1">
              <a:solidFill>
                <a:schemeClr val="bg1"/>
              </a:solidFill>
            </a:endParaRPr>
          </a:p>
          <a:p>
            <a:endParaRPr lang="en-US" sz="1000" b="1">
              <a:solidFill>
                <a:schemeClr val="bg1"/>
              </a:solidFill>
            </a:endParaRPr>
          </a:p>
          <a:p>
            <a:endParaRPr lang="en-US" sz="1000" b="1">
              <a:solidFill>
                <a:schemeClr val="bg1"/>
              </a:solidFill>
            </a:endParaRPr>
          </a:p>
          <a:p>
            <a:endParaRPr lang="en-US" sz="1000" b="1">
              <a:solidFill>
                <a:schemeClr val="bg1"/>
              </a:solidFill>
            </a:endParaRPr>
          </a:p>
          <a:p>
            <a:endParaRPr lang="en-US" sz="1000" b="1">
              <a:solidFill>
                <a:schemeClr val="bg1"/>
              </a:solidFill>
            </a:endParaRPr>
          </a:p>
          <a:p>
            <a:endParaRPr lang="en-US" sz="1000" b="1">
              <a:solidFill>
                <a:schemeClr val="bg1"/>
              </a:solidFill>
            </a:endParaRPr>
          </a:p>
          <a:p>
            <a:endParaRPr lang="en-US" sz="1000" b="1">
              <a:solidFill>
                <a:schemeClr val="bg1"/>
              </a:solidFill>
            </a:endParaRPr>
          </a:p>
          <a:p>
            <a:endParaRPr lang="en-US" sz="1000" b="1">
              <a:solidFill>
                <a:schemeClr val="bg1"/>
              </a:solidFill>
            </a:endParaRPr>
          </a:p>
        </p:txBody>
      </p:sp>
      <p:sp>
        <p:nvSpPr>
          <p:cNvPr id="15367" name="Oval 9"/>
          <p:cNvSpPr>
            <a:spLocks noChangeArrowheads="1"/>
          </p:cNvSpPr>
          <p:nvPr/>
        </p:nvSpPr>
        <p:spPr bwMode="auto">
          <a:xfrm>
            <a:off x="7497763" y="4838700"/>
            <a:ext cx="911225" cy="911225"/>
          </a:xfrm>
          <a:prstGeom prst="ellipse">
            <a:avLst/>
          </a:prstGeom>
          <a:solidFill>
            <a:srgbClr val="FF8000"/>
          </a:solidFill>
          <a:ln w="38100">
            <a:solidFill>
              <a:srgbClr val="660000"/>
            </a:solidFill>
            <a:round/>
            <a:headEnd/>
            <a:tailEnd/>
          </a:ln>
        </p:spPr>
        <p:txBody>
          <a:bodyPr wrap="none" anchor="ctr"/>
          <a:lstStyle/>
          <a:p>
            <a:endParaRPr lang="en-US" sz="1000" b="1">
              <a:solidFill>
                <a:srgbClr val="0F116A"/>
              </a:solidFill>
            </a:endParaRPr>
          </a:p>
          <a:p>
            <a:endParaRPr lang="en-US" sz="1000" b="1">
              <a:solidFill>
                <a:srgbClr val="0F116A"/>
              </a:solidFill>
            </a:endParaRPr>
          </a:p>
          <a:p>
            <a:endParaRPr lang="en-US" sz="1000" b="1">
              <a:solidFill>
                <a:srgbClr val="0F116A"/>
              </a:solidFill>
            </a:endParaRPr>
          </a:p>
          <a:p>
            <a:endParaRPr lang="en-US" sz="1000" b="1">
              <a:solidFill>
                <a:srgbClr val="0F116A"/>
              </a:solidFill>
            </a:endParaRPr>
          </a:p>
          <a:p>
            <a:endParaRPr lang="en-US" sz="1000" b="1">
              <a:solidFill>
                <a:srgbClr val="0F116A"/>
              </a:solidFill>
            </a:endParaRPr>
          </a:p>
        </p:txBody>
      </p:sp>
      <p:sp>
        <p:nvSpPr>
          <p:cNvPr id="15368" name="Oval 10"/>
          <p:cNvSpPr>
            <a:spLocks noChangeArrowheads="1"/>
          </p:cNvSpPr>
          <p:nvPr/>
        </p:nvSpPr>
        <p:spPr bwMode="auto">
          <a:xfrm>
            <a:off x="7761288" y="5062538"/>
            <a:ext cx="441325" cy="439737"/>
          </a:xfrm>
          <a:prstGeom prst="ellipse">
            <a:avLst/>
          </a:prstGeom>
          <a:solidFill>
            <a:srgbClr val="FFCC18"/>
          </a:solidFill>
          <a:ln w="38100">
            <a:solidFill>
              <a:srgbClr val="FF8000"/>
            </a:solidFill>
            <a:round/>
            <a:headEnd/>
            <a:tailEnd/>
          </a:ln>
        </p:spPr>
        <p:txBody>
          <a:bodyPr wrap="none" anchor="ctr"/>
          <a:lstStyle/>
          <a:p>
            <a:endParaRPr lang="en-US" sz="1000" b="1">
              <a:solidFill>
                <a:srgbClr val="0F116A"/>
              </a:solidFill>
            </a:endParaRPr>
          </a:p>
        </p:txBody>
      </p:sp>
      <p:sp>
        <p:nvSpPr>
          <p:cNvPr id="15369" name="Rectangle 11"/>
          <p:cNvSpPr>
            <a:spLocks noChangeArrowheads="1"/>
          </p:cNvSpPr>
          <p:nvPr/>
        </p:nvSpPr>
        <p:spPr bwMode="auto">
          <a:xfrm>
            <a:off x="7546975" y="5491163"/>
            <a:ext cx="871538"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5720" tIns="0" rIns="45720" bIns="0" anchor="ctr">
            <a:spAutoFit/>
          </a:bodyPr>
          <a:lstStyle/>
          <a:p>
            <a:r>
              <a:rPr lang="en-US" sz="1200" b="1">
                <a:solidFill>
                  <a:schemeClr val="bg1"/>
                </a:solidFill>
              </a:rPr>
              <a:t>population</a:t>
            </a:r>
            <a:endParaRPr lang="en-US" sz="1200" b="1">
              <a:solidFill>
                <a:srgbClr val="BC0013"/>
              </a:solidFill>
            </a:endParaRPr>
          </a:p>
        </p:txBody>
      </p:sp>
      <p:sp>
        <p:nvSpPr>
          <p:cNvPr id="15370" name="Rectangle 12"/>
          <p:cNvSpPr>
            <a:spLocks noChangeArrowheads="1"/>
          </p:cNvSpPr>
          <p:nvPr/>
        </p:nvSpPr>
        <p:spPr bwMode="auto">
          <a:xfrm>
            <a:off x="7532688" y="6011863"/>
            <a:ext cx="87947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5720" tIns="0" rIns="45720" bIns="0" anchor="ctr">
            <a:spAutoFit/>
          </a:bodyPr>
          <a:lstStyle/>
          <a:p>
            <a:r>
              <a:rPr lang="en-US" sz="1200" b="1">
                <a:solidFill>
                  <a:schemeClr val="bg1"/>
                </a:solidFill>
              </a:rPr>
              <a:t>ecosystem</a:t>
            </a:r>
          </a:p>
        </p:txBody>
      </p:sp>
      <p:sp>
        <p:nvSpPr>
          <p:cNvPr id="15371" name="Rectangle 13"/>
          <p:cNvSpPr>
            <a:spLocks noChangeArrowheads="1"/>
          </p:cNvSpPr>
          <p:nvPr/>
        </p:nvSpPr>
        <p:spPr bwMode="auto">
          <a:xfrm>
            <a:off x="7521575" y="5746750"/>
            <a:ext cx="904875" cy="1825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45720" tIns="0" rIns="45720" bIns="0" anchor="ctr">
            <a:spAutoFit/>
          </a:bodyPr>
          <a:lstStyle/>
          <a:p>
            <a:r>
              <a:rPr lang="en-US" sz="1200" b="1">
                <a:solidFill>
                  <a:srgbClr val="CC0000"/>
                </a:solidFill>
              </a:rPr>
              <a:t>community</a:t>
            </a:r>
            <a:endParaRPr lang="en-US" sz="1200" b="1">
              <a:solidFill>
                <a:schemeClr val="bg1"/>
              </a:solidFill>
            </a:endParaRPr>
          </a:p>
        </p:txBody>
      </p:sp>
      <p:sp>
        <p:nvSpPr>
          <p:cNvPr id="15372" name="Rectangle 14"/>
          <p:cNvSpPr>
            <a:spLocks noChangeArrowheads="1"/>
          </p:cNvSpPr>
          <p:nvPr/>
        </p:nvSpPr>
        <p:spPr bwMode="auto">
          <a:xfrm>
            <a:off x="7564438" y="6286500"/>
            <a:ext cx="820737"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5720" tIns="0" rIns="45720" bIns="0" anchor="ctr">
            <a:spAutoFit/>
          </a:bodyPr>
          <a:lstStyle/>
          <a:p>
            <a:r>
              <a:rPr lang="en-US" sz="1200" b="1">
                <a:solidFill>
                  <a:schemeClr val="bg1"/>
                </a:solidFill>
              </a:rPr>
              <a:t>biosphere</a:t>
            </a:r>
          </a:p>
        </p:txBody>
      </p:sp>
      <p:sp>
        <p:nvSpPr>
          <p:cNvPr id="15373" name="Rectangle 15"/>
          <p:cNvSpPr>
            <a:spLocks noChangeArrowheads="1"/>
          </p:cNvSpPr>
          <p:nvPr/>
        </p:nvSpPr>
        <p:spPr bwMode="auto">
          <a:xfrm>
            <a:off x="7594600" y="5197475"/>
            <a:ext cx="777875"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5720" tIns="0" rIns="45720" bIns="0" anchor="ctr">
            <a:spAutoFit/>
          </a:bodyPr>
          <a:lstStyle/>
          <a:p>
            <a:r>
              <a:rPr lang="en-US" sz="1200" b="1" dirty="0">
                <a:solidFill>
                  <a:schemeClr val="bg1"/>
                </a:solidFill>
              </a:rPr>
              <a:t>organism</a:t>
            </a:r>
          </a:p>
        </p:txBody>
      </p:sp>
    </p:spTree>
    <p:extLst>
      <p:ext uri="{BB962C8B-B14F-4D97-AF65-F5344CB8AC3E}">
        <p14:creationId xmlns:p14="http://schemas.microsoft.com/office/powerpoint/2010/main" val="2151545078"/>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09" name="Rectangle 2"/>
          <p:cNvSpPr>
            <a:spLocks noGrp="1" noChangeArrowheads="1"/>
          </p:cNvSpPr>
          <p:nvPr>
            <p:ph type="title"/>
          </p:nvPr>
        </p:nvSpPr>
        <p:spPr/>
        <p:txBody>
          <a:bodyPr/>
          <a:lstStyle/>
          <a:p>
            <a:pPr eaLnBrk="1" hangingPunct="1"/>
            <a:r>
              <a:rPr lang="en-US">
                <a:latin typeface="Arial" charset="0"/>
                <a:ea typeface="ＭＳ Ｐゴシック" charset="0"/>
                <a:cs typeface="ＭＳ Ｐゴシック" charset="0"/>
              </a:rPr>
              <a:t>Community Ecology</a:t>
            </a:r>
          </a:p>
        </p:txBody>
      </p:sp>
      <p:sp>
        <p:nvSpPr>
          <p:cNvPr id="373763" name="Rectangle 3" descr="Rectangle: Click to edit Master text styles&#10;Second level&#10;Third level&#10;Fourth level&#10;Fifth level"/>
          <p:cNvSpPr>
            <a:spLocks noGrp="1" noChangeArrowheads="1"/>
          </p:cNvSpPr>
          <p:nvPr>
            <p:ph type="body" idx="1"/>
          </p:nvPr>
        </p:nvSpPr>
        <p:spPr>
          <a:xfrm>
            <a:off x="838200" y="1371600"/>
            <a:ext cx="7772400" cy="4949825"/>
          </a:xfrm>
        </p:spPr>
        <p:txBody>
          <a:bodyPr/>
          <a:lstStyle/>
          <a:p>
            <a:pPr eaLnBrk="1" hangingPunct="1">
              <a:lnSpc>
                <a:spcPct val="90000"/>
              </a:lnSpc>
            </a:pPr>
            <a:r>
              <a:rPr lang="en-US">
                <a:latin typeface="Arial" charset="0"/>
                <a:ea typeface="ＭＳ Ｐゴシック" charset="0"/>
                <a:cs typeface="ＭＳ Ｐゴシック" charset="0"/>
              </a:rPr>
              <a:t>Community</a:t>
            </a:r>
          </a:p>
          <a:p>
            <a:pPr lvl="1" eaLnBrk="1" hangingPunct="1">
              <a:lnSpc>
                <a:spcPct val="90000"/>
              </a:lnSpc>
            </a:pPr>
            <a:r>
              <a:rPr lang="en-US">
                <a:latin typeface="Arial" charset="0"/>
                <a:ea typeface="ＭＳ Ｐゴシック" charset="0"/>
              </a:rPr>
              <a:t>all the organisms that live together in a place</a:t>
            </a:r>
          </a:p>
          <a:p>
            <a:pPr lvl="2" eaLnBrk="1" hangingPunct="1">
              <a:lnSpc>
                <a:spcPct val="90000"/>
              </a:lnSpc>
            </a:pPr>
            <a:r>
              <a:rPr lang="en-US">
                <a:latin typeface="Arial" charset="0"/>
                <a:ea typeface="ＭＳ Ｐゴシック" charset="0"/>
              </a:rPr>
              <a:t>interactions</a:t>
            </a:r>
          </a:p>
          <a:p>
            <a:pPr eaLnBrk="1" hangingPunct="1">
              <a:lnSpc>
                <a:spcPct val="90000"/>
              </a:lnSpc>
            </a:pPr>
            <a:r>
              <a:rPr lang="en-US">
                <a:latin typeface="Arial" charset="0"/>
                <a:ea typeface="ＭＳ Ｐゴシック" charset="0"/>
                <a:cs typeface="ＭＳ Ｐゴシック" charset="0"/>
              </a:rPr>
              <a:t>Community Ecology</a:t>
            </a:r>
          </a:p>
          <a:p>
            <a:pPr lvl="1" eaLnBrk="1" hangingPunct="1">
              <a:lnSpc>
                <a:spcPct val="90000"/>
              </a:lnSpc>
            </a:pPr>
            <a:r>
              <a:rPr lang="en-US">
                <a:latin typeface="Arial" charset="0"/>
                <a:ea typeface="ＭＳ Ｐゴシック" charset="0"/>
              </a:rPr>
              <a:t>study of </a:t>
            </a:r>
            <a:br>
              <a:rPr lang="en-US">
                <a:latin typeface="Arial" charset="0"/>
                <a:ea typeface="ＭＳ Ｐゴシック" charset="0"/>
              </a:rPr>
            </a:br>
            <a:r>
              <a:rPr lang="en-US">
                <a:latin typeface="Arial" charset="0"/>
                <a:ea typeface="ＭＳ Ｐゴシック" charset="0"/>
              </a:rPr>
              <a:t>interactions </a:t>
            </a:r>
            <a:br>
              <a:rPr lang="en-US">
                <a:latin typeface="Arial" charset="0"/>
                <a:ea typeface="ＭＳ Ｐゴシック" charset="0"/>
              </a:rPr>
            </a:br>
            <a:r>
              <a:rPr lang="en-US">
                <a:latin typeface="Arial" charset="0"/>
                <a:ea typeface="ＭＳ Ｐゴシック" charset="0"/>
              </a:rPr>
              <a:t>among all </a:t>
            </a:r>
            <a:br>
              <a:rPr lang="en-US">
                <a:latin typeface="Arial" charset="0"/>
                <a:ea typeface="ＭＳ Ｐゴシック" charset="0"/>
              </a:rPr>
            </a:br>
            <a:r>
              <a:rPr lang="en-US">
                <a:latin typeface="Arial" charset="0"/>
                <a:ea typeface="ＭＳ Ｐゴシック" charset="0"/>
              </a:rPr>
              <a:t>populations </a:t>
            </a:r>
            <a:br>
              <a:rPr lang="en-US">
                <a:latin typeface="Arial" charset="0"/>
                <a:ea typeface="ＭＳ Ｐゴシック" charset="0"/>
              </a:rPr>
            </a:br>
            <a:r>
              <a:rPr lang="en-US">
                <a:latin typeface="Arial" charset="0"/>
                <a:ea typeface="ＭＳ Ｐゴシック" charset="0"/>
              </a:rPr>
              <a:t>in a common </a:t>
            </a:r>
            <a:br>
              <a:rPr lang="en-US">
                <a:latin typeface="Arial" charset="0"/>
                <a:ea typeface="ＭＳ Ｐゴシック" charset="0"/>
              </a:rPr>
            </a:br>
            <a:r>
              <a:rPr lang="en-US">
                <a:latin typeface="Arial" charset="0"/>
                <a:ea typeface="ＭＳ Ｐゴシック" charset="0"/>
              </a:rPr>
              <a:t>environment</a:t>
            </a:r>
          </a:p>
        </p:txBody>
      </p:sp>
      <p:sp>
        <p:nvSpPr>
          <p:cNvPr id="373765" name="Rectangle 5"/>
          <p:cNvSpPr>
            <a:spLocks noChangeArrowheads="1"/>
          </p:cNvSpPr>
          <p:nvPr/>
        </p:nvSpPr>
        <p:spPr bwMode="auto">
          <a:xfrm>
            <a:off x="5916613" y="2587625"/>
            <a:ext cx="3049587" cy="1096963"/>
          </a:xfrm>
          <a:prstGeom prst="rect">
            <a:avLst/>
          </a:prstGeom>
          <a:solidFill>
            <a:srgbClr val="FFCC18"/>
          </a:solidFill>
          <a:ln w="9525">
            <a:noFill/>
            <a:miter lim="800000"/>
            <a:headEnd/>
            <a:tailEnd/>
          </a:ln>
          <a:effectLst>
            <a:outerShdw blurRad="63500" dist="35921" dir="2700000" algn="ctr" rotWithShape="0">
              <a:srgbClr val="000000"/>
            </a:outerShdw>
          </a:effectLst>
        </p:spPr>
        <p:txBody>
          <a:bodyPr>
            <a:spAutoFit/>
          </a:bodyPr>
          <a:lstStyle/>
          <a:p>
            <a:pPr algn="l">
              <a:defRPr/>
            </a:pPr>
            <a:r>
              <a:rPr lang="en-US" sz="2200" b="1" dirty="0">
                <a:solidFill>
                  <a:srgbClr val="000000"/>
                </a:solidFill>
                <a:latin typeface="Arial" pitchFamily="-107" charset="0"/>
                <a:ea typeface="+mn-ea"/>
                <a:cs typeface="+mn-cs"/>
              </a:rPr>
              <a:t>To answer:</a:t>
            </a:r>
            <a:endParaRPr lang="en-US" sz="2200" b="1" dirty="0">
              <a:solidFill>
                <a:schemeClr val="tx2"/>
              </a:solidFill>
              <a:latin typeface="Arial" pitchFamily="-107" charset="0"/>
              <a:ea typeface="+mn-ea"/>
              <a:cs typeface="+mn-cs"/>
            </a:endParaRPr>
          </a:p>
          <a:p>
            <a:pPr algn="l">
              <a:defRPr/>
            </a:pPr>
            <a:r>
              <a:rPr lang="en-US" sz="2200" b="1" dirty="0">
                <a:solidFill>
                  <a:schemeClr val="tx2"/>
                </a:solidFill>
                <a:latin typeface="Arial" pitchFamily="-107" charset="0"/>
                <a:ea typeface="+mn-ea"/>
                <a:cs typeface="+mn-cs"/>
              </a:rPr>
              <a:t>In what way do the populations interact?</a:t>
            </a:r>
          </a:p>
        </p:txBody>
      </p:sp>
    </p:spTree>
    <p:extLst>
      <p:ext uri="{BB962C8B-B14F-4D97-AF65-F5344CB8AC3E}">
        <p14:creationId xmlns:p14="http://schemas.microsoft.com/office/powerpoint/2010/main" val="27395165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9457" name="Picture 10"/>
          <p:cNvPicPr>
            <a:picLocks noChangeAspect="1" noChangeArrowheads="1"/>
          </p:cNvPicPr>
          <p:nvPr/>
        </p:nvPicPr>
        <p:blipFill>
          <a:blip r:embed="rId3">
            <a:extLst>
              <a:ext uri="{28A0092B-C50C-407E-A947-70E740481C1C}">
                <a14:useLocalDpi xmlns:a14="http://schemas.microsoft.com/office/drawing/2010/main" val="0"/>
              </a:ext>
            </a:extLst>
          </a:blip>
          <a:srcRect l="11250" t="7500" r="11250" b="3000"/>
          <a:stretch>
            <a:fillRect/>
          </a:stretch>
        </p:blipFill>
        <p:spPr bwMode="auto">
          <a:xfrm>
            <a:off x="1885950" y="2527300"/>
            <a:ext cx="4930775" cy="427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8" name="Rectangle 11"/>
          <p:cNvSpPr>
            <a:spLocks noChangeArrowheads="1"/>
          </p:cNvSpPr>
          <p:nvPr/>
        </p:nvSpPr>
        <p:spPr bwMode="auto">
          <a:xfrm>
            <a:off x="4233863" y="6278563"/>
            <a:ext cx="1185862"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nSpc>
                <a:spcPct val="85000"/>
              </a:lnSpc>
            </a:pPr>
            <a:r>
              <a:rPr lang="en-US" sz="1500" b="1">
                <a:solidFill>
                  <a:srgbClr val="000000"/>
                </a:solidFill>
              </a:rPr>
              <a:t>Fundamental</a:t>
            </a:r>
          </a:p>
          <a:p>
            <a:pPr>
              <a:lnSpc>
                <a:spcPct val="85000"/>
              </a:lnSpc>
            </a:pPr>
            <a:r>
              <a:rPr lang="en-US" sz="1500" b="1">
                <a:solidFill>
                  <a:srgbClr val="000000"/>
                </a:solidFill>
              </a:rPr>
              <a:t>niches</a:t>
            </a:r>
            <a:endParaRPr lang="en-US" sz="1400"/>
          </a:p>
        </p:txBody>
      </p:sp>
      <p:sp>
        <p:nvSpPr>
          <p:cNvPr id="19459" name="Rectangle 12"/>
          <p:cNvSpPr>
            <a:spLocks noChangeArrowheads="1"/>
          </p:cNvSpPr>
          <p:nvPr/>
        </p:nvSpPr>
        <p:spPr bwMode="auto">
          <a:xfrm>
            <a:off x="5505450" y="6278563"/>
            <a:ext cx="773113"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nSpc>
                <a:spcPct val="85000"/>
              </a:lnSpc>
            </a:pPr>
            <a:r>
              <a:rPr lang="en-US" sz="1500" b="1">
                <a:solidFill>
                  <a:srgbClr val="000000"/>
                </a:solidFill>
              </a:rPr>
              <a:t>Realized</a:t>
            </a:r>
          </a:p>
          <a:p>
            <a:pPr>
              <a:lnSpc>
                <a:spcPct val="85000"/>
              </a:lnSpc>
            </a:pPr>
            <a:r>
              <a:rPr lang="en-US" sz="1500" b="1">
                <a:solidFill>
                  <a:srgbClr val="000000"/>
                </a:solidFill>
              </a:rPr>
              <a:t>niches</a:t>
            </a:r>
          </a:p>
        </p:txBody>
      </p:sp>
      <p:sp>
        <p:nvSpPr>
          <p:cNvPr id="19460" name="Rectangle 13"/>
          <p:cNvSpPr>
            <a:spLocks noChangeArrowheads="1"/>
          </p:cNvSpPr>
          <p:nvPr/>
        </p:nvSpPr>
        <p:spPr bwMode="auto">
          <a:xfrm>
            <a:off x="1531938" y="2366963"/>
            <a:ext cx="814387" cy="19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lnSpc>
                <a:spcPct val="85000"/>
              </a:lnSpc>
            </a:pPr>
            <a:r>
              <a:rPr lang="en-US" sz="1500" b="1">
                <a:solidFill>
                  <a:srgbClr val="000000"/>
                </a:solidFill>
              </a:rPr>
              <a:t>High tide</a:t>
            </a:r>
            <a:endParaRPr lang="en-US" sz="1400"/>
          </a:p>
        </p:txBody>
      </p:sp>
      <p:sp>
        <p:nvSpPr>
          <p:cNvPr id="19461" name="Rectangle 14"/>
          <p:cNvSpPr>
            <a:spLocks noChangeArrowheads="1"/>
          </p:cNvSpPr>
          <p:nvPr/>
        </p:nvSpPr>
        <p:spPr bwMode="auto">
          <a:xfrm>
            <a:off x="1541463" y="3721100"/>
            <a:ext cx="773112" cy="19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lnSpc>
                <a:spcPct val="85000"/>
              </a:lnSpc>
            </a:pPr>
            <a:r>
              <a:rPr lang="en-US" sz="1500" b="1">
                <a:solidFill>
                  <a:srgbClr val="000000"/>
                </a:solidFill>
              </a:rPr>
              <a:t>Low tide</a:t>
            </a:r>
            <a:endParaRPr lang="en-US" sz="1400"/>
          </a:p>
        </p:txBody>
      </p:sp>
      <p:sp>
        <p:nvSpPr>
          <p:cNvPr id="19462" name="Rectangle 15"/>
          <p:cNvSpPr>
            <a:spLocks noChangeArrowheads="1"/>
          </p:cNvSpPr>
          <p:nvPr/>
        </p:nvSpPr>
        <p:spPr bwMode="auto">
          <a:xfrm>
            <a:off x="5172075" y="3400425"/>
            <a:ext cx="879475" cy="19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lnSpc>
                <a:spcPct val="85000"/>
              </a:lnSpc>
            </a:pPr>
            <a:r>
              <a:rPr lang="en-US" sz="1500" b="1">
                <a:solidFill>
                  <a:srgbClr val="000000"/>
                </a:solidFill>
              </a:rPr>
              <a:t>Species 1</a:t>
            </a:r>
            <a:endParaRPr lang="en-US" sz="1400"/>
          </a:p>
        </p:txBody>
      </p:sp>
      <p:sp>
        <p:nvSpPr>
          <p:cNvPr id="19463" name="Rectangle 16"/>
          <p:cNvSpPr>
            <a:spLocks noChangeArrowheads="1"/>
          </p:cNvSpPr>
          <p:nvPr/>
        </p:nvSpPr>
        <p:spPr bwMode="auto">
          <a:xfrm>
            <a:off x="5416550" y="5084763"/>
            <a:ext cx="879475" cy="19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nSpc>
                <a:spcPct val="85000"/>
              </a:lnSpc>
            </a:pPr>
            <a:r>
              <a:rPr lang="en-US" sz="1500" b="1">
                <a:solidFill>
                  <a:srgbClr val="000000"/>
                </a:solidFill>
              </a:rPr>
              <a:t>Species 2</a:t>
            </a:r>
            <a:endParaRPr lang="en-US" sz="1400"/>
          </a:p>
        </p:txBody>
      </p:sp>
      <p:sp>
        <p:nvSpPr>
          <p:cNvPr id="19464" name="Rectangle 2"/>
          <p:cNvSpPr>
            <a:spLocks noGrp="1" noChangeArrowheads="1"/>
          </p:cNvSpPr>
          <p:nvPr>
            <p:ph type="title"/>
          </p:nvPr>
        </p:nvSpPr>
        <p:spPr/>
        <p:txBody>
          <a:bodyPr/>
          <a:lstStyle/>
          <a:p>
            <a:pPr eaLnBrk="1" hangingPunct="1"/>
            <a:r>
              <a:rPr lang="en-US">
                <a:latin typeface="Arial" charset="0"/>
                <a:ea typeface="ＭＳ Ｐゴシック" charset="0"/>
                <a:cs typeface="ＭＳ Ｐゴシック" charset="0"/>
              </a:rPr>
              <a:t>Niche </a:t>
            </a:r>
          </a:p>
        </p:txBody>
      </p:sp>
      <p:pic>
        <p:nvPicPr>
          <p:cNvPr id="19465" name="Picture 3"/>
          <p:cNvPicPr>
            <a:picLocks noChangeAspect="1" noChangeArrowheads="1"/>
          </p:cNvPicPr>
          <p:nvPr/>
        </p:nvPicPr>
        <p:blipFill>
          <a:blip r:embed="rId4">
            <a:extLst>
              <a:ext uri="{28A0092B-C50C-407E-A947-70E740481C1C}">
                <a14:useLocalDpi xmlns:a14="http://schemas.microsoft.com/office/drawing/2010/main" val="0"/>
              </a:ext>
            </a:extLst>
          </a:blip>
          <a:srcRect l="69299" b="3621"/>
          <a:stretch>
            <a:fillRect/>
          </a:stretch>
        </p:blipFill>
        <p:spPr bwMode="auto">
          <a:xfrm>
            <a:off x="6781800" y="2057400"/>
            <a:ext cx="2362200" cy="479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1588" name="Rectangle 4" descr="Rectangle: Click to edit Master text styles&#10;Second level&#10;Third level&#10;Fourth level&#10;Fifth level"/>
          <p:cNvSpPr>
            <a:spLocks noGrp="1" noChangeArrowheads="1"/>
          </p:cNvSpPr>
          <p:nvPr>
            <p:ph type="body" idx="1"/>
          </p:nvPr>
        </p:nvSpPr>
        <p:spPr>
          <a:xfrm>
            <a:off x="666750" y="1371600"/>
            <a:ext cx="7556500" cy="990600"/>
          </a:xfrm>
        </p:spPr>
        <p:txBody>
          <a:bodyPr/>
          <a:lstStyle/>
          <a:p>
            <a:pPr eaLnBrk="1" hangingPunct="1">
              <a:lnSpc>
                <a:spcPct val="90000"/>
              </a:lnSpc>
            </a:pPr>
            <a:r>
              <a:rPr lang="en-US" sz="2600">
                <a:latin typeface="Arial" charset="0"/>
                <a:ea typeface="ＭＳ Ｐゴシック" charset="0"/>
                <a:cs typeface="ＭＳ Ｐゴシック" charset="0"/>
              </a:rPr>
              <a:t>An organism</a:t>
            </a:r>
            <a:r>
              <a:rPr lang="ja-JP" altLang="en-US" sz="2600">
                <a:latin typeface="Arial" charset="0"/>
                <a:ea typeface="ＭＳ Ｐゴシック" charset="0"/>
                <a:cs typeface="ＭＳ Ｐゴシック" charset="0"/>
              </a:rPr>
              <a:t>’</a:t>
            </a:r>
            <a:r>
              <a:rPr lang="en-US" altLang="ja-JP" sz="2600">
                <a:latin typeface="Arial" charset="0"/>
                <a:ea typeface="ＭＳ Ｐゴシック" charset="0"/>
                <a:cs typeface="ＭＳ Ｐゴシック" charset="0"/>
              </a:rPr>
              <a:t>s niche is its </a:t>
            </a:r>
            <a:r>
              <a:rPr lang="en-US" altLang="ja-JP" sz="2600" u="sng">
                <a:latin typeface="Arial" charset="0"/>
                <a:ea typeface="ＭＳ Ｐゴシック" charset="0"/>
                <a:cs typeface="ＭＳ Ｐゴシック" charset="0"/>
              </a:rPr>
              <a:t>ecological role</a:t>
            </a:r>
            <a:endParaRPr lang="en-US" altLang="ja-JP" sz="2600">
              <a:latin typeface="Arial" charset="0"/>
              <a:ea typeface="ＭＳ Ｐゴシック" charset="0"/>
              <a:cs typeface="ＭＳ Ｐゴシック" charset="0"/>
            </a:endParaRPr>
          </a:p>
          <a:p>
            <a:pPr lvl="1" eaLnBrk="1" hangingPunct="1">
              <a:lnSpc>
                <a:spcPct val="90000"/>
              </a:lnSpc>
            </a:pPr>
            <a:r>
              <a:rPr lang="en-US" sz="2400">
                <a:solidFill>
                  <a:srgbClr val="CC0000"/>
                </a:solidFill>
                <a:latin typeface="Arial" charset="0"/>
                <a:ea typeface="ＭＳ Ｐゴシック" charset="0"/>
              </a:rPr>
              <a:t>habitat = address</a:t>
            </a:r>
            <a:r>
              <a:rPr lang="en-US" sz="2400">
                <a:latin typeface="Arial" charset="0"/>
                <a:ea typeface="ＭＳ Ｐゴシック" charset="0"/>
              </a:rPr>
              <a:t> vs. </a:t>
            </a:r>
            <a:r>
              <a:rPr lang="en-US" sz="2400">
                <a:solidFill>
                  <a:srgbClr val="CC0000"/>
                </a:solidFill>
                <a:latin typeface="Arial" charset="0"/>
                <a:ea typeface="ＭＳ Ｐゴシック" charset="0"/>
              </a:rPr>
              <a:t>niche = job</a:t>
            </a:r>
            <a:endParaRPr lang="en-US" sz="2400">
              <a:latin typeface="Arial" charset="0"/>
              <a:ea typeface="ＭＳ Ｐゴシック" charset="0"/>
            </a:endParaRPr>
          </a:p>
        </p:txBody>
      </p:sp>
      <p:sp>
        <p:nvSpPr>
          <p:cNvPr id="451590" name="Rectangle 6"/>
          <p:cNvSpPr>
            <a:spLocks noChangeArrowheads="1"/>
          </p:cNvSpPr>
          <p:nvPr/>
        </p:nvSpPr>
        <p:spPr bwMode="auto">
          <a:xfrm>
            <a:off x="69850" y="2803525"/>
            <a:ext cx="3141663" cy="2573338"/>
          </a:xfrm>
          <a:prstGeom prst="rect">
            <a:avLst/>
          </a:prstGeom>
          <a:solidFill>
            <a:schemeClr val="folHlink"/>
          </a:solidFill>
          <a:ln w="9525">
            <a:solidFill>
              <a:srgbClr val="0F116A"/>
            </a:solidFill>
            <a:miter lim="800000"/>
            <a:headEnd/>
            <a:tailEnd/>
          </a:ln>
          <a:effectLst>
            <a:outerShdw blurRad="63500" dist="35921" dir="2700000" algn="ctr" rotWithShape="0">
              <a:srgbClr val="000000"/>
            </a:outerShdw>
          </a:effectLst>
        </p:spPr>
        <p:txBody>
          <a:bodyPr>
            <a:spAutoFit/>
          </a:bodyPr>
          <a:lstStyle/>
          <a:p>
            <a:pPr algn="l">
              <a:defRPr/>
            </a:pPr>
            <a:r>
              <a:rPr lang="en-US" sz="1800" b="1" u="sng">
                <a:solidFill>
                  <a:srgbClr val="CC0000"/>
                </a:solidFill>
                <a:latin typeface="Arial" pitchFamily="-107" charset="0"/>
                <a:ea typeface="+mn-ea"/>
                <a:cs typeface="+mn-cs"/>
              </a:rPr>
              <a:t>Competitive Exclusion</a:t>
            </a:r>
            <a:endParaRPr lang="en-US" sz="1800" b="1">
              <a:solidFill>
                <a:srgbClr val="000000"/>
              </a:solidFill>
              <a:latin typeface="Arial" pitchFamily="-107" charset="0"/>
              <a:ea typeface="+mn-ea"/>
              <a:cs typeface="+mn-cs"/>
            </a:endParaRPr>
          </a:p>
          <a:p>
            <a:pPr algn="l">
              <a:defRPr/>
            </a:pPr>
            <a:r>
              <a:rPr lang="en-US" sz="1800" b="1">
                <a:solidFill>
                  <a:srgbClr val="000000"/>
                </a:solidFill>
                <a:latin typeface="Arial" pitchFamily="-107" charset="0"/>
                <a:ea typeface="+mn-ea"/>
                <a:cs typeface="+mn-cs"/>
              </a:rPr>
              <a:t>If Species 2 is removed, then Species 1 will occupy whole tidal zone. But at lower depths Species 2 </a:t>
            </a:r>
            <a:r>
              <a:rPr lang="en-US" sz="1800" b="1" u="sng">
                <a:solidFill>
                  <a:srgbClr val="CC0000"/>
                </a:solidFill>
                <a:latin typeface="Arial" pitchFamily="-107" charset="0"/>
                <a:ea typeface="+mn-ea"/>
                <a:cs typeface="+mn-cs"/>
              </a:rPr>
              <a:t>out-competes</a:t>
            </a:r>
            <a:r>
              <a:rPr lang="en-US" sz="1800" b="1">
                <a:solidFill>
                  <a:srgbClr val="000000"/>
                </a:solidFill>
                <a:latin typeface="Arial" pitchFamily="-107" charset="0"/>
                <a:ea typeface="+mn-ea"/>
                <a:cs typeface="+mn-cs"/>
              </a:rPr>
              <a:t> Species 1, excluding it from its potential (fundamental) niche.</a:t>
            </a:r>
          </a:p>
        </p:txBody>
      </p:sp>
      <p:sp>
        <p:nvSpPr>
          <p:cNvPr id="19468" name="Rectangle 17"/>
          <p:cNvSpPr>
            <a:spLocks noChangeArrowheads="1"/>
          </p:cNvSpPr>
          <p:nvPr/>
        </p:nvSpPr>
        <p:spPr bwMode="auto">
          <a:xfrm>
            <a:off x="6521450" y="4202113"/>
            <a:ext cx="1417638" cy="1936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lnSpc>
                <a:spcPct val="85000"/>
              </a:lnSpc>
            </a:pPr>
            <a:r>
              <a:rPr lang="en-US" sz="1500" b="1">
                <a:solidFill>
                  <a:srgbClr val="000000"/>
                </a:solidFill>
              </a:rPr>
              <a:t>Chthamalus sp.</a:t>
            </a:r>
            <a:endParaRPr lang="en-US" sz="1400"/>
          </a:p>
        </p:txBody>
      </p:sp>
      <p:sp>
        <p:nvSpPr>
          <p:cNvPr id="19469" name="Rectangle 18"/>
          <p:cNvSpPr>
            <a:spLocks noChangeArrowheads="1"/>
          </p:cNvSpPr>
          <p:nvPr/>
        </p:nvSpPr>
        <p:spPr bwMode="auto">
          <a:xfrm>
            <a:off x="6508750" y="6608763"/>
            <a:ext cx="1503363" cy="1936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lnSpc>
                <a:spcPct val="85000"/>
              </a:lnSpc>
            </a:pPr>
            <a:r>
              <a:rPr lang="en-US" sz="1500" b="1">
                <a:solidFill>
                  <a:srgbClr val="000000"/>
                </a:solidFill>
              </a:rPr>
              <a:t>Semibalanus sp.</a:t>
            </a:r>
            <a:endParaRPr lang="en-US" sz="1400"/>
          </a:p>
        </p:txBody>
      </p:sp>
    </p:spTree>
    <p:extLst>
      <p:ext uri="{BB962C8B-B14F-4D97-AF65-F5344CB8AC3E}">
        <p14:creationId xmlns:p14="http://schemas.microsoft.com/office/powerpoint/2010/main" val="354775552"/>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pPr eaLnBrk="1" hangingPunct="1"/>
            <a:r>
              <a:rPr lang="en-US">
                <a:latin typeface="Arial" charset="0"/>
                <a:ea typeface="ＭＳ Ｐゴシック" charset="0"/>
                <a:cs typeface="ＭＳ Ｐゴシック" charset="0"/>
              </a:rPr>
              <a:t>Niche &amp; competition</a:t>
            </a:r>
          </a:p>
        </p:txBody>
      </p:sp>
      <p:sp>
        <p:nvSpPr>
          <p:cNvPr id="453635" name="Rectangle 3" descr="Rectangle: Click to edit Master text styles&#10;Second level&#10;Third level&#10;Fourth level&#10;Fifth level"/>
          <p:cNvSpPr>
            <a:spLocks noGrp="1" noChangeArrowheads="1"/>
          </p:cNvSpPr>
          <p:nvPr>
            <p:ph type="body" idx="1"/>
          </p:nvPr>
        </p:nvSpPr>
        <p:spPr>
          <a:xfrm>
            <a:off x="838200" y="1371600"/>
            <a:ext cx="7772400" cy="1741488"/>
          </a:xfrm>
        </p:spPr>
        <p:txBody>
          <a:bodyPr/>
          <a:lstStyle/>
          <a:p>
            <a:pPr marL="230188" indent="-230188" eaLnBrk="1" hangingPunct="1"/>
            <a:r>
              <a:rPr lang="en-US">
                <a:latin typeface="Arial" charset="0"/>
                <a:ea typeface="ＭＳ Ｐゴシック" charset="0"/>
                <a:cs typeface="ＭＳ Ｐゴシック" charset="0"/>
              </a:rPr>
              <a:t> </a:t>
            </a:r>
            <a:r>
              <a:rPr lang="en-US" sz="3200" u="sng">
                <a:solidFill>
                  <a:srgbClr val="CC0000"/>
                </a:solidFill>
                <a:latin typeface="Arial" charset="0"/>
                <a:ea typeface="ＭＳ Ｐゴシック" charset="0"/>
                <a:cs typeface="ＭＳ Ｐゴシック" charset="0"/>
              </a:rPr>
              <a:t>Competitive Exclusion</a:t>
            </a:r>
            <a:endParaRPr lang="en-US" sz="2800">
              <a:latin typeface="Arial" charset="0"/>
              <a:ea typeface="ＭＳ Ｐゴシック" charset="0"/>
              <a:cs typeface="ＭＳ Ｐゴシック" charset="0"/>
            </a:endParaRPr>
          </a:p>
          <a:p>
            <a:pPr lvl="1" eaLnBrk="1" hangingPunct="1"/>
            <a:r>
              <a:rPr lang="en-US" sz="2600">
                <a:latin typeface="Arial" charset="0"/>
                <a:ea typeface="ＭＳ Ｐゴシック" charset="0"/>
              </a:rPr>
              <a:t>No two similar species can occupy the same niche at the same time</a:t>
            </a:r>
            <a:endParaRPr lang="en-US" sz="1500">
              <a:latin typeface="Arial" charset="0"/>
              <a:ea typeface="ＭＳ Ｐゴシック" charset="0"/>
            </a:endParaRPr>
          </a:p>
        </p:txBody>
      </p:sp>
      <p:pic>
        <p:nvPicPr>
          <p:cNvPr id="453636" name="Picture 4"/>
          <p:cNvPicPr>
            <a:picLocks noChangeAspect="1" noChangeArrowheads="1"/>
          </p:cNvPicPr>
          <p:nvPr/>
        </p:nvPicPr>
        <p:blipFill>
          <a:blip r:embed="rId3"/>
          <a:srcRect/>
          <a:stretch>
            <a:fillRect/>
          </a:stretch>
        </p:blipFill>
        <p:spPr bwMode="auto">
          <a:xfrm>
            <a:off x="762000" y="2971800"/>
            <a:ext cx="2716213" cy="3709988"/>
          </a:xfrm>
          <a:prstGeom prst="rect">
            <a:avLst/>
          </a:prstGeom>
          <a:noFill/>
          <a:ln w="9525">
            <a:solidFill>
              <a:srgbClr val="660000"/>
            </a:solidFill>
            <a:miter lim="800000"/>
            <a:headEnd/>
            <a:tailEnd/>
          </a:ln>
          <a:effectLst>
            <a:outerShdw blurRad="63500" dist="35921" dir="2700000" algn="ctr" rotWithShape="0">
              <a:srgbClr val="000000"/>
            </a:outerShdw>
          </a:effectLst>
        </p:spPr>
      </p:pic>
      <p:pic>
        <p:nvPicPr>
          <p:cNvPr id="453637" name="Picture 5"/>
          <p:cNvPicPr>
            <a:picLocks noChangeAspect="1" noChangeArrowheads="1"/>
          </p:cNvPicPr>
          <p:nvPr/>
        </p:nvPicPr>
        <p:blipFill>
          <a:blip r:embed="rId4"/>
          <a:srcRect r="10435"/>
          <a:stretch>
            <a:fillRect/>
          </a:stretch>
        </p:blipFill>
        <p:spPr bwMode="auto">
          <a:xfrm>
            <a:off x="3595688" y="2971800"/>
            <a:ext cx="4968875" cy="3706813"/>
          </a:xfrm>
          <a:prstGeom prst="rect">
            <a:avLst/>
          </a:prstGeom>
          <a:noFill/>
          <a:ln w="9525">
            <a:solidFill>
              <a:srgbClr val="660000"/>
            </a:solidFill>
            <a:miter lim="800000"/>
            <a:headEnd/>
            <a:tailEnd/>
          </a:ln>
          <a:effectLst>
            <a:outerShdw blurRad="63500" dist="35921" dir="2700000" algn="ctr" rotWithShape="0">
              <a:srgbClr val="000000"/>
            </a:outerShdw>
          </a:effectLst>
        </p:spPr>
      </p:pic>
    </p:spTree>
    <p:extLst>
      <p:ext uri="{BB962C8B-B14F-4D97-AF65-F5344CB8AC3E}">
        <p14:creationId xmlns:p14="http://schemas.microsoft.com/office/powerpoint/2010/main" val="4044045143"/>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Picture 5" descr="54_02ResourcePartition-U"/>
          <p:cNvPicPr>
            <a:picLocks noChangeAspect="1" noChangeArrowheads="1"/>
          </p:cNvPicPr>
          <p:nvPr/>
        </p:nvPicPr>
        <p:blipFill>
          <a:blip r:embed="rId3">
            <a:extLst>
              <a:ext uri="{28A0092B-C50C-407E-A947-70E740481C1C}">
                <a14:useLocalDpi xmlns:a14="http://schemas.microsoft.com/office/drawing/2010/main" val="0"/>
              </a:ext>
            </a:extLst>
          </a:blip>
          <a:srcRect t="31944" r="8443"/>
          <a:stretch>
            <a:fillRect/>
          </a:stretch>
        </p:blipFill>
        <p:spPr bwMode="auto">
          <a:xfrm>
            <a:off x="2097088" y="2689225"/>
            <a:ext cx="5203825" cy="3919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9025" y="1360488"/>
            <a:ext cx="7556500" cy="549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5" name="Rectangle 3"/>
          <p:cNvSpPr>
            <a:spLocks noChangeArrowheads="1"/>
          </p:cNvSpPr>
          <p:nvPr/>
        </p:nvSpPr>
        <p:spPr bwMode="auto">
          <a:xfrm>
            <a:off x="752475" y="1454150"/>
            <a:ext cx="7889875" cy="444500"/>
          </a:xfrm>
          <a:prstGeom prst="rect">
            <a:avLst/>
          </a:prstGeom>
          <a:solidFill>
            <a:srgbClr val="D7E7D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3556" name="Rectangle 4"/>
          <p:cNvSpPr>
            <a:spLocks noGrp="1" noChangeArrowheads="1"/>
          </p:cNvSpPr>
          <p:nvPr>
            <p:ph type="title"/>
          </p:nvPr>
        </p:nvSpPr>
        <p:spPr/>
        <p:txBody>
          <a:bodyPr/>
          <a:lstStyle/>
          <a:p>
            <a:pPr eaLnBrk="1" hangingPunct="1"/>
            <a:r>
              <a:rPr lang="en-US">
                <a:latin typeface="Arial" charset="0"/>
                <a:ea typeface="ＭＳ Ｐゴシック" charset="0"/>
                <a:cs typeface="ＭＳ Ｐゴシック" charset="0"/>
              </a:rPr>
              <a:t>Resource partitioning</a:t>
            </a:r>
          </a:p>
        </p:txBody>
      </p:sp>
      <p:sp>
        <p:nvSpPr>
          <p:cNvPr id="23557" name="Rectangle 5" descr="Rectangle: Click to edit Master text styles&#10;Second level&#10;Third level&#10;Fourth level&#10;Fifth level"/>
          <p:cNvSpPr>
            <a:spLocks noGrp="1" noChangeArrowheads="1"/>
          </p:cNvSpPr>
          <p:nvPr>
            <p:ph type="body" idx="1"/>
          </p:nvPr>
        </p:nvSpPr>
        <p:spPr>
          <a:xfrm>
            <a:off x="714375" y="1371600"/>
            <a:ext cx="8266113" cy="673100"/>
          </a:xfrm>
        </p:spPr>
        <p:txBody>
          <a:bodyPr/>
          <a:lstStyle/>
          <a:p>
            <a:pPr eaLnBrk="1" hangingPunct="1">
              <a:buFont typeface="Wingdings" charset="0"/>
              <a:buNone/>
            </a:pPr>
            <a:r>
              <a:rPr lang="en-US">
                <a:latin typeface="Arial" charset="0"/>
                <a:ea typeface="ＭＳ Ｐゴシック" charset="0"/>
                <a:cs typeface="ＭＳ Ｐゴシック" charset="0"/>
              </a:rPr>
              <a:t>Reduce competition through </a:t>
            </a:r>
            <a:r>
              <a:rPr lang="en-US" u="sng">
                <a:solidFill>
                  <a:srgbClr val="CC0000"/>
                </a:solidFill>
                <a:latin typeface="Arial" charset="0"/>
                <a:ea typeface="ＭＳ Ｐゴシック" charset="0"/>
                <a:cs typeface="ＭＳ Ｐゴシック" charset="0"/>
              </a:rPr>
              <a:t>microhabitats</a:t>
            </a:r>
            <a:endParaRPr lang="en-US">
              <a:latin typeface="Arial" charset="0"/>
              <a:ea typeface="ＭＳ Ｐゴシック" charset="0"/>
              <a:cs typeface="ＭＳ Ｐゴシック" charset="0"/>
            </a:endParaRPr>
          </a:p>
        </p:txBody>
      </p:sp>
      <p:pic>
        <p:nvPicPr>
          <p:cNvPr id="23558" name="Picture 6"/>
          <p:cNvPicPr>
            <a:picLocks noChangeAspect="1" noChangeArrowheads="1"/>
          </p:cNvPicPr>
          <p:nvPr/>
        </p:nvPicPr>
        <p:blipFill>
          <a:blip r:embed="rId5">
            <a:extLst>
              <a:ext uri="{28A0092B-C50C-407E-A947-70E740481C1C}">
                <a14:useLocalDpi xmlns:a14="http://schemas.microsoft.com/office/drawing/2010/main" val="0"/>
              </a:ext>
            </a:extLst>
          </a:blip>
          <a:srcRect t="15721" r="6154" b="18864"/>
          <a:stretch>
            <a:fillRect/>
          </a:stretch>
        </p:blipFill>
        <p:spPr bwMode="auto">
          <a:xfrm>
            <a:off x="196850" y="5664200"/>
            <a:ext cx="2271713" cy="1033463"/>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23559"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02438" y="2214563"/>
            <a:ext cx="2138362" cy="14732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380936" name="Rectangle 8"/>
          <p:cNvSpPr>
            <a:spLocks noChangeArrowheads="1"/>
          </p:cNvSpPr>
          <p:nvPr/>
        </p:nvSpPr>
        <p:spPr bwMode="auto">
          <a:xfrm>
            <a:off x="312738" y="2135188"/>
            <a:ext cx="2513012" cy="701675"/>
          </a:xfrm>
          <a:prstGeom prst="rect">
            <a:avLst/>
          </a:prstGeom>
          <a:solidFill>
            <a:srgbClr val="FFCC18"/>
          </a:solidFill>
          <a:ln w="9525">
            <a:noFill/>
            <a:miter lim="800000"/>
            <a:headEnd/>
            <a:tailEnd/>
          </a:ln>
          <a:effectLst>
            <a:outerShdw blurRad="63500" dist="35921" dir="2700000" algn="ctr" rotWithShape="0">
              <a:srgbClr val="000000"/>
            </a:outerShdw>
          </a:effectLst>
        </p:spPr>
        <p:txBody>
          <a:bodyPr>
            <a:spAutoFit/>
          </a:bodyPr>
          <a:lstStyle/>
          <a:p>
            <a:pPr algn="l">
              <a:defRPr/>
            </a:pPr>
            <a:r>
              <a:rPr lang="en-US" sz="2000" b="1">
                <a:solidFill>
                  <a:srgbClr val="CC0000"/>
                </a:solidFill>
                <a:latin typeface="Arial" pitchFamily="-107" charset="0"/>
                <a:ea typeface="+mn-ea"/>
                <a:cs typeface="+mn-cs"/>
              </a:rPr>
              <a:t>“the ghost of competition past” </a:t>
            </a:r>
          </a:p>
        </p:txBody>
      </p:sp>
      <p:sp>
        <p:nvSpPr>
          <p:cNvPr id="23561" name="Oval 9"/>
          <p:cNvSpPr>
            <a:spLocks noChangeArrowheads="1"/>
          </p:cNvSpPr>
          <p:nvPr/>
        </p:nvSpPr>
        <p:spPr bwMode="auto">
          <a:xfrm>
            <a:off x="4232275" y="3192463"/>
            <a:ext cx="1531938" cy="484187"/>
          </a:xfrm>
          <a:prstGeom prst="ellipse">
            <a:avLst/>
          </a:prstGeom>
          <a:noFill/>
          <a:ln w="38100">
            <a:solidFill>
              <a:srgbClr val="CC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pic>
        <p:nvPicPr>
          <p:cNvPr id="23562" name="Picture 17"/>
          <p:cNvPicPr>
            <a:picLocks noChangeAspect="1" noChangeArrowheads="1"/>
          </p:cNvPicPr>
          <p:nvPr/>
        </p:nvPicPr>
        <p:blipFill>
          <a:blip r:embed="rId7">
            <a:extLst>
              <a:ext uri="{28A0092B-C50C-407E-A947-70E740481C1C}">
                <a14:useLocalDpi xmlns:a14="http://schemas.microsoft.com/office/drawing/2010/main" val="0"/>
              </a:ext>
            </a:extLst>
          </a:blip>
          <a:srcRect b="12000"/>
          <a:stretch>
            <a:fillRect/>
          </a:stretch>
        </p:blipFill>
        <p:spPr bwMode="auto">
          <a:xfrm>
            <a:off x="214313" y="3595688"/>
            <a:ext cx="2098675" cy="13843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grpSp>
        <p:nvGrpSpPr>
          <p:cNvPr id="23563" name="Group 21"/>
          <p:cNvGrpSpPr>
            <a:grpSpLocks/>
          </p:cNvGrpSpPr>
          <p:nvPr/>
        </p:nvGrpSpPr>
        <p:grpSpPr bwMode="auto">
          <a:xfrm>
            <a:off x="7386638" y="4324350"/>
            <a:ext cx="1555750" cy="2239963"/>
            <a:chOff x="4653" y="2754"/>
            <a:chExt cx="959" cy="1381"/>
          </a:xfrm>
        </p:grpSpPr>
        <p:pic>
          <p:nvPicPr>
            <p:cNvPr id="23577" name="Picture 1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53" y="2754"/>
              <a:ext cx="959" cy="1381"/>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23578" name="Rectangle 19"/>
            <p:cNvSpPr>
              <a:spLocks noChangeArrowheads="1"/>
            </p:cNvSpPr>
            <p:nvPr/>
          </p:nvSpPr>
          <p:spPr bwMode="auto">
            <a:xfrm>
              <a:off x="4680" y="4070"/>
              <a:ext cx="340" cy="55"/>
            </a:xfrm>
            <a:prstGeom prst="rect">
              <a:avLst/>
            </a:prstGeom>
            <a:solidFill>
              <a:srgbClr val="7E4D2E"/>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3579" name="Rectangle 20"/>
            <p:cNvSpPr>
              <a:spLocks noChangeArrowheads="1"/>
            </p:cNvSpPr>
            <p:nvPr/>
          </p:nvSpPr>
          <p:spPr bwMode="auto">
            <a:xfrm>
              <a:off x="4675" y="2770"/>
              <a:ext cx="535" cy="55"/>
            </a:xfrm>
            <a:prstGeom prst="rect">
              <a:avLst/>
            </a:prstGeom>
            <a:solidFill>
              <a:srgbClr val="7E4D2E"/>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sp>
        <p:nvSpPr>
          <p:cNvPr id="23564" name="Oval 22"/>
          <p:cNvSpPr>
            <a:spLocks noChangeArrowheads="1"/>
          </p:cNvSpPr>
          <p:nvPr/>
        </p:nvSpPr>
        <p:spPr bwMode="auto">
          <a:xfrm>
            <a:off x="4741863" y="4510088"/>
            <a:ext cx="1531937" cy="484187"/>
          </a:xfrm>
          <a:prstGeom prst="ellipse">
            <a:avLst/>
          </a:prstGeom>
          <a:noFill/>
          <a:ln w="38100">
            <a:solidFill>
              <a:srgbClr val="CC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3565" name="Oval 23"/>
          <p:cNvSpPr>
            <a:spLocks noChangeArrowheads="1"/>
          </p:cNvSpPr>
          <p:nvPr/>
        </p:nvSpPr>
        <p:spPr bwMode="auto">
          <a:xfrm>
            <a:off x="5314950" y="4975225"/>
            <a:ext cx="1531938" cy="484188"/>
          </a:xfrm>
          <a:prstGeom prst="ellipse">
            <a:avLst/>
          </a:prstGeom>
          <a:noFill/>
          <a:ln w="38100">
            <a:solidFill>
              <a:srgbClr val="CC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3566" name="Oval 24"/>
          <p:cNvSpPr>
            <a:spLocks noChangeArrowheads="1"/>
          </p:cNvSpPr>
          <p:nvPr/>
        </p:nvSpPr>
        <p:spPr bwMode="auto">
          <a:xfrm>
            <a:off x="3902075" y="5527675"/>
            <a:ext cx="1531938" cy="484188"/>
          </a:xfrm>
          <a:prstGeom prst="ellipse">
            <a:avLst/>
          </a:prstGeom>
          <a:noFill/>
          <a:ln w="38100">
            <a:solidFill>
              <a:srgbClr val="CC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3567" name="Oval 25"/>
          <p:cNvSpPr>
            <a:spLocks noChangeArrowheads="1"/>
          </p:cNvSpPr>
          <p:nvPr/>
        </p:nvSpPr>
        <p:spPr bwMode="auto">
          <a:xfrm>
            <a:off x="4564063" y="5861050"/>
            <a:ext cx="1531937" cy="484188"/>
          </a:xfrm>
          <a:prstGeom prst="ellipse">
            <a:avLst/>
          </a:prstGeom>
          <a:noFill/>
          <a:ln w="38100">
            <a:solidFill>
              <a:srgbClr val="CC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3568" name="Oval 26"/>
          <p:cNvSpPr>
            <a:spLocks noChangeArrowheads="1"/>
          </p:cNvSpPr>
          <p:nvPr/>
        </p:nvSpPr>
        <p:spPr bwMode="auto">
          <a:xfrm>
            <a:off x="2895600" y="4852988"/>
            <a:ext cx="1531938" cy="484187"/>
          </a:xfrm>
          <a:prstGeom prst="ellipse">
            <a:avLst/>
          </a:prstGeom>
          <a:noFill/>
          <a:ln w="38100">
            <a:solidFill>
              <a:srgbClr val="CC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3569" name="Oval 27"/>
          <p:cNvSpPr>
            <a:spLocks noChangeArrowheads="1"/>
          </p:cNvSpPr>
          <p:nvPr/>
        </p:nvSpPr>
        <p:spPr bwMode="auto">
          <a:xfrm>
            <a:off x="2114550" y="5267325"/>
            <a:ext cx="1531938" cy="484188"/>
          </a:xfrm>
          <a:prstGeom prst="ellipse">
            <a:avLst/>
          </a:prstGeom>
          <a:noFill/>
          <a:ln w="38100">
            <a:solidFill>
              <a:srgbClr val="CC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3570" name="Text Box 7"/>
          <p:cNvSpPr txBox="1">
            <a:spLocks noChangeArrowheads="1"/>
          </p:cNvSpPr>
          <p:nvPr/>
        </p:nvSpPr>
        <p:spPr bwMode="auto">
          <a:xfrm>
            <a:off x="4495800" y="3309938"/>
            <a:ext cx="973138"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marL="457200" indent="-457200">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a:lnSpc>
                <a:spcPct val="80000"/>
              </a:lnSpc>
              <a:buFont typeface="Arial" charset="0"/>
              <a:buNone/>
            </a:pPr>
            <a:r>
              <a:rPr lang="en-US" sz="1500" b="1" i="1"/>
              <a:t>A. ricordii</a:t>
            </a:r>
            <a:endParaRPr lang="en-US" sz="1500" b="1" i="1">
              <a:solidFill>
                <a:srgbClr val="563A84"/>
              </a:solidFill>
            </a:endParaRPr>
          </a:p>
        </p:txBody>
      </p:sp>
      <p:sp>
        <p:nvSpPr>
          <p:cNvPr id="23571" name="Text Box 10"/>
          <p:cNvSpPr txBox="1">
            <a:spLocks noChangeArrowheads="1"/>
          </p:cNvSpPr>
          <p:nvPr/>
        </p:nvSpPr>
        <p:spPr bwMode="auto">
          <a:xfrm>
            <a:off x="3294063" y="5016500"/>
            <a:ext cx="973137"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marL="457200" indent="-457200">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a:lnSpc>
                <a:spcPct val="80000"/>
              </a:lnSpc>
              <a:buFont typeface="Arial" charset="0"/>
              <a:buNone/>
            </a:pPr>
            <a:r>
              <a:rPr lang="en-US" sz="1500" b="1" i="1"/>
              <a:t>A. aliniger</a:t>
            </a:r>
            <a:endParaRPr lang="en-US" sz="1500" b="1" i="1">
              <a:solidFill>
                <a:srgbClr val="563A84"/>
              </a:solidFill>
            </a:endParaRPr>
          </a:p>
        </p:txBody>
      </p:sp>
      <p:sp>
        <p:nvSpPr>
          <p:cNvPr id="23572" name="Text Box 11"/>
          <p:cNvSpPr txBox="1">
            <a:spLocks noChangeArrowheads="1"/>
          </p:cNvSpPr>
          <p:nvPr/>
        </p:nvSpPr>
        <p:spPr bwMode="auto">
          <a:xfrm>
            <a:off x="2382838" y="5383213"/>
            <a:ext cx="115093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marL="457200" indent="-457200">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a:lnSpc>
                <a:spcPct val="80000"/>
              </a:lnSpc>
              <a:buFont typeface="Arial" charset="0"/>
              <a:buNone/>
            </a:pPr>
            <a:r>
              <a:rPr lang="en-US" sz="1500" b="1" i="1"/>
              <a:t>A. distichus</a:t>
            </a:r>
            <a:endParaRPr lang="en-US" sz="1500" b="1" i="1">
              <a:solidFill>
                <a:srgbClr val="563A84"/>
              </a:solidFill>
            </a:endParaRPr>
          </a:p>
        </p:txBody>
      </p:sp>
      <p:sp>
        <p:nvSpPr>
          <p:cNvPr id="23573" name="Text Box 12"/>
          <p:cNvSpPr txBox="1">
            <a:spLocks noChangeArrowheads="1"/>
          </p:cNvSpPr>
          <p:nvPr/>
        </p:nvSpPr>
        <p:spPr bwMode="auto">
          <a:xfrm>
            <a:off x="4826000" y="4695825"/>
            <a:ext cx="12239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marL="457200" indent="-457200">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a:lnSpc>
                <a:spcPct val="80000"/>
              </a:lnSpc>
              <a:buFont typeface="Arial" charset="0"/>
              <a:buNone/>
            </a:pPr>
            <a:r>
              <a:rPr lang="en-US" sz="1500" b="1" i="1"/>
              <a:t>A. insolitus</a:t>
            </a:r>
            <a:endParaRPr lang="en-US" sz="1500" b="1" i="1">
              <a:solidFill>
                <a:srgbClr val="563A84"/>
              </a:solidFill>
            </a:endParaRPr>
          </a:p>
        </p:txBody>
      </p:sp>
      <p:sp>
        <p:nvSpPr>
          <p:cNvPr id="23574" name="Text Box 13"/>
          <p:cNvSpPr txBox="1">
            <a:spLocks noChangeArrowheads="1"/>
          </p:cNvSpPr>
          <p:nvPr/>
        </p:nvSpPr>
        <p:spPr bwMode="auto">
          <a:xfrm>
            <a:off x="5446713" y="5111750"/>
            <a:ext cx="1341437"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marL="457200" indent="-457200">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a:lnSpc>
                <a:spcPct val="80000"/>
              </a:lnSpc>
              <a:buFont typeface="Arial" charset="0"/>
              <a:buNone/>
            </a:pPr>
            <a:r>
              <a:rPr lang="en-US" sz="1500" b="1" i="1"/>
              <a:t>A. christophei</a:t>
            </a:r>
            <a:endParaRPr lang="en-US" sz="1500" b="1" i="1">
              <a:solidFill>
                <a:srgbClr val="563A84"/>
              </a:solidFill>
            </a:endParaRPr>
          </a:p>
        </p:txBody>
      </p:sp>
      <p:sp>
        <p:nvSpPr>
          <p:cNvPr id="23575" name="Text Box 14"/>
          <p:cNvSpPr txBox="1">
            <a:spLocks noChangeArrowheads="1"/>
          </p:cNvSpPr>
          <p:nvPr/>
        </p:nvSpPr>
        <p:spPr bwMode="auto">
          <a:xfrm>
            <a:off x="4170363" y="5724525"/>
            <a:ext cx="1004887"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marL="457200" indent="-457200">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a:lnSpc>
                <a:spcPct val="80000"/>
              </a:lnSpc>
              <a:buFont typeface="Arial" charset="0"/>
              <a:buNone/>
            </a:pPr>
            <a:r>
              <a:rPr lang="en-US" sz="1500" b="1" i="1"/>
              <a:t>A. cybotes</a:t>
            </a:r>
            <a:endParaRPr lang="en-US" sz="1500" b="1" i="1">
              <a:solidFill>
                <a:srgbClr val="563A84"/>
              </a:solidFill>
            </a:endParaRPr>
          </a:p>
        </p:txBody>
      </p:sp>
      <p:sp>
        <p:nvSpPr>
          <p:cNvPr id="23576" name="Text Box 15"/>
          <p:cNvSpPr txBox="1">
            <a:spLocks noChangeArrowheads="1"/>
          </p:cNvSpPr>
          <p:nvPr/>
        </p:nvSpPr>
        <p:spPr bwMode="auto">
          <a:xfrm>
            <a:off x="4678363" y="5961063"/>
            <a:ext cx="1201737"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marL="457200" indent="-457200">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a:lnSpc>
                <a:spcPct val="80000"/>
              </a:lnSpc>
              <a:buFont typeface="Arial" charset="0"/>
              <a:buNone/>
            </a:pPr>
            <a:r>
              <a:rPr lang="en-US" sz="1500" b="1" i="1"/>
              <a:t>A. etheridgei</a:t>
            </a:r>
            <a:endParaRPr lang="en-US" sz="1500" b="1" i="1">
              <a:solidFill>
                <a:srgbClr val="563A84"/>
              </a:solidFill>
            </a:endParaRPr>
          </a:p>
        </p:txBody>
      </p:sp>
    </p:spTree>
    <p:extLst>
      <p:ext uri="{BB962C8B-B14F-4D97-AF65-F5344CB8AC3E}">
        <p14:creationId xmlns:p14="http://schemas.microsoft.com/office/powerpoint/2010/main" val="1526936397"/>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4801" name="Picture 17" descr="finch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050" y="309563"/>
            <a:ext cx="3028950" cy="287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4791" name="Picture 7"/>
          <p:cNvPicPr>
            <a:picLocks noChangeAspect="1" noChangeArrowheads="1"/>
          </p:cNvPicPr>
          <p:nvPr/>
        </p:nvPicPr>
        <p:blipFill>
          <a:blip r:embed="rId4"/>
          <a:srcRect t="6128" b="3064"/>
          <a:stretch>
            <a:fillRect/>
          </a:stretch>
        </p:blipFill>
        <p:spPr bwMode="auto">
          <a:xfrm>
            <a:off x="6321425" y="696913"/>
            <a:ext cx="2655888" cy="1620837"/>
          </a:xfrm>
          <a:prstGeom prst="rect">
            <a:avLst/>
          </a:prstGeom>
          <a:noFill/>
          <a:ln w="9525">
            <a:noFill/>
            <a:miter lim="800000"/>
            <a:headEnd/>
            <a:tailEnd/>
          </a:ln>
          <a:effectLst>
            <a:outerShdw blurRad="63500" dist="35921" dir="2700000" algn="ctr" rotWithShape="0">
              <a:srgbClr val="333333"/>
            </a:outerShdw>
          </a:effectLst>
        </p:spPr>
      </p:pic>
      <p:pic>
        <p:nvPicPr>
          <p:cNvPr id="374790" name="Picture 6"/>
          <p:cNvPicPr>
            <a:picLocks noChangeAspect="1" noChangeArrowheads="1"/>
          </p:cNvPicPr>
          <p:nvPr/>
        </p:nvPicPr>
        <p:blipFill>
          <a:blip r:embed="rId5"/>
          <a:srcRect/>
          <a:stretch>
            <a:fillRect/>
          </a:stretch>
        </p:blipFill>
        <p:spPr bwMode="auto">
          <a:xfrm>
            <a:off x="6321425" y="323850"/>
            <a:ext cx="2695575" cy="2025650"/>
          </a:xfrm>
          <a:prstGeom prst="rect">
            <a:avLst/>
          </a:prstGeom>
          <a:noFill/>
          <a:ln w="9525">
            <a:noFill/>
            <a:miter lim="800000"/>
            <a:headEnd/>
            <a:tailEnd/>
          </a:ln>
          <a:effectLst>
            <a:outerShdw blurRad="63500" dist="35921" dir="2700000" algn="ctr" rotWithShape="0">
              <a:srgbClr val="000000"/>
            </a:outerShdw>
          </a:effectLst>
        </p:spPr>
      </p:pic>
      <p:pic>
        <p:nvPicPr>
          <p:cNvPr id="374792" name="Picture 8"/>
          <p:cNvPicPr>
            <a:picLocks noChangeAspect="1" noChangeArrowheads="1"/>
          </p:cNvPicPr>
          <p:nvPr/>
        </p:nvPicPr>
        <p:blipFill>
          <a:blip r:embed="rId6"/>
          <a:srcRect/>
          <a:stretch>
            <a:fillRect/>
          </a:stretch>
        </p:blipFill>
        <p:spPr bwMode="auto">
          <a:xfrm>
            <a:off x="6175375" y="685800"/>
            <a:ext cx="2846388" cy="1890713"/>
          </a:xfrm>
          <a:prstGeom prst="rect">
            <a:avLst/>
          </a:prstGeom>
          <a:noFill/>
          <a:ln w="9525">
            <a:noFill/>
            <a:miter lim="800000"/>
            <a:headEnd/>
            <a:tailEnd/>
          </a:ln>
          <a:effectLst>
            <a:outerShdw blurRad="63500" dist="35921" dir="2700000" algn="ctr" rotWithShape="0">
              <a:srgbClr val="000000"/>
            </a:outerShdw>
          </a:effectLst>
        </p:spPr>
      </p:pic>
      <p:pic>
        <p:nvPicPr>
          <p:cNvPr id="374793" name="Picture 9"/>
          <p:cNvPicPr>
            <a:picLocks noChangeAspect="1" noChangeArrowheads="1"/>
          </p:cNvPicPr>
          <p:nvPr/>
        </p:nvPicPr>
        <p:blipFill>
          <a:blip r:embed="rId7"/>
          <a:srcRect l="7201" t="19098" r="14400" b="19098"/>
          <a:stretch>
            <a:fillRect/>
          </a:stretch>
        </p:blipFill>
        <p:spPr bwMode="auto">
          <a:xfrm>
            <a:off x="5389563" y="4152900"/>
            <a:ext cx="2019300" cy="2001838"/>
          </a:xfrm>
          <a:prstGeom prst="rect">
            <a:avLst/>
          </a:prstGeom>
          <a:noFill/>
          <a:ln w="9525">
            <a:noFill/>
            <a:miter lim="800000"/>
            <a:headEnd/>
            <a:tailEnd/>
          </a:ln>
          <a:effectLst>
            <a:outerShdw blurRad="63500" dist="35921" dir="2700000" algn="ctr" rotWithShape="0">
              <a:srgbClr val="000000">
                <a:alpha val="75000"/>
              </a:srgbClr>
            </a:outerShdw>
          </a:effectLst>
        </p:spPr>
      </p:pic>
      <p:pic>
        <p:nvPicPr>
          <p:cNvPr id="374797" name="Picture 1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753225" y="5219700"/>
            <a:ext cx="2327275" cy="157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4788" name="Picture 4" descr="53_10Commensalism_UP"/>
          <p:cNvPicPr>
            <a:picLocks noChangeAspect="1" noChangeArrowheads="1"/>
          </p:cNvPicPr>
          <p:nvPr/>
        </p:nvPicPr>
        <p:blipFill>
          <a:blip r:embed="rId9"/>
          <a:srcRect/>
          <a:stretch>
            <a:fillRect/>
          </a:stretch>
        </p:blipFill>
        <p:spPr bwMode="auto">
          <a:xfrm>
            <a:off x="5629275" y="4208463"/>
            <a:ext cx="3413125" cy="2536825"/>
          </a:xfrm>
          <a:prstGeom prst="rect">
            <a:avLst/>
          </a:prstGeom>
          <a:noFill/>
          <a:effectLst>
            <a:outerShdw blurRad="63500" dist="38099" dir="2700000" algn="ctr" rotWithShape="0">
              <a:srgbClr val="000000">
                <a:alpha val="74998"/>
              </a:srgbClr>
            </a:outerShdw>
          </a:effectLst>
        </p:spPr>
      </p:pic>
      <p:pic>
        <p:nvPicPr>
          <p:cNvPr id="374798" name="Picture 14"/>
          <p:cNvPicPr>
            <a:picLocks noChangeAspect="1" noChangeArrowheads="1"/>
          </p:cNvPicPr>
          <p:nvPr/>
        </p:nvPicPr>
        <p:blipFill>
          <a:blip r:embed="rId10"/>
          <a:srcRect l="6000" b="12000"/>
          <a:stretch>
            <a:fillRect/>
          </a:stretch>
        </p:blipFill>
        <p:spPr bwMode="auto">
          <a:xfrm>
            <a:off x="6113463" y="2317750"/>
            <a:ext cx="2801937" cy="1749425"/>
          </a:xfrm>
          <a:prstGeom prst="rect">
            <a:avLst/>
          </a:prstGeom>
          <a:noFill/>
          <a:ln w="9525">
            <a:noFill/>
            <a:miter lim="800000"/>
            <a:headEnd/>
            <a:tailEnd/>
          </a:ln>
          <a:effectLst>
            <a:outerShdw blurRad="63500" dist="35921" dir="2700000" algn="ctr" rotWithShape="0">
              <a:srgbClr val="000000">
                <a:alpha val="75000"/>
              </a:srgbClr>
            </a:outerShdw>
          </a:effectLst>
        </p:spPr>
      </p:pic>
      <p:sp>
        <p:nvSpPr>
          <p:cNvPr id="25609" name="Rectangle 2"/>
          <p:cNvSpPr>
            <a:spLocks noGrp="1" noChangeArrowheads="1"/>
          </p:cNvSpPr>
          <p:nvPr>
            <p:ph type="title"/>
          </p:nvPr>
        </p:nvSpPr>
        <p:spPr/>
        <p:txBody>
          <a:bodyPr/>
          <a:lstStyle/>
          <a:p>
            <a:pPr eaLnBrk="1" hangingPunct="1"/>
            <a:r>
              <a:rPr lang="en-US">
                <a:latin typeface="Arial" charset="0"/>
                <a:ea typeface="ＭＳ Ｐゴシック" charset="0"/>
                <a:cs typeface="ＭＳ Ｐゴシック" charset="0"/>
              </a:rPr>
              <a:t>Interspecific interactions </a:t>
            </a:r>
          </a:p>
        </p:txBody>
      </p:sp>
      <p:sp>
        <p:nvSpPr>
          <p:cNvPr id="374787" name="Rectangle 3" descr="Rectangle: Click to edit Master text styles&#10;Second level&#10;Third level&#10;Fourth level&#10;Fifth level"/>
          <p:cNvSpPr>
            <a:spLocks noGrp="1" noChangeArrowheads="1"/>
          </p:cNvSpPr>
          <p:nvPr>
            <p:ph type="body" idx="1"/>
          </p:nvPr>
        </p:nvSpPr>
        <p:spPr>
          <a:xfrm>
            <a:off x="601663" y="1371600"/>
            <a:ext cx="7488237" cy="5181600"/>
          </a:xfrm>
        </p:spPr>
        <p:txBody>
          <a:bodyPr/>
          <a:lstStyle/>
          <a:p>
            <a:pPr eaLnBrk="1" hangingPunct="1"/>
            <a:r>
              <a:rPr lang="en-US" u="sng">
                <a:solidFill>
                  <a:srgbClr val="CC0000"/>
                </a:solidFill>
                <a:latin typeface="Arial" charset="0"/>
                <a:ea typeface="ＭＳ Ｐゴシック" charset="0"/>
                <a:cs typeface="ＭＳ Ｐゴシック" charset="0"/>
              </a:rPr>
              <a:t>Symbiotic interactions</a:t>
            </a:r>
            <a:endParaRPr lang="en-US">
              <a:latin typeface="Arial" charset="0"/>
              <a:ea typeface="ＭＳ Ｐゴシック" charset="0"/>
              <a:cs typeface="ＭＳ Ｐゴシック" charset="0"/>
            </a:endParaRPr>
          </a:p>
          <a:p>
            <a:pPr lvl="1" eaLnBrk="1" hangingPunct="1"/>
            <a:r>
              <a:rPr lang="en-US" u="sng">
                <a:solidFill>
                  <a:srgbClr val="CC0000"/>
                </a:solidFill>
                <a:latin typeface="Arial" charset="0"/>
                <a:ea typeface="ＭＳ Ｐゴシック" charset="0"/>
              </a:rPr>
              <a:t>competition</a:t>
            </a:r>
            <a:r>
              <a:rPr lang="en-US">
                <a:latin typeface="Arial" charset="0"/>
                <a:ea typeface="ＭＳ Ｐゴシック" charset="0"/>
              </a:rPr>
              <a:t> </a:t>
            </a:r>
            <a:r>
              <a:rPr lang="en-US">
                <a:solidFill>
                  <a:srgbClr val="005B00"/>
                </a:solidFill>
                <a:latin typeface="Arial" charset="0"/>
                <a:ea typeface="ＭＳ Ｐゴシック" charset="0"/>
              </a:rPr>
              <a:t>(-/-)</a:t>
            </a:r>
            <a:endParaRPr lang="en-US">
              <a:latin typeface="Arial" charset="0"/>
              <a:ea typeface="ＭＳ Ｐゴシック" charset="0"/>
            </a:endParaRPr>
          </a:p>
          <a:p>
            <a:pPr lvl="2" eaLnBrk="1" hangingPunct="1"/>
            <a:r>
              <a:rPr lang="en-US">
                <a:latin typeface="Arial" charset="0"/>
                <a:ea typeface="ＭＳ Ｐゴシック" charset="0"/>
              </a:rPr>
              <a:t>compete for limited resource</a:t>
            </a:r>
          </a:p>
          <a:p>
            <a:pPr lvl="2" eaLnBrk="1" hangingPunct="1"/>
            <a:r>
              <a:rPr lang="en-US">
                <a:latin typeface="Arial" charset="0"/>
                <a:ea typeface="ＭＳ Ｐゴシック" charset="0"/>
              </a:rPr>
              <a:t>competitive exclusion</a:t>
            </a:r>
            <a:r>
              <a:rPr lang="en-US" i="1">
                <a:latin typeface="Arial" charset="0"/>
                <a:ea typeface="ＭＳ Ｐゴシック" charset="0"/>
              </a:rPr>
              <a:t>!</a:t>
            </a:r>
            <a:endParaRPr lang="en-US">
              <a:latin typeface="Arial" charset="0"/>
              <a:ea typeface="ＭＳ Ｐゴシック" charset="0"/>
            </a:endParaRPr>
          </a:p>
          <a:p>
            <a:pPr lvl="1" eaLnBrk="1" hangingPunct="1"/>
            <a:r>
              <a:rPr lang="en-US" u="sng">
                <a:solidFill>
                  <a:srgbClr val="CC0000"/>
                </a:solidFill>
                <a:latin typeface="Arial" charset="0"/>
                <a:ea typeface="ＭＳ Ｐゴシック" charset="0"/>
              </a:rPr>
              <a:t>predation / parasitism</a:t>
            </a:r>
            <a:r>
              <a:rPr lang="en-US">
                <a:latin typeface="Arial" charset="0"/>
                <a:ea typeface="ＭＳ Ｐゴシック" charset="0"/>
              </a:rPr>
              <a:t> </a:t>
            </a:r>
            <a:r>
              <a:rPr lang="en-US">
                <a:solidFill>
                  <a:srgbClr val="005B00"/>
                </a:solidFill>
                <a:latin typeface="Arial" charset="0"/>
                <a:ea typeface="ＭＳ Ｐゴシック" charset="0"/>
              </a:rPr>
              <a:t>(-/+)</a:t>
            </a:r>
            <a:endParaRPr lang="en-US">
              <a:latin typeface="Arial" charset="0"/>
              <a:ea typeface="ＭＳ Ｐゴシック" charset="0"/>
            </a:endParaRPr>
          </a:p>
          <a:p>
            <a:pPr lvl="1" eaLnBrk="1" hangingPunct="1"/>
            <a:r>
              <a:rPr lang="en-US" u="sng">
                <a:solidFill>
                  <a:srgbClr val="CC0000"/>
                </a:solidFill>
                <a:latin typeface="Arial" charset="0"/>
                <a:ea typeface="ＭＳ Ｐゴシック" charset="0"/>
              </a:rPr>
              <a:t>mutualism</a:t>
            </a:r>
            <a:r>
              <a:rPr lang="en-US">
                <a:solidFill>
                  <a:srgbClr val="CC0000"/>
                </a:solidFill>
                <a:latin typeface="Arial" charset="0"/>
                <a:ea typeface="ＭＳ Ｐゴシック" charset="0"/>
              </a:rPr>
              <a:t> </a:t>
            </a:r>
            <a:r>
              <a:rPr lang="en-US">
                <a:solidFill>
                  <a:srgbClr val="005B00"/>
                </a:solidFill>
                <a:latin typeface="Arial" charset="0"/>
                <a:ea typeface="ＭＳ Ｐゴシック" charset="0"/>
              </a:rPr>
              <a:t>(+/+)</a:t>
            </a:r>
            <a:endParaRPr lang="en-US">
              <a:latin typeface="Arial" charset="0"/>
              <a:ea typeface="ＭＳ Ｐゴシック" charset="0"/>
            </a:endParaRPr>
          </a:p>
          <a:p>
            <a:pPr lvl="2" eaLnBrk="1" hangingPunct="1"/>
            <a:r>
              <a:rPr lang="en-US">
                <a:latin typeface="Arial" charset="0"/>
                <a:ea typeface="ＭＳ Ｐゴシック" charset="0"/>
              </a:rPr>
              <a:t>lichens (algae &amp; fungus)</a:t>
            </a:r>
          </a:p>
          <a:p>
            <a:pPr lvl="1" eaLnBrk="1" hangingPunct="1"/>
            <a:r>
              <a:rPr lang="en-US" u="sng">
                <a:solidFill>
                  <a:srgbClr val="CC0000"/>
                </a:solidFill>
                <a:latin typeface="Arial" charset="0"/>
                <a:ea typeface="ＭＳ Ｐゴシック" charset="0"/>
              </a:rPr>
              <a:t>commensalism</a:t>
            </a:r>
            <a:r>
              <a:rPr lang="en-US">
                <a:latin typeface="Arial" charset="0"/>
                <a:ea typeface="ＭＳ Ｐゴシック" charset="0"/>
              </a:rPr>
              <a:t> </a:t>
            </a:r>
            <a:r>
              <a:rPr lang="en-US">
                <a:solidFill>
                  <a:srgbClr val="005B00"/>
                </a:solidFill>
                <a:latin typeface="Arial" charset="0"/>
                <a:ea typeface="ＭＳ Ｐゴシック" charset="0"/>
              </a:rPr>
              <a:t>(+/0)</a:t>
            </a:r>
            <a:endParaRPr lang="en-US">
              <a:latin typeface="Arial" charset="0"/>
              <a:ea typeface="ＭＳ Ｐゴシック" charset="0"/>
            </a:endParaRPr>
          </a:p>
          <a:p>
            <a:pPr lvl="2" eaLnBrk="1" hangingPunct="1"/>
            <a:r>
              <a:rPr lang="en-US">
                <a:latin typeface="Arial" charset="0"/>
                <a:ea typeface="ＭＳ Ｐゴシック" charset="0"/>
              </a:rPr>
              <a:t>barnacles attached </a:t>
            </a:r>
            <a:br>
              <a:rPr lang="en-US">
                <a:latin typeface="Arial" charset="0"/>
                <a:ea typeface="ＭＳ Ｐゴシック" charset="0"/>
              </a:rPr>
            </a:br>
            <a:r>
              <a:rPr lang="en-US">
                <a:latin typeface="Arial" charset="0"/>
                <a:ea typeface="ＭＳ Ｐゴシック" charset="0"/>
              </a:rPr>
              <a:t>to whale</a:t>
            </a:r>
          </a:p>
        </p:txBody>
      </p:sp>
    </p:spTree>
    <p:extLst>
      <p:ext uri="{BB962C8B-B14F-4D97-AF65-F5344CB8AC3E}">
        <p14:creationId xmlns:p14="http://schemas.microsoft.com/office/powerpoint/2010/main" val="2203477765"/>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0</TotalTime>
  <Words>720</Words>
  <Application>Microsoft Macintosh PowerPoint</Application>
  <PresentationFormat>On-screen Show (4:3)</PresentationFormat>
  <Paragraphs>139</Paragraphs>
  <Slides>6</Slides>
  <Notes>6</Notes>
  <HiddenSlides>0</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Office Theme</vt:lpstr>
      <vt:lpstr>PowerPoint Presentation</vt:lpstr>
      <vt:lpstr>Community Ecology</vt:lpstr>
      <vt:lpstr>Niche </vt:lpstr>
      <vt:lpstr>Niche &amp; competition</vt:lpstr>
      <vt:lpstr>Resource partitioning</vt:lpstr>
      <vt:lpstr>Interspecific interactions </vt:lpstr>
    </vt:vector>
  </TitlesOfParts>
  <Company>Plano High School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Plano High School</dc:creator>
  <cp:lastModifiedBy>Plano High School</cp:lastModifiedBy>
  <cp:revision>1</cp:revision>
  <dcterms:created xsi:type="dcterms:W3CDTF">2017-05-25T16:24:42Z</dcterms:created>
  <dcterms:modified xsi:type="dcterms:W3CDTF">2017-05-25T16:24:59Z</dcterms:modified>
</cp:coreProperties>
</file>