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8481-1EA5-F94C-813B-B9A52DF2CFDA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118E9-68C1-514B-BB54-895BE934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A991F1-11AC-D94D-A0A0-8B9F5ABA68CA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Predation provides a strong selective pressure on prey populations. Ay feature that would decrease the probability of capture should be strongly favored. 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Predation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(+/– interaction) refers to interaction where one species, the predator, kills and eats the other, the prey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feeding adaptations of predators are claws, teeth, fangs, stingers, and poison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Prey display various defensive adaptations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Behavioral defenses include hiding, fleeing, forming herds or schools, self-defense, and alarm calls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Animals also have morphological and physiological defense adaptations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Cryptic coloration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or camouflage, makes prey difficult to spot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Animals with effective chemical defense often exhibit bright warning coloration, called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aposematic coloration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Predators are particularly cautious in dealing with prey that display such coloration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CE2493-2D5D-1848-AB6C-FBAEF6D628DF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8557B9-3C22-B94C-9583-F43060BAB37C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Animals with effective chemical defense often exhibit bright warning coloration, called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aposematic coloration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Predators are particularly cautious in dealing with prey that display such coloration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FC1AA8-5486-3D4B-90DD-B830CD5EED4E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15419A-945A-AD40-B5E8-F2C4C865F6A2}" type="slidenum">
              <a:rPr lang="en-US" sz="1200">
                <a:latin typeface="Times" charset="0"/>
              </a:rPr>
              <a:pPr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4A6C58-439A-D04A-A7A9-843D280BDC7F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D5114E-7D63-6C49-ABB2-EF4D4105A6AC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Figure 54.11 Examples of terrestrial and marine food chains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Trophic structure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 the feeding relationships between organisms in a community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 is a key factor in community dynamics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Food chains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link trophic levels from producers to top carnivores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518D5-AE7C-194A-B9E0-092ED7D625E7}" type="slidenum">
              <a:rPr lang="en-US" sz="1200">
                <a:latin typeface="Times" charset="0"/>
              </a:rPr>
              <a:pPr/>
              <a:t>8</a:t>
            </a:fld>
            <a:endParaRPr lang="en-US" sz="1200">
              <a:latin typeface="Times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Figure 54.12 An antarctic marine food web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Species may play a role at more than one trophic level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Food webs can be simplified by isolating a portion of a community that interacts very little with the rest of the community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Each food chain in a food web is usually only a few links long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hypotheses attempt to explain food chain length: the energetic hypothesis and the dynamic stability hypothesis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energetic hypothesis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suggests that length is limited by inefficient energy transfer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dynamic stability hypothesis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proposes that long food chains are less stable than short ones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Most data support the energetic hypothesis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5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1AD2-4DFF-234A-9836-4ABD9A74CCAB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6873-814B-BF4C-A85D-79B2C11A4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Predation drives evolution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2150" y="1341438"/>
            <a:ext cx="5224463" cy="191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Predators adaptations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locate &amp; subdue prey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Prey adaptations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elude &amp; defend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0825" y="4419600"/>
            <a:ext cx="3403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3608388"/>
            <a:ext cx="2047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82983" name="Picture 7"/>
          <p:cNvPicPr>
            <a:picLocks noChangeAspect="1" noChangeArrowheads="1"/>
          </p:cNvPicPr>
          <p:nvPr/>
        </p:nvPicPr>
        <p:blipFill>
          <a:blip r:embed="rId5">
            <a:lum bright="8000"/>
          </a:blip>
          <a:srcRect t="6667"/>
          <a:stretch>
            <a:fillRect/>
          </a:stretch>
        </p:blipFill>
        <p:spPr bwMode="auto">
          <a:xfrm>
            <a:off x="6022975" y="1328738"/>
            <a:ext cx="2901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82984" name="Picture 8"/>
          <p:cNvPicPr>
            <a:picLocks noChangeAspect="1" noChangeArrowheads="1"/>
          </p:cNvPicPr>
          <p:nvPr/>
        </p:nvPicPr>
        <p:blipFill>
          <a:blip r:embed="rId6"/>
          <a:srcRect l="42188"/>
          <a:stretch>
            <a:fillRect/>
          </a:stretch>
        </p:blipFill>
        <p:spPr bwMode="auto">
          <a:xfrm>
            <a:off x="6262688" y="3225800"/>
            <a:ext cx="26622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2711450" y="4029075"/>
            <a:ext cx="346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spines, thorns, toxins</a:t>
            </a: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246063" y="3179763"/>
            <a:ext cx="346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horns, speed, coloration</a:t>
            </a: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3889375" y="2681288"/>
            <a:ext cx="2503488" cy="1311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Predation provides a strong selection pressure on both prey &amp; predator</a:t>
            </a:r>
          </a:p>
        </p:txBody>
      </p:sp>
      <p:pic>
        <p:nvPicPr>
          <p:cNvPr id="3829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25" y="5118100"/>
            <a:ext cx="2176463" cy="163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80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Anti-predator adaptations</a:t>
            </a:r>
          </a:p>
        </p:txBody>
      </p:sp>
      <p:sp>
        <p:nvSpPr>
          <p:cNvPr id="544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2150" y="1371600"/>
            <a:ext cx="7918450" cy="52403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Hide from predators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avoid detection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camouflage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Warn predators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advertise how undesirable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you are as prey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aposematic coloration</a:t>
            </a:r>
          </a:p>
          <a:p>
            <a:pPr lvl="2" eaLnBrk="1" hangingPunct="1"/>
            <a:r>
              <a:rPr lang="en-US" i="1">
                <a:latin typeface="Arial" charset="0"/>
                <a:ea typeface="ＭＳ Ｐゴシック" charset="0"/>
              </a:rPr>
              <a:t>apo = away &amp; sematic = sign/meaning</a:t>
            </a:r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Batesian mimicry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Mullerian mimicry</a:t>
            </a:r>
          </a:p>
        </p:txBody>
      </p:sp>
      <p:pic>
        <p:nvPicPr>
          <p:cNvPr id="544773" name="Picture 5"/>
          <p:cNvPicPr>
            <a:picLocks noChangeAspect="1" noChangeArrowheads="1"/>
          </p:cNvPicPr>
          <p:nvPr/>
        </p:nvPicPr>
        <p:blipFill>
          <a:blip r:embed="rId3"/>
          <a:srcRect l="13284"/>
          <a:stretch>
            <a:fillRect/>
          </a:stretch>
        </p:blipFill>
        <p:spPr bwMode="auto">
          <a:xfrm>
            <a:off x="7197725" y="430213"/>
            <a:ext cx="16525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544774" name="Picture 6" descr="monarch_ma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3159125"/>
            <a:ext cx="2765425" cy="17176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14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54_05bAposematicColo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6"/>
          <a:stretch>
            <a:fillRect/>
          </a:stretch>
        </p:blipFill>
        <p:spPr bwMode="auto">
          <a:xfrm>
            <a:off x="468313" y="2125663"/>
            <a:ext cx="27543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Common warning coloration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4850" y="1358900"/>
            <a:ext cx="8439150" cy="860425"/>
          </a:xfrm>
        </p:spPr>
        <p:txBody>
          <a:bodyPr/>
          <a:lstStyle/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Aposematic species come to resemble each other</a:t>
            </a:r>
          </a:p>
        </p:txBody>
      </p:sp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4"/>
          <a:srcRect b="4800"/>
          <a:stretch>
            <a:fillRect/>
          </a:stretch>
        </p:blipFill>
        <p:spPr bwMode="auto">
          <a:xfrm>
            <a:off x="738188" y="2165350"/>
            <a:ext cx="22034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pic>
        <p:nvPicPr>
          <p:cNvPr id="388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550" y="2166938"/>
            <a:ext cx="267811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pic>
        <p:nvPicPr>
          <p:cNvPr id="388108" name="Picture 12"/>
          <p:cNvPicPr>
            <a:picLocks noChangeAspect="1" noChangeArrowheads="1"/>
          </p:cNvPicPr>
          <p:nvPr/>
        </p:nvPicPr>
        <p:blipFill>
          <a:blip r:embed="rId6"/>
          <a:srcRect t="8470" b="8470"/>
          <a:stretch>
            <a:fillRect/>
          </a:stretch>
        </p:blipFill>
        <p:spPr bwMode="auto">
          <a:xfrm>
            <a:off x="6251575" y="2166938"/>
            <a:ext cx="230346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7"/>
          <a:srcRect l="8022" t="5878"/>
          <a:stretch>
            <a:fillRect/>
          </a:stretch>
        </p:blipFill>
        <p:spPr bwMode="auto">
          <a:xfrm>
            <a:off x="596900" y="4498975"/>
            <a:ext cx="28892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8"/>
          <a:srcRect t="8205" r="20511"/>
          <a:stretch>
            <a:fillRect/>
          </a:stretch>
        </p:blipFill>
        <p:spPr bwMode="auto">
          <a:xfrm>
            <a:off x="3679825" y="4584700"/>
            <a:ext cx="21145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pic>
        <p:nvPicPr>
          <p:cNvPr id="388119" name="Picture 23" descr="penguin mimicry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1011238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121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4410075"/>
            <a:ext cx="2925762" cy="219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89999"/>
              </a:srgbClr>
            </a:outerShdw>
          </a:effectLst>
        </p:spPr>
      </p:pic>
      <p:sp>
        <p:nvSpPr>
          <p:cNvPr id="388120" name="AutoShape 24"/>
          <p:cNvSpPr>
            <a:spLocks noChangeArrowheads="1"/>
          </p:cNvSpPr>
          <p:nvPr/>
        </p:nvSpPr>
        <p:spPr bwMode="auto">
          <a:xfrm flipH="1">
            <a:off x="1617663" y="3489325"/>
            <a:ext cx="2433637" cy="1843088"/>
          </a:xfrm>
          <a:prstGeom prst="wedgeEllipseCallout">
            <a:avLst>
              <a:gd name="adj1" fmla="val 71917"/>
              <a:gd name="adj2" fmla="val 7644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black, red,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orange &amp; yellow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means: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DON</a:t>
            </a:r>
            <a:r>
              <a:rPr lang="ja-JP" altLang="en-US" sz="1800" b="1">
                <a:solidFill>
                  <a:srgbClr val="0F116A"/>
                </a:solidFill>
                <a:latin typeface="Comic Sans MS" charset="0"/>
              </a:rPr>
              <a:t>’</a:t>
            </a:r>
            <a:r>
              <a:rPr lang="en-US" altLang="ja-JP" sz="1800" b="1">
                <a:solidFill>
                  <a:srgbClr val="0F116A"/>
                </a:solidFill>
                <a:latin typeface="Comic Sans MS" charset="0"/>
              </a:rPr>
              <a:t>T EAT ME</a:t>
            </a:r>
            <a:r>
              <a:rPr lang="en-US" altLang="ja-JP" sz="1800" b="1" i="1">
                <a:solidFill>
                  <a:srgbClr val="0F116A"/>
                </a:solidFill>
                <a:latin typeface="Comic Sans MS" charset="0"/>
              </a:rPr>
              <a:t>!</a:t>
            </a:r>
            <a:r>
              <a:rPr lang="en-US" altLang="ja-JP" sz="1800" b="1">
                <a:solidFill>
                  <a:srgbClr val="0F116A"/>
                </a:solidFill>
                <a:latin typeface="Comic Sans MS" charset="0"/>
              </a:rPr>
              <a:t> </a:t>
            </a:r>
            <a:endParaRPr lang="en-US" sz="1800" b="1">
              <a:solidFill>
                <a:srgbClr val="0F116A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1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kind of mimicry?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431925" y="4273550"/>
            <a:ext cx="20637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Coral snake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is poisonous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5332413" y="4346575"/>
            <a:ext cx="297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King snake is not</a:t>
            </a: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" b="3978"/>
          <a:stretch>
            <a:fillRect/>
          </a:stretch>
        </p:blipFill>
        <p:spPr bwMode="auto">
          <a:xfrm>
            <a:off x="4692650" y="1516063"/>
            <a:ext cx="3968750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2244725" y="5346700"/>
            <a:ext cx="4562475" cy="82232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Red on yellow, poison fellow; red on black, safe from attack</a:t>
            </a:r>
          </a:p>
        </p:txBody>
      </p:sp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12888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Coevolution in Community</a:t>
            </a:r>
          </a:p>
        </p:txBody>
      </p:sp>
      <p:sp>
        <p:nvSpPr>
          <p:cNvPr id="495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60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Predator-prey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Parasite-host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Flowers &amp; pollinators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4394200"/>
            <a:ext cx="3454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90909"/>
            </a:outerShdw>
          </a:effectLst>
        </p:spPr>
      </p:pic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4"/>
          <a:srcRect l="8000" t="2527" r="24001" b="40421"/>
          <a:stretch>
            <a:fillRect/>
          </a:stretch>
        </p:blipFill>
        <p:spPr bwMode="auto">
          <a:xfrm>
            <a:off x="106363" y="2819400"/>
            <a:ext cx="2743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956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163" y="3698875"/>
            <a:ext cx="1295400" cy="11017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268288" y="6308725"/>
            <a:ext cx="8605837" cy="4889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Long term evolutionary adjustments between species</a:t>
            </a:r>
          </a:p>
        </p:txBody>
      </p:sp>
    </p:spTree>
    <p:extLst>
      <p:ext uri="{BB962C8B-B14F-4D97-AF65-F5344CB8AC3E}">
        <p14:creationId xmlns:p14="http://schemas.microsoft.com/office/powerpoint/2010/main" val="427683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5575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Concept 54.2: Dominant and keystone species exert strong controls on community structure</a:t>
            </a:r>
          </a:p>
        </p:txBody>
      </p:sp>
      <p:sp>
        <p:nvSpPr>
          <p:cNvPr id="460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2343150"/>
            <a:ext cx="8534400" cy="2768600"/>
          </a:xfrm>
        </p:spPr>
        <p:txBody>
          <a:bodyPr>
            <a:normAutofit fontScale="925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general, a few species in a community exert strong control on that community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structure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fundamental features of community structure are species diversity and feeding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2869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54_11FoodCh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06425"/>
            <a:ext cx="4648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/>
              <a:t>Fig. 54-11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606675" y="151765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06675" y="24384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2606675" y="36195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2676525" y="48514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Herbivore</a:t>
            </a: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2847975" y="6064250"/>
            <a:ext cx="5159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Plant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2111375" y="6426200"/>
            <a:ext cx="20018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A terrestrial food chain</a:t>
            </a: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4073525" y="609600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Quaternary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consumers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4073525" y="1854200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Tertiary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consumers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4073525" y="3079750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Secondary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consumers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4073525" y="4298950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consumers</a:t>
            </a: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4073525" y="5518150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Primary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producers</a:t>
            </a: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5324475" y="6426200"/>
            <a:ext cx="17414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A marine food chain</a:t>
            </a:r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>
            <a:off x="5597525" y="6127750"/>
            <a:ext cx="12398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Phytoplankton</a:t>
            </a:r>
          </a:p>
        </p:txBody>
      </p:sp>
      <p:sp>
        <p:nvSpPr>
          <p:cNvPr id="48144" name="Text Box 20"/>
          <p:cNvSpPr txBox="1">
            <a:spLocks noChangeArrowheads="1"/>
          </p:cNvSpPr>
          <p:nvPr/>
        </p:nvSpPr>
        <p:spPr bwMode="auto">
          <a:xfrm>
            <a:off x="5661025" y="4851400"/>
            <a:ext cx="1081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Zooplankton</a:t>
            </a:r>
          </a:p>
        </p:txBody>
      </p: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5648325" y="36068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5648325" y="24130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  <p:sp>
        <p:nvSpPr>
          <p:cNvPr id="48147" name="Text Box 23"/>
          <p:cNvSpPr txBox="1">
            <a:spLocks noChangeArrowheads="1"/>
          </p:cNvSpPr>
          <p:nvPr/>
        </p:nvSpPr>
        <p:spPr bwMode="auto">
          <a:xfrm>
            <a:off x="5648325" y="1447800"/>
            <a:ext cx="8969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/>
              <a:t>Carnivore</a:t>
            </a:r>
          </a:p>
        </p:txBody>
      </p:sp>
    </p:spTree>
    <p:extLst>
      <p:ext uri="{BB962C8B-B14F-4D97-AF65-F5344CB8AC3E}">
        <p14:creationId xmlns:p14="http://schemas.microsoft.com/office/powerpoint/2010/main" val="49147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54_12AntarcticFoodWeb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73050"/>
            <a:ext cx="40782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/>
              <a:t>Fig. 54-12</a:t>
            </a: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5673725" y="625475"/>
            <a:ext cx="6302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Humans</a:t>
            </a: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5686425" y="1552575"/>
            <a:ext cx="611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Smaller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toothed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whales</a:t>
            </a:r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105275" y="164147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Baleen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whales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7343775" y="163512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Sperm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whales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7000875" y="260667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Elephant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seals</a:t>
            </a: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5673725" y="265747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Leopard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seals</a:t>
            </a:r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4264025" y="2670175"/>
            <a:ext cx="7572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Crab-eater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seals</a:t>
            </a:r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4708525" y="3756025"/>
            <a:ext cx="573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Birds</a:t>
            </a:r>
          </a:p>
        </p:txBody>
      </p:sp>
      <p:sp>
        <p:nvSpPr>
          <p:cNvPr id="50187" name="Text Box 15"/>
          <p:cNvSpPr txBox="1">
            <a:spLocks noChangeArrowheads="1"/>
          </p:cNvSpPr>
          <p:nvPr/>
        </p:nvSpPr>
        <p:spPr bwMode="auto">
          <a:xfrm>
            <a:off x="5711825" y="3736975"/>
            <a:ext cx="573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Fishes</a:t>
            </a:r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6619875" y="3730625"/>
            <a:ext cx="573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Squids</a:t>
            </a:r>
          </a:p>
        </p:txBody>
      </p: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5540375" y="4676775"/>
            <a:ext cx="85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Carnivorous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plankton</a:t>
            </a:r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6772275" y="5273675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Copepods</a:t>
            </a: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4162425" y="5267325"/>
            <a:ext cx="85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Euphausids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(krill)</a:t>
            </a:r>
          </a:p>
        </p:txBody>
      </p:sp>
      <p:sp>
        <p:nvSpPr>
          <p:cNvPr id="50192" name="Text Box 20"/>
          <p:cNvSpPr txBox="1">
            <a:spLocks noChangeArrowheads="1"/>
          </p:cNvSpPr>
          <p:nvPr/>
        </p:nvSpPr>
        <p:spPr bwMode="auto">
          <a:xfrm>
            <a:off x="5540375" y="6118225"/>
            <a:ext cx="85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Phyto-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200" b="1"/>
              <a:t>plankton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892175" y="1522413"/>
            <a:ext cx="22812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charset="0"/>
            </a:endParaRPr>
          </a:p>
          <a:p>
            <a:pPr algn="l">
              <a:spcBef>
                <a:spcPct val="30000"/>
              </a:spcBef>
            </a:pPr>
            <a:r>
              <a:rPr lang="en-US"/>
              <a:t>A </a:t>
            </a:r>
            <a:r>
              <a:rPr lang="en-US" b="1"/>
              <a:t>food web </a:t>
            </a:r>
            <a:r>
              <a:rPr lang="en-US"/>
              <a:t>is a branching food chain with complex trophic interactions</a:t>
            </a:r>
          </a:p>
        </p:txBody>
      </p:sp>
    </p:spTree>
    <p:extLst>
      <p:ext uri="{BB962C8B-B14F-4D97-AF65-F5344CB8AC3E}">
        <p14:creationId xmlns:p14="http://schemas.microsoft.com/office/powerpoint/2010/main" val="8251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On-screen Show (4:3)</PresentationFormat>
  <Paragraphs>116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Predation drives evolution</vt:lpstr>
      <vt:lpstr>Anti-predator adaptations</vt:lpstr>
      <vt:lpstr>Common warning coloration</vt:lpstr>
      <vt:lpstr>What kind of mimicry?</vt:lpstr>
      <vt:lpstr>Coevolution in Community</vt:lpstr>
      <vt:lpstr>Concept 54.2: Dominant and keystone species exert strong controls on community structure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Predation drives evolution</dc:title>
  <dc:creator>Plano High School</dc:creator>
  <cp:lastModifiedBy>Plano High School</cp:lastModifiedBy>
  <cp:revision>1</cp:revision>
  <dcterms:created xsi:type="dcterms:W3CDTF">2017-05-25T16:25:48Z</dcterms:created>
  <dcterms:modified xsi:type="dcterms:W3CDTF">2017-05-25T16:26:02Z</dcterms:modified>
</cp:coreProperties>
</file>