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3.bin" ContentType="audio/unknown"/>
  <Override PartName="/ppt/notesSlides/notesSlide15.xml" ContentType="application/vnd.openxmlformats-officedocument.presentationml.notesSlide+xml"/>
  <Override PartName="/ppt/media/audio4.bin" ContentType="audio/unknown"/>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0" r:id="rId2"/>
    <p:sldMasterId id="2147483683" r:id="rId3"/>
    <p:sldMasterId id="2147483829" r:id="rId4"/>
    <p:sldMasterId id="2147483841" r:id="rId5"/>
    <p:sldMasterId id="2147483853" r:id="rId6"/>
    <p:sldMasterId id="2147483865" r:id="rId7"/>
    <p:sldMasterId id="2147483877" r:id="rId8"/>
    <p:sldMasterId id="2147483889" r:id="rId9"/>
    <p:sldMasterId id="2147483913" r:id="rId10"/>
  </p:sldMasterIdLst>
  <p:notesMasterIdLst>
    <p:notesMasterId r:id="rId37"/>
  </p:notesMasterIdLst>
  <p:handoutMasterIdLst>
    <p:handoutMasterId r:id="rId38"/>
  </p:handoutMasterIdLst>
  <p:sldIdLst>
    <p:sldId id="299" r:id="rId11"/>
    <p:sldId id="301" r:id="rId12"/>
    <p:sldId id="426" r:id="rId13"/>
    <p:sldId id="410" r:id="rId14"/>
    <p:sldId id="305" r:id="rId15"/>
    <p:sldId id="506" r:id="rId16"/>
    <p:sldId id="507" r:id="rId17"/>
    <p:sldId id="412" r:id="rId18"/>
    <p:sldId id="416" r:id="rId19"/>
    <p:sldId id="519" r:id="rId20"/>
    <p:sldId id="413" r:id="rId21"/>
    <p:sldId id="499" r:id="rId22"/>
    <p:sldId id="500" r:id="rId23"/>
    <p:sldId id="504" r:id="rId24"/>
    <p:sldId id="505" r:id="rId25"/>
    <p:sldId id="502" r:id="rId26"/>
    <p:sldId id="317" r:id="rId27"/>
    <p:sldId id="419" r:id="rId28"/>
    <p:sldId id="421" r:id="rId29"/>
    <p:sldId id="422" r:id="rId30"/>
    <p:sldId id="423" r:id="rId31"/>
    <p:sldId id="489" r:id="rId32"/>
    <p:sldId id="490" r:id="rId33"/>
    <p:sldId id="493" r:id="rId34"/>
    <p:sldId id="492" r:id="rId35"/>
    <p:sldId id="491" r:id="rId3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993300"/>
    <a:srgbClr val="CC3300"/>
    <a:srgbClr val="1DA0A3"/>
    <a:srgbClr val="188588"/>
    <a:srgbClr val="1FA6A9"/>
    <a:srgbClr val="26CED2"/>
    <a:srgbClr val="87E7E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6" autoAdjust="0"/>
    <p:restoredTop sz="61412" autoAdjust="0"/>
  </p:normalViewPr>
  <p:slideViewPr>
    <p:cSldViewPr snapToGrid="0">
      <p:cViewPr varScale="1">
        <p:scale>
          <a:sx n="59" d="100"/>
          <a:sy n="59" d="100"/>
        </p:scale>
        <p:origin x="-1544" y="-112"/>
      </p:cViewPr>
      <p:guideLst>
        <p:guide orient="horz" pos="2113"/>
        <p:guide pos="2873"/>
      </p:guideLst>
    </p:cSldViewPr>
  </p:slideViewPr>
  <p:outlineViewPr>
    <p:cViewPr>
      <p:scale>
        <a:sx n="50" d="100"/>
        <a:sy n="50"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451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5.xml"/><Relationship Id="rId3"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9644BE-E921-8D40-BDD3-5314E2B53050}" type="datetimeFigureOut">
              <a:rPr lang="en-US" smtClean="0"/>
              <a:t>9/26/16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7E3A62-F8A0-7A4F-938A-C6F3ED355A29}" type="slidenum">
              <a:rPr lang="en-US" smtClean="0"/>
              <a:t>‹#›</a:t>
            </a:fld>
            <a:endParaRPr lang="en-US"/>
          </a:p>
        </p:txBody>
      </p:sp>
    </p:spTree>
    <p:extLst>
      <p:ext uri="{BB962C8B-B14F-4D97-AF65-F5344CB8AC3E}">
        <p14:creationId xmlns:p14="http://schemas.microsoft.com/office/powerpoint/2010/main" val="3322232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A95B632-A1C8-44F7-B08C-45D6A8CF6A94}" type="slidenum">
              <a:rPr lang="en-US"/>
              <a:pPr/>
              <a:t>‹#›</a:t>
            </a:fld>
            <a:endParaRPr lang="en-US"/>
          </a:p>
        </p:txBody>
      </p:sp>
    </p:spTree>
    <p:extLst>
      <p:ext uri="{BB962C8B-B14F-4D97-AF65-F5344CB8AC3E}">
        <p14:creationId xmlns:p14="http://schemas.microsoft.com/office/powerpoint/2010/main" val="29134405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D9C13-7D5D-4BB2-853D-6938879E0E7E}" type="slidenum">
              <a:rPr lang="en-US"/>
              <a:pPr/>
              <a:t>1</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t>Photo Credit: ©Michael Fogden/DRK PHOTO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4EA077E-C8B5-0A4C-A428-15CBC4570457}" type="slidenum">
              <a:rPr lang="en-US"/>
              <a:pPr/>
              <a:t>10</a:t>
            </a:fld>
            <a:endParaRPr lang="en-US"/>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r>
              <a:rPr lang="en-US" smtClean="0">
                <a:ea typeface="ＭＳ Ｐゴシック" pitchFamily="-107" charset="-128"/>
                <a:cs typeface="ＭＳ Ｐゴシック" pitchFamily="-107" charset="-128"/>
              </a:rPr>
              <a:t>Some populations undergo regular boom-and-bust cycles</a:t>
            </a:r>
          </a:p>
          <a:p>
            <a:r>
              <a:rPr lang="en-US" smtClean="0">
                <a:ea typeface="ＭＳ Ｐゴシック" pitchFamily="-107" charset="-128"/>
                <a:cs typeface="ＭＳ Ｐゴシック" pitchFamily="-107" charset="-128"/>
              </a:rPr>
              <a:t>Lynx populations follow the 10 year boom-and-bust cycle of hare populations </a:t>
            </a:r>
          </a:p>
          <a:p>
            <a:r>
              <a:rPr lang="en-US" smtClean="0">
                <a:ea typeface="ＭＳ Ｐゴシック" pitchFamily="-107" charset="-128"/>
                <a:cs typeface="ＭＳ Ｐゴシック" pitchFamily="-107" charset="-128"/>
              </a:rPr>
              <a:t>Three hypotheses have been proposed to explain the hare’s 10-year interval</a:t>
            </a:r>
          </a:p>
          <a:p>
            <a:endParaRPr lang="en-US"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Hypothesis: The hare’s population cycle follows a cycle of winter food supply</a:t>
            </a:r>
          </a:p>
          <a:p>
            <a:r>
              <a:rPr lang="en-US" smtClean="0">
                <a:ea typeface="ＭＳ Ｐゴシック" pitchFamily="-107" charset="-128"/>
                <a:cs typeface="ＭＳ Ｐゴシック" pitchFamily="-107" charset="-128"/>
              </a:rPr>
              <a:t>If this hypothesis is correct, then the cycles should stop if the food supply is increased</a:t>
            </a:r>
          </a:p>
          <a:p>
            <a:r>
              <a:rPr lang="en-US" smtClean="0">
                <a:ea typeface="ＭＳ Ｐゴシック" pitchFamily="-107" charset="-128"/>
                <a:cs typeface="ＭＳ Ｐゴシック" pitchFamily="-107" charset="-128"/>
              </a:rPr>
              <a:t>Additional food was provided experimentally to a hare population, and the whole population increased in size but continued to cycle</a:t>
            </a:r>
          </a:p>
          <a:p>
            <a:r>
              <a:rPr lang="en-US" smtClean="0">
                <a:ea typeface="ＭＳ Ｐゴシック" pitchFamily="-107" charset="-128"/>
                <a:cs typeface="ＭＳ Ｐゴシック" pitchFamily="-107" charset="-128"/>
              </a:rPr>
              <a:t>No hares appeared to have died of starvation</a:t>
            </a:r>
          </a:p>
          <a:p>
            <a:endParaRPr lang="en-US"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Hypothesis: The hare’s population cycle is driven by pressure from other predators</a:t>
            </a:r>
          </a:p>
          <a:p>
            <a:r>
              <a:rPr lang="en-US" smtClean="0">
                <a:ea typeface="ＭＳ Ｐゴシック" pitchFamily="-107" charset="-128"/>
                <a:cs typeface="ＭＳ Ｐゴシック" pitchFamily="-107" charset="-128"/>
              </a:rPr>
              <a:t>In a study conducted by field ecologists, 90% of the hares were killed by predators</a:t>
            </a:r>
          </a:p>
          <a:p>
            <a:r>
              <a:rPr lang="en-US" smtClean="0">
                <a:ea typeface="ＭＳ Ｐゴシック" pitchFamily="-107" charset="-128"/>
                <a:cs typeface="ＭＳ Ｐゴシック" pitchFamily="-107" charset="-128"/>
              </a:rPr>
              <a:t>These data support this second hypothesis</a:t>
            </a:r>
          </a:p>
          <a:p>
            <a:endParaRPr lang="en-US" smtClean="0">
              <a:ea typeface="ＭＳ Ｐゴシック" pitchFamily="-107" charset="-128"/>
              <a:cs typeface="ＭＳ Ｐゴシック" pitchFamily="-107" charset="-128"/>
            </a:endParaRPr>
          </a:p>
          <a:p>
            <a:endParaRPr lang="en-US"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Hypothesis: The hare’s population cycle is linked to sunspot cycles</a:t>
            </a:r>
          </a:p>
          <a:p>
            <a:r>
              <a:rPr lang="en-US" smtClean="0">
                <a:ea typeface="ＭＳ Ｐゴシック" pitchFamily="-107" charset="-128"/>
                <a:cs typeface="ＭＳ Ｐゴシック" pitchFamily="-107" charset="-128"/>
              </a:rPr>
              <a:t>Sunspot activity affects light quality, which in turn affects the quality of the hares’ food</a:t>
            </a:r>
          </a:p>
          <a:p>
            <a:r>
              <a:rPr lang="en-US" smtClean="0">
                <a:ea typeface="ＭＳ Ｐゴシック" pitchFamily="-107" charset="-128"/>
                <a:cs typeface="ＭＳ Ｐゴシック" pitchFamily="-107" charset="-128"/>
              </a:rPr>
              <a:t>There is good correlation between sunspot activity and hare population size</a:t>
            </a:r>
          </a:p>
          <a:p>
            <a:r>
              <a:rPr lang="en-US" smtClean="0">
                <a:ea typeface="ＭＳ Ｐゴシック" pitchFamily="-107" charset="-128"/>
                <a:cs typeface="ＭＳ Ｐゴシック" pitchFamily="-107" charset="-128"/>
              </a:rPr>
              <a:t>The results of all these experiments suggest that both predation and sunspot activity regulate hare numbers and that food availability plays a less important role</a:t>
            </a:r>
          </a:p>
          <a:p>
            <a:endParaRPr lang="en-US" smtClean="0">
              <a:ea typeface="ＭＳ Ｐゴシック" pitchFamily="-107" charset="-128"/>
              <a:cs typeface="ＭＳ Ｐゴシック" pitchFamily="-107" charset="-128"/>
            </a:endParaRPr>
          </a:p>
          <a:p>
            <a:endParaRPr lang="en-US" smtClean="0">
              <a:ea typeface="ＭＳ Ｐゴシック" pitchFamily="-107" charset="-128"/>
              <a:cs typeface="ＭＳ Ｐゴシック" pitchFamily="-107" charset="-128"/>
            </a:endParaRPr>
          </a:p>
          <a:p>
            <a:endParaRPr lang="en-US" smtClean="0">
              <a:ea typeface="ＭＳ Ｐゴシック" pitchFamily="-107" charset="-128"/>
              <a:cs typeface="ＭＳ Ｐゴシック" pitchFamily="-107" charset="-128"/>
            </a:endParaRPr>
          </a:p>
          <a:p>
            <a:pPr eaLnBrk="1" hangingPunct="1"/>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r>
              <a:rPr lang="en-US" sz="2000" dirty="0" smtClean="0">
                <a:solidFill>
                  <a:srgbClr val="496010"/>
                </a:solidFill>
              </a:rPr>
              <a:t>Mutualism</a:t>
            </a:r>
          </a:p>
          <a:p>
            <a:pPr lvl="2"/>
            <a:r>
              <a:rPr lang="en-US" sz="2000" dirty="0" smtClean="0"/>
              <a:t>Both species benefit</a:t>
            </a:r>
          </a:p>
          <a:p>
            <a:pPr lvl="2"/>
            <a:r>
              <a:rPr lang="en-US" sz="2000" dirty="0" smtClean="0"/>
              <a:t>Bees and a flower.</a:t>
            </a:r>
          </a:p>
          <a:p>
            <a:pPr lvl="1"/>
            <a:endParaRPr lang="en-US" sz="2000" dirty="0" smtClean="0">
              <a:solidFill>
                <a:srgbClr val="496010"/>
              </a:solidFill>
            </a:endParaRPr>
          </a:p>
          <a:p>
            <a:pPr lvl="1"/>
            <a:r>
              <a:rPr lang="en-US" sz="2000" dirty="0" smtClean="0">
                <a:solidFill>
                  <a:srgbClr val="496010"/>
                </a:solidFill>
              </a:rPr>
              <a:t>Commensalism</a:t>
            </a:r>
          </a:p>
          <a:p>
            <a:pPr lvl="2"/>
            <a:r>
              <a:rPr lang="en-US" sz="2000" dirty="0" smtClean="0"/>
              <a:t>One species benefits the other is neither helped or harmed</a:t>
            </a:r>
          </a:p>
          <a:p>
            <a:pPr lvl="2"/>
            <a:r>
              <a:rPr lang="en-US" sz="2000" dirty="0" smtClean="0"/>
              <a:t>Barnacles on a whale.</a:t>
            </a:r>
          </a:p>
          <a:p>
            <a:pPr lvl="2"/>
            <a:endParaRPr lang="en-US" sz="2000" dirty="0" smtClean="0"/>
          </a:p>
          <a:p>
            <a:pPr lvl="1"/>
            <a:r>
              <a:rPr lang="en-US" sz="2000" dirty="0" smtClean="0">
                <a:solidFill>
                  <a:srgbClr val="496010"/>
                </a:solidFill>
              </a:rPr>
              <a:t>Parasitism</a:t>
            </a:r>
          </a:p>
          <a:p>
            <a:pPr lvl="2"/>
            <a:r>
              <a:rPr lang="en-US" sz="2000" dirty="0" smtClean="0"/>
              <a:t>One organism is helped the other is harmed</a:t>
            </a:r>
          </a:p>
          <a:p>
            <a:pPr lvl="2"/>
            <a:r>
              <a:rPr lang="en-US" sz="2000" dirty="0" smtClean="0"/>
              <a:t>Tick on a animal</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E3458A5-B503-C44B-8480-21204162A1C2}" type="slidenum">
              <a:rPr lang="en-US" sz="1200">
                <a:latin typeface="Times" charset="0"/>
              </a:rPr>
              <a:pPr/>
              <a:t>12</a:t>
            </a:fld>
            <a:endParaRPr lang="en-US" sz="1200">
              <a:latin typeface="Times"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clown fish &amp; sea </a:t>
            </a:r>
            <a:r>
              <a:rPr lang="en-US" dirty="0" smtClean="0">
                <a:latin typeface="Arial" charset="0"/>
                <a:ea typeface="ＭＳ Ｐゴシック" charset="0"/>
                <a:cs typeface="ＭＳ Ｐゴシック" charset="0"/>
              </a:rPr>
              <a:t>anemone: commensalism</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ants &amp; acacia: ants protect the tree, acacia provides food for ant: mutualism</a:t>
            </a:r>
          </a:p>
          <a:p>
            <a:pPr eaLnBrk="1" hangingPunct="1"/>
            <a:r>
              <a:rPr lang="en-US" dirty="0">
                <a:latin typeface="Arial" charset="0"/>
                <a:ea typeface="ＭＳ Ｐゴシック" charset="0"/>
                <a:cs typeface="ＭＳ Ｐゴシック" charset="0"/>
              </a:rPr>
              <a:t>impala &amp; </a:t>
            </a:r>
            <a:r>
              <a:rPr lang="en-US" dirty="0" err="1">
                <a:latin typeface="Arial" charset="0"/>
                <a:ea typeface="ＭＳ Ｐゴシック" charset="0"/>
                <a:cs typeface="ＭＳ Ｐゴシック" charset="0"/>
              </a:rPr>
              <a:t>oxpeckers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oxpeckers</a:t>
            </a:r>
            <a:r>
              <a:rPr lang="en-US" dirty="0">
                <a:latin typeface="Arial" charset="0"/>
                <a:ea typeface="ＭＳ Ｐゴシック" charset="0"/>
                <a:cs typeface="ＭＳ Ｐゴシック" charset="0"/>
              </a:rPr>
              <a:t> remove ticks from impala </a:t>
            </a:r>
            <a:r>
              <a:rPr lang="en-US" dirty="0" smtClean="0">
                <a:latin typeface="Arial" charset="0"/>
                <a:ea typeface="ＭＳ Ｐゴシック" charset="0"/>
                <a:cs typeface="ＭＳ Ｐゴシック" charset="0"/>
              </a:rPr>
              <a:t>Mutualism</a:t>
            </a:r>
          </a:p>
          <a:p>
            <a:pPr eaLnBrk="1" hangingPunct="1"/>
            <a:r>
              <a:rPr lang="en-US" dirty="0" smtClean="0">
                <a:latin typeface="Arial" charset="0"/>
                <a:ea typeface="ＭＳ Ｐゴシック" charset="0"/>
                <a:cs typeface="ＭＳ Ｐゴシック" charset="0"/>
              </a:rPr>
              <a:t>Lion and zebra: predation</a:t>
            </a:r>
          </a:p>
          <a:p>
            <a:pPr eaLnBrk="1" hangingPunct="1"/>
            <a:r>
              <a:rPr lang="en-US" dirty="0" smtClean="0">
                <a:latin typeface="Arial" charset="0"/>
                <a:ea typeface="ＭＳ Ｐゴシック" charset="0"/>
                <a:cs typeface="ＭＳ Ｐゴシック" charset="0"/>
              </a:rPr>
              <a:t>Bee</a:t>
            </a:r>
            <a:r>
              <a:rPr lang="en-US" baseline="0" dirty="0" smtClean="0">
                <a:latin typeface="Arial" charset="0"/>
                <a:ea typeface="ＭＳ Ｐゴシック" charset="0"/>
                <a:cs typeface="ＭＳ Ｐゴシック" charset="0"/>
              </a:rPr>
              <a:t> and flower: mutualism</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FBDD3340-DA83-2247-A60F-8BD234F5DC94}" type="slidenum">
              <a:rPr kumimoji="0" lang="en-US" sz="1200">
                <a:latin typeface="Times New Roman" charset="0"/>
              </a:rPr>
              <a:pPr/>
              <a:t>13</a:t>
            </a:fld>
            <a:endParaRPr kumimoji="0" lang="en-US" sz="1200">
              <a:latin typeface="Times New Roman" charset="0"/>
            </a:endParaRPr>
          </a:p>
        </p:txBody>
      </p:sp>
      <p:sp>
        <p:nvSpPr>
          <p:cNvPr id="49155" name="Rectangle 2"/>
          <p:cNvSpPr>
            <a:spLocks noGrp="1" noRot="1" noChangeAspect="1" noChangeArrowheads="1"/>
          </p:cNvSpPr>
          <p:nvPr>
            <p:ph type="sldImg"/>
          </p:nvPr>
        </p:nvSpPr>
        <p:spPr>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Sometimes humans introduce species by accident, as in case of the brown tree snake arriving in Guam as a cargo ship </a:t>
            </a:r>
            <a:r>
              <a:rPr lang="ja-JP" altLang="en-US" dirty="0" smtClean="0">
                <a:latin typeface="Times New Roman" charset="0"/>
                <a:ea typeface="ＭＳ Ｐゴシック" charset="0"/>
                <a:cs typeface="ＭＳ Ｐゴシック" charset="0"/>
              </a:rPr>
              <a:t>“</a:t>
            </a:r>
            <a:r>
              <a:rPr lang="en-US" dirty="0" smtClean="0">
                <a:latin typeface="Times New Roman" charset="0"/>
                <a:ea typeface="ＭＳ Ｐゴシック" charset="0"/>
                <a:cs typeface="ＭＳ Ｐゴシック" charset="0"/>
              </a:rPr>
              <a:t>stowaway</a:t>
            </a:r>
            <a:r>
              <a:rPr lang="ja-JP" altLang="en-US" dirty="0" smtClean="0">
                <a:latin typeface="Times New Roman" charset="0"/>
                <a:ea typeface="ＭＳ Ｐゴシック" charset="0"/>
                <a:cs typeface="ＭＳ Ｐゴシック" charset="0"/>
              </a:rPr>
              <a:t>”</a:t>
            </a:r>
            <a:endParaRPr lang="en-US" altLang="ja-JP" dirty="0" smtClean="0">
              <a:latin typeface="Times New Roman" charset="0"/>
              <a:ea typeface="ＭＳ Ｐゴシック" charset="0"/>
              <a:cs typeface="ＭＳ Ｐゴシック" charset="0"/>
            </a:endParaRPr>
          </a:p>
          <a:p>
            <a:pPr eaLnBrk="1" hangingPunct="1"/>
            <a:r>
              <a:rPr lang="en-US" sz="1200" b="1" kern="1200" dirty="0" smtClean="0">
                <a:solidFill>
                  <a:schemeClr val="tx1"/>
                </a:solidFill>
                <a:latin typeface="Arial" pitchFamily="34" charset="0"/>
                <a:ea typeface="+mn-ea"/>
                <a:cs typeface="+mn-cs"/>
              </a:rPr>
              <a:t>Site and Date of Introduction: </a:t>
            </a:r>
            <a:r>
              <a:rPr lang="en-US" sz="1200" kern="1200" dirty="0" smtClean="0">
                <a:solidFill>
                  <a:schemeClr val="tx1"/>
                </a:solidFill>
                <a:latin typeface="Arial" pitchFamily="34" charset="0"/>
                <a:ea typeface="+mn-ea"/>
                <a:cs typeface="+mn-cs"/>
              </a:rPr>
              <a:t>The brown tree snake was introduced into Guam in the 1950s. The snake was first sighted inland from the seaport and became conspicuous throughout central Guam by the 1960s. By 1968, brown tree snakes had successfully dispersed throughout the island.</a:t>
            </a:r>
          </a:p>
          <a:p>
            <a:r>
              <a:rPr lang="en-US" sz="1200" b="1" kern="1200" dirty="0" smtClean="0">
                <a:solidFill>
                  <a:schemeClr val="tx1"/>
                </a:solidFill>
                <a:latin typeface="Arial" pitchFamily="34" charset="0"/>
                <a:ea typeface="+mn-ea"/>
                <a:cs typeface="+mn-cs"/>
              </a:rPr>
              <a:t>Threat(s):</a:t>
            </a:r>
            <a:r>
              <a:rPr lang="en-US" sz="1200" kern="1200" dirty="0" smtClean="0">
                <a:solidFill>
                  <a:schemeClr val="tx1"/>
                </a:solidFill>
                <a:latin typeface="Arial" pitchFamily="34" charset="0"/>
                <a:ea typeface="+mn-ea"/>
                <a:cs typeface="+mn-cs"/>
              </a:rPr>
              <a:t>   The brown tree snake is responsible for an incredible decline in Guam's biodiversity. Over the past two decades, this arboreal predator has caused the disappearance of nearly all of the native forest birds on Guam, including the extinction of the Guam rail and the Micronesian kingfisher. Nine of the eleven avifauna species present at the time of the brown tree snake's introduction have since been extirpated. Of the species that have become extinct, five were endemic at the species or subspecies level.</a:t>
            </a:r>
            <a:r>
              <a:rPr lang="en-US" dirty="0" smtClean="0"/>
              <a:t> </a:t>
            </a:r>
          </a:p>
          <a:p>
            <a:r>
              <a:rPr lang="en-US" sz="1200" kern="1200" dirty="0" smtClean="0">
                <a:solidFill>
                  <a:schemeClr val="tx1"/>
                </a:solidFill>
                <a:latin typeface="Arial" pitchFamily="34" charset="0"/>
                <a:ea typeface="+mn-ea"/>
                <a:cs typeface="+mn-cs"/>
              </a:rPr>
              <a:t>The abundance of the brown tree snake has also caused far-reaching secondary ecological impacts.  The snake is responsible for the decline of the flying fox, a crucial species for the pollination and seed dispersal of tropical trees.  Also, without the presence of certain avian insectivores, the insect population may experience a population boom and therefore negatively impact local agriculture.  The cultural fabric of the island communities are negatively impacted by the brown tree snake as well.  Fruit bats, an important part of indigenous rituals and celebrations on the Mariana Islands, have shown great declines since the introduction of the brown tree snake.  The lower abundance of bats on the islands have not only limited this cultural practice but encouraged the exploitation of other areas in the Pacific for bat harvesting.</a:t>
            </a:r>
            <a:r>
              <a:rPr lang="en-US" dirty="0" smtClean="0"/>
              <a:t> </a:t>
            </a:r>
          </a:p>
          <a:p>
            <a:pPr eaLnBrk="1" hangingPunct="1"/>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Humans have deliberately introduced some species with good intentions but disastrous effects</a:t>
            </a:r>
          </a:p>
          <a:p>
            <a:pPr eaLnBrk="1" hangingPunct="1"/>
            <a:r>
              <a:rPr lang="en-US" dirty="0" smtClean="0">
                <a:latin typeface="Times New Roman" charset="0"/>
                <a:ea typeface="ＭＳ Ｐゴシック" charset="0"/>
                <a:cs typeface="ＭＳ Ｐゴシック" charset="0"/>
              </a:rPr>
              <a:t>An example is the introduction of kudzu in the southern United States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Kudzu is a highly aggressive, invasive plant that is extremely difficult to control once established. Kudzu is so aggressive it covers and smothers all other plants in its path resulting in solid stands that eliminate native species. Kudzu may cover trees, killing them by blocking out light for photosynthesis, or damaging tree limbs with the weight of the vines. Once established, kudzu can render lands unusable for growing trees or agriculture. The weight of the vines can bring down power lines and collapse buildings.</a:t>
            </a:r>
          </a:p>
          <a:p>
            <a:pPr eaLnBrk="1" hangingPunct="1"/>
            <a:endParaRPr lang="en-US"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14347A44-C99F-2F44-8C1C-0F501AC3659F}" type="slidenum">
              <a:rPr lang="en-US" sz="1200" b="0">
                <a:latin typeface="Times" charset="0"/>
              </a:rPr>
              <a:pPr/>
              <a:t>14</a:t>
            </a:fld>
            <a:endParaRPr lang="en-US" sz="1200" b="0">
              <a:latin typeface="Times"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BEDE65BE-E653-CE41-9D74-66FA7447F630}" type="slidenum">
              <a:rPr lang="en-US" sz="1200" b="0">
                <a:latin typeface="Times" charset="0"/>
              </a:rPr>
              <a:pPr/>
              <a:t>15</a:t>
            </a:fld>
            <a:endParaRPr lang="en-US" sz="1200" b="0">
              <a:latin typeface="Times" charset="0"/>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fld id="{77CCA9AC-9092-EB49-9B59-27284E1749BF}" type="slidenum">
              <a:rPr kumimoji="0" lang="en-US" sz="1200">
                <a:latin typeface="Times New Roman" charset="0"/>
              </a:rPr>
              <a:pPr/>
              <a:t>16</a:t>
            </a:fld>
            <a:endParaRPr kumimoji="0" lang="en-US" sz="1200">
              <a:latin typeface="Times New Roman" charset="0"/>
            </a:endParaRPr>
          </a:p>
        </p:txBody>
      </p:sp>
      <p:sp>
        <p:nvSpPr>
          <p:cNvPr id="53251" name="Rectangle 2"/>
          <p:cNvSpPr>
            <a:spLocks noGrp="1" noRot="1" noChangeAspect="1" noChangeArrowheads="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5564C-AE4A-4D71-B531-9D69A0A5684A}" type="slidenum">
              <a:rPr lang="en-US"/>
              <a:pPr/>
              <a:t>17</a:t>
            </a:fld>
            <a:endParaRPr lang="en-US"/>
          </a:p>
        </p:txBody>
      </p:sp>
      <p:sp>
        <p:nvSpPr>
          <p:cNvPr id="1208322" name="Rectangle 2"/>
          <p:cNvSpPr>
            <a:spLocks noGrp="1" noRot="1" noChangeAspect="1" noChangeArrowheads="1" noTextEdit="1"/>
          </p:cNvSpPr>
          <p:nvPr>
            <p:ph type="sldImg"/>
          </p:nvPr>
        </p:nvSpPr>
        <p:spPr>
          <a:ln/>
        </p:spPr>
      </p:sp>
      <p:sp>
        <p:nvSpPr>
          <p:cNvPr id="1208323" name="Rectangle 3"/>
          <p:cNvSpPr>
            <a:spLocks noGrp="1" noChangeArrowheads="1"/>
          </p:cNvSpPr>
          <p:nvPr>
            <p:ph type="body" idx="1"/>
          </p:nvPr>
        </p:nvSpPr>
        <p:spPr/>
        <p:txBody>
          <a:bodyPr/>
          <a:lstStyle/>
          <a:p>
            <a:pPr marL="365125">
              <a:spcBef>
                <a:spcPts val="250"/>
              </a:spcBef>
            </a:pPr>
            <a:r>
              <a:rPr lang="en-US" sz="2000" dirty="0" smtClean="0"/>
              <a:t>Succession occurs in response to a natural or human disturbances in the ecosystem.</a:t>
            </a:r>
          </a:p>
          <a:p>
            <a:pPr marL="620713" lvl="1">
              <a:spcBef>
                <a:spcPts val="188"/>
              </a:spcBef>
            </a:pPr>
            <a:r>
              <a:rPr lang="en-US" sz="1800" dirty="0" smtClean="0"/>
              <a:t>climate change</a:t>
            </a:r>
          </a:p>
          <a:p>
            <a:pPr marL="620713" lvl="1">
              <a:spcBef>
                <a:spcPts val="188"/>
              </a:spcBef>
            </a:pPr>
            <a:r>
              <a:rPr lang="en-US" sz="1800" dirty="0" smtClean="0"/>
              <a:t>geological changes</a:t>
            </a:r>
          </a:p>
          <a:p>
            <a:pPr marL="858838" lvl="2">
              <a:spcBef>
                <a:spcPts val="188"/>
              </a:spcBef>
            </a:pPr>
            <a:r>
              <a:rPr lang="en-US" sz="1600" dirty="0" smtClean="0"/>
              <a:t>Lava flow: forms new bare rock</a:t>
            </a:r>
          </a:p>
          <a:p>
            <a:pPr marL="858838" lvl="2">
              <a:spcBef>
                <a:spcPts val="188"/>
              </a:spcBef>
            </a:pPr>
            <a:r>
              <a:rPr lang="en-US" sz="1600" dirty="0" smtClean="0"/>
              <a:t>Landslide: exposes new rock</a:t>
            </a:r>
          </a:p>
          <a:p>
            <a:pPr marL="620713" lvl="1">
              <a:spcBef>
                <a:spcPts val="188"/>
              </a:spcBef>
            </a:pPr>
            <a:r>
              <a:rPr lang="en-US" sz="1800" dirty="0" smtClean="0"/>
              <a:t>fire: either man made or natural</a:t>
            </a:r>
          </a:p>
          <a:p>
            <a:pPr marL="620713" lvl="1">
              <a:spcBef>
                <a:spcPts val="188"/>
              </a:spcBef>
            </a:pPr>
            <a:r>
              <a:rPr lang="en-US" sz="1800" dirty="0" smtClean="0"/>
              <a:t>extinction of a dominate plant or wildlife</a:t>
            </a:r>
            <a:endParaRPr lang="en-US" sz="1600"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1157" lvl="1">
              <a:spcBef>
                <a:spcPct val="0"/>
              </a:spcBef>
            </a:pPr>
            <a:r>
              <a:rPr lang="en-US" sz="1600" dirty="0" smtClean="0"/>
              <a:t>Volcanic rock/ash after lava flow</a:t>
            </a:r>
          </a:p>
          <a:p>
            <a:pPr marL="621157" lvl="1">
              <a:spcBef>
                <a:spcPct val="0"/>
              </a:spcBef>
            </a:pPr>
            <a:r>
              <a:rPr lang="en-US" sz="1600" dirty="0" smtClean="0"/>
              <a:t>Bare rocks after glacier recedes</a:t>
            </a:r>
          </a:p>
          <a:p>
            <a:endParaRPr lang="en-US" dirty="0" smtClean="0"/>
          </a:p>
          <a:p>
            <a:pPr marL="365125" marR="0" lvl="0" indent="-255588" algn="l" defTabSz="914400" rtl="0" eaLnBrk="1" fontAlgn="base" latinLnBrk="0" hangingPunct="1">
              <a:lnSpc>
                <a:spcPct val="100000"/>
              </a:lnSpc>
              <a:spcBef>
                <a:spcPct val="0"/>
              </a:spcBef>
              <a:spcAft>
                <a:spcPct val="0"/>
              </a:spcAft>
              <a:buClr>
                <a:srgbClr val="92BF21"/>
              </a:buClr>
              <a:buSzPct val="68000"/>
              <a:buFont typeface="Wingdings 3" pitchFamily="-112" charset="2"/>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rPr>
              <a:t>Lichens die, adding small amounts of organic matter to the broken down rock to make soil</a:t>
            </a: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endParaRP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rPr>
              <a:t>Simple plants like mosses and ferns can grow in the new soil </a:t>
            </a: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endParaRP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rPr>
              <a:t>The simple plants die, the soil layer thickens, and grasses, wildflowers, and other plants take over </a:t>
            </a: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endParaRP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rPr>
              <a:t>These plants die, and add more nutrients to the soil, shrubs and trees take over</a:t>
            </a: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endParaRPr>
          </a:p>
          <a:p>
            <a:pPr marL="365125" marR="0" lvl="0" indent="-255588" algn="l" defTabSz="914400" rtl="0" eaLnBrk="1" fontAlgn="base" latinLnBrk="0" hangingPunct="1">
              <a:lnSpc>
                <a:spcPct val="100000"/>
              </a:lnSpc>
              <a:spcBef>
                <a:spcPts val="263"/>
              </a:spcBef>
              <a:spcAft>
                <a:spcPct val="0"/>
              </a:spcAft>
              <a:buClr>
                <a:srgbClr val="92BF21"/>
              </a:buClr>
              <a:buSzPct val="68000"/>
              <a:buFont typeface="Wingdings 3" pitchFamily="-112" charset="2"/>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sym typeface="Lucida Grande" pitchFamily="-112" charset="0"/>
              </a:rPr>
              <a:t>Insects, small birds, and mammals begin to move in</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Primary succession occurs on newly exposed surfaces, such as this newly deposited volcanic rock and ash. </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2D288-CDB6-4CD1-881E-9B4C2981A768}" type="slidenum">
              <a:rPr lang="en-US"/>
              <a:pPr/>
              <a:t>2</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Biotic and </a:t>
            </a:r>
            <a:r>
              <a:rPr lang="en-US" dirty="0" err="1" smtClean="0"/>
              <a:t>abiotic</a:t>
            </a:r>
            <a:r>
              <a:rPr lang="en-US" dirty="0" smtClean="0"/>
              <a:t> factors determine the survival and growth of an organism and the productivity of the ecosystem in which the organism lives.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Seeds, plants, &amp; animals might already be there, or in undisturbed areas nearby.</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Type? Secondary</a:t>
            </a:r>
          </a:p>
          <a:p>
            <a:r>
              <a:rPr lang="en-US" baseline="0" dirty="0" smtClean="0"/>
              <a:t>How do you know?</a:t>
            </a:r>
          </a:p>
          <a:p>
            <a:r>
              <a:rPr lang="en-US" dirty="0" smtClean="0"/>
              <a:t>Order?</a:t>
            </a:r>
            <a:r>
              <a:rPr lang="en-US" baseline="0" dirty="0" smtClean="0"/>
              <a:t> </a:t>
            </a:r>
            <a:r>
              <a:rPr lang="en-US" dirty="0" smtClean="0"/>
              <a:t>F B</a:t>
            </a:r>
            <a:r>
              <a:rPr lang="en-US" baseline="0" dirty="0" smtClean="0"/>
              <a:t> D C E A</a:t>
            </a:r>
          </a:p>
          <a:p>
            <a:r>
              <a:rPr lang="en-US" baseline="0" dirty="0" smtClean="0"/>
              <a:t>How do you know the order?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Pioneer species?  grasses</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Type? Primary</a:t>
            </a:r>
          </a:p>
          <a:p>
            <a:r>
              <a:rPr lang="en-US" baseline="0" dirty="0" smtClean="0"/>
              <a:t>How do you know?</a:t>
            </a:r>
          </a:p>
          <a:p>
            <a:r>
              <a:rPr lang="en-US" dirty="0" smtClean="0"/>
              <a:t>Order?</a:t>
            </a:r>
            <a:r>
              <a:rPr lang="en-US" baseline="0" dirty="0" smtClean="0"/>
              <a:t> D B E C 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How do you know the order?</a:t>
            </a:r>
          </a:p>
          <a:p>
            <a:r>
              <a:rPr lang="en-US" baseline="0" dirty="0" smtClean="0"/>
              <a:t>Pioneer species?  Lichen or some other organism that can create soil</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this example, a volcanic eruption has destroyed the previous ecosystem.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first organisms to appear are lichens.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Mosses soon appear, and grasses take root in the thin layer of soil.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Eventually, tree seedlings and shrubs sprout among the plant community.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Weather</a:t>
            </a:r>
            <a:r>
              <a:rPr lang="en-US" dirty="0" smtClean="0"/>
              <a:t> </a:t>
            </a:r>
          </a:p>
          <a:p>
            <a:pPr lvl="1"/>
            <a:r>
              <a:rPr lang="en-US" dirty="0" smtClean="0"/>
              <a:t>day-to-day condition of Earth's atmosphere at a particular time and place. </a:t>
            </a:r>
          </a:p>
          <a:p>
            <a:endParaRPr lang="en-US" b="1" dirty="0" smtClean="0"/>
          </a:p>
          <a:p>
            <a:r>
              <a:rPr lang="en-US" b="1" dirty="0" smtClean="0"/>
              <a:t>Climate</a:t>
            </a:r>
            <a:r>
              <a:rPr lang="en-US" dirty="0" smtClean="0"/>
              <a:t> </a:t>
            </a:r>
          </a:p>
          <a:p>
            <a:pPr lvl="1"/>
            <a:r>
              <a:rPr lang="en-US" dirty="0" smtClean="0"/>
              <a:t>average year-after-year conditions of </a:t>
            </a:r>
            <a:r>
              <a:rPr lang="en-US" i="1" dirty="0" smtClean="0"/>
              <a:t>temperature</a:t>
            </a:r>
            <a:r>
              <a:rPr lang="en-US" dirty="0" smtClean="0"/>
              <a:t> and </a:t>
            </a:r>
            <a:r>
              <a:rPr lang="en-US" i="1" dirty="0" smtClean="0"/>
              <a:t>precipitation</a:t>
            </a:r>
            <a:r>
              <a:rPr lang="en-US" dirty="0" smtClean="0"/>
              <a:t> in a particular region.</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Earth has three main climate zones.</a:t>
            </a:r>
            <a:r>
              <a:rPr lang="en-US" dirty="0" smtClean="0"/>
              <a:t>  These climate zones are caused by the unequal heating of Earth's surface.  Near the equator, energy from the sun strikes Earth almost directly.  Near the poles, the sun's rays strike Earth's surface at a lower angle.  The same amount of solar energy is spread out over a larger area, heating the surface less than at the equator.</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Polar zones are located in the areas around the North and South poles, between 66.5° and 90° North and South latitudes.  sun's rays strike Earth at a very low angle. </a:t>
            </a:r>
          </a:p>
          <a:p>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b="1" dirty="0" smtClean="0"/>
              <a:t>temperate zones</a:t>
            </a:r>
            <a:r>
              <a:rPr lang="en-US" dirty="0" smtClean="0"/>
              <a:t> sit between the polar zones and the tropics. Affected by the changing angle of the sun over the course of a year.</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Tropical</a:t>
            </a:r>
            <a:r>
              <a:rPr lang="en-US" baseline="0" dirty="0" smtClean="0"/>
              <a:t> zones: </a:t>
            </a:r>
            <a:r>
              <a:rPr lang="en-US" dirty="0" smtClean="0"/>
              <a:t>near the equator; receive direct or nearly direct sunlight year-round, making the climate almost always warm.</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8BB77-3667-4249-8485-8849BF7E03ED}" type="slidenum">
              <a:rPr lang="en-US"/>
              <a:pPr/>
              <a:t>5</a:t>
            </a:fld>
            <a:endParaRPr lang="en-US"/>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range of temperatures that an organism needs to survive and its place in the food web are part of its niche. </a:t>
            </a:r>
          </a:p>
          <a:p>
            <a:r>
              <a:rPr lang="en-US" dirty="0" smtClean="0"/>
              <a:t>No two species can share the same niche in the same habitat. </a:t>
            </a:r>
          </a:p>
          <a:p>
            <a:endParaRPr lang="en-US" dirty="0" smtClean="0"/>
          </a:p>
          <a:p>
            <a:r>
              <a:rPr lang="en-US" dirty="0" smtClean="0"/>
              <a:t>Different species can occupy niches that are very similar.</a:t>
            </a:r>
          </a:p>
          <a:p>
            <a:pPr lvl="1"/>
            <a:r>
              <a:rPr lang="en-US" dirty="0" smtClean="0"/>
              <a:t>This leads to interactions between different species.</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98" name="Shape 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77824" lvl="4" indent="-256032">
              <a:spcBef>
                <a:spcPts val="400"/>
              </a:spcBef>
              <a:buClr>
                <a:schemeClr val="accent1"/>
              </a:buClr>
              <a:buSzPct val="68000"/>
              <a:buFont typeface="Wingdings 3"/>
              <a:buChar char=""/>
            </a:pPr>
            <a:r>
              <a:rPr lang="en-US" b="1" dirty="0" smtClean="0"/>
              <a:t>Resource</a:t>
            </a:r>
            <a:r>
              <a:rPr lang="en-US" dirty="0" smtClean="0"/>
              <a:t> is any necessity of life: water, nutrients, light, food, or space. </a:t>
            </a:r>
          </a:p>
          <a:p>
            <a:pPr lvl="1"/>
            <a:endParaRPr lang="en-US" sz="1800" dirty="0" smtClean="0"/>
          </a:p>
          <a:p>
            <a:pPr lvl="1"/>
            <a:r>
              <a:rPr lang="en-US" sz="1800" dirty="0" smtClean="0"/>
              <a:t>The </a:t>
            </a:r>
            <a:r>
              <a:rPr lang="en-US" sz="1800" b="1" dirty="0" smtClean="0"/>
              <a:t>competitive exclusion principle</a:t>
            </a:r>
            <a:r>
              <a:rPr lang="en-US" sz="1800" dirty="0" smtClean="0"/>
              <a:t> states that no two species can occupy the same niche in the same habitat at the same time.</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dirty="0" smtClean="0"/>
              <a:t>Direct competition often results in a winner and a loser—with the losing organism failing to survive.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distribution of these warblers avoids direct competition, because each species feeds in a different part of the tree.</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When organisms live together in ecological communities, they interact constantly.</a:t>
            </a:r>
          </a:p>
          <a:p>
            <a:endParaRPr lang="en-US" dirty="0"/>
          </a:p>
        </p:txBody>
      </p:sp>
      <p:sp>
        <p:nvSpPr>
          <p:cNvPr id="4" name="Slide Number Placeholder 3"/>
          <p:cNvSpPr>
            <a:spLocks noGrp="1"/>
          </p:cNvSpPr>
          <p:nvPr>
            <p:ph type="sldNum" sz="quarter" idx="10"/>
          </p:nvPr>
        </p:nvSpPr>
        <p:spPr/>
        <p:txBody>
          <a:bodyPr/>
          <a:lstStyle/>
          <a:p>
            <a:fld id="{2A95B632-A1C8-44F7-B08C-45D6A8CF6A9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smtClean="0"/>
              <a:t>Copyright Pearson Prentice Hall</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r>
              <a:rPr lang="en-US" smtClean="0"/>
              <a:t>1</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p>
            <a:r>
              <a:rPr lang="en-US" smtClean="0"/>
              <a:t>1</a:t>
            </a:r>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Pearson Prentice Hall</a:t>
            </a:r>
            <a:endParaRPr lang="en-US"/>
          </a:p>
        </p:txBody>
      </p:sp>
      <p:sp>
        <p:nvSpPr>
          <p:cNvPr id="9" name="Slide Number Placeholder 8"/>
          <p:cNvSpPr>
            <a:spLocks noGrp="1"/>
          </p:cNvSpPr>
          <p:nvPr>
            <p:ph type="sldNum" sz="quarter" idx="12"/>
          </p:nvPr>
        </p:nvSpPr>
        <p:spPr/>
        <p:txBody>
          <a:bodyPr/>
          <a:lstStyle/>
          <a:p>
            <a:r>
              <a:rPr lang="en-US" smtClean="0"/>
              <a:t>1</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Pearson Prentice Hall</a:t>
            </a:r>
            <a:endParaRPr lang="en-US"/>
          </a:p>
        </p:txBody>
      </p:sp>
      <p:sp>
        <p:nvSpPr>
          <p:cNvPr id="5" name="Slide Number Placeholder 4"/>
          <p:cNvSpPr>
            <a:spLocks noGrp="1"/>
          </p:cNvSpPr>
          <p:nvPr>
            <p:ph type="sldNum" sz="quarter" idx="12"/>
          </p:nvPr>
        </p:nvSpPr>
        <p:spPr/>
        <p:txBody>
          <a:bodyPr/>
          <a:lstStyle/>
          <a:p>
            <a:r>
              <a:rPr lang="en-US" smtClean="0"/>
              <a:t>1</a:t>
            </a:r>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Pearson Prentice Hall</a:t>
            </a:r>
            <a:endParaRPr lang="en-US"/>
          </a:p>
        </p:txBody>
      </p:sp>
      <p:sp>
        <p:nvSpPr>
          <p:cNvPr id="4" name="Slide Number Placeholder 3"/>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p>
            <a:r>
              <a:rPr lang="en-US" smtClean="0"/>
              <a:t>1</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en-US" smtClean="0"/>
              <a:t>1</a:t>
            </a:r>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3505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350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0"/>
            <a:ext cx="35814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1013" y="0"/>
            <a:ext cx="3582987"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Copyright Pearson Prentice Hall</a:t>
            </a:r>
            <a:endParaRPr lang="en-US"/>
          </a:p>
        </p:txBody>
      </p:sp>
      <p:sp>
        <p:nvSpPr>
          <p:cNvPr id="9" name="Slide Number Placeholder 8"/>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Copyright Pearson Prentice Hall</a:t>
            </a:r>
            <a:endParaRPr lang="en-US"/>
          </a:p>
        </p:txBody>
      </p:sp>
      <p:sp>
        <p:nvSpPr>
          <p:cNvPr id="5" name="Slide Number Placeholder 4"/>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7213" y="0"/>
            <a:ext cx="35814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1013" y="0"/>
            <a:ext cx="3582987"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Copyright Pearson Prentice Hall</a:t>
            </a:r>
            <a:endParaRPr lang="en-US"/>
          </a:p>
        </p:txBody>
      </p:sp>
      <p:sp>
        <p:nvSpPr>
          <p:cNvPr id="4" name="Slide Number Placeholder 3"/>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3505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350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lvl1pPr>
              <a:defRPr/>
            </a:lvl1pPr>
          </a:lstStyle>
          <a:p>
            <a:r>
              <a:rPr lang="en-US" smtClean="0"/>
              <a:t>1</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97350"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95375"/>
            <a:ext cx="4197350"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0"/>
            <a:ext cx="21399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27221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530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r>
              <a:rPr lang="en-US" smtClean="0"/>
              <a:t>Copyright Pearson Prentice Hall</a:t>
            </a:r>
            <a:endParaRPr lang="en-US"/>
          </a:p>
        </p:txBody>
      </p:sp>
      <p:sp>
        <p:nvSpPr>
          <p:cNvPr id="27" name="Slide Number Placeholder 26"/>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Pearson Prentice Hall</a:t>
            </a:r>
            <a:endParaRPr lang="en-US"/>
          </a:p>
        </p:txBody>
      </p:sp>
      <p:sp>
        <p:nvSpPr>
          <p:cNvPr id="9" name="Slide Number Placeholder 8"/>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Pearson Prentice Hall</a:t>
            </a:r>
            <a:endParaRPr lang="en-US"/>
          </a:p>
        </p:txBody>
      </p:sp>
      <p:sp>
        <p:nvSpPr>
          <p:cNvPr id="5" name="Slide Number Placeholder 4"/>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Pearson Prentice Hall</a:t>
            </a:r>
            <a:endParaRPr lang="en-US"/>
          </a:p>
        </p:txBody>
      </p:sp>
      <p:sp>
        <p:nvSpPr>
          <p:cNvPr id="4" name="Slide Number Placeholder 3"/>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Pearson Prentice Hall</a:t>
            </a:r>
            <a:endParaRPr lang="en-US"/>
          </a:p>
        </p:txBody>
      </p:sp>
      <p:sp>
        <p:nvSpPr>
          <p:cNvPr id="7" name="Slide Number Placeholder 6"/>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Pearson Prentice Hall</a:t>
            </a:r>
            <a:endParaRPr lang="en-US"/>
          </a:p>
        </p:txBody>
      </p:sp>
      <p:sp>
        <p:nvSpPr>
          <p:cNvPr id="7" name="Slide Number Placeholder 6"/>
          <p:cNvSpPr>
            <a:spLocks noGrp="1"/>
          </p:cNvSpPr>
          <p:nvPr>
            <p:ph type="sldNum" sz="quarter" idx="12"/>
          </p:nvPr>
        </p:nvSpPr>
        <p:spPr>
          <a:xfrm>
            <a:off x="8153400" y="6356350"/>
            <a:ext cx="533400" cy="365125"/>
          </a:xfrm>
        </p:spPr>
        <p:txBody>
          <a:bodyPr/>
          <a:lstStyle/>
          <a:p>
            <a:r>
              <a:rPr lang="en-US" smtClean="0"/>
              <a:t>1</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Pearson Prentice Hall</a:t>
            </a:r>
            <a:endParaRPr lang="en-US"/>
          </a:p>
        </p:txBody>
      </p:sp>
      <p:sp>
        <p:nvSpPr>
          <p:cNvPr id="6" name="Slide Number Placeholder 5"/>
          <p:cNvSpPr>
            <a:spLocks noGrp="1"/>
          </p:cNvSpPr>
          <p:nvPr>
            <p:ph type="sldNum" sz="quarter" idx="12"/>
          </p:nvPr>
        </p:nvSpPr>
        <p:spPr/>
        <p:txBody>
          <a:bodyPr/>
          <a:lstStyle/>
          <a:p>
            <a:r>
              <a:rPr lang="en-US" smtClean="0"/>
              <a:t>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9.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image" Target="../media/image2.png"/><Relationship Id="rId15" Type="http://schemas.openxmlformats.org/officeDocument/2006/relationships/image" Target="../media/image4.png"/><Relationship Id="rId16" Type="http://schemas.openxmlformats.org/officeDocument/2006/relationships/hyperlink" Target="Resources%5Cch04_sectn01_quiz.qtb" TargetMode="External"/><Relationship Id="rId17" Type="http://schemas.openxmlformats.org/officeDocument/2006/relationships/image" Target="../media/image5.jpeg"/><Relationship Id="rId18"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2.png"/><Relationship Id="rId15" Type="http://schemas.openxmlformats.org/officeDocument/2006/relationships/image" Target="../media/image6.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4" Type="http://schemas.openxmlformats.org/officeDocument/2006/relationships/image" Target="../media/image7.jpeg"/><Relationship Id="rId15" Type="http://schemas.openxmlformats.org/officeDocument/2006/relationships/image" Target="../media/image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8.jpeg"/><Relationship Id="rId14" Type="http://schemas.openxmlformats.org/officeDocument/2006/relationships/image" Target="../media/image7.jpeg"/><Relationship Id="rId15" Type="http://schemas.openxmlformats.org/officeDocument/2006/relationships/image" Target="../media/image2.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3.jpeg"/><Relationship Id="rId14" Type="http://schemas.openxmlformats.org/officeDocument/2006/relationships/image" Target="../media/image2.png"/><Relationship Id="rId15" Type="http://schemas.openxmlformats.org/officeDocument/2006/relationships/image" Target="../media/image4.png"/><Relationship Id="rId16" Type="http://schemas.openxmlformats.org/officeDocument/2006/relationships/hyperlink" Target="Resources%5Cch04_sectn01_quiz.qtb" TargetMode="External"/><Relationship Id="rId17" Type="http://schemas.openxmlformats.org/officeDocument/2006/relationships/image" Target="../media/image5.jpeg"/><Relationship Id="rId18" Type="http://schemas.openxmlformats.org/officeDocument/2006/relationships/image" Target="../media/image6.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4" Type="http://schemas.openxmlformats.org/officeDocument/2006/relationships/image" Target="../media/image2.png"/><Relationship Id="rId15" Type="http://schemas.openxmlformats.org/officeDocument/2006/relationships/image" Target="../media/image6.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503" name="Picture 15" descr="outine copy"/>
          <p:cNvPicPr>
            <a:picLocks noChangeAspect="1" noChangeArrowheads="1"/>
          </p:cNvPicPr>
          <p:nvPr/>
        </p:nvPicPr>
        <p:blipFill>
          <a:blip r:embed="rId13" cstate="print"/>
          <a:srcRect/>
          <a:stretch>
            <a:fillRect/>
          </a:stretch>
        </p:blipFill>
        <p:spPr bwMode="auto">
          <a:xfrm>
            <a:off x="0" y="14288"/>
            <a:ext cx="9144000" cy="6858000"/>
          </a:xfrm>
          <a:prstGeom prst="rect">
            <a:avLst/>
          </a:prstGeom>
          <a:noFill/>
        </p:spPr>
      </p:pic>
      <p:sp>
        <p:nvSpPr>
          <p:cNvPr id="63492" name="Rectangle 4"/>
          <p:cNvSpPr>
            <a:spLocks noGrp="1" noChangeArrowheads="1"/>
          </p:cNvSpPr>
          <p:nvPr>
            <p:ph type="body" idx="1"/>
          </p:nvPr>
        </p:nvSpPr>
        <p:spPr bwMode="auto">
          <a:xfrm>
            <a:off x="1827213" y="0"/>
            <a:ext cx="7316787"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63494" name="Rectangle 6"/>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63495" name="Rectangle 7"/>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63496"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4000">
              <a:solidFill>
                <a:srgbClr val="A50000"/>
              </a:solidFill>
              <a:ea typeface="ＭＳ Ｐゴシック" pitchFamily="34" charset="-128"/>
            </a:endParaRPr>
          </a:p>
        </p:txBody>
      </p:sp>
      <p:sp>
        <p:nvSpPr>
          <p:cNvPr id="63498"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63499"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pic>
        <p:nvPicPr>
          <p:cNvPr id="63504" name="Picture 16"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63506" name="Rectangle 18"/>
          <p:cNvSpPr>
            <a:spLocks noChangeArrowheads="1"/>
          </p:cNvSpPr>
          <p:nvPr userDrawn="1"/>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978F8AD2-A39A-4BF8-8BD7-8F0DF1E97BAC}"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pitchFamily="34" charset="0"/>
          <a:ea typeface="ＭＳ Ｐゴシック" pitchFamily="34" charset="-128"/>
        </a:defRPr>
      </a:lvl2pPr>
      <a:lvl3pPr algn="l" rtl="0" fontAlgn="base">
        <a:spcBef>
          <a:spcPct val="0"/>
        </a:spcBef>
        <a:spcAft>
          <a:spcPct val="0"/>
        </a:spcAft>
        <a:defRPr b="1">
          <a:solidFill>
            <a:srgbClr val="000080"/>
          </a:solidFill>
          <a:latin typeface="Arial" pitchFamily="34" charset="0"/>
          <a:ea typeface="ＭＳ Ｐゴシック" pitchFamily="34" charset="-128"/>
        </a:defRPr>
      </a:lvl3pPr>
      <a:lvl4pPr algn="l" rtl="0" fontAlgn="base">
        <a:spcBef>
          <a:spcPct val="0"/>
        </a:spcBef>
        <a:spcAft>
          <a:spcPct val="0"/>
        </a:spcAft>
        <a:defRPr b="1">
          <a:solidFill>
            <a:srgbClr val="000080"/>
          </a:solidFill>
          <a:latin typeface="Arial" pitchFamily="34" charset="0"/>
          <a:ea typeface="ＭＳ Ｐゴシック" pitchFamily="34" charset="-128"/>
        </a:defRPr>
      </a:lvl4pPr>
      <a:lvl5pPr algn="l" rtl="0" fontAlgn="base">
        <a:spcBef>
          <a:spcPct val="0"/>
        </a:spcBef>
        <a:spcAft>
          <a:spcPct val="0"/>
        </a:spcAft>
        <a:defRPr b="1">
          <a:solidFill>
            <a:srgbClr val="000080"/>
          </a:solidFill>
          <a:latin typeface="Arial" pitchFamily="34" charset="0"/>
          <a:ea typeface="ＭＳ Ｐゴシック" pitchFamily="34" charset="-128"/>
        </a:defRPr>
      </a:lvl5pPr>
      <a:lvl6pPr marL="457200" algn="l" rtl="0" fontAlgn="base">
        <a:spcBef>
          <a:spcPct val="0"/>
        </a:spcBef>
        <a:spcAft>
          <a:spcPct val="0"/>
        </a:spcAft>
        <a:defRPr b="1">
          <a:solidFill>
            <a:srgbClr val="000080"/>
          </a:solidFill>
          <a:latin typeface="Arial" pitchFamily="34" charset="0"/>
          <a:ea typeface="ＭＳ Ｐゴシック" pitchFamily="34" charset="-128"/>
        </a:defRPr>
      </a:lvl6pPr>
      <a:lvl7pPr marL="914400" algn="l" rtl="0" fontAlgn="base">
        <a:spcBef>
          <a:spcPct val="0"/>
        </a:spcBef>
        <a:spcAft>
          <a:spcPct val="0"/>
        </a:spcAft>
        <a:defRPr b="1">
          <a:solidFill>
            <a:srgbClr val="000080"/>
          </a:solidFill>
          <a:latin typeface="Arial" pitchFamily="34" charset="0"/>
          <a:ea typeface="ＭＳ Ｐゴシック" pitchFamily="34" charset="-128"/>
        </a:defRPr>
      </a:lvl7pPr>
      <a:lvl8pPr marL="1371600" algn="l" rtl="0" fontAlgn="base">
        <a:spcBef>
          <a:spcPct val="0"/>
        </a:spcBef>
        <a:spcAft>
          <a:spcPct val="0"/>
        </a:spcAft>
        <a:defRPr b="1">
          <a:solidFill>
            <a:srgbClr val="000080"/>
          </a:solidFill>
          <a:latin typeface="Arial" pitchFamily="34" charset="0"/>
          <a:ea typeface="ＭＳ Ｐゴシック" pitchFamily="34" charset="-128"/>
        </a:defRPr>
      </a:lvl8pPr>
      <a:lvl9pPr marL="1828800" algn="l" rtl="0" fontAlgn="base">
        <a:spcBef>
          <a:spcPct val="0"/>
        </a:spcBef>
        <a:spcAft>
          <a:spcPct val="0"/>
        </a:spcAft>
        <a:defRPr b="1">
          <a:solidFill>
            <a:srgbClr val="000080"/>
          </a:solidFill>
          <a:latin typeface="Arial" pitchFamily="34" charset="0"/>
          <a:ea typeface="ＭＳ Ｐゴシック" pitchFamily="34" charset="-128"/>
        </a:defRPr>
      </a:lvl9pPr>
    </p:titleStyle>
    <p:bodyStyle>
      <a:lvl1pPr algn="l" rtl="0" fontAlgn="base">
        <a:spcBef>
          <a:spcPct val="0"/>
        </a:spcBef>
        <a:spcAft>
          <a:spcPct val="50000"/>
        </a:spcAft>
        <a:defRPr sz="4000" b="1">
          <a:solidFill>
            <a:srgbClr val="A50000"/>
          </a:solidFill>
          <a:latin typeface="+mn-lt"/>
          <a:ea typeface="+mn-ea"/>
          <a:cs typeface="+mn-cs"/>
        </a:defRPr>
      </a:lvl1pPr>
      <a:lvl2pPr marL="287338" algn="l" rtl="0" fontAlgn="base">
        <a:spcBef>
          <a:spcPct val="0"/>
        </a:spcBef>
        <a:spcAft>
          <a:spcPct val="50000"/>
        </a:spcAft>
        <a:defRPr sz="4000" b="1">
          <a:solidFill>
            <a:srgbClr val="006400"/>
          </a:solidFill>
          <a:latin typeface="+mn-lt"/>
          <a:ea typeface="+mn-ea"/>
        </a:defRPr>
      </a:lvl2pPr>
      <a:lvl3pPr marL="401638" algn="l" rtl="0" fontAlgn="base">
        <a:spcBef>
          <a:spcPct val="0"/>
        </a:spcBef>
        <a:spcAft>
          <a:spcPct val="50000"/>
        </a:spcAft>
        <a:buFont typeface="Arial" pitchFamily="34" charset="0"/>
        <a:defRPr sz="2800">
          <a:solidFill>
            <a:schemeClr val="tx1"/>
          </a:solidFill>
          <a:latin typeface="+mn-lt"/>
          <a:ea typeface="+mn-ea"/>
        </a:defRPr>
      </a:lvl3pPr>
      <a:lvl4pPr marL="515938" indent="515938" algn="l" rtl="0" fontAlgn="base">
        <a:spcBef>
          <a:spcPct val="0"/>
        </a:spcBef>
        <a:spcAft>
          <a:spcPct val="50000"/>
        </a:spcAft>
        <a:buSzPct val="125000"/>
        <a:buChar char="•"/>
        <a:defRPr sz="2800">
          <a:solidFill>
            <a:schemeClr val="tx1"/>
          </a:solidFill>
          <a:latin typeface="+mn-lt"/>
          <a:ea typeface="+mn-ea"/>
        </a:defRPr>
      </a:lvl4pPr>
      <a:lvl5pPr marL="1204913" indent="60325" algn="l" rtl="0" fontAlgn="base">
        <a:spcBef>
          <a:spcPct val="20000"/>
        </a:spcBef>
        <a:spcAft>
          <a:spcPct val="0"/>
        </a:spcAft>
        <a:buChar char="»"/>
        <a:defRPr sz="4000">
          <a:solidFill>
            <a:schemeClr val="tx1"/>
          </a:solidFill>
          <a:latin typeface="+mn-lt"/>
          <a:ea typeface="+mn-ea"/>
        </a:defRPr>
      </a:lvl5pPr>
      <a:lvl6pPr marL="1662113" indent="60325" algn="l" rtl="0" fontAlgn="base">
        <a:spcBef>
          <a:spcPct val="20000"/>
        </a:spcBef>
        <a:spcAft>
          <a:spcPct val="0"/>
        </a:spcAft>
        <a:buChar char="»"/>
        <a:defRPr sz="4000">
          <a:solidFill>
            <a:schemeClr val="tx1"/>
          </a:solidFill>
          <a:latin typeface="+mn-lt"/>
          <a:ea typeface="+mn-ea"/>
        </a:defRPr>
      </a:lvl6pPr>
      <a:lvl7pPr marL="2119313" indent="60325" algn="l" rtl="0" fontAlgn="base">
        <a:spcBef>
          <a:spcPct val="20000"/>
        </a:spcBef>
        <a:spcAft>
          <a:spcPct val="0"/>
        </a:spcAft>
        <a:buChar char="»"/>
        <a:defRPr sz="4000">
          <a:solidFill>
            <a:schemeClr val="tx1"/>
          </a:solidFill>
          <a:latin typeface="+mn-lt"/>
          <a:ea typeface="+mn-ea"/>
        </a:defRPr>
      </a:lvl7pPr>
      <a:lvl8pPr marL="2576513" indent="60325" algn="l" rtl="0" fontAlgn="base">
        <a:spcBef>
          <a:spcPct val="20000"/>
        </a:spcBef>
        <a:spcAft>
          <a:spcPct val="0"/>
        </a:spcAft>
        <a:buChar char="»"/>
        <a:defRPr sz="4000">
          <a:solidFill>
            <a:schemeClr val="tx1"/>
          </a:solidFill>
          <a:latin typeface="+mn-lt"/>
          <a:ea typeface="+mn-ea"/>
        </a:defRPr>
      </a:lvl8pPr>
      <a:lvl9pPr marL="3033713" indent="60325" algn="l" rtl="0" fontAlgn="base">
        <a:spcBef>
          <a:spcPct val="20000"/>
        </a:spcBef>
        <a:spcAft>
          <a:spcPct val="0"/>
        </a:spcAft>
        <a:buChar char="»"/>
        <a:defRPr sz="4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r>
              <a:rPr lang="en-US" smtClean="0"/>
              <a:t>Copyright Pearson Prentice Hall</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r>
              <a:rPr lang="en-US" smtClean="0"/>
              <a:t>1</a:t>
            </a:r>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32898"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p:spPr>
      </p:pic>
      <p:sp>
        <p:nvSpPr>
          <p:cNvPr id="1232899"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endParaRPr lang="en-US"/>
          </a:p>
        </p:txBody>
      </p:sp>
      <p:sp>
        <p:nvSpPr>
          <p:cNvPr id="1232900" name="Rectangle 4"/>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290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232902"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232903"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232904"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34" charset="-128"/>
            </a:endParaRPr>
          </a:p>
        </p:txBody>
      </p:sp>
      <p:pic>
        <p:nvPicPr>
          <p:cNvPr id="1232905"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232906"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1232907"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sp>
        <p:nvSpPr>
          <p:cNvPr id="1232908"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endParaRPr lang="en-US" b="0"/>
          </a:p>
        </p:txBody>
      </p:sp>
      <p:sp>
        <p:nvSpPr>
          <p:cNvPr id="1232909" name="Rectangle 13">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endParaRPr lang="en-US"/>
          </a:p>
        </p:txBody>
      </p:sp>
      <p:pic>
        <p:nvPicPr>
          <p:cNvPr id="1232913" name="Picture 17" descr="section quizr">
            <a:hlinkClick r:id="" action="ppaction://hlinkshowjump?jump=nextslide"/>
          </p:cNvPr>
          <p:cNvPicPr>
            <a:picLocks noChangeAspect="1" noChangeArrowheads="1"/>
          </p:cNvPicPr>
          <p:nvPr/>
        </p:nvPicPr>
        <p:blipFill>
          <a:blip r:embed="rId15" cstate="print"/>
          <a:srcRect/>
          <a:stretch>
            <a:fillRect/>
          </a:stretch>
        </p:blipFill>
        <p:spPr bwMode="auto">
          <a:xfrm>
            <a:off x="1028700" y="2919413"/>
            <a:ext cx="2757488" cy="596900"/>
          </a:xfrm>
          <a:prstGeom prst="rect">
            <a:avLst/>
          </a:prstGeom>
          <a:noFill/>
        </p:spPr>
      </p:pic>
      <p:pic>
        <p:nvPicPr>
          <p:cNvPr id="1232914" name="Picture 18" descr="QT_icon">
            <a:hlinkClick r:id="rId16" action="ppaction://hlinkfile"/>
          </p:cNvPr>
          <p:cNvPicPr>
            <a:picLocks noChangeAspect="1" noChangeArrowheads="1"/>
          </p:cNvPicPr>
          <p:nvPr/>
        </p:nvPicPr>
        <p:blipFill>
          <a:blip r:embed="rId17" cstate="print"/>
          <a:srcRect/>
          <a:stretch>
            <a:fillRect/>
          </a:stretch>
        </p:blipFill>
        <p:spPr bwMode="auto">
          <a:xfrm>
            <a:off x="5446713" y="2730500"/>
            <a:ext cx="2211387" cy="854075"/>
          </a:xfrm>
          <a:prstGeom prst="rect">
            <a:avLst/>
          </a:prstGeom>
          <a:noFill/>
          <a:ln w="9525">
            <a:noFill/>
            <a:miter lim="800000"/>
            <a:headEnd/>
            <a:tailEnd/>
          </a:ln>
        </p:spPr>
      </p:pic>
      <p:sp>
        <p:nvSpPr>
          <p:cNvPr id="1232915" name="Text Box 19"/>
          <p:cNvSpPr txBox="1">
            <a:spLocks noChangeArrowheads="1"/>
          </p:cNvSpPr>
          <p:nvPr/>
        </p:nvSpPr>
        <p:spPr bwMode="auto">
          <a:xfrm>
            <a:off x="4016375" y="2659063"/>
            <a:ext cx="935038" cy="519112"/>
          </a:xfrm>
          <a:prstGeom prst="rect">
            <a:avLst/>
          </a:prstGeom>
          <a:noFill/>
          <a:ln w="9525">
            <a:noFill/>
            <a:miter lim="800000"/>
            <a:headEnd/>
            <a:tailEnd/>
          </a:ln>
          <a:effectLst/>
        </p:spPr>
        <p:txBody>
          <a:bodyPr wrap="none">
            <a:spAutoFit/>
          </a:bodyPr>
          <a:lstStyle/>
          <a:p>
            <a:r>
              <a:rPr lang="en-US" sz="2800" b="0" i="1"/>
              <a:t>- or -</a:t>
            </a:r>
          </a:p>
        </p:txBody>
      </p:sp>
      <p:pic>
        <p:nvPicPr>
          <p:cNvPr id="1232916" name="Picture 20" descr="sectionQUIZ_BAR copy"/>
          <p:cNvPicPr>
            <a:picLocks noChangeAspect="1" noChangeArrowheads="1"/>
          </p:cNvPicPr>
          <p:nvPr/>
        </p:nvPicPr>
        <p:blipFill>
          <a:blip r:embed="rId18" cstate="print"/>
          <a:srcRect/>
          <a:stretch>
            <a:fillRect/>
          </a:stretch>
        </p:blipFill>
        <p:spPr bwMode="auto">
          <a:xfrm>
            <a:off x="0" y="0"/>
            <a:ext cx="4900613" cy="771525"/>
          </a:xfrm>
          <a:prstGeom prst="rect">
            <a:avLst/>
          </a:prstGeom>
          <a:noFill/>
        </p:spPr>
      </p:pic>
      <p:sp>
        <p:nvSpPr>
          <p:cNvPr id="1232917" name="Text Box 21"/>
          <p:cNvSpPr txBox="1">
            <a:spLocks noChangeArrowheads="1"/>
          </p:cNvSpPr>
          <p:nvPr/>
        </p:nvSpPr>
        <p:spPr bwMode="auto">
          <a:xfrm>
            <a:off x="1152525" y="2276475"/>
            <a:ext cx="2314575" cy="396875"/>
          </a:xfrm>
          <a:prstGeom prst="rect">
            <a:avLst/>
          </a:prstGeom>
          <a:noFill/>
          <a:ln w="9525">
            <a:noFill/>
            <a:miter lim="800000"/>
            <a:headEnd/>
            <a:tailEnd/>
          </a:ln>
          <a:effectLst/>
        </p:spPr>
        <p:txBody>
          <a:bodyPr>
            <a:spAutoFit/>
          </a:bodyPr>
          <a:lstStyle/>
          <a:p>
            <a:pPr algn="ctr">
              <a:spcBef>
                <a:spcPct val="50000"/>
              </a:spcBef>
            </a:pPr>
            <a:r>
              <a:rPr lang="en-US" sz="2000"/>
              <a:t>Continue to:</a:t>
            </a:r>
          </a:p>
        </p:txBody>
      </p:sp>
      <p:sp>
        <p:nvSpPr>
          <p:cNvPr id="1232918" name="Text Box 22"/>
          <p:cNvSpPr txBox="1">
            <a:spLocks noChangeArrowheads="1"/>
          </p:cNvSpPr>
          <p:nvPr/>
        </p:nvSpPr>
        <p:spPr bwMode="auto">
          <a:xfrm>
            <a:off x="5286375" y="2273300"/>
            <a:ext cx="2592388" cy="396875"/>
          </a:xfrm>
          <a:prstGeom prst="rect">
            <a:avLst/>
          </a:prstGeom>
          <a:noFill/>
          <a:ln w="9525">
            <a:noFill/>
            <a:miter lim="800000"/>
            <a:headEnd/>
            <a:tailEnd/>
          </a:ln>
          <a:effectLst/>
        </p:spPr>
        <p:txBody>
          <a:bodyPr>
            <a:spAutoFit/>
          </a:bodyPr>
          <a:lstStyle/>
          <a:p>
            <a:pPr algn="ctr">
              <a:spcBef>
                <a:spcPct val="50000"/>
              </a:spcBef>
            </a:pPr>
            <a:r>
              <a:rPr lang="en-US" sz="2000"/>
              <a:t>Click to Launch:</a:t>
            </a:r>
          </a:p>
        </p:txBody>
      </p:sp>
      <p:sp>
        <p:nvSpPr>
          <p:cNvPr id="1232919" name="Rectangle 23"/>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232920" name="Rectangle 24"/>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D49088E1-F7C9-43B5-A580-2CC9803648DB}"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xmlns:p14="http://schemas.microsoft.com/office/powerpoint/2010/main" id="1" dur="indefinite" restart="never" nodeType="tmRoot"/>
      </p:par>
    </p:tnLst>
  </p:timing>
  <p:hf sldNum="0" hdr="0" dt="0"/>
  <p:txStyles>
    <p:titleStyle>
      <a:lvl1pPr algn="r" rtl="0" fontAlgn="base">
        <a:spcBef>
          <a:spcPct val="0"/>
        </a:spcBef>
        <a:spcAft>
          <a:spcPct val="0"/>
        </a:spcAft>
        <a:defRPr sz="2200" b="1">
          <a:solidFill>
            <a:schemeClr val="bg1"/>
          </a:solidFill>
          <a:latin typeface="+mj-lt"/>
          <a:ea typeface="+mj-ea"/>
          <a:cs typeface="+mj-cs"/>
        </a:defRPr>
      </a:lvl1pPr>
      <a:lvl2pPr algn="r" rtl="0" fontAlgn="base">
        <a:spcBef>
          <a:spcPct val="0"/>
        </a:spcBef>
        <a:spcAft>
          <a:spcPct val="0"/>
        </a:spcAft>
        <a:defRPr sz="2200" b="1">
          <a:solidFill>
            <a:schemeClr val="bg1"/>
          </a:solidFill>
          <a:latin typeface="Arial" pitchFamily="34" charset="0"/>
          <a:ea typeface="ＭＳ Ｐゴシック" pitchFamily="34" charset="-128"/>
        </a:defRPr>
      </a:lvl2pPr>
      <a:lvl3pPr algn="r" rtl="0" fontAlgn="base">
        <a:spcBef>
          <a:spcPct val="0"/>
        </a:spcBef>
        <a:spcAft>
          <a:spcPct val="0"/>
        </a:spcAft>
        <a:defRPr sz="2200" b="1">
          <a:solidFill>
            <a:schemeClr val="bg1"/>
          </a:solidFill>
          <a:latin typeface="Arial" pitchFamily="34" charset="0"/>
          <a:ea typeface="ＭＳ Ｐゴシック" pitchFamily="34" charset="-128"/>
        </a:defRPr>
      </a:lvl3pPr>
      <a:lvl4pPr algn="r" rtl="0" fontAlgn="base">
        <a:spcBef>
          <a:spcPct val="0"/>
        </a:spcBef>
        <a:spcAft>
          <a:spcPct val="0"/>
        </a:spcAft>
        <a:defRPr sz="2200" b="1">
          <a:solidFill>
            <a:schemeClr val="bg1"/>
          </a:solidFill>
          <a:latin typeface="Arial" pitchFamily="34" charset="0"/>
          <a:ea typeface="ＭＳ Ｐゴシック" pitchFamily="34" charset="-128"/>
        </a:defRPr>
      </a:lvl4pPr>
      <a:lvl5pPr algn="r" rtl="0" fontAlgn="base">
        <a:spcBef>
          <a:spcPct val="0"/>
        </a:spcBef>
        <a:spcAft>
          <a:spcPct val="0"/>
        </a:spcAft>
        <a:defRPr sz="2200" b="1">
          <a:solidFill>
            <a:schemeClr val="bg1"/>
          </a:solidFill>
          <a:latin typeface="Arial" pitchFamily="34" charset="0"/>
          <a:ea typeface="ＭＳ Ｐゴシック" pitchFamily="34" charset="-128"/>
        </a:defRPr>
      </a:lvl5pPr>
      <a:lvl6pPr marL="457200" algn="r" rtl="0" fontAlgn="base">
        <a:spcBef>
          <a:spcPct val="0"/>
        </a:spcBef>
        <a:spcAft>
          <a:spcPct val="0"/>
        </a:spcAft>
        <a:defRPr sz="2200" b="1">
          <a:solidFill>
            <a:schemeClr val="bg1"/>
          </a:solidFill>
          <a:latin typeface="Arial" pitchFamily="34" charset="0"/>
          <a:ea typeface="ＭＳ Ｐゴシック" pitchFamily="34" charset="-128"/>
        </a:defRPr>
      </a:lvl6pPr>
      <a:lvl7pPr marL="914400" algn="r" rtl="0" fontAlgn="base">
        <a:spcBef>
          <a:spcPct val="0"/>
        </a:spcBef>
        <a:spcAft>
          <a:spcPct val="0"/>
        </a:spcAft>
        <a:defRPr sz="2200" b="1">
          <a:solidFill>
            <a:schemeClr val="bg1"/>
          </a:solidFill>
          <a:latin typeface="Arial" pitchFamily="34" charset="0"/>
          <a:ea typeface="ＭＳ Ｐゴシック" pitchFamily="34" charset="-128"/>
        </a:defRPr>
      </a:lvl7pPr>
      <a:lvl8pPr marL="1371600" algn="r" rtl="0" fontAlgn="base">
        <a:spcBef>
          <a:spcPct val="0"/>
        </a:spcBef>
        <a:spcAft>
          <a:spcPct val="0"/>
        </a:spcAft>
        <a:defRPr sz="2200" b="1">
          <a:solidFill>
            <a:schemeClr val="bg1"/>
          </a:solidFill>
          <a:latin typeface="Arial" pitchFamily="34" charset="0"/>
          <a:ea typeface="ＭＳ Ｐゴシック" pitchFamily="34" charset="-128"/>
        </a:defRPr>
      </a:lvl8pPr>
      <a:lvl9pPr marL="1828800" algn="r" rtl="0" fontAlgn="base">
        <a:spcBef>
          <a:spcPct val="0"/>
        </a:spcBef>
        <a:spcAft>
          <a:spcPct val="0"/>
        </a:spcAft>
        <a:defRPr sz="2200" b="1">
          <a:solidFill>
            <a:schemeClr val="bg1"/>
          </a:solidFill>
          <a:latin typeface="Arial" pitchFamily="34" charset="0"/>
          <a:ea typeface="ＭＳ Ｐゴシック" pitchFamily="34" charset="-128"/>
        </a:defRPr>
      </a:lvl9pPr>
    </p:titleStyle>
    <p:bodyStyle>
      <a:lvl1pPr algn="l" rtl="0" fontAlgn="base">
        <a:spcBef>
          <a:spcPct val="0"/>
        </a:spcBef>
        <a:spcAft>
          <a:spcPct val="50000"/>
        </a:spcAft>
        <a:defRPr sz="3200" b="1">
          <a:solidFill>
            <a:srgbClr val="000080"/>
          </a:solidFill>
          <a:latin typeface="+mn-lt"/>
          <a:ea typeface="+mn-ea"/>
          <a:cs typeface="+mn-cs"/>
        </a:defRPr>
      </a:lvl1pPr>
      <a:lvl2pPr marL="509588" algn="l" rtl="0" fontAlgn="base">
        <a:spcBef>
          <a:spcPct val="0"/>
        </a:spcBef>
        <a:spcAft>
          <a:spcPct val="50000"/>
        </a:spcAft>
        <a:defRPr sz="2800" b="1">
          <a:solidFill>
            <a:srgbClr val="006400"/>
          </a:solidFill>
          <a:latin typeface="+mn-lt"/>
          <a:ea typeface="+mn-ea"/>
        </a:defRPr>
      </a:lvl2pPr>
      <a:lvl3pPr marL="625475" algn="l" rtl="0" fontAlgn="base">
        <a:spcBef>
          <a:spcPct val="0"/>
        </a:spcBef>
        <a:spcAft>
          <a:spcPct val="50000"/>
        </a:spcAft>
        <a:defRPr sz="2800">
          <a:solidFill>
            <a:schemeClr val="tx1"/>
          </a:solidFill>
          <a:latin typeface="+mn-lt"/>
          <a:ea typeface="+mn-ea"/>
        </a:defRPr>
      </a:lvl3pPr>
      <a:lvl4pPr marL="1371600" indent="-457200" algn="l" rtl="0" fontAlgn="base">
        <a:spcBef>
          <a:spcPct val="0"/>
        </a:spcBef>
        <a:spcAft>
          <a:spcPct val="50000"/>
        </a:spcAft>
        <a:buAutoNum type="alphaLcPeriod"/>
        <a:defRPr sz="2400">
          <a:solidFill>
            <a:schemeClr val="tx1"/>
          </a:solidFill>
          <a:latin typeface="+mn-lt"/>
          <a:ea typeface="+mn-ea"/>
        </a:defRPr>
      </a:lvl4pPr>
      <a:lvl5pPr marL="3405188" indent="-609600" algn="l" rtl="0" fontAlgn="base">
        <a:spcBef>
          <a:spcPct val="20000"/>
        </a:spcBef>
        <a:spcAft>
          <a:spcPct val="0"/>
        </a:spcAft>
        <a:buChar char="»"/>
        <a:defRPr sz="2800">
          <a:solidFill>
            <a:schemeClr val="tx1"/>
          </a:solidFill>
          <a:latin typeface="+mn-lt"/>
          <a:ea typeface="+mn-ea"/>
        </a:defRPr>
      </a:lvl5pPr>
      <a:lvl6pPr marL="3862388" indent="-609600" algn="l" rtl="0" fontAlgn="base">
        <a:spcBef>
          <a:spcPct val="20000"/>
        </a:spcBef>
        <a:spcAft>
          <a:spcPct val="0"/>
        </a:spcAft>
        <a:buChar char="»"/>
        <a:defRPr sz="2800">
          <a:solidFill>
            <a:schemeClr val="tx1"/>
          </a:solidFill>
          <a:latin typeface="+mn-lt"/>
          <a:ea typeface="+mn-ea"/>
        </a:defRPr>
      </a:lvl6pPr>
      <a:lvl7pPr marL="4319588" indent="-609600" algn="l" rtl="0" fontAlgn="base">
        <a:spcBef>
          <a:spcPct val="20000"/>
        </a:spcBef>
        <a:spcAft>
          <a:spcPct val="0"/>
        </a:spcAft>
        <a:buChar char="»"/>
        <a:defRPr sz="2800">
          <a:solidFill>
            <a:schemeClr val="tx1"/>
          </a:solidFill>
          <a:latin typeface="+mn-lt"/>
          <a:ea typeface="+mn-ea"/>
        </a:defRPr>
      </a:lvl7pPr>
      <a:lvl8pPr marL="4776788" indent="-609600" algn="l" rtl="0" fontAlgn="base">
        <a:spcBef>
          <a:spcPct val="20000"/>
        </a:spcBef>
        <a:spcAft>
          <a:spcPct val="0"/>
        </a:spcAft>
        <a:buChar char="»"/>
        <a:defRPr sz="2800">
          <a:solidFill>
            <a:schemeClr val="tx1"/>
          </a:solidFill>
          <a:latin typeface="+mn-lt"/>
          <a:ea typeface="+mn-ea"/>
        </a:defRPr>
      </a:lvl8pPr>
      <a:lvl9pPr marL="5233988" indent="-609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96386"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p:spPr>
      </p:pic>
      <p:sp>
        <p:nvSpPr>
          <p:cNvPr id="1296387"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endParaRPr lang="en-US"/>
          </a:p>
        </p:txBody>
      </p:sp>
      <p:sp>
        <p:nvSpPr>
          <p:cNvPr id="1296388" name="Rectangle 4"/>
          <p:cNvSpPr>
            <a:spLocks noGrp="1" noChangeArrowheads="1"/>
          </p:cNvSpPr>
          <p:nvPr>
            <p:ph type="body" idx="1"/>
          </p:nvPr>
        </p:nvSpPr>
        <p:spPr bwMode="auto">
          <a:xfrm>
            <a:off x="273050" y="1095375"/>
            <a:ext cx="8502650" cy="530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638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296390"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296391"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296392"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808038" algn="l"/>
                <a:tab pos="1311275" algn="l"/>
                <a:tab pos="1651000" algn="l"/>
              </a:tabLst>
            </a:pPr>
            <a:endParaRPr lang="en-US" sz="3200">
              <a:solidFill>
                <a:srgbClr val="000080"/>
              </a:solidFill>
              <a:ea typeface="ＭＳ Ｐゴシック" pitchFamily="34" charset="-128"/>
            </a:endParaRPr>
          </a:p>
        </p:txBody>
      </p:sp>
      <p:pic>
        <p:nvPicPr>
          <p:cNvPr id="1296393"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296394"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1296395"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sp>
        <p:nvSpPr>
          <p:cNvPr id="1296396"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endParaRPr lang="en-US" b="0"/>
          </a:p>
        </p:txBody>
      </p:sp>
      <p:sp>
        <p:nvSpPr>
          <p:cNvPr id="1296397" name="Rectangle 13">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endParaRPr lang="en-US"/>
          </a:p>
        </p:txBody>
      </p:sp>
      <p:pic>
        <p:nvPicPr>
          <p:cNvPr id="1296401" name="Picture 17" descr="sectionQUIZ_BAR copy"/>
          <p:cNvPicPr>
            <a:picLocks noChangeAspect="1" noChangeArrowheads="1"/>
          </p:cNvPicPr>
          <p:nvPr/>
        </p:nvPicPr>
        <p:blipFill>
          <a:blip r:embed="rId15" cstate="print"/>
          <a:srcRect/>
          <a:stretch>
            <a:fillRect/>
          </a:stretch>
        </p:blipFill>
        <p:spPr bwMode="auto">
          <a:xfrm>
            <a:off x="0" y="0"/>
            <a:ext cx="4900613" cy="771525"/>
          </a:xfrm>
          <a:prstGeom prst="rect">
            <a:avLst/>
          </a:prstGeom>
          <a:noFill/>
        </p:spPr>
      </p:pic>
      <p:sp>
        <p:nvSpPr>
          <p:cNvPr id="1296402" name="Rectangle 18"/>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296403" name="Rectangle 19"/>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D255B416-B509-4233-BB54-06F054032CE5}"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par>
    </p:tnLst>
  </p:timing>
  <p:hf sldNum="0" hdr="0" dt="0"/>
  <p:txStyles>
    <p:titleStyle>
      <a:lvl1pPr algn="r" rtl="0" fontAlgn="base">
        <a:spcBef>
          <a:spcPct val="0"/>
        </a:spcBef>
        <a:spcAft>
          <a:spcPct val="0"/>
        </a:spcAft>
        <a:defRPr sz="2200" b="1">
          <a:solidFill>
            <a:schemeClr val="bg1"/>
          </a:solidFill>
          <a:latin typeface="+mj-lt"/>
          <a:ea typeface="+mj-ea"/>
          <a:cs typeface="+mj-cs"/>
        </a:defRPr>
      </a:lvl1pPr>
      <a:lvl2pPr algn="r" rtl="0" fontAlgn="base">
        <a:spcBef>
          <a:spcPct val="0"/>
        </a:spcBef>
        <a:spcAft>
          <a:spcPct val="0"/>
        </a:spcAft>
        <a:defRPr sz="2200" b="1">
          <a:solidFill>
            <a:schemeClr val="bg1"/>
          </a:solidFill>
          <a:latin typeface="Arial" pitchFamily="34" charset="0"/>
          <a:ea typeface="ＭＳ Ｐゴシック" pitchFamily="34" charset="-128"/>
        </a:defRPr>
      </a:lvl2pPr>
      <a:lvl3pPr algn="r" rtl="0" fontAlgn="base">
        <a:spcBef>
          <a:spcPct val="0"/>
        </a:spcBef>
        <a:spcAft>
          <a:spcPct val="0"/>
        </a:spcAft>
        <a:defRPr sz="2200" b="1">
          <a:solidFill>
            <a:schemeClr val="bg1"/>
          </a:solidFill>
          <a:latin typeface="Arial" pitchFamily="34" charset="0"/>
          <a:ea typeface="ＭＳ Ｐゴシック" pitchFamily="34" charset="-128"/>
        </a:defRPr>
      </a:lvl3pPr>
      <a:lvl4pPr algn="r" rtl="0" fontAlgn="base">
        <a:spcBef>
          <a:spcPct val="0"/>
        </a:spcBef>
        <a:spcAft>
          <a:spcPct val="0"/>
        </a:spcAft>
        <a:defRPr sz="2200" b="1">
          <a:solidFill>
            <a:schemeClr val="bg1"/>
          </a:solidFill>
          <a:latin typeface="Arial" pitchFamily="34" charset="0"/>
          <a:ea typeface="ＭＳ Ｐゴシック" pitchFamily="34" charset="-128"/>
        </a:defRPr>
      </a:lvl4pPr>
      <a:lvl5pPr algn="r" rtl="0" fontAlgn="base">
        <a:spcBef>
          <a:spcPct val="0"/>
        </a:spcBef>
        <a:spcAft>
          <a:spcPct val="0"/>
        </a:spcAft>
        <a:defRPr sz="2200" b="1">
          <a:solidFill>
            <a:schemeClr val="bg1"/>
          </a:solidFill>
          <a:latin typeface="Arial" pitchFamily="34" charset="0"/>
          <a:ea typeface="ＭＳ Ｐゴシック" pitchFamily="34" charset="-128"/>
        </a:defRPr>
      </a:lvl5pPr>
      <a:lvl6pPr marL="457200" algn="r" rtl="0" fontAlgn="base">
        <a:spcBef>
          <a:spcPct val="0"/>
        </a:spcBef>
        <a:spcAft>
          <a:spcPct val="0"/>
        </a:spcAft>
        <a:defRPr sz="2200" b="1">
          <a:solidFill>
            <a:schemeClr val="bg1"/>
          </a:solidFill>
          <a:latin typeface="Arial" pitchFamily="34" charset="0"/>
          <a:ea typeface="ＭＳ Ｐゴシック" pitchFamily="34" charset="-128"/>
        </a:defRPr>
      </a:lvl6pPr>
      <a:lvl7pPr marL="914400" algn="r" rtl="0" fontAlgn="base">
        <a:spcBef>
          <a:spcPct val="0"/>
        </a:spcBef>
        <a:spcAft>
          <a:spcPct val="0"/>
        </a:spcAft>
        <a:defRPr sz="2200" b="1">
          <a:solidFill>
            <a:schemeClr val="bg1"/>
          </a:solidFill>
          <a:latin typeface="Arial" pitchFamily="34" charset="0"/>
          <a:ea typeface="ＭＳ Ｐゴシック" pitchFamily="34" charset="-128"/>
        </a:defRPr>
      </a:lvl7pPr>
      <a:lvl8pPr marL="1371600" algn="r" rtl="0" fontAlgn="base">
        <a:spcBef>
          <a:spcPct val="0"/>
        </a:spcBef>
        <a:spcAft>
          <a:spcPct val="0"/>
        </a:spcAft>
        <a:defRPr sz="2200" b="1">
          <a:solidFill>
            <a:schemeClr val="bg1"/>
          </a:solidFill>
          <a:latin typeface="Arial" pitchFamily="34" charset="0"/>
          <a:ea typeface="ＭＳ Ｐゴシック" pitchFamily="34" charset="-128"/>
        </a:defRPr>
      </a:lvl8pPr>
      <a:lvl9pPr marL="1828800" algn="r" rtl="0" fontAlgn="base">
        <a:spcBef>
          <a:spcPct val="0"/>
        </a:spcBef>
        <a:spcAft>
          <a:spcPct val="0"/>
        </a:spcAft>
        <a:defRPr sz="2200" b="1">
          <a:solidFill>
            <a:schemeClr val="bg1"/>
          </a:solidFill>
          <a:latin typeface="Arial" pitchFamily="34" charset="0"/>
          <a:ea typeface="ＭＳ Ｐゴシック" pitchFamily="34" charset="-128"/>
        </a:defRPr>
      </a:lvl9pPr>
    </p:titleStyle>
    <p:bodyStyle>
      <a:lvl1pPr algn="l" rtl="0" fontAlgn="base">
        <a:spcBef>
          <a:spcPct val="0"/>
        </a:spcBef>
        <a:spcAft>
          <a:spcPct val="50000"/>
        </a:spcAft>
        <a:tabLst>
          <a:tab pos="808038" algn="l"/>
          <a:tab pos="1311275" algn="l"/>
          <a:tab pos="1651000" algn="l"/>
        </a:tabLst>
        <a:defRPr sz="3200" b="1">
          <a:solidFill>
            <a:srgbClr val="000080"/>
          </a:solidFill>
          <a:latin typeface="+mn-lt"/>
          <a:ea typeface="+mn-ea"/>
          <a:cs typeface="+mn-cs"/>
        </a:defRPr>
      </a:lvl1pPr>
      <a:lvl2pPr marL="625475" indent="-7938" algn="l" rtl="0" fontAlgn="base">
        <a:spcBef>
          <a:spcPct val="0"/>
        </a:spcBef>
        <a:spcAft>
          <a:spcPct val="50000"/>
        </a:spcAft>
        <a:tabLst>
          <a:tab pos="808038" algn="l"/>
          <a:tab pos="1311275" algn="l"/>
          <a:tab pos="1651000" algn="l"/>
        </a:tabLst>
        <a:defRPr sz="2800">
          <a:solidFill>
            <a:schemeClr val="tx1"/>
          </a:solidFill>
          <a:latin typeface="+mn-lt"/>
          <a:ea typeface="+mn-ea"/>
        </a:defRPr>
      </a:lvl2pPr>
      <a:lvl3pPr marL="1195388" indent="-449263" algn="l" rtl="0" fontAlgn="base">
        <a:spcBef>
          <a:spcPct val="0"/>
        </a:spcBef>
        <a:spcAft>
          <a:spcPct val="50000"/>
        </a:spcAft>
        <a:buAutoNum type="alphaLcPeriod"/>
        <a:tabLst>
          <a:tab pos="808038" algn="l"/>
          <a:tab pos="1311275" algn="l"/>
          <a:tab pos="1651000" algn="l"/>
        </a:tabLst>
        <a:defRPr sz="2800">
          <a:solidFill>
            <a:schemeClr val="tx1"/>
          </a:solidFill>
          <a:latin typeface="+mn-lt"/>
          <a:ea typeface="+mn-ea"/>
        </a:defRPr>
      </a:lvl3pPr>
      <a:lvl4pPr marL="2765425" indent="-1454150" algn="l" rtl="0" fontAlgn="base">
        <a:spcBef>
          <a:spcPct val="0"/>
        </a:spcBef>
        <a:spcAft>
          <a:spcPct val="50000"/>
        </a:spcAft>
        <a:tabLst>
          <a:tab pos="808038" algn="l"/>
          <a:tab pos="1311275" algn="l"/>
          <a:tab pos="1651000" algn="l"/>
        </a:tabLst>
        <a:defRPr sz="2400">
          <a:solidFill>
            <a:schemeClr val="tx1"/>
          </a:solidFill>
          <a:latin typeface="+mn-lt"/>
          <a:ea typeface="+mn-ea"/>
        </a:defRPr>
      </a:lvl4pPr>
      <a:lvl5pPr marL="34893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5pPr>
      <a:lvl6pPr marL="39465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6pPr>
      <a:lvl7pPr marL="44037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7pPr>
      <a:lvl8pPr marL="48609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8pPr>
      <a:lvl9pPr marL="53181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503" name="Picture 15" descr="outine copy"/>
          <p:cNvPicPr>
            <a:picLocks noChangeAspect="1" noChangeArrowheads="1"/>
          </p:cNvPicPr>
          <p:nvPr/>
        </p:nvPicPr>
        <p:blipFill>
          <a:blip r:embed="rId13" cstate="print"/>
          <a:srcRect/>
          <a:stretch>
            <a:fillRect/>
          </a:stretch>
        </p:blipFill>
        <p:spPr bwMode="auto">
          <a:xfrm>
            <a:off x="0" y="14288"/>
            <a:ext cx="9144000" cy="6858000"/>
          </a:xfrm>
          <a:prstGeom prst="rect">
            <a:avLst/>
          </a:prstGeom>
          <a:noFill/>
        </p:spPr>
      </p:pic>
      <p:sp>
        <p:nvSpPr>
          <p:cNvPr id="63492" name="Rectangle 4"/>
          <p:cNvSpPr>
            <a:spLocks noGrp="1" noChangeArrowheads="1"/>
          </p:cNvSpPr>
          <p:nvPr>
            <p:ph type="body" idx="1"/>
          </p:nvPr>
        </p:nvSpPr>
        <p:spPr bwMode="auto">
          <a:xfrm>
            <a:off x="1827213" y="0"/>
            <a:ext cx="7316787"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63494" name="Rectangle 6"/>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smtClean="0"/>
              <a:t>Copyright Pearson Prentice Hall</a:t>
            </a:r>
            <a:endParaRPr lang="en-US"/>
          </a:p>
        </p:txBody>
      </p:sp>
      <p:sp>
        <p:nvSpPr>
          <p:cNvPr id="63495" name="Rectangle 7"/>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smtClean="0"/>
              <a:t>1</a:t>
            </a:r>
            <a:endParaRPr lang="en-US"/>
          </a:p>
        </p:txBody>
      </p:sp>
      <p:sp>
        <p:nvSpPr>
          <p:cNvPr id="63496"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4000">
              <a:solidFill>
                <a:srgbClr val="A50000"/>
              </a:solidFill>
              <a:ea typeface="ＭＳ Ｐゴシック" pitchFamily="34" charset="-128"/>
            </a:endParaRPr>
          </a:p>
        </p:txBody>
      </p:sp>
      <p:sp>
        <p:nvSpPr>
          <p:cNvPr id="63498"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63499"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pic>
        <p:nvPicPr>
          <p:cNvPr id="63504" name="Picture 16"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63506" name="Rectangle 18"/>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978F8AD2-A39A-4BF8-8BD7-8F0DF1E97BAC}"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
        <p:nvSpPr>
          <p:cNvPr id="12" name="Rectangle 18"/>
          <p:cNvSpPr>
            <a:spLocks noChangeArrowheads="1"/>
          </p:cNvSpPr>
          <p:nvPr userDrawn="1"/>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E6CA8CBF-77D0-4B1A-9FC0-A7FB90471E45}"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b="1">
          <a:solidFill>
            <a:srgbClr val="000080"/>
          </a:solidFill>
          <a:latin typeface="+mj-lt"/>
          <a:ea typeface="+mj-ea"/>
          <a:cs typeface="+mj-cs"/>
        </a:defRPr>
      </a:lvl1pPr>
      <a:lvl2pPr algn="l" rtl="0" eaLnBrk="1" fontAlgn="base" hangingPunct="1">
        <a:spcBef>
          <a:spcPct val="0"/>
        </a:spcBef>
        <a:spcAft>
          <a:spcPct val="0"/>
        </a:spcAft>
        <a:defRPr b="1">
          <a:solidFill>
            <a:srgbClr val="000080"/>
          </a:solidFill>
          <a:latin typeface="Arial" pitchFamily="34" charset="0"/>
          <a:ea typeface="ＭＳ Ｐゴシック" pitchFamily="34" charset="-128"/>
        </a:defRPr>
      </a:lvl2pPr>
      <a:lvl3pPr algn="l" rtl="0" eaLnBrk="1" fontAlgn="base" hangingPunct="1">
        <a:spcBef>
          <a:spcPct val="0"/>
        </a:spcBef>
        <a:spcAft>
          <a:spcPct val="0"/>
        </a:spcAft>
        <a:defRPr b="1">
          <a:solidFill>
            <a:srgbClr val="000080"/>
          </a:solidFill>
          <a:latin typeface="Arial" pitchFamily="34" charset="0"/>
          <a:ea typeface="ＭＳ Ｐゴシック" pitchFamily="34" charset="-128"/>
        </a:defRPr>
      </a:lvl3pPr>
      <a:lvl4pPr algn="l" rtl="0" eaLnBrk="1" fontAlgn="base" hangingPunct="1">
        <a:spcBef>
          <a:spcPct val="0"/>
        </a:spcBef>
        <a:spcAft>
          <a:spcPct val="0"/>
        </a:spcAft>
        <a:defRPr b="1">
          <a:solidFill>
            <a:srgbClr val="000080"/>
          </a:solidFill>
          <a:latin typeface="Arial" pitchFamily="34" charset="0"/>
          <a:ea typeface="ＭＳ Ｐゴシック" pitchFamily="34" charset="-128"/>
        </a:defRPr>
      </a:lvl4pPr>
      <a:lvl5pPr algn="l" rtl="0" eaLnBrk="1" fontAlgn="base" hangingPunct="1">
        <a:spcBef>
          <a:spcPct val="0"/>
        </a:spcBef>
        <a:spcAft>
          <a:spcPct val="0"/>
        </a:spcAft>
        <a:defRPr b="1">
          <a:solidFill>
            <a:srgbClr val="000080"/>
          </a:solidFill>
          <a:latin typeface="Arial" pitchFamily="34" charset="0"/>
          <a:ea typeface="ＭＳ Ｐゴシック" pitchFamily="34" charset="-128"/>
        </a:defRPr>
      </a:lvl5pPr>
      <a:lvl6pPr marL="457200" algn="l" rtl="0" eaLnBrk="1" fontAlgn="base" hangingPunct="1">
        <a:spcBef>
          <a:spcPct val="0"/>
        </a:spcBef>
        <a:spcAft>
          <a:spcPct val="0"/>
        </a:spcAft>
        <a:defRPr b="1">
          <a:solidFill>
            <a:srgbClr val="000080"/>
          </a:solidFill>
          <a:latin typeface="Arial" pitchFamily="34" charset="0"/>
          <a:ea typeface="ＭＳ Ｐゴシック" pitchFamily="34" charset="-128"/>
        </a:defRPr>
      </a:lvl6pPr>
      <a:lvl7pPr marL="914400" algn="l" rtl="0" eaLnBrk="1" fontAlgn="base" hangingPunct="1">
        <a:spcBef>
          <a:spcPct val="0"/>
        </a:spcBef>
        <a:spcAft>
          <a:spcPct val="0"/>
        </a:spcAft>
        <a:defRPr b="1">
          <a:solidFill>
            <a:srgbClr val="000080"/>
          </a:solidFill>
          <a:latin typeface="Arial" pitchFamily="34" charset="0"/>
          <a:ea typeface="ＭＳ Ｐゴシック" pitchFamily="34" charset="-128"/>
        </a:defRPr>
      </a:lvl7pPr>
      <a:lvl8pPr marL="1371600" algn="l" rtl="0" eaLnBrk="1" fontAlgn="base" hangingPunct="1">
        <a:spcBef>
          <a:spcPct val="0"/>
        </a:spcBef>
        <a:spcAft>
          <a:spcPct val="0"/>
        </a:spcAft>
        <a:defRPr b="1">
          <a:solidFill>
            <a:srgbClr val="000080"/>
          </a:solidFill>
          <a:latin typeface="Arial" pitchFamily="34" charset="0"/>
          <a:ea typeface="ＭＳ Ｐゴシック" pitchFamily="34" charset="-128"/>
        </a:defRPr>
      </a:lvl8pPr>
      <a:lvl9pPr marL="1828800" algn="l" rtl="0" eaLnBrk="1" fontAlgn="base" hangingPunct="1">
        <a:spcBef>
          <a:spcPct val="0"/>
        </a:spcBef>
        <a:spcAft>
          <a:spcPct val="0"/>
        </a:spcAft>
        <a:defRPr b="1">
          <a:solidFill>
            <a:srgbClr val="000080"/>
          </a:solidFill>
          <a:latin typeface="Arial" pitchFamily="34" charset="0"/>
          <a:ea typeface="ＭＳ Ｐゴシック" pitchFamily="34" charset="-128"/>
        </a:defRPr>
      </a:lvl9pPr>
    </p:titleStyle>
    <p:bodyStyle>
      <a:lvl1pPr algn="l" rtl="0" eaLnBrk="1" fontAlgn="base" hangingPunct="1">
        <a:spcBef>
          <a:spcPct val="0"/>
        </a:spcBef>
        <a:spcAft>
          <a:spcPct val="50000"/>
        </a:spcAft>
        <a:defRPr sz="4000" b="1">
          <a:solidFill>
            <a:srgbClr val="A50000"/>
          </a:solidFill>
          <a:latin typeface="+mn-lt"/>
          <a:ea typeface="+mn-ea"/>
          <a:cs typeface="+mn-cs"/>
        </a:defRPr>
      </a:lvl1pPr>
      <a:lvl2pPr marL="287338" algn="l" rtl="0" eaLnBrk="1" fontAlgn="base" hangingPunct="1">
        <a:spcBef>
          <a:spcPct val="0"/>
        </a:spcBef>
        <a:spcAft>
          <a:spcPct val="50000"/>
        </a:spcAft>
        <a:defRPr sz="4000" b="1">
          <a:solidFill>
            <a:srgbClr val="006400"/>
          </a:solidFill>
          <a:latin typeface="+mn-lt"/>
          <a:ea typeface="+mn-ea"/>
        </a:defRPr>
      </a:lvl2pPr>
      <a:lvl3pPr marL="401638" algn="l" rtl="0" eaLnBrk="1" fontAlgn="base" hangingPunct="1">
        <a:spcBef>
          <a:spcPct val="0"/>
        </a:spcBef>
        <a:spcAft>
          <a:spcPct val="50000"/>
        </a:spcAft>
        <a:buFont typeface="Arial" pitchFamily="34" charset="0"/>
        <a:defRPr sz="2800">
          <a:solidFill>
            <a:schemeClr val="tx1"/>
          </a:solidFill>
          <a:latin typeface="+mn-lt"/>
          <a:ea typeface="+mn-ea"/>
        </a:defRPr>
      </a:lvl3pPr>
      <a:lvl4pPr marL="515938" indent="515938" algn="l" rtl="0" eaLnBrk="1" fontAlgn="base" hangingPunct="1">
        <a:spcBef>
          <a:spcPct val="0"/>
        </a:spcBef>
        <a:spcAft>
          <a:spcPct val="50000"/>
        </a:spcAft>
        <a:buSzPct val="125000"/>
        <a:buChar char="•"/>
        <a:defRPr sz="2800">
          <a:solidFill>
            <a:schemeClr val="tx1"/>
          </a:solidFill>
          <a:latin typeface="+mn-lt"/>
          <a:ea typeface="+mn-ea"/>
        </a:defRPr>
      </a:lvl4pPr>
      <a:lvl5pPr marL="1204913" indent="60325" algn="l" rtl="0" eaLnBrk="1" fontAlgn="base" hangingPunct="1">
        <a:spcBef>
          <a:spcPct val="20000"/>
        </a:spcBef>
        <a:spcAft>
          <a:spcPct val="0"/>
        </a:spcAft>
        <a:buChar char="»"/>
        <a:defRPr sz="4000">
          <a:solidFill>
            <a:schemeClr val="tx1"/>
          </a:solidFill>
          <a:latin typeface="+mn-lt"/>
          <a:ea typeface="+mn-ea"/>
        </a:defRPr>
      </a:lvl5pPr>
      <a:lvl6pPr marL="1662113" indent="60325" algn="l" rtl="0" eaLnBrk="1" fontAlgn="base" hangingPunct="1">
        <a:spcBef>
          <a:spcPct val="20000"/>
        </a:spcBef>
        <a:spcAft>
          <a:spcPct val="0"/>
        </a:spcAft>
        <a:buChar char="»"/>
        <a:defRPr sz="4000">
          <a:solidFill>
            <a:schemeClr val="tx1"/>
          </a:solidFill>
          <a:latin typeface="+mn-lt"/>
          <a:ea typeface="+mn-ea"/>
        </a:defRPr>
      </a:lvl6pPr>
      <a:lvl7pPr marL="2119313" indent="60325" algn="l" rtl="0" eaLnBrk="1" fontAlgn="base" hangingPunct="1">
        <a:spcBef>
          <a:spcPct val="20000"/>
        </a:spcBef>
        <a:spcAft>
          <a:spcPct val="0"/>
        </a:spcAft>
        <a:buChar char="»"/>
        <a:defRPr sz="4000">
          <a:solidFill>
            <a:schemeClr val="tx1"/>
          </a:solidFill>
          <a:latin typeface="+mn-lt"/>
          <a:ea typeface="+mn-ea"/>
        </a:defRPr>
      </a:lvl7pPr>
      <a:lvl8pPr marL="2576513" indent="60325" algn="l" rtl="0" eaLnBrk="1" fontAlgn="base" hangingPunct="1">
        <a:spcBef>
          <a:spcPct val="20000"/>
        </a:spcBef>
        <a:spcAft>
          <a:spcPct val="0"/>
        </a:spcAft>
        <a:buChar char="»"/>
        <a:defRPr sz="4000">
          <a:solidFill>
            <a:schemeClr val="tx1"/>
          </a:solidFill>
          <a:latin typeface="+mn-lt"/>
          <a:ea typeface="+mn-ea"/>
        </a:defRPr>
      </a:lvl8pPr>
      <a:lvl9pPr marL="3033713" indent="60325" algn="l" rtl="0" eaLnBrk="1" fontAlgn="base" hangingPunct="1">
        <a:spcBef>
          <a:spcPct val="20000"/>
        </a:spcBef>
        <a:spcAft>
          <a:spcPct val="0"/>
        </a:spcAft>
        <a:buChar char="»"/>
        <a:defRPr sz="4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0419" name="Picture 19" descr="outine copy"/>
          <p:cNvPicPr>
            <a:picLocks noChangeAspect="1" noChangeArrowheads="1"/>
          </p:cNvPicPr>
          <p:nvPr/>
        </p:nvPicPr>
        <p:blipFill>
          <a:blip r:embed="rId13" cstate="print"/>
          <a:srcRect/>
          <a:stretch>
            <a:fillRect/>
          </a:stretch>
        </p:blipFill>
        <p:spPr bwMode="auto">
          <a:xfrm>
            <a:off x="0" y="14288"/>
            <a:ext cx="9144000" cy="6858000"/>
          </a:xfrm>
          <a:prstGeom prst="rect">
            <a:avLst/>
          </a:prstGeom>
          <a:noFill/>
        </p:spPr>
      </p:pic>
      <p:sp>
        <p:nvSpPr>
          <p:cNvPr id="230404" name="Rectangle 4"/>
          <p:cNvSpPr>
            <a:spLocks noGrp="1" noChangeArrowheads="1"/>
          </p:cNvSpPr>
          <p:nvPr>
            <p:ph type="title"/>
          </p:nvPr>
        </p:nvSpPr>
        <p:spPr bwMode="auto">
          <a:xfrm>
            <a:off x="47609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30405" name="Rectangle 5"/>
          <p:cNvSpPr>
            <a:spLocks noGrp="1" noChangeArrowheads="1"/>
          </p:cNvSpPr>
          <p:nvPr>
            <p:ph type="body" idx="1"/>
          </p:nvPr>
        </p:nvSpPr>
        <p:spPr bwMode="auto">
          <a:xfrm>
            <a:off x="273050" y="1095375"/>
            <a:ext cx="854710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23040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23040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23040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1255713" algn="l"/>
              </a:tabLst>
            </a:pPr>
            <a:endParaRPr lang="en-US" sz="3200">
              <a:solidFill>
                <a:srgbClr val="000080"/>
              </a:solidFill>
              <a:ea typeface="ＭＳ Ｐゴシック" pitchFamily="34" charset="-128"/>
            </a:endParaRPr>
          </a:p>
        </p:txBody>
      </p:sp>
      <p:sp>
        <p:nvSpPr>
          <p:cNvPr id="230411"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230412"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sp>
        <p:nvSpPr>
          <p:cNvPr id="230416" name="Rectangle 16"/>
          <p:cNvSpPr>
            <a:spLocks noChangeArrowheads="1"/>
          </p:cNvSpPr>
          <p:nvPr/>
        </p:nvSpPr>
        <p:spPr bwMode="auto">
          <a:xfrm>
            <a:off x="1776413" y="0"/>
            <a:ext cx="2711450" cy="366713"/>
          </a:xfrm>
          <a:prstGeom prst="rect">
            <a:avLst/>
          </a:prstGeom>
          <a:noFill/>
          <a:ln w="9525">
            <a:noFill/>
            <a:miter lim="800000"/>
            <a:headEnd/>
            <a:tailEnd/>
          </a:ln>
          <a:effectLst/>
        </p:spPr>
        <p:txBody>
          <a:bodyPr wrap="none">
            <a:spAutoFit/>
          </a:bodyPr>
          <a:lstStyle/>
          <a:p>
            <a:r>
              <a:rPr lang="en-US">
                <a:solidFill>
                  <a:srgbClr val="FF0000"/>
                </a:solidFill>
              </a:rPr>
              <a:t>4-1 The Role of Climate</a:t>
            </a:r>
          </a:p>
        </p:txBody>
      </p:sp>
      <p:pic>
        <p:nvPicPr>
          <p:cNvPr id="230417" name="Picture 17" descr="arrow"/>
          <p:cNvPicPr>
            <a:picLocks noChangeAspect="1" noChangeArrowheads="1"/>
          </p:cNvPicPr>
          <p:nvPr/>
        </p:nvPicPr>
        <p:blipFill>
          <a:blip r:embed="rId14" cstate="print"/>
          <a:srcRect/>
          <a:stretch>
            <a:fillRect/>
          </a:stretch>
        </p:blipFill>
        <p:spPr bwMode="auto">
          <a:xfrm>
            <a:off x="4441825" y="101600"/>
            <a:ext cx="317500" cy="190500"/>
          </a:xfrm>
          <a:prstGeom prst="rect">
            <a:avLst/>
          </a:prstGeom>
          <a:noFill/>
          <a:ln w="9525">
            <a:noFill/>
            <a:miter lim="800000"/>
            <a:headEnd/>
            <a:tailEnd/>
          </a:ln>
        </p:spPr>
      </p:pic>
      <p:pic>
        <p:nvPicPr>
          <p:cNvPr id="230420" name="Picture 20" descr="logo_ph"/>
          <p:cNvPicPr>
            <a:picLocks noChangeAspect="1" noChangeArrowheads="1"/>
          </p:cNvPicPr>
          <p:nvPr/>
        </p:nvPicPr>
        <p:blipFill>
          <a:blip r:embed="rId15" cstate="print"/>
          <a:srcRect/>
          <a:stretch>
            <a:fillRect/>
          </a:stretch>
        </p:blipFill>
        <p:spPr bwMode="auto">
          <a:xfrm>
            <a:off x="161925" y="6267450"/>
            <a:ext cx="588963" cy="446088"/>
          </a:xfrm>
          <a:prstGeom prst="rect">
            <a:avLst/>
          </a:prstGeom>
          <a:noFill/>
        </p:spPr>
      </p:pic>
      <p:sp>
        <p:nvSpPr>
          <p:cNvPr id="230421" name="Rectangle 21"/>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09623A54-6A98-4F67-BD0F-4E919E04AD59}"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b="1">
          <a:solidFill>
            <a:srgbClr val="000080"/>
          </a:solidFill>
          <a:latin typeface="+mj-lt"/>
          <a:ea typeface="+mj-ea"/>
          <a:cs typeface="+mj-cs"/>
        </a:defRPr>
      </a:lvl1pPr>
      <a:lvl2pPr algn="l" rtl="0" eaLnBrk="1" fontAlgn="base" hangingPunct="1">
        <a:spcBef>
          <a:spcPct val="0"/>
        </a:spcBef>
        <a:spcAft>
          <a:spcPct val="0"/>
        </a:spcAft>
        <a:defRPr b="1">
          <a:solidFill>
            <a:srgbClr val="000080"/>
          </a:solidFill>
          <a:latin typeface="Arial" pitchFamily="34" charset="0"/>
          <a:ea typeface="ＭＳ Ｐゴシック" pitchFamily="34" charset="-128"/>
        </a:defRPr>
      </a:lvl2pPr>
      <a:lvl3pPr algn="l" rtl="0" eaLnBrk="1" fontAlgn="base" hangingPunct="1">
        <a:spcBef>
          <a:spcPct val="0"/>
        </a:spcBef>
        <a:spcAft>
          <a:spcPct val="0"/>
        </a:spcAft>
        <a:defRPr b="1">
          <a:solidFill>
            <a:srgbClr val="000080"/>
          </a:solidFill>
          <a:latin typeface="Arial" pitchFamily="34" charset="0"/>
          <a:ea typeface="ＭＳ Ｐゴシック" pitchFamily="34" charset="-128"/>
        </a:defRPr>
      </a:lvl3pPr>
      <a:lvl4pPr algn="l" rtl="0" eaLnBrk="1" fontAlgn="base" hangingPunct="1">
        <a:spcBef>
          <a:spcPct val="0"/>
        </a:spcBef>
        <a:spcAft>
          <a:spcPct val="0"/>
        </a:spcAft>
        <a:defRPr b="1">
          <a:solidFill>
            <a:srgbClr val="000080"/>
          </a:solidFill>
          <a:latin typeface="Arial" pitchFamily="34" charset="0"/>
          <a:ea typeface="ＭＳ Ｐゴシック" pitchFamily="34" charset="-128"/>
        </a:defRPr>
      </a:lvl4pPr>
      <a:lvl5pPr algn="l" rtl="0" eaLnBrk="1" fontAlgn="base" hangingPunct="1">
        <a:spcBef>
          <a:spcPct val="0"/>
        </a:spcBef>
        <a:spcAft>
          <a:spcPct val="0"/>
        </a:spcAft>
        <a:defRPr b="1">
          <a:solidFill>
            <a:srgbClr val="000080"/>
          </a:solidFill>
          <a:latin typeface="Arial" pitchFamily="34" charset="0"/>
          <a:ea typeface="ＭＳ Ｐゴシック" pitchFamily="34" charset="-128"/>
        </a:defRPr>
      </a:lvl5pPr>
      <a:lvl6pPr marL="457200" algn="l" rtl="0" eaLnBrk="1" fontAlgn="base" hangingPunct="1">
        <a:spcBef>
          <a:spcPct val="0"/>
        </a:spcBef>
        <a:spcAft>
          <a:spcPct val="0"/>
        </a:spcAft>
        <a:defRPr b="1">
          <a:solidFill>
            <a:srgbClr val="000080"/>
          </a:solidFill>
          <a:latin typeface="Arial" pitchFamily="34" charset="0"/>
          <a:ea typeface="ＭＳ Ｐゴシック" pitchFamily="34" charset="-128"/>
        </a:defRPr>
      </a:lvl6pPr>
      <a:lvl7pPr marL="914400" algn="l" rtl="0" eaLnBrk="1" fontAlgn="base" hangingPunct="1">
        <a:spcBef>
          <a:spcPct val="0"/>
        </a:spcBef>
        <a:spcAft>
          <a:spcPct val="0"/>
        </a:spcAft>
        <a:defRPr b="1">
          <a:solidFill>
            <a:srgbClr val="000080"/>
          </a:solidFill>
          <a:latin typeface="Arial" pitchFamily="34" charset="0"/>
          <a:ea typeface="ＭＳ Ｐゴシック" pitchFamily="34" charset="-128"/>
        </a:defRPr>
      </a:lvl7pPr>
      <a:lvl8pPr marL="1371600" algn="l" rtl="0" eaLnBrk="1" fontAlgn="base" hangingPunct="1">
        <a:spcBef>
          <a:spcPct val="0"/>
        </a:spcBef>
        <a:spcAft>
          <a:spcPct val="0"/>
        </a:spcAft>
        <a:defRPr b="1">
          <a:solidFill>
            <a:srgbClr val="000080"/>
          </a:solidFill>
          <a:latin typeface="Arial" pitchFamily="34" charset="0"/>
          <a:ea typeface="ＭＳ Ｐゴシック" pitchFamily="34" charset="-128"/>
        </a:defRPr>
      </a:lvl8pPr>
      <a:lvl9pPr marL="1828800" algn="l" rtl="0" eaLnBrk="1" fontAlgn="base" hangingPunct="1">
        <a:spcBef>
          <a:spcPct val="0"/>
        </a:spcBef>
        <a:spcAft>
          <a:spcPct val="0"/>
        </a:spcAft>
        <a:defRPr b="1">
          <a:solidFill>
            <a:srgbClr val="000080"/>
          </a:solidFill>
          <a:latin typeface="Arial" pitchFamily="34" charset="0"/>
          <a:ea typeface="ＭＳ Ｐゴシック" pitchFamily="34" charset="-128"/>
        </a:defRPr>
      </a:lvl9pPr>
    </p:titleStyle>
    <p:bodyStyle>
      <a:lvl1pPr algn="l" rtl="0" eaLnBrk="1" fontAlgn="base" hangingPunct="1">
        <a:spcBef>
          <a:spcPct val="0"/>
        </a:spcBef>
        <a:spcAft>
          <a:spcPct val="50000"/>
        </a:spcAft>
        <a:tabLst>
          <a:tab pos="1255713" algn="l"/>
        </a:tabLst>
        <a:defRPr sz="3200" b="1">
          <a:solidFill>
            <a:srgbClr val="000080"/>
          </a:solidFill>
          <a:latin typeface="+mn-lt"/>
          <a:ea typeface="+mn-ea"/>
          <a:cs typeface="+mn-cs"/>
        </a:defRPr>
      </a:lvl1pPr>
      <a:lvl2pPr marL="114300" algn="l" rtl="0" eaLnBrk="1" fontAlgn="base" hangingPunct="1">
        <a:lnSpc>
          <a:spcPct val="85000"/>
        </a:lnSpc>
        <a:spcBef>
          <a:spcPct val="0"/>
        </a:spcBef>
        <a:spcAft>
          <a:spcPct val="50000"/>
        </a:spcAft>
        <a:tabLst>
          <a:tab pos="1255713" algn="l"/>
        </a:tabLst>
        <a:defRPr sz="2800" b="1">
          <a:solidFill>
            <a:srgbClr val="006400"/>
          </a:solidFill>
          <a:latin typeface="+mn-lt"/>
          <a:ea typeface="+mn-ea"/>
        </a:defRPr>
      </a:lvl2pPr>
      <a:lvl3pPr marL="287338" indent="4763" algn="l" rtl="0" eaLnBrk="1" fontAlgn="base" hangingPunct="1">
        <a:spcBef>
          <a:spcPct val="25000"/>
        </a:spcBef>
        <a:spcAft>
          <a:spcPct val="25000"/>
        </a:spcAft>
        <a:buFont typeface="Arial" pitchFamily="34" charset="0"/>
        <a:tabLst>
          <a:tab pos="1255713" algn="l"/>
        </a:tabLst>
        <a:defRPr sz="2800">
          <a:solidFill>
            <a:schemeClr val="tx1"/>
          </a:solidFill>
          <a:latin typeface="+mn-lt"/>
          <a:ea typeface="+mn-ea"/>
        </a:defRPr>
      </a:lvl3pPr>
      <a:lvl4pPr marL="914400" indent="-231775" algn="l" rtl="0" eaLnBrk="1" fontAlgn="base" hangingPunct="1">
        <a:spcBef>
          <a:spcPct val="25000"/>
        </a:spcBef>
        <a:spcAft>
          <a:spcPct val="25000"/>
        </a:spcAft>
        <a:buSzPct val="125000"/>
        <a:buChar char="•"/>
        <a:tabLst>
          <a:tab pos="1255713" algn="l"/>
        </a:tabLst>
        <a:defRPr sz="2800">
          <a:solidFill>
            <a:schemeClr val="tx1"/>
          </a:solidFill>
          <a:latin typeface="+mn-lt"/>
          <a:ea typeface="+mn-ea"/>
        </a:defRPr>
      </a:lvl4pPr>
      <a:lvl5pPr marL="1252538" indent="3175" algn="l" rtl="0" eaLnBrk="1" fontAlgn="base" hangingPunct="1">
        <a:spcBef>
          <a:spcPct val="25000"/>
        </a:spcBef>
        <a:spcAft>
          <a:spcPct val="25000"/>
        </a:spcAft>
        <a:buSzPct val="125000"/>
        <a:buFont typeface="Wingdings" pitchFamily="2" charset="2"/>
        <a:tabLst>
          <a:tab pos="1255713" algn="l"/>
        </a:tabLst>
        <a:defRPr sz="2800">
          <a:solidFill>
            <a:schemeClr val="tx1"/>
          </a:solidFill>
          <a:latin typeface="+mn-lt"/>
          <a:ea typeface="+mn-ea"/>
        </a:defRPr>
      </a:lvl5pPr>
      <a:lvl6pPr marL="1709738" indent="3175" algn="l" rtl="0" eaLnBrk="1" fontAlgn="base" hangingPunct="1">
        <a:spcBef>
          <a:spcPct val="25000"/>
        </a:spcBef>
        <a:spcAft>
          <a:spcPct val="25000"/>
        </a:spcAft>
        <a:buSzPct val="125000"/>
        <a:buFont typeface="Wingdings" pitchFamily="2" charset="2"/>
        <a:tabLst>
          <a:tab pos="1255713" algn="l"/>
        </a:tabLst>
        <a:defRPr sz="2800">
          <a:solidFill>
            <a:schemeClr val="tx1"/>
          </a:solidFill>
          <a:latin typeface="+mn-lt"/>
          <a:ea typeface="+mn-ea"/>
        </a:defRPr>
      </a:lvl6pPr>
      <a:lvl7pPr marL="2166938" indent="3175" algn="l" rtl="0" eaLnBrk="1" fontAlgn="base" hangingPunct="1">
        <a:spcBef>
          <a:spcPct val="25000"/>
        </a:spcBef>
        <a:spcAft>
          <a:spcPct val="25000"/>
        </a:spcAft>
        <a:buSzPct val="125000"/>
        <a:buFont typeface="Wingdings" pitchFamily="2" charset="2"/>
        <a:tabLst>
          <a:tab pos="1255713" algn="l"/>
        </a:tabLst>
        <a:defRPr sz="2800">
          <a:solidFill>
            <a:schemeClr val="tx1"/>
          </a:solidFill>
          <a:latin typeface="+mn-lt"/>
          <a:ea typeface="+mn-ea"/>
        </a:defRPr>
      </a:lvl7pPr>
      <a:lvl8pPr marL="2624138" indent="3175" algn="l" rtl="0" eaLnBrk="1" fontAlgn="base" hangingPunct="1">
        <a:spcBef>
          <a:spcPct val="25000"/>
        </a:spcBef>
        <a:spcAft>
          <a:spcPct val="25000"/>
        </a:spcAft>
        <a:buSzPct val="125000"/>
        <a:buFont typeface="Wingdings" pitchFamily="2" charset="2"/>
        <a:tabLst>
          <a:tab pos="1255713" algn="l"/>
        </a:tabLst>
        <a:defRPr sz="2800">
          <a:solidFill>
            <a:schemeClr val="tx1"/>
          </a:solidFill>
          <a:latin typeface="+mn-lt"/>
          <a:ea typeface="+mn-ea"/>
        </a:defRPr>
      </a:lvl8pPr>
      <a:lvl9pPr marL="3081338" indent="3175" algn="l" rtl="0" eaLnBrk="1" fontAlgn="base" hangingPunct="1">
        <a:spcBef>
          <a:spcPct val="25000"/>
        </a:spcBef>
        <a:spcAft>
          <a:spcPct val="25000"/>
        </a:spcAft>
        <a:buSzPct val="125000"/>
        <a:buFont typeface="Wingdings" pitchFamily="2" charset="2"/>
        <a:tabLst>
          <a:tab pos="1255713"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7075" name="Picture 19" descr="Activity"/>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557060" name="Rectangle 4"/>
          <p:cNvSpPr>
            <a:spLocks noGrp="1" noChangeArrowheads="1"/>
          </p:cNvSpPr>
          <p:nvPr>
            <p:ph type="title"/>
          </p:nvPr>
        </p:nvSpPr>
        <p:spPr bwMode="auto">
          <a:xfrm>
            <a:off x="4724400"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57061"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7062"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557063"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557064"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557065"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34" charset="-128"/>
            </a:endParaRPr>
          </a:p>
        </p:txBody>
      </p:sp>
      <p:sp>
        <p:nvSpPr>
          <p:cNvPr id="557066"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557067"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sp>
        <p:nvSpPr>
          <p:cNvPr id="557071" name="Rectangle 15"/>
          <p:cNvSpPr>
            <a:spLocks noChangeArrowheads="1"/>
          </p:cNvSpPr>
          <p:nvPr/>
        </p:nvSpPr>
        <p:spPr bwMode="auto">
          <a:xfrm>
            <a:off x="1776413" y="0"/>
            <a:ext cx="2711450" cy="366713"/>
          </a:xfrm>
          <a:prstGeom prst="rect">
            <a:avLst/>
          </a:prstGeom>
          <a:noFill/>
          <a:ln w="9525">
            <a:noFill/>
            <a:miter lim="800000"/>
            <a:headEnd/>
            <a:tailEnd/>
          </a:ln>
          <a:effectLst/>
        </p:spPr>
        <p:txBody>
          <a:bodyPr wrap="none">
            <a:spAutoFit/>
          </a:bodyPr>
          <a:lstStyle/>
          <a:p>
            <a:r>
              <a:rPr lang="en-US">
                <a:solidFill>
                  <a:srgbClr val="FF0000"/>
                </a:solidFill>
              </a:rPr>
              <a:t>4-1 The Role of Climate</a:t>
            </a:r>
          </a:p>
        </p:txBody>
      </p:sp>
      <p:pic>
        <p:nvPicPr>
          <p:cNvPr id="557072" name="Picture 16" descr="arrow"/>
          <p:cNvPicPr>
            <a:picLocks noChangeAspect="1" noChangeArrowheads="1"/>
          </p:cNvPicPr>
          <p:nvPr/>
        </p:nvPicPr>
        <p:blipFill>
          <a:blip r:embed="rId14" cstate="print"/>
          <a:srcRect/>
          <a:stretch>
            <a:fillRect/>
          </a:stretch>
        </p:blipFill>
        <p:spPr bwMode="auto">
          <a:xfrm>
            <a:off x="4441825" y="101600"/>
            <a:ext cx="317500" cy="190500"/>
          </a:xfrm>
          <a:prstGeom prst="rect">
            <a:avLst/>
          </a:prstGeom>
          <a:noFill/>
          <a:ln w="9525">
            <a:noFill/>
            <a:miter lim="800000"/>
            <a:headEnd/>
            <a:tailEnd/>
          </a:ln>
        </p:spPr>
      </p:pic>
      <p:pic>
        <p:nvPicPr>
          <p:cNvPr id="557073" name="Picture 17" descr="logo_ph"/>
          <p:cNvPicPr>
            <a:picLocks noChangeAspect="1" noChangeArrowheads="1"/>
          </p:cNvPicPr>
          <p:nvPr/>
        </p:nvPicPr>
        <p:blipFill>
          <a:blip r:embed="rId15" cstate="print"/>
          <a:srcRect/>
          <a:stretch>
            <a:fillRect/>
          </a:stretch>
        </p:blipFill>
        <p:spPr bwMode="auto">
          <a:xfrm>
            <a:off x="161925" y="6267450"/>
            <a:ext cx="588963" cy="446088"/>
          </a:xfrm>
          <a:prstGeom prst="rect">
            <a:avLst/>
          </a:prstGeom>
          <a:noFill/>
        </p:spPr>
      </p:pic>
      <p:sp>
        <p:nvSpPr>
          <p:cNvPr id="557076" name="Rectangle 20"/>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8AEF02F3-DD79-4EFC-9C39-FB8527234378}"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b="1">
          <a:solidFill>
            <a:srgbClr val="000080"/>
          </a:solidFill>
          <a:latin typeface="+mj-lt"/>
          <a:ea typeface="+mj-ea"/>
          <a:cs typeface="+mj-cs"/>
        </a:defRPr>
      </a:lvl1pPr>
      <a:lvl2pPr algn="l" rtl="0" eaLnBrk="1" fontAlgn="base" hangingPunct="1">
        <a:spcBef>
          <a:spcPct val="0"/>
        </a:spcBef>
        <a:spcAft>
          <a:spcPct val="0"/>
        </a:spcAft>
        <a:defRPr b="1">
          <a:solidFill>
            <a:srgbClr val="000080"/>
          </a:solidFill>
          <a:latin typeface="Arial" pitchFamily="34" charset="0"/>
          <a:ea typeface="ＭＳ Ｐゴシック" pitchFamily="34" charset="-128"/>
        </a:defRPr>
      </a:lvl2pPr>
      <a:lvl3pPr algn="l" rtl="0" eaLnBrk="1" fontAlgn="base" hangingPunct="1">
        <a:spcBef>
          <a:spcPct val="0"/>
        </a:spcBef>
        <a:spcAft>
          <a:spcPct val="0"/>
        </a:spcAft>
        <a:defRPr b="1">
          <a:solidFill>
            <a:srgbClr val="000080"/>
          </a:solidFill>
          <a:latin typeface="Arial" pitchFamily="34" charset="0"/>
          <a:ea typeface="ＭＳ Ｐゴシック" pitchFamily="34" charset="-128"/>
        </a:defRPr>
      </a:lvl3pPr>
      <a:lvl4pPr algn="l" rtl="0" eaLnBrk="1" fontAlgn="base" hangingPunct="1">
        <a:spcBef>
          <a:spcPct val="0"/>
        </a:spcBef>
        <a:spcAft>
          <a:spcPct val="0"/>
        </a:spcAft>
        <a:defRPr b="1">
          <a:solidFill>
            <a:srgbClr val="000080"/>
          </a:solidFill>
          <a:latin typeface="Arial" pitchFamily="34" charset="0"/>
          <a:ea typeface="ＭＳ Ｐゴシック" pitchFamily="34" charset="-128"/>
        </a:defRPr>
      </a:lvl4pPr>
      <a:lvl5pPr algn="l" rtl="0" eaLnBrk="1" fontAlgn="base" hangingPunct="1">
        <a:spcBef>
          <a:spcPct val="0"/>
        </a:spcBef>
        <a:spcAft>
          <a:spcPct val="0"/>
        </a:spcAft>
        <a:defRPr b="1">
          <a:solidFill>
            <a:srgbClr val="000080"/>
          </a:solidFill>
          <a:latin typeface="Arial" pitchFamily="34" charset="0"/>
          <a:ea typeface="ＭＳ Ｐゴシック" pitchFamily="34" charset="-128"/>
        </a:defRPr>
      </a:lvl5pPr>
      <a:lvl6pPr marL="457200" algn="l" rtl="0" eaLnBrk="1" fontAlgn="base" hangingPunct="1">
        <a:spcBef>
          <a:spcPct val="0"/>
        </a:spcBef>
        <a:spcAft>
          <a:spcPct val="0"/>
        </a:spcAft>
        <a:defRPr b="1">
          <a:solidFill>
            <a:srgbClr val="000080"/>
          </a:solidFill>
          <a:latin typeface="Arial" pitchFamily="34" charset="0"/>
          <a:ea typeface="ＭＳ Ｐゴシック" pitchFamily="34" charset="-128"/>
        </a:defRPr>
      </a:lvl6pPr>
      <a:lvl7pPr marL="914400" algn="l" rtl="0" eaLnBrk="1" fontAlgn="base" hangingPunct="1">
        <a:spcBef>
          <a:spcPct val="0"/>
        </a:spcBef>
        <a:spcAft>
          <a:spcPct val="0"/>
        </a:spcAft>
        <a:defRPr b="1">
          <a:solidFill>
            <a:srgbClr val="000080"/>
          </a:solidFill>
          <a:latin typeface="Arial" pitchFamily="34" charset="0"/>
          <a:ea typeface="ＭＳ Ｐゴシック" pitchFamily="34" charset="-128"/>
        </a:defRPr>
      </a:lvl7pPr>
      <a:lvl8pPr marL="1371600" algn="l" rtl="0" eaLnBrk="1" fontAlgn="base" hangingPunct="1">
        <a:spcBef>
          <a:spcPct val="0"/>
        </a:spcBef>
        <a:spcAft>
          <a:spcPct val="0"/>
        </a:spcAft>
        <a:defRPr b="1">
          <a:solidFill>
            <a:srgbClr val="000080"/>
          </a:solidFill>
          <a:latin typeface="Arial" pitchFamily="34" charset="0"/>
          <a:ea typeface="ＭＳ Ｐゴシック" pitchFamily="34" charset="-128"/>
        </a:defRPr>
      </a:lvl8pPr>
      <a:lvl9pPr marL="1828800" algn="l" rtl="0" eaLnBrk="1" fontAlgn="base" hangingPunct="1">
        <a:spcBef>
          <a:spcPct val="0"/>
        </a:spcBef>
        <a:spcAft>
          <a:spcPct val="0"/>
        </a:spcAft>
        <a:defRPr b="1">
          <a:solidFill>
            <a:srgbClr val="000080"/>
          </a:solidFill>
          <a:latin typeface="Arial" pitchFamily="34" charset="0"/>
          <a:ea typeface="ＭＳ Ｐゴシック" pitchFamily="34" charset="-128"/>
        </a:defRPr>
      </a:lvl9pPr>
    </p:titleStyle>
    <p:bodyStyle>
      <a:lvl1pPr algn="l" rtl="0" eaLnBrk="1" fontAlgn="base" hangingPunct="1">
        <a:spcBef>
          <a:spcPct val="0"/>
        </a:spcBef>
        <a:spcAft>
          <a:spcPct val="50000"/>
        </a:spcAft>
        <a:defRPr sz="3200" b="1">
          <a:solidFill>
            <a:srgbClr val="000080"/>
          </a:solidFill>
          <a:latin typeface="+mn-lt"/>
          <a:ea typeface="+mn-ea"/>
          <a:cs typeface="+mn-cs"/>
        </a:defRPr>
      </a:lvl1pPr>
      <a:lvl2pPr marL="114300" algn="l" rtl="0" eaLnBrk="1" fontAlgn="base" hangingPunct="1">
        <a:lnSpc>
          <a:spcPct val="85000"/>
        </a:lnSpc>
        <a:spcBef>
          <a:spcPct val="0"/>
        </a:spcBef>
        <a:spcAft>
          <a:spcPct val="50000"/>
        </a:spcAft>
        <a:defRPr sz="2800" b="1">
          <a:solidFill>
            <a:srgbClr val="006400"/>
          </a:solidFill>
          <a:latin typeface="+mn-lt"/>
          <a:ea typeface="+mn-ea"/>
        </a:defRPr>
      </a:lvl2pPr>
      <a:lvl3pPr marL="400050" algn="l" rtl="0" eaLnBrk="1" fontAlgn="base" hangingPunct="1">
        <a:spcBef>
          <a:spcPct val="35000"/>
        </a:spcBef>
        <a:spcAft>
          <a:spcPct val="25000"/>
        </a:spcAft>
        <a:buFont typeface="Arial" pitchFamily="34" charset="0"/>
        <a:defRPr sz="2800">
          <a:solidFill>
            <a:schemeClr val="tx1"/>
          </a:solidFill>
          <a:latin typeface="+mn-lt"/>
          <a:ea typeface="+mn-ea"/>
        </a:defRPr>
      </a:lvl3pPr>
      <a:lvl4pPr marL="914400" indent="-231775" algn="l" rtl="0" eaLnBrk="1" fontAlgn="base" hangingPunct="1">
        <a:spcBef>
          <a:spcPct val="35000"/>
        </a:spcBef>
        <a:spcAft>
          <a:spcPct val="25000"/>
        </a:spcAft>
        <a:buSzPct val="125000"/>
        <a:buChar char="•"/>
        <a:defRPr sz="2800">
          <a:solidFill>
            <a:schemeClr val="tx1"/>
          </a:solidFill>
          <a:latin typeface="+mn-lt"/>
          <a:ea typeface="+mn-ea"/>
        </a:defRPr>
      </a:lvl4pPr>
      <a:lvl5pPr marL="1252538" indent="3175" algn="l" rtl="0" eaLnBrk="1" fontAlgn="base" hangingPunct="1">
        <a:spcBef>
          <a:spcPct val="35000"/>
        </a:spcBef>
        <a:spcAft>
          <a:spcPct val="25000"/>
        </a:spcAft>
        <a:buSzPct val="125000"/>
        <a:buFont typeface="Wingdings" pitchFamily="2" charset="2"/>
        <a:defRPr sz="2800">
          <a:solidFill>
            <a:schemeClr val="tx1"/>
          </a:solidFill>
          <a:latin typeface="+mn-lt"/>
          <a:ea typeface="+mn-ea"/>
        </a:defRPr>
      </a:lvl5pPr>
      <a:lvl6pPr marL="1709738" indent="3175" algn="l" rtl="0" eaLnBrk="1" fontAlgn="base" hangingPunct="1">
        <a:spcBef>
          <a:spcPct val="35000"/>
        </a:spcBef>
        <a:spcAft>
          <a:spcPct val="25000"/>
        </a:spcAft>
        <a:buSzPct val="125000"/>
        <a:buFont typeface="Wingdings" pitchFamily="2" charset="2"/>
        <a:defRPr sz="2800">
          <a:solidFill>
            <a:schemeClr val="tx1"/>
          </a:solidFill>
          <a:latin typeface="+mn-lt"/>
          <a:ea typeface="+mn-ea"/>
        </a:defRPr>
      </a:lvl6pPr>
      <a:lvl7pPr marL="2166938" indent="3175" algn="l" rtl="0" eaLnBrk="1" fontAlgn="base" hangingPunct="1">
        <a:spcBef>
          <a:spcPct val="35000"/>
        </a:spcBef>
        <a:spcAft>
          <a:spcPct val="25000"/>
        </a:spcAft>
        <a:buSzPct val="125000"/>
        <a:buFont typeface="Wingdings" pitchFamily="2" charset="2"/>
        <a:defRPr sz="2800">
          <a:solidFill>
            <a:schemeClr val="tx1"/>
          </a:solidFill>
          <a:latin typeface="+mn-lt"/>
          <a:ea typeface="+mn-ea"/>
        </a:defRPr>
      </a:lvl7pPr>
      <a:lvl8pPr marL="2624138" indent="3175" algn="l" rtl="0" eaLnBrk="1" fontAlgn="base" hangingPunct="1">
        <a:spcBef>
          <a:spcPct val="35000"/>
        </a:spcBef>
        <a:spcAft>
          <a:spcPct val="25000"/>
        </a:spcAft>
        <a:buSzPct val="125000"/>
        <a:buFont typeface="Wingdings" pitchFamily="2" charset="2"/>
        <a:defRPr sz="2800">
          <a:solidFill>
            <a:schemeClr val="tx1"/>
          </a:solidFill>
          <a:latin typeface="+mn-lt"/>
          <a:ea typeface="+mn-ea"/>
        </a:defRPr>
      </a:lvl8pPr>
      <a:lvl9pPr marL="3081338" indent="3175" algn="l" rtl="0" eaLnBrk="1" fontAlgn="base" hangingPunct="1">
        <a:spcBef>
          <a:spcPct val="35000"/>
        </a:spcBef>
        <a:spcAft>
          <a:spcPct val="25000"/>
        </a:spcAft>
        <a:buSzPct val="125000"/>
        <a:buFont typeface="Wingdings" pitchFamily="2"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32898"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p:spPr>
      </p:pic>
      <p:sp>
        <p:nvSpPr>
          <p:cNvPr id="1232899"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endParaRPr lang="en-US"/>
          </a:p>
        </p:txBody>
      </p:sp>
      <p:sp>
        <p:nvSpPr>
          <p:cNvPr id="1232900" name="Rectangle 4"/>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290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232902"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232903"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232904"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34" charset="-128"/>
            </a:endParaRPr>
          </a:p>
        </p:txBody>
      </p:sp>
      <p:pic>
        <p:nvPicPr>
          <p:cNvPr id="1232905"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232906"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1232907"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sp>
        <p:nvSpPr>
          <p:cNvPr id="1232908"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endParaRPr lang="en-US" b="0"/>
          </a:p>
        </p:txBody>
      </p:sp>
      <p:sp>
        <p:nvSpPr>
          <p:cNvPr id="1232909" name="Rectangle 13">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endParaRPr lang="en-US"/>
          </a:p>
        </p:txBody>
      </p:sp>
      <p:pic>
        <p:nvPicPr>
          <p:cNvPr id="1232913" name="Picture 17" descr="section quizr">
            <a:hlinkClick r:id="" action="ppaction://hlinkshowjump?jump=nextslide"/>
          </p:cNvPr>
          <p:cNvPicPr>
            <a:picLocks noChangeAspect="1" noChangeArrowheads="1"/>
          </p:cNvPicPr>
          <p:nvPr/>
        </p:nvPicPr>
        <p:blipFill>
          <a:blip r:embed="rId15" cstate="print"/>
          <a:srcRect/>
          <a:stretch>
            <a:fillRect/>
          </a:stretch>
        </p:blipFill>
        <p:spPr bwMode="auto">
          <a:xfrm>
            <a:off x="1028700" y="2919413"/>
            <a:ext cx="2757488" cy="596900"/>
          </a:xfrm>
          <a:prstGeom prst="rect">
            <a:avLst/>
          </a:prstGeom>
          <a:noFill/>
        </p:spPr>
      </p:pic>
      <p:pic>
        <p:nvPicPr>
          <p:cNvPr id="1232914" name="Picture 18" descr="QT_icon">
            <a:hlinkClick r:id="rId16" action="ppaction://hlinkfile"/>
          </p:cNvPr>
          <p:cNvPicPr>
            <a:picLocks noChangeAspect="1" noChangeArrowheads="1"/>
          </p:cNvPicPr>
          <p:nvPr/>
        </p:nvPicPr>
        <p:blipFill>
          <a:blip r:embed="rId17" cstate="print"/>
          <a:srcRect/>
          <a:stretch>
            <a:fillRect/>
          </a:stretch>
        </p:blipFill>
        <p:spPr bwMode="auto">
          <a:xfrm>
            <a:off x="5446713" y="2730500"/>
            <a:ext cx="2211387" cy="854075"/>
          </a:xfrm>
          <a:prstGeom prst="rect">
            <a:avLst/>
          </a:prstGeom>
          <a:noFill/>
          <a:ln w="9525">
            <a:noFill/>
            <a:miter lim="800000"/>
            <a:headEnd/>
            <a:tailEnd/>
          </a:ln>
        </p:spPr>
      </p:pic>
      <p:sp>
        <p:nvSpPr>
          <p:cNvPr id="1232915" name="Text Box 19"/>
          <p:cNvSpPr txBox="1">
            <a:spLocks noChangeArrowheads="1"/>
          </p:cNvSpPr>
          <p:nvPr/>
        </p:nvSpPr>
        <p:spPr bwMode="auto">
          <a:xfrm>
            <a:off x="4016375" y="2659063"/>
            <a:ext cx="935038" cy="519112"/>
          </a:xfrm>
          <a:prstGeom prst="rect">
            <a:avLst/>
          </a:prstGeom>
          <a:noFill/>
          <a:ln w="9525">
            <a:noFill/>
            <a:miter lim="800000"/>
            <a:headEnd/>
            <a:tailEnd/>
          </a:ln>
          <a:effectLst/>
        </p:spPr>
        <p:txBody>
          <a:bodyPr wrap="none">
            <a:spAutoFit/>
          </a:bodyPr>
          <a:lstStyle/>
          <a:p>
            <a:r>
              <a:rPr lang="en-US" sz="2800" b="0" i="1"/>
              <a:t>- or -</a:t>
            </a:r>
          </a:p>
        </p:txBody>
      </p:sp>
      <p:pic>
        <p:nvPicPr>
          <p:cNvPr id="1232916" name="Picture 20" descr="sectionQUIZ_BAR copy"/>
          <p:cNvPicPr>
            <a:picLocks noChangeAspect="1" noChangeArrowheads="1"/>
          </p:cNvPicPr>
          <p:nvPr/>
        </p:nvPicPr>
        <p:blipFill>
          <a:blip r:embed="rId18" cstate="print"/>
          <a:srcRect/>
          <a:stretch>
            <a:fillRect/>
          </a:stretch>
        </p:blipFill>
        <p:spPr bwMode="auto">
          <a:xfrm>
            <a:off x="0" y="0"/>
            <a:ext cx="4900613" cy="771525"/>
          </a:xfrm>
          <a:prstGeom prst="rect">
            <a:avLst/>
          </a:prstGeom>
          <a:noFill/>
        </p:spPr>
      </p:pic>
      <p:sp>
        <p:nvSpPr>
          <p:cNvPr id="1232917" name="Text Box 21"/>
          <p:cNvSpPr txBox="1">
            <a:spLocks noChangeArrowheads="1"/>
          </p:cNvSpPr>
          <p:nvPr/>
        </p:nvSpPr>
        <p:spPr bwMode="auto">
          <a:xfrm>
            <a:off x="1152525" y="2276475"/>
            <a:ext cx="2314575" cy="396875"/>
          </a:xfrm>
          <a:prstGeom prst="rect">
            <a:avLst/>
          </a:prstGeom>
          <a:noFill/>
          <a:ln w="9525">
            <a:noFill/>
            <a:miter lim="800000"/>
            <a:headEnd/>
            <a:tailEnd/>
          </a:ln>
          <a:effectLst/>
        </p:spPr>
        <p:txBody>
          <a:bodyPr>
            <a:spAutoFit/>
          </a:bodyPr>
          <a:lstStyle/>
          <a:p>
            <a:pPr algn="ctr">
              <a:spcBef>
                <a:spcPct val="50000"/>
              </a:spcBef>
            </a:pPr>
            <a:r>
              <a:rPr lang="en-US" sz="2000"/>
              <a:t>Continue to:</a:t>
            </a:r>
          </a:p>
        </p:txBody>
      </p:sp>
      <p:sp>
        <p:nvSpPr>
          <p:cNvPr id="1232918" name="Text Box 22"/>
          <p:cNvSpPr txBox="1">
            <a:spLocks noChangeArrowheads="1"/>
          </p:cNvSpPr>
          <p:nvPr/>
        </p:nvSpPr>
        <p:spPr bwMode="auto">
          <a:xfrm>
            <a:off x="5286375" y="2273300"/>
            <a:ext cx="2592388" cy="396875"/>
          </a:xfrm>
          <a:prstGeom prst="rect">
            <a:avLst/>
          </a:prstGeom>
          <a:noFill/>
          <a:ln w="9525">
            <a:noFill/>
            <a:miter lim="800000"/>
            <a:headEnd/>
            <a:tailEnd/>
          </a:ln>
          <a:effectLst/>
        </p:spPr>
        <p:txBody>
          <a:bodyPr>
            <a:spAutoFit/>
          </a:bodyPr>
          <a:lstStyle/>
          <a:p>
            <a:pPr algn="ctr">
              <a:spcBef>
                <a:spcPct val="50000"/>
              </a:spcBef>
            </a:pPr>
            <a:r>
              <a:rPr lang="en-US" sz="2000"/>
              <a:t>Click to Launch:</a:t>
            </a:r>
          </a:p>
        </p:txBody>
      </p:sp>
      <p:sp>
        <p:nvSpPr>
          <p:cNvPr id="1232919" name="Rectangle 23"/>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232920" name="Rectangle 24"/>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D49088E1-F7C9-43B5-A580-2CC9803648DB}"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iming>
    <p:tnLst>
      <p:par>
        <p:cTn xmlns:p14="http://schemas.microsoft.com/office/powerpoint/2010/main" id="1" dur="indefinite" restart="never" nodeType="tmRoot"/>
      </p:par>
    </p:tnLst>
  </p:timing>
  <p:hf sldNum="0" hdr="0" dt="0"/>
  <p:txStyles>
    <p:titleStyle>
      <a:lvl1pPr algn="r" rtl="0" eaLnBrk="1" fontAlgn="base" hangingPunct="1">
        <a:spcBef>
          <a:spcPct val="0"/>
        </a:spcBef>
        <a:spcAft>
          <a:spcPct val="0"/>
        </a:spcAft>
        <a:defRPr sz="2200" b="1">
          <a:solidFill>
            <a:schemeClr val="bg1"/>
          </a:solidFill>
          <a:latin typeface="+mj-lt"/>
          <a:ea typeface="+mj-ea"/>
          <a:cs typeface="+mj-cs"/>
        </a:defRPr>
      </a:lvl1pPr>
      <a:lvl2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2pPr>
      <a:lvl3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3pPr>
      <a:lvl4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4pPr>
      <a:lvl5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5pPr>
      <a:lvl6pPr marL="4572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6pPr>
      <a:lvl7pPr marL="9144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7pPr>
      <a:lvl8pPr marL="13716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8pPr>
      <a:lvl9pPr marL="18288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9pPr>
    </p:titleStyle>
    <p:bodyStyle>
      <a:lvl1pPr algn="l" rtl="0" eaLnBrk="1" fontAlgn="base" hangingPunct="1">
        <a:spcBef>
          <a:spcPct val="0"/>
        </a:spcBef>
        <a:spcAft>
          <a:spcPct val="50000"/>
        </a:spcAft>
        <a:defRPr sz="3200" b="1">
          <a:solidFill>
            <a:srgbClr val="000080"/>
          </a:solidFill>
          <a:latin typeface="+mn-lt"/>
          <a:ea typeface="+mn-ea"/>
          <a:cs typeface="+mn-cs"/>
        </a:defRPr>
      </a:lvl1pPr>
      <a:lvl2pPr marL="509588" algn="l" rtl="0" eaLnBrk="1" fontAlgn="base" hangingPunct="1">
        <a:spcBef>
          <a:spcPct val="0"/>
        </a:spcBef>
        <a:spcAft>
          <a:spcPct val="50000"/>
        </a:spcAft>
        <a:defRPr sz="2800" b="1">
          <a:solidFill>
            <a:srgbClr val="006400"/>
          </a:solidFill>
          <a:latin typeface="+mn-lt"/>
          <a:ea typeface="+mn-ea"/>
        </a:defRPr>
      </a:lvl2pPr>
      <a:lvl3pPr marL="625475" algn="l" rtl="0" eaLnBrk="1" fontAlgn="base" hangingPunct="1">
        <a:spcBef>
          <a:spcPct val="0"/>
        </a:spcBef>
        <a:spcAft>
          <a:spcPct val="50000"/>
        </a:spcAft>
        <a:defRPr sz="2800">
          <a:solidFill>
            <a:schemeClr val="tx1"/>
          </a:solidFill>
          <a:latin typeface="+mn-lt"/>
          <a:ea typeface="+mn-ea"/>
        </a:defRPr>
      </a:lvl3pPr>
      <a:lvl4pPr marL="1371600" indent="-457200" algn="l" rtl="0" eaLnBrk="1" fontAlgn="base" hangingPunct="1">
        <a:spcBef>
          <a:spcPct val="0"/>
        </a:spcBef>
        <a:spcAft>
          <a:spcPct val="50000"/>
        </a:spcAft>
        <a:buAutoNum type="alphaLcPeriod"/>
        <a:defRPr sz="2400">
          <a:solidFill>
            <a:schemeClr val="tx1"/>
          </a:solidFill>
          <a:latin typeface="+mn-lt"/>
          <a:ea typeface="+mn-ea"/>
        </a:defRPr>
      </a:lvl4pPr>
      <a:lvl5pPr marL="3405188" indent="-609600" algn="l" rtl="0" eaLnBrk="1" fontAlgn="base" hangingPunct="1">
        <a:spcBef>
          <a:spcPct val="20000"/>
        </a:spcBef>
        <a:spcAft>
          <a:spcPct val="0"/>
        </a:spcAft>
        <a:buChar char="»"/>
        <a:defRPr sz="2800">
          <a:solidFill>
            <a:schemeClr val="tx1"/>
          </a:solidFill>
          <a:latin typeface="+mn-lt"/>
          <a:ea typeface="+mn-ea"/>
        </a:defRPr>
      </a:lvl5pPr>
      <a:lvl6pPr marL="3862388" indent="-609600" algn="l" rtl="0" eaLnBrk="1" fontAlgn="base" hangingPunct="1">
        <a:spcBef>
          <a:spcPct val="20000"/>
        </a:spcBef>
        <a:spcAft>
          <a:spcPct val="0"/>
        </a:spcAft>
        <a:buChar char="»"/>
        <a:defRPr sz="2800">
          <a:solidFill>
            <a:schemeClr val="tx1"/>
          </a:solidFill>
          <a:latin typeface="+mn-lt"/>
          <a:ea typeface="+mn-ea"/>
        </a:defRPr>
      </a:lvl6pPr>
      <a:lvl7pPr marL="4319588" indent="-609600" algn="l" rtl="0" eaLnBrk="1" fontAlgn="base" hangingPunct="1">
        <a:spcBef>
          <a:spcPct val="20000"/>
        </a:spcBef>
        <a:spcAft>
          <a:spcPct val="0"/>
        </a:spcAft>
        <a:buChar char="»"/>
        <a:defRPr sz="2800">
          <a:solidFill>
            <a:schemeClr val="tx1"/>
          </a:solidFill>
          <a:latin typeface="+mn-lt"/>
          <a:ea typeface="+mn-ea"/>
        </a:defRPr>
      </a:lvl7pPr>
      <a:lvl8pPr marL="4776788" indent="-609600" algn="l" rtl="0" eaLnBrk="1" fontAlgn="base" hangingPunct="1">
        <a:spcBef>
          <a:spcPct val="20000"/>
        </a:spcBef>
        <a:spcAft>
          <a:spcPct val="0"/>
        </a:spcAft>
        <a:buChar char="»"/>
        <a:defRPr sz="2800">
          <a:solidFill>
            <a:schemeClr val="tx1"/>
          </a:solidFill>
          <a:latin typeface="+mn-lt"/>
          <a:ea typeface="+mn-ea"/>
        </a:defRPr>
      </a:lvl8pPr>
      <a:lvl9pPr marL="5233988" indent="-609600" algn="l" rtl="0" eaLnBrk="1" fontAlgn="base" hangingPunct="1">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96386"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p:spPr>
      </p:pic>
      <p:sp>
        <p:nvSpPr>
          <p:cNvPr id="1296387"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endParaRPr lang="en-US"/>
          </a:p>
        </p:txBody>
      </p:sp>
      <p:sp>
        <p:nvSpPr>
          <p:cNvPr id="1296388" name="Rectangle 4"/>
          <p:cNvSpPr>
            <a:spLocks noGrp="1" noChangeArrowheads="1"/>
          </p:cNvSpPr>
          <p:nvPr>
            <p:ph type="body" idx="1"/>
          </p:nvPr>
        </p:nvSpPr>
        <p:spPr bwMode="auto">
          <a:xfrm>
            <a:off x="273050" y="1095375"/>
            <a:ext cx="8502650" cy="530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638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296390"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296391"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296392"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808038" algn="l"/>
                <a:tab pos="1311275" algn="l"/>
                <a:tab pos="1651000" algn="l"/>
              </a:tabLst>
            </a:pPr>
            <a:endParaRPr lang="en-US" sz="3200">
              <a:solidFill>
                <a:srgbClr val="000080"/>
              </a:solidFill>
              <a:ea typeface="ＭＳ Ｐゴシック" pitchFamily="34" charset="-128"/>
            </a:endParaRPr>
          </a:p>
        </p:txBody>
      </p:sp>
      <p:pic>
        <p:nvPicPr>
          <p:cNvPr id="1296393"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296394"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34" charset="-128"/>
            </a:endParaRPr>
          </a:p>
        </p:txBody>
      </p:sp>
      <p:sp>
        <p:nvSpPr>
          <p:cNvPr id="1296395"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sz="2400" b="0">
              <a:ea typeface="ＭＳ Ｐゴシック" pitchFamily="34" charset="-128"/>
            </a:endParaRPr>
          </a:p>
        </p:txBody>
      </p:sp>
      <p:sp>
        <p:nvSpPr>
          <p:cNvPr id="1296396"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endParaRPr lang="en-US" b="0"/>
          </a:p>
        </p:txBody>
      </p:sp>
      <p:sp>
        <p:nvSpPr>
          <p:cNvPr id="1296397" name="Rectangle 13">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endParaRPr lang="en-US"/>
          </a:p>
        </p:txBody>
      </p:sp>
      <p:pic>
        <p:nvPicPr>
          <p:cNvPr id="1296401" name="Picture 17" descr="sectionQUIZ_BAR copy"/>
          <p:cNvPicPr>
            <a:picLocks noChangeAspect="1" noChangeArrowheads="1"/>
          </p:cNvPicPr>
          <p:nvPr/>
        </p:nvPicPr>
        <p:blipFill>
          <a:blip r:embed="rId15" cstate="print"/>
          <a:srcRect/>
          <a:stretch>
            <a:fillRect/>
          </a:stretch>
        </p:blipFill>
        <p:spPr bwMode="auto">
          <a:xfrm>
            <a:off x="0" y="0"/>
            <a:ext cx="4900613" cy="771525"/>
          </a:xfrm>
          <a:prstGeom prst="rect">
            <a:avLst/>
          </a:prstGeom>
          <a:noFill/>
        </p:spPr>
      </p:pic>
      <p:sp>
        <p:nvSpPr>
          <p:cNvPr id="1296402" name="Rectangle 18"/>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296403" name="Rectangle 19"/>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D255B416-B509-4233-BB54-06F054032CE5}"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iming>
    <p:tnLst>
      <p:par>
        <p:cTn xmlns:p14="http://schemas.microsoft.com/office/powerpoint/2010/main" id="1" dur="indefinite" restart="never" nodeType="tmRoot"/>
      </p:par>
    </p:tnLst>
  </p:timing>
  <p:hf sldNum="0" hdr="0" dt="0"/>
  <p:txStyles>
    <p:titleStyle>
      <a:lvl1pPr algn="r" rtl="0" eaLnBrk="1" fontAlgn="base" hangingPunct="1">
        <a:spcBef>
          <a:spcPct val="0"/>
        </a:spcBef>
        <a:spcAft>
          <a:spcPct val="0"/>
        </a:spcAft>
        <a:defRPr sz="2200" b="1">
          <a:solidFill>
            <a:schemeClr val="bg1"/>
          </a:solidFill>
          <a:latin typeface="+mj-lt"/>
          <a:ea typeface="+mj-ea"/>
          <a:cs typeface="+mj-cs"/>
        </a:defRPr>
      </a:lvl1pPr>
      <a:lvl2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2pPr>
      <a:lvl3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3pPr>
      <a:lvl4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4pPr>
      <a:lvl5pPr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5pPr>
      <a:lvl6pPr marL="4572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6pPr>
      <a:lvl7pPr marL="9144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7pPr>
      <a:lvl8pPr marL="13716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8pPr>
      <a:lvl9pPr marL="1828800" algn="r" rtl="0" eaLnBrk="1" fontAlgn="base" hangingPunct="1">
        <a:spcBef>
          <a:spcPct val="0"/>
        </a:spcBef>
        <a:spcAft>
          <a:spcPct val="0"/>
        </a:spcAft>
        <a:defRPr sz="2200" b="1">
          <a:solidFill>
            <a:schemeClr val="bg1"/>
          </a:solidFill>
          <a:latin typeface="Arial" pitchFamily="34" charset="0"/>
          <a:ea typeface="ＭＳ Ｐゴシック" pitchFamily="34" charset="-128"/>
        </a:defRPr>
      </a:lvl9pPr>
    </p:titleStyle>
    <p:bodyStyle>
      <a:lvl1pPr algn="l" rtl="0" eaLnBrk="1" fontAlgn="base" hangingPunct="1">
        <a:spcBef>
          <a:spcPct val="0"/>
        </a:spcBef>
        <a:spcAft>
          <a:spcPct val="50000"/>
        </a:spcAft>
        <a:tabLst>
          <a:tab pos="808038" algn="l"/>
          <a:tab pos="1311275" algn="l"/>
          <a:tab pos="1651000" algn="l"/>
        </a:tabLst>
        <a:defRPr sz="3200" b="1">
          <a:solidFill>
            <a:srgbClr val="000080"/>
          </a:solidFill>
          <a:latin typeface="+mn-lt"/>
          <a:ea typeface="+mn-ea"/>
          <a:cs typeface="+mn-cs"/>
        </a:defRPr>
      </a:lvl1pPr>
      <a:lvl2pPr marL="625475" indent="-7938" algn="l" rtl="0" eaLnBrk="1" fontAlgn="base" hangingPunct="1">
        <a:spcBef>
          <a:spcPct val="0"/>
        </a:spcBef>
        <a:spcAft>
          <a:spcPct val="50000"/>
        </a:spcAft>
        <a:tabLst>
          <a:tab pos="808038" algn="l"/>
          <a:tab pos="1311275" algn="l"/>
          <a:tab pos="1651000" algn="l"/>
        </a:tabLst>
        <a:defRPr sz="2800">
          <a:solidFill>
            <a:schemeClr val="tx1"/>
          </a:solidFill>
          <a:latin typeface="+mn-lt"/>
          <a:ea typeface="+mn-ea"/>
        </a:defRPr>
      </a:lvl2pPr>
      <a:lvl3pPr marL="1195388" indent="-449263" algn="l" rtl="0" eaLnBrk="1" fontAlgn="base" hangingPunct="1">
        <a:spcBef>
          <a:spcPct val="0"/>
        </a:spcBef>
        <a:spcAft>
          <a:spcPct val="50000"/>
        </a:spcAft>
        <a:buAutoNum type="alphaLcPeriod"/>
        <a:tabLst>
          <a:tab pos="808038" algn="l"/>
          <a:tab pos="1311275" algn="l"/>
          <a:tab pos="1651000" algn="l"/>
        </a:tabLst>
        <a:defRPr sz="2800">
          <a:solidFill>
            <a:schemeClr val="tx1"/>
          </a:solidFill>
          <a:latin typeface="+mn-lt"/>
          <a:ea typeface="+mn-ea"/>
        </a:defRPr>
      </a:lvl3pPr>
      <a:lvl4pPr marL="2765425" indent="-1454150" algn="l" rtl="0" eaLnBrk="1" fontAlgn="base" hangingPunct="1">
        <a:spcBef>
          <a:spcPct val="0"/>
        </a:spcBef>
        <a:spcAft>
          <a:spcPct val="50000"/>
        </a:spcAft>
        <a:tabLst>
          <a:tab pos="808038" algn="l"/>
          <a:tab pos="1311275" algn="l"/>
          <a:tab pos="1651000" algn="l"/>
        </a:tabLst>
        <a:defRPr sz="2400">
          <a:solidFill>
            <a:schemeClr val="tx1"/>
          </a:solidFill>
          <a:latin typeface="+mn-lt"/>
          <a:ea typeface="+mn-ea"/>
        </a:defRPr>
      </a:lvl4pPr>
      <a:lvl5pPr marL="3489325" indent="-609600" algn="l" rtl="0" eaLnBrk="1" fontAlgn="base" hangingPunct="1">
        <a:spcBef>
          <a:spcPct val="20000"/>
        </a:spcBef>
        <a:spcAft>
          <a:spcPct val="0"/>
        </a:spcAft>
        <a:tabLst>
          <a:tab pos="808038" algn="l"/>
          <a:tab pos="1311275" algn="l"/>
          <a:tab pos="1651000" algn="l"/>
        </a:tabLst>
        <a:defRPr sz="2800">
          <a:solidFill>
            <a:schemeClr val="tx1"/>
          </a:solidFill>
          <a:latin typeface="+mn-lt"/>
          <a:ea typeface="+mn-ea"/>
        </a:defRPr>
      </a:lvl5pPr>
      <a:lvl6pPr marL="3946525" indent="-609600" algn="l" rtl="0" eaLnBrk="1" fontAlgn="base" hangingPunct="1">
        <a:spcBef>
          <a:spcPct val="20000"/>
        </a:spcBef>
        <a:spcAft>
          <a:spcPct val="0"/>
        </a:spcAft>
        <a:tabLst>
          <a:tab pos="808038" algn="l"/>
          <a:tab pos="1311275" algn="l"/>
          <a:tab pos="1651000" algn="l"/>
        </a:tabLst>
        <a:defRPr sz="2800">
          <a:solidFill>
            <a:schemeClr val="tx1"/>
          </a:solidFill>
          <a:latin typeface="+mn-lt"/>
          <a:ea typeface="+mn-ea"/>
        </a:defRPr>
      </a:lvl6pPr>
      <a:lvl7pPr marL="4403725" indent="-609600" algn="l" rtl="0" eaLnBrk="1" fontAlgn="base" hangingPunct="1">
        <a:spcBef>
          <a:spcPct val="20000"/>
        </a:spcBef>
        <a:spcAft>
          <a:spcPct val="0"/>
        </a:spcAft>
        <a:tabLst>
          <a:tab pos="808038" algn="l"/>
          <a:tab pos="1311275" algn="l"/>
          <a:tab pos="1651000" algn="l"/>
        </a:tabLst>
        <a:defRPr sz="2800">
          <a:solidFill>
            <a:schemeClr val="tx1"/>
          </a:solidFill>
          <a:latin typeface="+mn-lt"/>
          <a:ea typeface="+mn-ea"/>
        </a:defRPr>
      </a:lvl7pPr>
      <a:lvl8pPr marL="4860925" indent="-609600" algn="l" rtl="0" eaLnBrk="1" fontAlgn="base" hangingPunct="1">
        <a:spcBef>
          <a:spcPct val="20000"/>
        </a:spcBef>
        <a:spcAft>
          <a:spcPct val="0"/>
        </a:spcAft>
        <a:tabLst>
          <a:tab pos="808038" algn="l"/>
          <a:tab pos="1311275" algn="l"/>
          <a:tab pos="1651000" algn="l"/>
        </a:tabLst>
        <a:defRPr sz="2800">
          <a:solidFill>
            <a:schemeClr val="tx1"/>
          </a:solidFill>
          <a:latin typeface="+mn-lt"/>
          <a:ea typeface="+mn-ea"/>
        </a:defRPr>
      </a:lvl8pPr>
      <a:lvl9pPr marL="5318125" indent="-609600" algn="l" rtl="0" eaLnBrk="1" fontAlgn="base" hangingPunct="1">
        <a:spcBef>
          <a:spcPct val="20000"/>
        </a:spcBef>
        <a:spcAft>
          <a:spcPct val="0"/>
        </a:spcAft>
        <a:tabLst>
          <a:tab pos="808038" algn="l"/>
          <a:tab pos="1311275" algn="l"/>
          <a:tab pos="1651000"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r>
              <a:rPr lang="en-US" smtClean="0"/>
              <a:t>Copyright Pearson Prentice Hall</a:t>
            </a:r>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r>
              <a:rPr lang="en-US" smtClean="0"/>
              <a:t>1</a:t>
            </a:r>
            <a:endParaRPr lang="en-US"/>
          </a:p>
        </p:txBody>
      </p:sp>
      <p:sp>
        <p:nvSpPr>
          <p:cNvPr id="11" name="Rectangle 18"/>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34" charset="-128"/>
              </a:rPr>
              <a:t>Slide </a:t>
            </a:r>
          </a:p>
          <a:p>
            <a:pPr algn="r"/>
            <a:fld id="{E6CA8CBF-77D0-4B1A-9FC0-A7FB90471E45}" type="slidenum">
              <a:rPr lang="en-US" sz="1200">
                <a:solidFill>
                  <a:schemeClr val="bg1"/>
                </a:solidFill>
                <a:ea typeface="ＭＳ Ｐゴシック" pitchFamily="34" charset="-128"/>
              </a:rPr>
              <a:pPr algn="r"/>
              <a:t>‹#›</a:t>
            </a:fld>
            <a:r>
              <a:rPr lang="en-US" sz="1200">
                <a:solidFill>
                  <a:schemeClr val="bg1"/>
                </a:solidFill>
                <a:ea typeface="ＭＳ Ｐゴシック" pitchFamily="34" charset="-128"/>
              </a:rPr>
              <a:t> of 26</a:t>
            </a:r>
            <a:endParaRPr lang="en-US" sz="1400">
              <a:solidFill>
                <a:schemeClr val="bg1"/>
              </a:solidFill>
              <a:ea typeface="ＭＳ Ｐゴシック" pitchFamily="34" charset="-128"/>
            </a:endParaRPr>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dt="0"/>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10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10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3.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3.bin"/><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10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2.bin"/><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 Type="http://schemas.openxmlformats.org/officeDocument/2006/relationships/slideLayout" Target="../slideLayouts/slideLayout10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0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0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10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1" Type="http://schemas.openxmlformats.org/officeDocument/2006/relationships/slideLayout" Target="../slideLayouts/slideLayout10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1" Type="http://schemas.openxmlformats.org/officeDocument/2006/relationships/slideLayout" Target="../slideLayouts/slideLayout10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10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5" name="Rectangle 5"/>
          <p:cNvSpPr>
            <a:spLocks noGrp="1" noChangeArrowheads="1"/>
          </p:cNvSpPr>
          <p:nvPr>
            <p:ph type="title"/>
          </p:nvPr>
        </p:nvSpPr>
        <p:spPr bwMode="auto">
          <a:xfrm>
            <a:off x="203201" y="0"/>
            <a:ext cx="8940800" cy="2071688"/>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rgbClr val="990000"/>
                </a:solidFill>
              </a:rPr>
              <a:t>4-2What </a:t>
            </a:r>
            <a:r>
              <a:rPr lang="en-US" sz="4000" dirty="0">
                <a:solidFill>
                  <a:srgbClr val="990000"/>
                </a:solidFill>
              </a:rPr>
              <a:t>Shapes an Ecosystem?</a:t>
            </a:r>
          </a:p>
        </p:txBody>
      </p:sp>
      <p:pic>
        <p:nvPicPr>
          <p:cNvPr id="6" name="Picture 2"/>
          <p:cNvPicPr>
            <a:picLocks noChangeAspect="1" noChangeArrowheads="1"/>
          </p:cNvPicPr>
          <p:nvPr/>
        </p:nvPicPr>
        <p:blipFill>
          <a:blip r:embed="rId3" cstate="print"/>
          <a:srcRect/>
          <a:stretch>
            <a:fillRect/>
          </a:stretch>
        </p:blipFill>
        <p:spPr bwMode="auto">
          <a:xfrm>
            <a:off x="899896" y="753730"/>
            <a:ext cx="7626488" cy="549389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descr="Rectangle: Click to edit Master text styles&#10;Second level&#10;Third level&#10;Fourth level&#10;Fifth level"/>
          <p:cNvSpPr>
            <a:spLocks noGrp="1" noChangeArrowheads="1"/>
          </p:cNvSpPr>
          <p:nvPr>
            <p:ph type="body" idx="1"/>
          </p:nvPr>
        </p:nvSpPr>
        <p:spPr>
          <a:xfrm>
            <a:off x="309034" y="334433"/>
            <a:ext cx="3787775" cy="1939925"/>
          </a:xfrm>
        </p:spPr>
        <p:txBody>
          <a:bodyPr/>
          <a:lstStyle/>
          <a:p>
            <a:pPr eaLnBrk="1" hangingPunct="1"/>
            <a:r>
              <a:rPr lang="en-US" dirty="0">
                <a:ea typeface="ＭＳ Ｐゴシック" pitchFamily="-107" charset="-128"/>
                <a:cs typeface="ＭＳ Ｐゴシック" pitchFamily="-107" charset="-128"/>
              </a:rPr>
              <a:t>Population cycles</a:t>
            </a:r>
          </a:p>
          <a:p>
            <a:pPr lvl="1" eaLnBrk="1" hangingPunct="1"/>
            <a:r>
              <a:rPr lang="en-US" dirty="0"/>
              <a:t>predator – prey interactions</a:t>
            </a:r>
          </a:p>
        </p:txBody>
      </p:sp>
      <p:pic>
        <p:nvPicPr>
          <p:cNvPr id="526340" name="Picture 4" descr="52-19a-PopCycleHareLynxPhot"/>
          <p:cNvPicPr>
            <a:picLocks noChangeAspect="1" noChangeArrowheads="1"/>
          </p:cNvPicPr>
          <p:nvPr/>
        </p:nvPicPr>
        <p:blipFill>
          <a:blip r:embed="rId4"/>
          <a:srcRect l="17999" t="27170" r="17999" b="27170"/>
          <a:stretch>
            <a:fillRect/>
          </a:stretch>
        </p:blipFill>
        <p:spPr bwMode="auto">
          <a:xfrm>
            <a:off x="4827058" y="339725"/>
            <a:ext cx="4019550" cy="18986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26341" name="Picture 5" descr="52-19b-PopCycleHareLynx-L"/>
          <p:cNvPicPr>
            <a:picLocks noChangeAspect="1" noChangeArrowheads="1"/>
          </p:cNvPicPr>
          <p:nvPr/>
        </p:nvPicPr>
        <p:blipFill>
          <a:blip r:embed="rId5"/>
          <a:srcRect b="5360"/>
          <a:stretch>
            <a:fillRect/>
          </a:stretch>
        </p:blipFill>
        <p:spPr bwMode="auto">
          <a:xfrm>
            <a:off x="0" y="2136247"/>
            <a:ext cx="9328747" cy="4446586"/>
          </a:xfrm>
          <a:prstGeom prst="rect">
            <a:avLst/>
          </a:prstGeom>
          <a:noFill/>
          <a:ln w="9525">
            <a:solidFill>
              <a:srgbClr val="0F116A"/>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51966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6341"/>
                                        </p:tgtEl>
                                        <p:attrNameLst>
                                          <p:attrName>style.visibility</p:attrName>
                                        </p:attrNameLst>
                                      </p:cBhvr>
                                      <p:to>
                                        <p:strVal val="visible"/>
                                      </p:to>
                                    </p:set>
                                    <p:animEffect transition="in" filter="wipe(left)">
                                      <p:cBhvr>
                                        <p:cTn id="7" dur="500"/>
                                        <p:tgtEl>
                                          <p:spTgt spid="52634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490" y="858218"/>
            <a:ext cx="8229600" cy="5200826"/>
          </a:xfrm>
        </p:spPr>
        <p:txBody>
          <a:bodyPr>
            <a:normAutofit/>
          </a:bodyPr>
          <a:lstStyle/>
          <a:p>
            <a:r>
              <a:rPr lang="en-US" dirty="0" smtClean="0"/>
              <a:t>Any relationship in which two organisms live closely together is called </a:t>
            </a:r>
            <a:r>
              <a:rPr lang="en-US" b="1" dirty="0" smtClean="0">
                <a:solidFill>
                  <a:srgbClr val="C00000"/>
                </a:solidFill>
              </a:rPr>
              <a:t>symbiosis</a:t>
            </a:r>
            <a:r>
              <a:rPr lang="en-US" dirty="0" smtClean="0">
                <a:solidFill>
                  <a:srgbClr val="496010"/>
                </a:solidFill>
              </a:rPr>
              <a:t>.</a:t>
            </a:r>
          </a:p>
          <a:p>
            <a:pPr>
              <a:buNone/>
            </a:pPr>
            <a:endParaRPr lang="en-US" sz="1100" dirty="0" smtClean="0"/>
          </a:p>
          <a:p>
            <a:r>
              <a:rPr lang="en-US" sz="2800" dirty="0" smtClean="0"/>
              <a:t>Types of </a:t>
            </a:r>
            <a:r>
              <a:rPr lang="en-US" sz="2800" b="1" dirty="0" smtClean="0">
                <a:solidFill>
                  <a:srgbClr val="C00000"/>
                </a:solidFill>
              </a:rPr>
              <a:t>symbiosis</a:t>
            </a:r>
            <a:r>
              <a:rPr lang="en-US" sz="2800" b="1" dirty="0" smtClean="0"/>
              <a:t>:</a:t>
            </a:r>
            <a:endParaRPr lang="en-US" sz="2800" dirty="0" smtClean="0"/>
          </a:p>
          <a:p>
            <a:pPr lvl="1"/>
            <a:r>
              <a:rPr lang="en-US" sz="2000" dirty="0" smtClean="0">
                <a:solidFill>
                  <a:srgbClr val="496010"/>
                </a:solidFill>
              </a:rPr>
              <a:t>Mutualism</a:t>
            </a:r>
          </a:p>
          <a:p>
            <a:pPr lvl="2"/>
            <a:r>
              <a:rPr lang="en-US" sz="2000" dirty="0" smtClean="0"/>
              <a:t>Both species benefit</a:t>
            </a:r>
          </a:p>
          <a:p>
            <a:pPr lvl="1"/>
            <a:endParaRPr lang="en-US" sz="2000" dirty="0" smtClean="0">
              <a:solidFill>
                <a:srgbClr val="496010"/>
              </a:solidFill>
            </a:endParaRPr>
          </a:p>
          <a:p>
            <a:pPr lvl="1"/>
            <a:r>
              <a:rPr lang="en-US" sz="2000" dirty="0" smtClean="0">
                <a:solidFill>
                  <a:srgbClr val="496010"/>
                </a:solidFill>
              </a:rPr>
              <a:t>Commensalism</a:t>
            </a:r>
          </a:p>
          <a:p>
            <a:pPr lvl="2"/>
            <a:r>
              <a:rPr lang="en-US" sz="2000" dirty="0" smtClean="0"/>
              <a:t>One species benefits the other is neither helped or harmed</a:t>
            </a:r>
          </a:p>
          <a:p>
            <a:pPr lvl="2"/>
            <a:endParaRPr lang="en-US" sz="2000" dirty="0" smtClean="0"/>
          </a:p>
          <a:p>
            <a:pPr lvl="1"/>
            <a:r>
              <a:rPr lang="en-US" sz="2000" dirty="0" smtClean="0">
                <a:solidFill>
                  <a:srgbClr val="496010"/>
                </a:solidFill>
              </a:rPr>
              <a:t>Parasitism</a:t>
            </a:r>
          </a:p>
          <a:p>
            <a:pPr lvl="2"/>
            <a:r>
              <a:rPr lang="en-US" sz="2000" dirty="0" smtClean="0"/>
              <a:t>One organism is helped the other is harmed</a:t>
            </a:r>
          </a:p>
          <a:p>
            <a:pPr lvl="1"/>
            <a:endParaRPr lang="en-US" dirty="0"/>
          </a:p>
        </p:txBody>
      </p:sp>
      <p:sp>
        <p:nvSpPr>
          <p:cNvPr id="3" name="Title 2"/>
          <p:cNvSpPr>
            <a:spLocks noGrp="1"/>
          </p:cNvSpPr>
          <p:nvPr>
            <p:ph type="title"/>
          </p:nvPr>
        </p:nvSpPr>
        <p:spPr>
          <a:xfrm>
            <a:off x="457200" y="91754"/>
            <a:ext cx="8229600" cy="752304"/>
          </a:xfrm>
        </p:spPr>
        <p:txBody>
          <a:bodyPr/>
          <a:lstStyle/>
          <a:p>
            <a:pPr algn="ctr"/>
            <a:r>
              <a:rPr lang="en-US" dirty="0" smtClean="0"/>
              <a:t>Interactions in the Ecosystem</a:t>
            </a:r>
            <a:endParaRPr lang="en-US" dirty="0"/>
          </a:p>
        </p:txBody>
      </p:sp>
      <p:pic>
        <p:nvPicPr>
          <p:cNvPr id="1430530" name="Picture 2" descr="http://www.alaska-in-pictures.com/data/media/3/humpback-whale-barnacles_6432.jpg"/>
          <p:cNvPicPr>
            <a:picLocks noChangeAspect="1" noChangeArrowheads="1"/>
          </p:cNvPicPr>
          <p:nvPr/>
        </p:nvPicPr>
        <p:blipFill>
          <a:blip r:embed="rId3" cstate="print"/>
          <a:srcRect/>
          <a:stretch>
            <a:fillRect/>
          </a:stretch>
        </p:blipFill>
        <p:spPr bwMode="auto">
          <a:xfrm>
            <a:off x="5607096" y="1671094"/>
            <a:ext cx="3301433" cy="2200956"/>
          </a:xfrm>
          <a:prstGeom prst="rect">
            <a:avLst/>
          </a:prstGeom>
          <a:noFill/>
        </p:spPr>
      </p:pic>
      <p:sp>
        <p:nvSpPr>
          <p:cNvPr id="4" name="TextBox 3"/>
          <p:cNvSpPr txBox="1"/>
          <p:nvPr/>
        </p:nvSpPr>
        <p:spPr>
          <a:xfrm>
            <a:off x="-155532" y="3032162"/>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lide(fromBottom)">
                                      <p:cBhvr>
                                        <p:cTn id="12" dur="500"/>
                                        <p:tgtEl>
                                          <p:spTgt spid="2">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slide(fromBottom)">
                                      <p:cBhvr>
                                        <p:cTn id="15" dur="500"/>
                                        <p:tgtEl>
                                          <p:spTgt spid="2">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slide(fromBottom)">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slide(fromBottom)">
                                      <p:cBhvr>
                                        <p:cTn id="23" dur="500"/>
                                        <p:tgtEl>
                                          <p:spTgt spid="2">
                                            <p:txEl>
                                              <p:pRg st="6" end="6"/>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slide(fromBottom)">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slide(fromBottom)">
                                      <p:cBhvr>
                                        <p:cTn id="31" dur="500"/>
                                        <p:tgtEl>
                                          <p:spTgt spid="2">
                                            <p:txEl>
                                              <p:pRg st="9" end="9"/>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slide(fromBottom)">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3" name="Picture 5"/>
          <p:cNvPicPr>
            <a:picLocks noChangeAspect="1" noChangeArrowheads="1"/>
          </p:cNvPicPr>
          <p:nvPr/>
        </p:nvPicPr>
        <p:blipFill>
          <a:blip r:embed="rId4"/>
          <a:srcRect l="5353" b="4431"/>
          <a:stretch>
            <a:fillRect/>
          </a:stretch>
        </p:blipFill>
        <p:spPr bwMode="auto">
          <a:xfrm>
            <a:off x="298450" y="3497263"/>
            <a:ext cx="5376863" cy="3281362"/>
          </a:xfrm>
          <a:prstGeom prst="rect">
            <a:avLst/>
          </a:prstGeom>
          <a:noFill/>
          <a:ln w="9525">
            <a:noFill/>
            <a:miter lim="800000"/>
            <a:headEnd/>
            <a:tailEnd/>
          </a:ln>
          <a:effectLst>
            <a:outerShdw blurRad="63500" dist="35921" dir="2700000" algn="ctr" rotWithShape="0">
              <a:srgbClr val="000000"/>
            </a:outerShdw>
          </a:effectLst>
        </p:spPr>
      </p:pic>
      <p:sp>
        <p:nvSpPr>
          <p:cNvPr id="27650"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What relationship is this?</a:t>
            </a:r>
          </a:p>
        </p:txBody>
      </p:sp>
      <p:pic>
        <p:nvPicPr>
          <p:cNvPr id="488454" name="Picture 6"/>
          <p:cNvPicPr>
            <a:picLocks noChangeAspect="1" noChangeArrowheads="1"/>
          </p:cNvPicPr>
          <p:nvPr/>
        </p:nvPicPr>
        <p:blipFill>
          <a:blip r:embed="rId5"/>
          <a:srcRect l="30937" t="3000" r="29250" b="9000"/>
          <a:stretch>
            <a:fillRect/>
          </a:stretch>
        </p:blipFill>
        <p:spPr bwMode="auto">
          <a:xfrm>
            <a:off x="182563" y="1300163"/>
            <a:ext cx="2332037" cy="38671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88455" name="Picture 7"/>
          <p:cNvPicPr>
            <a:picLocks noChangeAspect="1" noChangeArrowheads="1"/>
          </p:cNvPicPr>
          <p:nvPr/>
        </p:nvPicPr>
        <p:blipFill>
          <a:blip r:embed="rId6"/>
          <a:srcRect l="22501" t="3751" r="22501" b="3000"/>
          <a:stretch>
            <a:fillRect/>
          </a:stretch>
        </p:blipFill>
        <p:spPr bwMode="auto">
          <a:xfrm>
            <a:off x="2538413" y="1300163"/>
            <a:ext cx="2506662" cy="3186112"/>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88456" name="Picture 8"/>
          <p:cNvPicPr>
            <a:picLocks noChangeAspect="1" noChangeArrowheads="1"/>
          </p:cNvPicPr>
          <p:nvPr/>
        </p:nvPicPr>
        <p:blipFill>
          <a:blip r:embed="rId7"/>
          <a:srcRect/>
          <a:stretch>
            <a:fillRect/>
          </a:stretch>
        </p:blipFill>
        <p:spPr bwMode="auto">
          <a:xfrm>
            <a:off x="5175250" y="3819525"/>
            <a:ext cx="3832225" cy="289877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88457" name="Picture 9"/>
          <p:cNvPicPr>
            <a:picLocks noChangeAspect="1" noChangeArrowheads="1"/>
          </p:cNvPicPr>
          <p:nvPr/>
        </p:nvPicPr>
        <p:blipFill>
          <a:blip r:embed="rId8"/>
          <a:srcRect l="11058" t="11058" r="22115" b="33173"/>
          <a:stretch>
            <a:fillRect/>
          </a:stretch>
        </p:blipFill>
        <p:spPr bwMode="auto">
          <a:xfrm>
            <a:off x="4926013" y="1406525"/>
            <a:ext cx="4106862" cy="2270125"/>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869516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8453"/>
                                        </p:tgtEl>
                                        <p:attrNameLst>
                                          <p:attrName>style.visibility</p:attrName>
                                        </p:attrNameLst>
                                      </p:cBhvr>
                                      <p:to>
                                        <p:strVal val="visible"/>
                                      </p:to>
                                    </p:set>
                                    <p:anim calcmode="lin" valueType="num">
                                      <p:cBhvr additive="base">
                                        <p:cTn id="7" dur="500" fill="hold"/>
                                        <p:tgtEl>
                                          <p:spTgt spid="488453"/>
                                        </p:tgtEl>
                                        <p:attrNameLst>
                                          <p:attrName>ppt_x</p:attrName>
                                        </p:attrNameLst>
                                      </p:cBhvr>
                                      <p:tavLst>
                                        <p:tav tm="0">
                                          <p:val>
                                            <p:strVal val="0-#ppt_w/2"/>
                                          </p:val>
                                        </p:tav>
                                        <p:tav tm="100000">
                                          <p:val>
                                            <p:strVal val="#ppt_x"/>
                                          </p:val>
                                        </p:tav>
                                      </p:tavLst>
                                    </p:anim>
                                    <p:anim calcmode="lin" valueType="num">
                                      <p:cBhvr additive="base">
                                        <p:cTn id="8" dur="500" fill="hold"/>
                                        <p:tgtEl>
                                          <p:spTgt spid="4884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88455"/>
                                        </p:tgtEl>
                                        <p:attrNameLst>
                                          <p:attrName>style.visibility</p:attrName>
                                        </p:attrNameLst>
                                      </p:cBhvr>
                                      <p:to>
                                        <p:strVal val="visible"/>
                                      </p:to>
                                    </p:set>
                                    <p:anim calcmode="lin" valueType="num">
                                      <p:cBhvr additive="base">
                                        <p:cTn id="13" dur="500" fill="hold"/>
                                        <p:tgtEl>
                                          <p:spTgt spid="488455"/>
                                        </p:tgtEl>
                                        <p:attrNameLst>
                                          <p:attrName>ppt_x</p:attrName>
                                        </p:attrNameLst>
                                      </p:cBhvr>
                                      <p:tavLst>
                                        <p:tav tm="0">
                                          <p:val>
                                            <p:strVal val="0-#ppt_w/2"/>
                                          </p:val>
                                        </p:tav>
                                        <p:tav tm="100000">
                                          <p:val>
                                            <p:strVal val="#ppt_x"/>
                                          </p:val>
                                        </p:tav>
                                      </p:tavLst>
                                    </p:anim>
                                    <p:anim calcmode="lin" valueType="num">
                                      <p:cBhvr additive="base">
                                        <p:cTn id="14" dur="500" fill="hold"/>
                                        <p:tgtEl>
                                          <p:spTgt spid="4884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88454"/>
                                        </p:tgtEl>
                                        <p:attrNameLst>
                                          <p:attrName>style.visibility</p:attrName>
                                        </p:attrNameLst>
                                      </p:cBhvr>
                                      <p:to>
                                        <p:strVal val="visible"/>
                                      </p:to>
                                    </p:set>
                                    <p:anim calcmode="lin" valueType="num">
                                      <p:cBhvr additive="base">
                                        <p:cTn id="19" dur="500" fill="hold"/>
                                        <p:tgtEl>
                                          <p:spTgt spid="488454"/>
                                        </p:tgtEl>
                                        <p:attrNameLst>
                                          <p:attrName>ppt_x</p:attrName>
                                        </p:attrNameLst>
                                      </p:cBhvr>
                                      <p:tavLst>
                                        <p:tav tm="0">
                                          <p:val>
                                            <p:strVal val="0-#ppt_w/2"/>
                                          </p:val>
                                        </p:tav>
                                        <p:tav tm="100000">
                                          <p:val>
                                            <p:strVal val="#ppt_x"/>
                                          </p:val>
                                        </p:tav>
                                      </p:tavLst>
                                    </p:anim>
                                    <p:anim calcmode="lin" valueType="num">
                                      <p:cBhvr additive="base">
                                        <p:cTn id="20" dur="500" fill="hold"/>
                                        <p:tgtEl>
                                          <p:spTgt spid="4884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88457"/>
                                        </p:tgtEl>
                                        <p:attrNameLst>
                                          <p:attrName>style.visibility</p:attrName>
                                        </p:attrNameLst>
                                      </p:cBhvr>
                                      <p:to>
                                        <p:strVal val="visible"/>
                                      </p:to>
                                    </p:set>
                                    <p:anim calcmode="lin" valueType="num">
                                      <p:cBhvr additive="base">
                                        <p:cTn id="25" dur="500" fill="hold"/>
                                        <p:tgtEl>
                                          <p:spTgt spid="488457"/>
                                        </p:tgtEl>
                                        <p:attrNameLst>
                                          <p:attrName>ppt_x</p:attrName>
                                        </p:attrNameLst>
                                      </p:cBhvr>
                                      <p:tavLst>
                                        <p:tav tm="0">
                                          <p:val>
                                            <p:strVal val="0-#ppt_w/2"/>
                                          </p:val>
                                        </p:tav>
                                        <p:tav tm="100000">
                                          <p:val>
                                            <p:strVal val="#ppt_x"/>
                                          </p:val>
                                        </p:tav>
                                      </p:tavLst>
                                    </p:anim>
                                    <p:anim calcmode="lin" valueType="num">
                                      <p:cBhvr additive="base">
                                        <p:cTn id="26" dur="500" fill="hold"/>
                                        <p:tgtEl>
                                          <p:spTgt spid="4884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88456"/>
                                        </p:tgtEl>
                                        <p:attrNameLst>
                                          <p:attrName>style.visibility</p:attrName>
                                        </p:attrNameLst>
                                      </p:cBhvr>
                                      <p:to>
                                        <p:strVal val="visible"/>
                                      </p:to>
                                    </p:set>
                                    <p:anim calcmode="lin" valueType="num">
                                      <p:cBhvr additive="base">
                                        <p:cTn id="31" dur="500" fill="hold"/>
                                        <p:tgtEl>
                                          <p:spTgt spid="488456"/>
                                        </p:tgtEl>
                                        <p:attrNameLst>
                                          <p:attrName>ppt_x</p:attrName>
                                        </p:attrNameLst>
                                      </p:cBhvr>
                                      <p:tavLst>
                                        <p:tav tm="0">
                                          <p:val>
                                            <p:strVal val="0-#ppt_w/2"/>
                                          </p:val>
                                        </p:tav>
                                        <p:tav tm="100000">
                                          <p:val>
                                            <p:strVal val="#ppt_x"/>
                                          </p:val>
                                        </p:tav>
                                      </p:tavLst>
                                    </p:anim>
                                    <p:anim calcmode="lin" valueType="num">
                                      <p:cBhvr additive="base">
                                        <p:cTn id="32" dur="500" fill="hold"/>
                                        <p:tgtEl>
                                          <p:spTgt spid="4884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3513" y="76200"/>
            <a:ext cx="8534400" cy="503238"/>
          </a:xfrm>
        </p:spPr>
        <p:txBody>
          <a:bodyPr>
            <a:normAutofit fontScale="90000"/>
          </a:bodyPr>
          <a:lstStyle/>
          <a:p>
            <a:pPr eaLnBrk="1" hangingPunct="1"/>
            <a:r>
              <a:rPr lang="en-US" i="1">
                <a:latin typeface="Times New Roman" charset="0"/>
                <a:ea typeface="ＭＳ Ｐゴシック" charset="0"/>
                <a:cs typeface="ＭＳ Ｐゴシック" charset="0"/>
              </a:rPr>
              <a:t>Introduced Species</a:t>
            </a:r>
            <a:endParaRPr lang="en-US" b="0" i="1">
              <a:solidFill>
                <a:schemeClr val="tx1"/>
              </a:solidFill>
              <a:latin typeface="Times New Roman" charset="0"/>
              <a:ea typeface="ＭＳ Ｐゴシック" charset="0"/>
              <a:cs typeface="ＭＳ Ｐゴシック" charset="0"/>
            </a:endParaRPr>
          </a:p>
        </p:txBody>
      </p:sp>
      <p:sp>
        <p:nvSpPr>
          <p:cNvPr id="48131" name="Rectangle 3"/>
          <p:cNvSpPr>
            <a:spLocks noGrp="1" noChangeArrowheads="1"/>
          </p:cNvSpPr>
          <p:nvPr>
            <p:ph type="body" idx="1"/>
          </p:nvPr>
        </p:nvSpPr>
        <p:spPr>
          <a:xfrm>
            <a:off x="235908" y="849936"/>
            <a:ext cx="8534400" cy="4895850"/>
          </a:xfrm>
        </p:spPr>
        <p:txBody>
          <a:bodyPr/>
          <a:lstStyle/>
          <a:p>
            <a:pPr eaLnBrk="1" hangingPunct="1"/>
            <a:r>
              <a:rPr lang="en-US" b="1" dirty="0">
                <a:latin typeface="Arial" charset="0"/>
                <a:ea typeface="ＭＳ Ｐゴシック" charset="0"/>
                <a:cs typeface="ＭＳ Ｐゴシック" charset="0"/>
              </a:rPr>
              <a:t>Introduced </a:t>
            </a:r>
            <a:r>
              <a:rPr lang="en-US" b="1" dirty="0" smtClean="0">
                <a:latin typeface="Arial" charset="0"/>
                <a:ea typeface="ＭＳ Ｐゴシック" charset="0"/>
                <a:cs typeface="ＭＳ Ｐゴシック" charset="0"/>
              </a:rPr>
              <a:t>species: </a:t>
            </a:r>
            <a:r>
              <a:rPr lang="en-US" dirty="0" smtClean="0">
                <a:latin typeface="Arial" charset="0"/>
                <a:ea typeface="ＭＳ Ｐゴシック" charset="0"/>
                <a:cs typeface="ＭＳ Ｐゴシック" charset="0"/>
              </a:rPr>
              <a:t>species</a:t>
            </a:r>
            <a:r>
              <a:rPr lang="en-US" b="1"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that </a:t>
            </a:r>
            <a:r>
              <a:rPr lang="en-US" dirty="0">
                <a:latin typeface="Arial" charset="0"/>
                <a:ea typeface="ＭＳ Ｐゴシック" charset="0"/>
                <a:cs typeface="ＭＳ Ｐゴシック" charset="0"/>
              </a:rPr>
              <a:t>humans move from native locations to new geographic regions</a:t>
            </a:r>
          </a:p>
          <a:p>
            <a:pPr eaLnBrk="1" hangingPunct="1"/>
            <a:r>
              <a:rPr lang="en-US" dirty="0">
                <a:latin typeface="Arial" charset="0"/>
                <a:ea typeface="ＭＳ Ｐゴシック" charset="0"/>
                <a:cs typeface="ＭＳ Ｐゴシック" charset="0"/>
              </a:rPr>
              <a:t>Without their native predators, parasites, and pathogens, introduced species may spread </a:t>
            </a:r>
            <a:r>
              <a:rPr lang="en-US" dirty="0" smtClean="0">
                <a:latin typeface="Arial" charset="0"/>
                <a:ea typeface="ＭＳ Ｐゴシック" charset="0"/>
                <a:cs typeface="ＭＳ Ｐゴシック" charset="0"/>
              </a:rPr>
              <a:t>rapid and disrupt </a:t>
            </a:r>
            <a:r>
              <a:rPr lang="en-US" dirty="0">
                <a:latin typeface="Arial" charset="0"/>
                <a:ea typeface="ＭＳ Ｐゴシック" charset="0"/>
                <a:cs typeface="ＭＳ Ｐゴシック" charset="0"/>
              </a:rPr>
              <a:t>their adopted community</a:t>
            </a:r>
          </a:p>
        </p:txBody>
      </p:sp>
      <p:pic>
        <p:nvPicPr>
          <p:cNvPr id="4" name="Picture 4" descr="56_08-IntroducedSpecie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03" y="3352800"/>
            <a:ext cx="85423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137102" y="6397361"/>
            <a:ext cx="21034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80000"/>
              </a:lnSpc>
              <a:buFont typeface="Arial" charset="0"/>
              <a:buNone/>
            </a:pPr>
            <a:r>
              <a:rPr kumimoji="0" lang="en-US" sz="1600" b="1" dirty="0"/>
              <a:t>(a) Brown tree snake</a:t>
            </a:r>
            <a:endParaRPr kumimoji="0" lang="en-US" sz="1600" b="1" dirty="0">
              <a:solidFill>
                <a:srgbClr val="563A84"/>
              </a:solidFill>
            </a:endParaRPr>
          </a:p>
        </p:txBody>
      </p:sp>
      <p:sp>
        <p:nvSpPr>
          <p:cNvPr id="6" name="Text Box 7"/>
          <p:cNvSpPr txBox="1">
            <a:spLocks noChangeArrowheads="1"/>
          </p:cNvSpPr>
          <p:nvPr/>
        </p:nvSpPr>
        <p:spPr bwMode="auto">
          <a:xfrm>
            <a:off x="4940752" y="6397361"/>
            <a:ext cx="9604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37931725" indent="-37474525">
              <a:defRPr kumimoji="1" sz="2900">
                <a:solidFill>
                  <a:schemeClr val="tx1"/>
                </a:solidFill>
                <a:latin typeface="Arial" charset="0"/>
                <a:ea typeface="ＭＳ Ｐゴシック" charset="0"/>
                <a:sym typeface="Symbol" charset="0"/>
              </a:defRPr>
            </a:lvl2pPr>
            <a:lvl3pPr>
              <a:defRPr kumimoji="1" sz="2900">
                <a:solidFill>
                  <a:schemeClr val="tx1"/>
                </a:solidFill>
                <a:latin typeface="Arial" charset="0"/>
                <a:ea typeface="ＭＳ Ｐゴシック" charset="0"/>
                <a:sym typeface="Symbol" charset="0"/>
              </a:defRPr>
            </a:lvl3pPr>
            <a:lvl4pPr>
              <a:defRPr kumimoji="1" sz="2900">
                <a:solidFill>
                  <a:schemeClr val="tx1"/>
                </a:solidFill>
                <a:latin typeface="Arial" charset="0"/>
                <a:ea typeface="ＭＳ Ｐゴシック" charset="0"/>
                <a:sym typeface="Symbol" charset="0"/>
              </a:defRPr>
            </a:lvl4pPr>
            <a:lvl5pPr>
              <a:defRPr kumimoji="1" sz="2900">
                <a:solidFill>
                  <a:schemeClr val="tx1"/>
                </a:solidFill>
                <a:latin typeface="Arial" charset="0"/>
                <a:ea typeface="ＭＳ Ｐゴシック" charset="0"/>
                <a:sym typeface="Symbol" charset="0"/>
              </a:defRPr>
            </a:lvl5pPr>
            <a:lvl6pPr marL="4572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9144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1371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18288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lnSpc>
                <a:spcPct val="80000"/>
              </a:lnSpc>
              <a:buFont typeface="Arial" charset="0"/>
              <a:buNone/>
            </a:pPr>
            <a:r>
              <a:rPr kumimoji="0" lang="en-US" sz="1600" b="1"/>
              <a:t>(b) Kudzu</a:t>
            </a:r>
            <a:endParaRPr kumimoji="0" lang="en-US" sz="1600" b="1">
              <a:solidFill>
                <a:srgbClr val="563A84"/>
              </a:solidFill>
            </a:endParaRPr>
          </a:p>
        </p:txBody>
      </p:sp>
    </p:spTree>
    <p:extLst>
      <p:ext uri="{BB962C8B-B14F-4D97-AF65-F5344CB8AC3E}">
        <p14:creationId xmlns:p14="http://schemas.microsoft.com/office/powerpoint/2010/main" val="38728467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506261" y="449571"/>
            <a:ext cx="3141662" cy="3143250"/>
            <a:chOff x="1895" y="432"/>
            <a:chExt cx="1979" cy="1980"/>
          </a:xfrm>
        </p:grpSpPr>
        <p:pic>
          <p:nvPicPr>
            <p:cNvPr id="518154" name="Picture 10"/>
            <p:cNvPicPr>
              <a:picLocks noChangeAspect="1" noChangeArrowheads="1"/>
            </p:cNvPicPr>
            <p:nvPr/>
          </p:nvPicPr>
          <p:blipFill>
            <a:blip r:embed="rId5"/>
            <a:srcRect/>
            <a:stretch>
              <a:fillRect/>
            </a:stretch>
          </p:blipFill>
          <p:spPr bwMode="auto">
            <a:xfrm>
              <a:off x="1895" y="432"/>
              <a:ext cx="1929" cy="196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4762" name="Text Box 11"/>
            <p:cNvSpPr txBox="1">
              <a:spLocks noChangeArrowheads="1"/>
            </p:cNvSpPr>
            <p:nvPr/>
          </p:nvSpPr>
          <p:spPr bwMode="auto">
            <a:xfrm>
              <a:off x="3034" y="2210"/>
              <a:ext cx="8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800">
                  <a:solidFill>
                    <a:srgbClr val="000000"/>
                  </a:solidFill>
                </a:rPr>
                <a:t>~2 months</a:t>
              </a:r>
            </a:p>
          </p:txBody>
        </p:sp>
      </p:grpSp>
      <p:pic>
        <p:nvPicPr>
          <p:cNvPr id="518146" name="Picture 2"/>
          <p:cNvPicPr>
            <a:picLocks noChangeAspect="1" noChangeArrowheads="1"/>
          </p:cNvPicPr>
          <p:nvPr/>
        </p:nvPicPr>
        <p:blipFill>
          <a:blip r:embed="rId6">
            <a:extLst>
              <a:ext uri="{28A0092B-C50C-407E-A947-70E740481C1C}">
                <a14:useLocalDpi xmlns:a14="http://schemas.microsoft.com/office/drawing/2010/main" val="0"/>
              </a:ext>
            </a:extLst>
          </a:blip>
          <a:srcRect r="16792" b="4201"/>
          <a:stretch>
            <a:fillRect/>
          </a:stretch>
        </p:blipFill>
        <p:spPr bwMode="auto">
          <a:xfrm>
            <a:off x="5549900" y="309563"/>
            <a:ext cx="32131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9900"/>
          <a:stretch>
            <a:fillRect/>
          </a:stretch>
        </p:blipFill>
        <p:spPr bwMode="auto">
          <a:xfrm>
            <a:off x="114300" y="1100138"/>
            <a:ext cx="22891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48" name="Picture 4"/>
          <p:cNvPicPr>
            <a:picLocks noChangeAspect="1" noChangeArrowheads="1"/>
          </p:cNvPicPr>
          <p:nvPr/>
        </p:nvPicPr>
        <p:blipFill>
          <a:blip r:embed="rId8"/>
          <a:srcRect/>
          <a:stretch>
            <a:fillRect/>
          </a:stretch>
        </p:blipFill>
        <p:spPr bwMode="auto">
          <a:xfrm>
            <a:off x="228600" y="4419600"/>
            <a:ext cx="1498600" cy="10541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4757" name="Rectangle 5"/>
          <p:cNvSpPr>
            <a:spLocks noGrp="1" noChangeArrowheads="1"/>
          </p:cNvSpPr>
          <p:nvPr>
            <p:ph type="title"/>
          </p:nvPr>
        </p:nvSpPr>
        <p:spPr>
          <a:xfrm>
            <a:off x="0" y="331457"/>
            <a:ext cx="3278188" cy="762000"/>
          </a:xfrm>
        </p:spPr>
        <p:txBody>
          <a:bodyPr>
            <a:normAutofit fontScale="90000"/>
          </a:bodyPr>
          <a:lstStyle/>
          <a:p>
            <a:pPr eaLnBrk="1" hangingPunct="1"/>
            <a:r>
              <a:rPr lang="en-US" dirty="0">
                <a:latin typeface="Arial" charset="0"/>
                <a:ea typeface="ＭＳ Ｐゴシック" charset="0"/>
                <a:cs typeface="ＭＳ Ｐゴシック" charset="0"/>
              </a:rPr>
              <a:t>Zebra mus</a:t>
            </a:r>
            <a:r>
              <a:rPr lang="en-US" dirty="0">
                <a:solidFill>
                  <a:schemeClr val="bg1"/>
                </a:solidFill>
                <a:latin typeface="Arial" charset="0"/>
                <a:ea typeface="ＭＳ Ｐゴシック" charset="0"/>
                <a:cs typeface="ＭＳ Ｐゴシック" charset="0"/>
              </a:rPr>
              <a:t>sel</a:t>
            </a:r>
            <a:endParaRPr lang="en-US" dirty="0">
              <a:latin typeface="Arial" charset="0"/>
              <a:ea typeface="ＭＳ Ｐゴシック" charset="0"/>
              <a:cs typeface="ＭＳ Ｐゴシック" charset="0"/>
            </a:endParaRPr>
          </a:p>
        </p:txBody>
      </p:sp>
      <p:grpSp>
        <p:nvGrpSpPr>
          <p:cNvPr id="2" name="Group 6"/>
          <p:cNvGrpSpPr>
            <a:grpSpLocks/>
          </p:cNvGrpSpPr>
          <p:nvPr/>
        </p:nvGrpSpPr>
        <p:grpSpPr bwMode="auto">
          <a:xfrm>
            <a:off x="1766888" y="3886200"/>
            <a:ext cx="4291012" cy="2801938"/>
            <a:chOff x="1113" y="2448"/>
            <a:chExt cx="2703" cy="1765"/>
          </a:xfrm>
        </p:grpSpPr>
        <p:pic>
          <p:nvPicPr>
            <p:cNvPr id="518151" name="Picture 7"/>
            <p:cNvPicPr>
              <a:picLocks noChangeAspect="1" noChangeArrowheads="1"/>
            </p:cNvPicPr>
            <p:nvPr/>
          </p:nvPicPr>
          <p:blipFill>
            <a:blip r:embed="rId9"/>
            <a:srcRect/>
            <a:stretch>
              <a:fillRect/>
            </a:stretch>
          </p:blipFill>
          <p:spPr bwMode="auto">
            <a:xfrm>
              <a:off x="1144" y="2448"/>
              <a:ext cx="2672" cy="175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4764" name="Text Box 8"/>
            <p:cNvSpPr txBox="1">
              <a:spLocks noChangeArrowheads="1"/>
            </p:cNvSpPr>
            <p:nvPr/>
          </p:nvSpPr>
          <p:spPr bwMode="auto">
            <a:xfrm>
              <a:off x="1113" y="4011"/>
              <a:ext cx="2261" cy="20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l"/>
              <a:r>
                <a:rPr lang="en-US" sz="1800">
                  <a:solidFill>
                    <a:srgbClr val="000000"/>
                  </a:solidFill>
                </a:rPr>
                <a:t>ecological &amp; economic damage</a:t>
              </a:r>
            </a:p>
          </p:txBody>
        </p:sp>
      </p:grpSp>
      <p:sp>
        <p:nvSpPr>
          <p:cNvPr id="518156" name="Rectangle 12"/>
          <p:cNvSpPr>
            <a:spLocks noChangeArrowheads="1"/>
          </p:cNvSpPr>
          <p:nvPr/>
        </p:nvSpPr>
        <p:spPr bwMode="auto">
          <a:xfrm>
            <a:off x="5426075" y="5318125"/>
            <a:ext cx="3584575" cy="1371600"/>
          </a:xfrm>
          <a:prstGeom prst="rect">
            <a:avLst/>
          </a:prstGeom>
          <a:solidFill>
            <a:srgbClr val="FFCC18"/>
          </a:solidFill>
          <a:ln w="9525">
            <a:solidFill>
              <a:srgbClr val="0F116A"/>
            </a:solidFill>
            <a:miter lim="800000"/>
            <a:headEnd/>
            <a:tailEnd/>
          </a:ln>
          <a:effectLst>
            <a:outerShdw blurRad="63500" dist="35921" dir="2700000" algn="ctr" rotWithShape="0">
              <a:srgbClr val="000000"/>
            </a:outerShdw>
          </a:effectLst>
        </p:spPr>
        <p:txBody>
          <a:bodyPr>
            <a:spAutoFit/>
          </a:bodyPr>
          <a:lstStyle/>
          <a:p>
            <a:pPr marL="228600" indent="-228600" algn="l" eaLnBrk="1" hangingPunct="1">
              <a:spcBef>
                <a:spcPct val="20000"/>
              </a:spcBef>
              <a:buClr>
                <a:srgbClr val="000064"/>
              </a:buClr>
              <a:buSzPct val="60000"/>
              <a:buFont typeface="Wingdings" pitchFamily="-107" charset="2"/>
              <a:buChar char="u"/>
              <a:defRPr/>
            </a:pPr>
            <a:r>
              <a:rPr lang="en-US" sz="1900">
                <a:solidFill>
                  <a:srgbClr val="0F116A"/>
                </a:solidFill>
                <a:latin typeface="Arial" pitchFamily="-107" charset="0"/>
                <a:ea typeface="+mn-ea"/>
                <a:cs typeface="+mn-cs"/>
              </a:rPr>
              <a:t>reduces diversity </a:t>
            </a:r>
          </a:p>
          <a:p>
            <a:pPr marL="228600" indent="-228600" algn="l" eaLnBrk="1" hangingPunct="1">
              <a:spcBef>
                <a:spcPct val="20000"/>
              </a:spcBef>
              <a:buClr>
                <a:srgbClr val="000064"/>
              </a:buClr>
              <a:buSzPct val="60000"/>
              <a:buFont typeface="Wingdings" pitchFamily="-107" charset="2"/>
              <a:buChar char="u"/>
              <a:defRPr/>
            </a:pPr>
            <a:r>
              <a:rPr lang="en-US" sz="1900">
                <a:solidFill>
                  <a:srgbClr val="0F116A"/>
                </a:solidFill>
                <a:latin typeface="Arial" pitchFamily="-107" charset="0"/>
                <a:ea typeface="+mn-ea"/>
                <a:cs typeface="+mn-cs"/>
              </a:rPr>
              <a:t>loss of food &amp; nesting sites for animals</a:t>
            </a:r>
          </a:p>
          <a:p>
            <a:pPr marL="228600" indent="-228600" algn="l" eaLnBrk="1" hangingPunct="1">
              <a:spcBef>
                <a:spcPct val="20000"/>
              </a:spcBef>
              <a:buClr>
                <a:srgbClr val="000064"/>
              </a:buClr>
              <a:buSzPct val="60000"/>
              <a:buFont typeface="Wingdings" pitchFamily="-107" charset="2"/>
              <a:buChar char="u"/>
              <a:defRPr/>
            </a:pPr>
            <a:r>
              <a:rPr lang="en-US" sz="1900">
                <a:solidFill>
                  <a:srgbClr val="0F116A"/>
                </a:solidFill>
                <a:latin typeface="Arial" pitchFamily="-107" charset="0"/>
                <a:ea typeface="+mn-ea"/>
                <a:cs typeface="+mn-cs"/>
              </a:rPr>
              <a:t>economic damage</a:t>
            </a:r>
          </a:p>
        </p:txBody>
      </p:sp>
    </p:spTree>
    <p:extLst>
      <p:ext uri="{BB962C8B-B14F-4D97-AF65-F5344CB8AC3E}">
        <p14:creationId xmlns:p14="http://schemas.microsoft.com/office/powerpoint/2010/main" val="833422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18146"/>
                                        </p:tgtEl>
                                        <p:attrNameLst>
                                          <p:attrName>style.visibility</p:attrName>
                                        </p:attrNameLst>
                                      </p:cBhvr>
                                      <p:to>
                                        <p:strVal val="visible"/>
                                      </p:to>
                                    </p:set>
                                    <p:animEffect transition="in" filter="wipe(up)">
                                      <p:cBhvr>
                                        <p:cTn id="7" dur="500"/>
                                        <p:tgtEl>
                                          <p:spTgt spid="51814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Stri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String"/>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518156"/>
                                        </p:tgtEl>
                                        <p:attrNameLst>
                                          <p:attrName>style.visibility</p:attrName>
                                        </p:attrNameLst>
                                      </p:cBhvr>
                                      <p:to>
                                        <p:strVal val="visible"/>
                                      </p:to>
                                    </p:set>
                                    <p:anim from="(-#ppt_w/2)" to="(#ppt_x)" calcmode="lin" valueType="num">
                                      <p:cBhvr>
                                        <p:cTn id="22" dur="600" fill="hold">
                                          <p:stCondLst>
                                            <p:cond delay="0"/>
                                          </p:stCondLst>
                                        </p:cTn>
                                        <p:tgtEl>
                                          <p:spTgt spid="518156"/>
                                        </p:tgtEl>
                                        <p:attrNameLst>
                                          <p:attrName>ppt_x</p:attrName>
                                        </p:attrNameLst>
                                      </p:cBhvr>
                                    </p:anim>
                                    <p:anim from="0" to="-1.0" calcmode="lin" valueType="num">
                                      <p:cBhvr>
                                        <p:cTn id="23" dur="200" decel="50000" autoRev="1" fill="hold">
                                          <p:stCondLst>
                                            <p:cond delay="600"/>
                                          </p:stCondLst>
                                        </p:cTn>
                                        <p:tgtEl>
                                          <p:spTgt spid="518156"/>
                                        </p:tgtEl>
                                        <p:attrNameLst>
                                          <p:attrName>xshear</p:attrName>
                                        </p:attrNameLst>
                                      </p:cBhvr>
                                    </p:anim>
                                    <p:animScale>
                                      <p:cBhvr>
                                        <p:cTn id="24" dur="200" decel="100000" autoRev="1" fill="hold">
                                          <p:stCondLst>
                                            <p:cond delay="600"/>
                                          </p:stCondLst>
                                        </p:cTn>
                                        <p:tgtEl>
                                          <p:spTgt spid="518156"/>
                                        </p:tgtEl>
                                      </p:cBhvr>
                                      <p:from x="100000" y="100000"/>
                                      <p:to x="80000" y="100000"/>
                                    </p:animScale>
                                    <p:anim by="(#ppt_h/3+#ppt_w*0.1)" calcmode="lin" valueType="num">
                                      <p:cBhvr additive="sum">
                                        <p:cTn id="25" dur="200" decel="100000" autoRev="1" fill="hold">
                                          <p:stCondLst>
                                            <p:cond delay="600"/>
                                          </p:stCondLst>
                                        </p:cTn>
                                        <p:tgtEl>
                                          <p:spTgt spid="518156"/>
                                        </p:tgtEl>
                                        <p:attrNameLst>
                                          <p:attrName>ppt_x</p:attrName>
                                        </p:attrNameLst>
                                      </p:cBhvr>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Purple loosestrife</a:t>
            </a:r>
          </a:p>
        </p:txBody>
      </p:sp>
      <p:pic>
        <p:nvPicPr>
          <p:cNvPr id="768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604963"/>
            <a:ext cx="76200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1225" y="381000"/>
            <a:ext cx="4422775" cy="5770563"/>
          </a:xfrm>
          <a:prstGeom prst="rect">
            <a:avLst/>
          </a:prstGeom>
          <a:noFill/>
          <a:ln w="9525">
            <a:solidFill>
              <a:srgbClr val="660000"/>
            </a:solidFill>
            <a:miter lim="800000"/>
            <a:headEnd/>
            <a:tailEnd/>
          </a:ln>
          <a:extLst>
            <a:ext uri="{909E8E84-426E-40dd-AFC4-6F175D3DCCD1}">
              <a14:hiddenFill xmlns:a14="http://schemas.microsoft.com/office/drawing/2010/main">
                <a:solidFill>
                  <a:srgbClr val="FFFFFF"/>
                </a:solidFill>
              </a14:hiddenFill>
            </a:ext>
          </a:extLst>
        </p:spPr>
      </p:pic>
      <p:pic>
        <p:nvPicPr>
          <p:cNvPr id="52019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371600"/>
            <a:ext cx="3443288" cy="5078413"/>
          </a:xfrm>
          <a:prstGeom prst="rect">
            <a:avLst/>
          </a:prstGeom>
          <a:noFill/>
          <a:ln w="9525">
            <a:solidFill>
              <a:srgbClr val="00630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6"/>
          <p:cNvGrpSpPr>
            <a:grpSpLocks/>
          </p:cNvGrpSpPr>
          <p:nvPr/>
        </p:nvGrpSpPr>
        <p:grpSpPr bwMode="auto">
          <a:xfrm>
            <a:off x="93663" y="3524250"/>
            <a:ext cx="4424362" cy="3181350"/>
            <a:chOff x="59" y="2220"/>
            <a:chExt cx="2787" cy="2004"/>
          </a:xfrm>
        </p:grpSpPr>
        <p:pic>
          <p:nvPicPr>
            <p:cNvPr id="7681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 y="2220"/>
              <a:ext cx="2787" cy="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00" name="Rectangle 8"/>
            <p:cNvSpPr>
              <a:spLocks noChangeArrowheads="1"/>
            </p:cNvSpPr>
            <p:nvPr/>
          </p:nvSpPr>
          <p:spPr bwMode="auto">
            <a:xfrm>
              <a:off x="84" y="2241"/>
              <a:ext cx="543" cy="288"/>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wrap="none" anchor="ctr">
              <a:spAutoFit/>
            </a:bodyPr>
            <a:lstStyle/>
            <a:p>
              <a:pPr>
                <a:defRPr/>
              </a:pPr>
              <a:r>
                <a:rPr lang="en-US">
                  <a:solidFill>
                    <a:srgbClr val="0F116A"/>
                  </a:solidFill>
                  <a:latin typeface="Arial" pitchFamily="-107" charset="0"/>
                  <a:ea typeface="+mn-ea"/>
                  <a:cs typeface="+mn-cs"/>
                </a:rPr>
                <a:t>1968</a:t>
              </a:r>
            </a:p>
          </p:txBody>
        </p:sp>
      </p:grpSp>
      <p:grpSp>
        <p:nvGrpSpPr>
          <p:cNvPr id="3" name="Group 9"/>
          <p:cNvGrpSpPr>
            <a:grpSpLocks/>
          </p:cNvGrpSpPr>
          <p:nvPr/>
        </p:nvGrpSpPr>
        <p:grpSpPr bwMode="auto">
          <a:xfrm>
            <a:off x="4594225" y="3524250"/>
            <a:ext cx="4433888" cy="3179763"/>
            <a:chOff x="2894" y="2220"/>
            <a:chExt cx="2793" cy="2003"/>
          </a:xfrm>
        </p:grpSpPr>
        <p:pic>
          <p:nvPicPr>
            <p:cNvPr id="76809"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4" y="2220"/>
              <a:ext cx="2793"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03" name="Rectangle 11"/>
            <p:cNvSpPr>
              <a:spLocks noChangeArrowheads="1"/>
            </p:cNvSpPr>
            <p:nvPr/>
          </p:nvSpPr>
          <p:spPr bwMode="auto">
            <a:xfrm>
              <a:off x="2920" y="2241"/>
              <a:ext cx="543" cy="288"/>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wrap="none" anchor="ctr">
              <a:spAutoFit/>
            </a:bodyPr>
            <a:lstStyle/>
            <a:p>
              <a:pPr>
                <a:defRPr/>
              </a:pPr>
              <a:r>
                <a:rPr lang="en-US">
                  <a:solidFill>
                    <a:srgbClr val="0F116A"/>
                  </a:solidFill>
                  <a:latin typeface="Arial" pitchFamily="-107" charset="0"/>
                  <a:ea typeface="+mn-ea"/>
                  <a:cs typeface="+mn-cs"/>
                </a:rPr>
                <a:t>1978</a:t>
              </a:r>
            </a:p>
          </p:txBody>
        </p:sp>
      </p:grpSp>
      <p:sp>
        <p:nvSpPr>
          <p:cNvPr id="520204" name="Rectangle 12"/>
          <p:cNvSpPr>
            <a:spLocks noChangeArrowheads="1"/>
          </p:cNvSpPr>
          <p:nvPr/>
        </p:nvSpPr>
        <p:spPr bwMode="auto">
          <a:xfrm>
            <a:off x="2755900" y="5643563"/>
            <a:ext cx="3584575" cy="1025525"/>
          </a:xfrm>
          <a:prstGeom prst="rect">
            <a:avLst/>
          </a:prstGeom>
          <a:solidFill>
            <a:srgbClr val="FFCC18"/>
          </a:solidFill>
          <a:ln w="9525">
            <a:solidFill>
              <a:srgbClr val="0F116A"/>
            </a:solidFill>
            <a:miter lim="800000"/>
            <a:headEnd/>
            <a:tailEnd/>
          </a:ln>
          <a:effectLst>
            <a:outerShdw blurRad="63500" dist="35921" dir="2700000" algn="ctr" rotWithShape="0">
              <a:srgbClr val="000000"/>
            </a:outerShdw>
          </a:effectLst>
        </p:spPr>
        <p:txBody>
          <a:bodyPr>
            <a:spAutoFit/>
          </a:bodyPr>
          <a:lstStyle/>
          <a:p>
            <a:pPr marL="228600" indent="-228600" algn="l" eaLnBrk="1" hangingPunct="1">
              <a:spcBef>
                <a:spcPct val="20000"/>
              </a:spcBef>
              <a:buClr>
                <a:srgbClr val="000064"/>
              </a:buClr>
              <a:buSzPct val="60000"/>
              <a:buFont typeface="Wingdings" pitchFamily="-107" charset="2"/>
              <a:buChar char="u"/>
              <a:defRPr/>
            </a:pPr>
            <a:r>
              <a:rPr lang="en-US" sz="1900">
                <a:solidFill>
                  <a:srgbClr val="0F116A"/>
                </a:solidFill>
                <a:latin typeface="Arial" pitchFamily="-107" charset="0"/>
                <a:ea typeface="+mn-ea"/>
                <a:cs typeface="+mn-cs"/>
              </a:rPr>
              <a:t>reduces diversity </a:t>
            </a:r>
          </a:p>
          <a:p>
            <a:pPr marL="228600" indent="-228600" algn="l" eaLnBrk="1" hangingPunct="1">
              <a:spcBef>
                <a:spcPct val="20000"/>
              </a:spcBef>
              <a:buClr>
                <a:srgbClr val="000064"/>
              </a:buClr>
              <a:buSzPct val="60000"/>
              <a:buFont typeface="Wingdings" pitchFamily="-107" charset="2"/>
              <a:buChar char="u"/>
              <a:defRPr/>
            </a:pPr>
            <a:r>
              <a:rPr lang="en-US" sz="1900">
                <a:solidFill>
                  <a:srgbClr val="0F116A"/>
                </a:solidFill>
                <a:latin typeface="Arial" pitchFamily="-107" charset="0"/>
                <a:ea typeface="+mn-ea"/>
                <a:cs typeface="+mn-cs"/>
              </a:rPr>
              <a:t>loss of food &amp; nesting sites for animals</a:t>
            </a:r>
          </a:p>
        </p:txBody>
      </p:sp>
    </p:spTree>
    <p:extLst>
      <p:ext uri="{BB962C8B-B14F-4D97-AF65-F5344CB8AC3E}">
        <p14:creationId xmlns:p14="http://schemas.microsoft.com/office/powerpoint/2010/main" val="616035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20197"/>
                                        </p:tgtEl>
                                        <p:attrNameLst>
                                          <p:attrName>style.visibility</p:attrName>
                                        </p:attrNameLst>
                                      </p:cBhvr>
                                      <p:to>
                                        <p:strVal val="visible"/>
                                      </p:to>
                                    </p:set>
                                    <p:anim calcmode="lin" valueType="num">
                                      <p:cBhvr additive="base">
                                        <p:cTn id="7" dur="500" fill="hold"/>
                                        <p:tgtEl>
                                          <p:spTgt spid="520197"/>
                                        </p:tgtEl>
                                        <p:attrNameLst>
                                          <p:attrName>ppt_x</p:attrName>
                                        </p:attrNameLst>
                                      </p:cBhvr>
                                      <p:tavLst>
                                        <p:tav tm="0">
                                          <p:val>
                                            <p:strVal val="0-#ppt_w/2"/>
                                          </p:val>
                                        </p:tav>
                                        <p:tav tm="100000">
                                          <p:val>
                                            <p:strVal val="#ppt_x"/>
                                          </p:val>
                                        </p:tav>
                                      </p:tavLst>
                                    </p:anim>
                                    <p:anim calcmode="lin" valueType="num">
                                      <p:cBhvr additive="base">
                                        <p:cTn id="8" dur="500" fill="hold"/>
                                        <p:tgtEl>
                                          <p:spTgt spid="520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520196"/>
                                        </p:tgtEl>
                                        <p:attrNameLst>
                                          <p:attrName>style.visibility</p:attrName>
                                        </p:attrNameLst>
                                      </p:cBhvr>
                                      <p:to>
                                        <p:strVal val="visible"/>
                                      </p:to>
                                    </p:set>
                                    <p:animEffect transition="in" filter="wipe(right)">
                                      <p:cBhvr>
                                        <p:cTn id="13" dur="500"/>
                                        <p:tgtEl>
                                          <p:spTgt spid="520196"/>
                                        </p:tgtEl>
                                      </p:cBhvr>
                                    </p:animEffect>
                                  </p:childTnLst>
                                  <p:subTnLst>
                                    <p:audio>
                                      <p:cMediaNode>
                                        <p:cTn display="0" masterRel="sameClick">
                                          <p:stCondLst>
                                            <p:cond evt="begin" delay="0">
                                              <p:tn val="11"/>
                                            </p:cond>
                                          </p:stCondLst>
                                          <p:endCondLst>
                                            <p:cond evt="onStopAudio" delay="0">
                                              <p:tgtEl>
                                                <p:sldTgt/>
                                              </p:tgtEl>
                                            </p:cond>
                                          </p:endCondLst>
                                        </p:cTn>
                                        <p:tgtEl>
                                          <p:sndTgt r:embed="rId4" name="String"/>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Pencil Check"/>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4" name="String"/>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520204"/>
                                        </p:tgtEl>
                                        <p:attrNameLst>
                                          <p:attrName>style.visibility</p:attrName>
                                        </p:attrNameLst>
                                      </p:cBhvr>
                                      <p:to>
                                        <p:strVal val="visible"/>
                                      </p:to>
                                    </p:set>
                                    <p:anim from="(-#ppt_w/2)" to="(#ppt_x)" calcmode="lin" valueType="num">
                                      <p:cBhvr>
                                        <p:cTn id="28" dur="600" fill="hold">
                                          <p:stCondLst>
                                            <p:cond delay="0"/>
                                          </p:stCondLst>
                                        </p:cTn>
                                        <p:tgtEl>
                                          <p:spTgt spid="520204"/>
                                        </p:tgtEl>
                                        <p:attrNameLst>
                                          <p:attrName>ppt_x</p:attrName>
                                        </p:attrNameLst>
                                      </p:cBhvr>
                                    </p:anim>
                                    <p:anim from="0" to="-1.0" calcmode="lin" valueType="num">
                                      <p:cBhvr>
                                        <p:cTn id="29" dur="200" decel="50000" autoRev="1" fill="hold">
                                          <p:stCondLst>
                                            <p:cond delay="600"/>
                                          </p:stCondLst>
                                        </p:cTn>
                                        <p:tgtEl>
                                          <p:spTgt spid="520204"/>
                                        </p:tgtEl>
                                        <p:attrNameLst>
                                          <p:attrName>xshear</p:attrName>
                                        </p:attrNameLst>
                                      </p:cBhvr>
                                    </p:anim>
                                    <p:animScale>
                                      <p:cBhvr>
                                        <p:cTn id="30" dur="200" decel="100000" autoRev="1" fill="hold">
                                          <p:stCondLst>
                                            <p:cond delay="600"/>
                                          </p:stCondLst>
                                        </p:cTn>
                                        <p:tgtEl>
                                          <p:spTgt spid="520204"/>
                                        </p:tgtEl>
                                      </p:cBhvr>
                                      <p:from x="100000" y="100000"/>
                                      <p:to x="80000" y="100000"/>
                                    </p:animScale>
                                    <p:anim by="(#ppt_h/3+#ppt_w*0.1)" calcmode="lin" valueType="num">
                                      <p:cBhvr additive="sum">
                                        <p:cTn id="31" dur="200" decel="100000" autoRev="1" fill="hold">
                                          <p:stCondLst>
                                            <p:cond delay="600"/>
                                          </p:stCondLst>
                                        </p:cTn>
                                        <p:tgtEl>
                                          <p:spTgt spid="520204"/>
                                        </p:tgtEl>
                                        <p:attrNameLst>
                                          <p:attrName>ppt_x</p:attrName>
                                        </p:attrNameLst>
                                      </p:cBhvr>
                                    </p:anim>
                                  </p:childTnLst>
                                  <p:subTnLst>
                                    <p:audio>
                                      <p:cMediaNode>
                                        <p:cTn display="0" masterRel="sameClick">
                                          <p:stCondLst>
                                            <p:cond evt="begin" delay="0">
                                              <p:tn val="26"/>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76200"/>
            <a:ext cx="8534400" cy="503238"/>
          </a:xfrm>
        </p:spPr>
        <p:txBody>
          <a:bodyPr>
            <a:normAutofit fontScale="90000"/>
          </a:bodyPr>
          <a:lstStyle/>
          <a:p>
            <a:pPr eaLnBrk="1" hangingPunct="1"/>
            <a:r>
              <a:rPr lang="en-US" i="1">
                <a:latin typeface="Times New Roman" charset="0"/>
                <a:ea typeface="ＭＳ Ｐゴシック" charset="0"/>
                <a:cs typeface="ＭＳ Ｐゴシック" charset="0"/>
              </a:rPr>
              <a:t>Overexploitation</a:t>
            </a:r>
            <a:endParaRPr lang="en-US" b="0" i="1">
              <a:solidFill>
                <a:schemeClr val="tx1"/>
              </a:solidFill>
              <a:latin typeface="Times New Roman" charset="0"/>
              <a:ea typeface="ＭＳ Ｐゴシック" charset="0"/>
              <a:cs typeface="ＭＳ Ｐゴシック" charset="0"/>
            </a:endParaRPr>
          </a:p>
        </p:txBody>
      </p:sp>
      <p:sp>
        <p:nvSpPr>
          <p:cNvPr id="52227" name="Rectangle 3"/>
          <p:cNvSpPr>
            <a:spLocks noGrp="1" noChangeArrowheads="1"/>
          </p:cNvSpPr>
          <p:nvPr>
            <p:ph type="body" idx="1"/>
          </p:nvPr>
        </p:nvSpPr>
        <p:spPr>
          <a:xfrm>
            <a:off x="195263" y="1185863"/>
            <a:ext cx="8534400" cy="3225800"/>
          </a:xfrm>
        </p:spPr>
        <p:txBody>
          <a:bodyPr/>
          <a:lstStyle/>
          <a:p>
            <a:pPr eaLnBrk="1" hangingPunct="1"/>
            <a:r>
              <a:rPr lang="en-US" b="1" i="1" u="sng" dirty="0">
                <a:latin typeface="Arial" charset="0"/>
                <a:ea typeface="ＭＳ Ｐゴシック" charset="0"/>
                <a:cs typeface="ＭＳ Ｐゴシック" charset="0"/>
              </a:rPr>
              <a:t>Overexploitation</a:t>
            </a:r>
            <a:r>
              <a:rPr lang="en-US" dirty="0">
                <a:latin typeface="Arial" charset="0"/>
                <a:ea typeface="ＭＳ Ｐゴシック" charset="0"/>
                <a:cs typeface="ＭＳ Ｐゴシック" charset="0"/>
              </a:rPr>
              <a:t> is human harvesting of wild plants or animals at rates exceeding the ability of populations of those species to rebound</a:t>
            </a:r>
          </a:p>
          <a:p>
            <a:pPr lvl="1"/>
            <a:r>
              <a:rPr lang="en-US" dirty="0">
                <a:latin typeface="Arial" charset="0"/>
                <a:ea typeface="ＭＳ Ｐゴシック" charset="0"/>
                <a:cs typeface="ＭＳ Ｐゴシック" charset="0"/>
              </a:rPr>
              <a:t>Overexploitation by the fishing industry has greatly reduced populations of some game fish, such as </a:t>
            </a:r>
            <a:r>
              <a:rPr lang="en-US" dirty="0" err="1">
                <a:latin typeface="Arial" charset="0"/>
                <a:ea typeface="ＭＳ Ｐゴシック" charset="0"/>
                <a:cs typeface="ＭＳ Ｐゴシック" charset="0"/>
              </a:rPr>
              <a:t>bluefin</a:t>
            </a:r>
            <a:r>
              <a:rPr lang="en-US" dirty="0">
                <a:latin typeface="Arial" charset="0"/>
                <a:ea typeface="ＭＳ Ｐゴシック" charset="0"/>
                <a:cs typeface="ＭＳ Ｐゴシック" charset="0"/>
              </a:rPr>
              <a:t> tuna</a:t>
            </a:r>
          </a:p>
        </p:txBody>
      </p:sp>
      <p:pic>
        <p:nvPicPr>
          <p:cNvPr id="2" name="Picture 1"/>
          <p:cNvPicPr>
            <a:picLocks noChangeAspect="1"/>
          </p:cNvPicPr>
          <p:nvPr/>
        </p:nvPicPr>
        <p:blipFill>
          <a:blip r:embed="rId3"/>
          <a:stretch>
            <a:fillRect/>
          </a:stretch>
        </p:blipFill>
        <p:spPr>
          <a:xfrm>
            <a:off x="697495" y="3580812"/>
            <a:ext cx="3378200" cy="2400300"/>
          </a:xfrm>
          <a:prstGeom prst="rect">
            <a:avLst/>
          </a:prstGeom>
        </p:spPr>
      </p:pic>
      <p:pic>
        <p:nvPicPr>
          <p:cNvPr id="3" name="Picture 2"/>
          <p:cNvPicPr>
            <a:picLocks noChangeAspect="1"/>
          </p:cNvPicPr>
          <p:nvPr/>
        </p:nvPicPr>
        <p:blipFill>
          <a:blip r:embed="rId4"/>
          <a:stretch>
            <a:fillRect/>
          </a:stretch>
        </p:blipFill>
        <p:spPr>
          <a:xfrm>
            <a:off x="4595785" y="3817041"/>
            <a:ext cx="3378200" cy="2400300"/>
          </a:xfrm>
          <a:prstGeom prst="rect">
            <a:avLst/>
          </a:prstGeom>
        </p:spPr>
      </p:pic>
    </p:spTree>
    <p:extLst>
      <p:ext uri="{BB962C8B-B14F-4D97-AF65-F5344CB8AC3E}">
        <p14:creationId xmlns:p14="http://schemas.microsoft.com/office/powerpoint/2010/main" val="3079903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9" name="Rectangle 3"/>
          <p:cNvSpPr>
            <a:spLocks noGrp="1" noChangeArrowheads="1"/>
          </p:cNvSpPr>
          <p:nvPr>
            <p:ph idx="1"/>
          </p:nvPr>
        </p:nvSpPr>
        <p:spPr>
          <a:xfrm>
            <a:off x="426223" y="1187027"/>
            <a:ext cx="8229600" cy="4525963"/>
          </a:xfrm>
          <a:noFill/>
        </p:spPr>
        <p:txBody>
          <a:bodyPr/>
          <a:lstStyle/>
          <a:p>
            <a:r>
              <a:rPr lang="en-US" dirty="0" smtClean="0"/>
              <a:t>What </a:t>
            </a:r>
            <a:r>
              <a:rPr lang="en-US" dirty="0"/>
              <a:t>is ecological succession</a:t>
            </a:r>
            <a:r>
              <a:rPr lang="en-US" dirty="0" smtClean="0"/>
              <a:t>?</a:t>
            </a:r>
          </a:p>
          <a:p>
            <a:pPr lvl="1"/>
            <a:r>
              <a:rPr lang="en-US" sz="2000" dirty="0" smtClean="0"/>
              <a:t>Natural, gradual changes in the types of species that live in an area:  One community replaces another over time.</a:t>
            </a:r>
          </a:p>
          <a:p>
            <a:pPr marL="365125">
              <a:spcBef>
                <a:spcPts val="250"/>
              </a:spcBef>
            </a:pPr>
            <a:r>
              <a:rPr lang="en-US" sz="2400" dirty="0" smtClean="0"/>
              <a:t>Two types of ecological succession:</a:t>
            </a:r>
          </a:p>
          <a:p>
            <a:pPr marL="620713" lvl="1">
              <a:spcBef>
                <a:spcPts val="188"/>
              </a:spcBef>
            </a:pPr>
            <a:r>
              <a:rPr lang="en-US" sz="2400" dirty="0" smtClean="0"/>
              <a:t>Primary</a:t>
            </a:r>
          </a:p>
          <a:p>
            <a:pPr marL="620713" lvl="1">
              <a:spcBef>
                <a:spcPts val="188"/>
              </a:spcBef>
            </a:pPr>
            <a:r>
              <a:rPr lang="en-US" sz="2400" dirty="0" smtClean="0"/>
              <a:t>Secondary</a:t>
            </a:r>
            <a:endParaRPr lang="en-US" sz="2400" dirty="0" smtClean="0">
              <a:solidFill>
                <a:srgbClr val="003300"/>
              </a:solidFill>
            </a:endParaRPr>
          </a:p>
          <a:p>
            <a:pPr lvl="1"/>
            <a:endParaRPr lang="en-US" dirty="0"/>
          </a:p>
        </p:txBody>
      </p:sp>
      <p:sp>
        <p:nvSpPr>
          <p:cNvPr id="1207298" name="Rectangle 2"/>
          <p:cNvSpPr>
            <a:spLocks noGrp="1" noChangeArrowheads="1"/>
          </p:cNvSpPr>
          <p:nvPr>
            <p:ph type="title"/>
          </p:nvPr>
        </p:nvSpPr>
        <p:spPr/>
        <p:txBody>
          <a:bodyPr/>
          <a:lstStyle/>
          <a:p>
            <a:r>
              <a:rPr lang="en-US" dirty="0"/>
              <a:t>Ecological Succession</a:t>
            </a:r>
          </a:p>
        </p:txBody>
      </p:sp>
      <p:pic>
        <p:nvPicPr>
          <p:cNvPr id="6" name="Picture 6"/>
          <p:cNvPicPr>
            <a:picLocks noChangeAspect="1" noChangeArrowheads="1"/>
          </p:cNvPicPr>
          <p:nvPr/>
        </p:nvPicPr>
        <p:blipFill>
          <a:blip r:embed="rId3" cstate="print"/>
          <a:srcRect/>
          <a:stretch>
            <a:fillRect/>
          </a:stretch>
        </p:blipFill>
        <p:spPr bwMode="auto">
          <a:xfrm>
            <a:off x="3098615" y="2882900"/>
            <a:ext cx="5680075" cy="3975100"/>
          </a:xfrm>
          <a:prstGeom prst="rect">
            <a:avLst/>
          </a:prstGeom>
          <a:noFill/>
          <a:ln w="12700" cap="flat">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1517868" y="4011794"/>
            <a:ext cx="6162896" cy="2846206"/>
          </a:xfrm>
          <a:prstGeom prst="rect">
            <a:avLst/>
          </a:prstGeom>
        </p:spPr>
      </p:pic>
      <p:sp>
        <p:nvSpPr>
          <p:cNvPr id="3" name="Title 2"/>
          <p:cNvSpPr>
            <a:spLocks noGrp="1"/>
          </p:cNvSpPr>
          <p:nvPr>
            <p:ph type="title"/>
          </p:nvPr>
        </p:nvSpPr>
        <p:spPr/>
        <p:txBody>
          <a:bodyPr/>
          <a:lstStyle/>
          <a:p>
            <a:pPr algn="ctr"/>
            <a:r>
              <a:rPr lang="en-US" dirty="0" smtClean="0"/>
              <a:t>Primary Succession</a:t>
            </a:r>
            <a:endParaRPr lang="en-US" dirty="0"/>
          </a:p>
        </p:txBody>
      </p:sp>
      <p:sp>
        <p:nvSpPr>
          <p:cNvPr id="4" name="Rectangle 6"/>
          <p:cNvSpPr>
            <a:spLocks noGrp="1" noChangeArrowheads="1"/>
          </p:cNvSpPr>
          <p:nvPr>
            <p:ph idx="1"/>
          </p:nvPr>
        </p:nvSpPr>
        <p:spPr>
          <a:xfrm>
            <a:off x="240362" y="1156046"/>
            <a:ext cx="8229600" cy="4525963"/>
          </a:xfrm>
          <a:ln/>
        </p:spPr>
        <p:txBody>
          <a:bodyPr/>
          <a:lstStyle/>
          <a:p>
            <a:pPr marL="365125">
              <a:spcBef>
                <a:spcPct val="0"/>
              </a:spcBef>
            </a:pPr>
            <a:r>
              <a:rPr lang="en-US" sz="2000" dirty="0" smtClean="0"/>
              <a:t>Longest type of succession.</a:t>
            </a:r>
          </a:p>
          <a:p>
            <a:pPr marL="365125">
              <a:spcBef>
                <a:spcPct val="0"/>
              </a:spcBef>
            </a:pPr>
            <a:r>
              <a:rPr lang="en-US" sz="2000" dirty="0" smtClean="0"/>
              <a:t>Begins </a:t>
            </a:r>
            <a:r>
              <a:rPr lang="en-US" sz="2000" dirty="0"/>
              <a:t>in a place </a:t>
            </a:r>
            <a:r>
              <a:rPr lang="en-US" sz="2000" dirty="0">
                <a:solidFill>
                  <a:srgbClr val="C00000"/>
                </a:solidFill>
              </a:rPr>
              <a:t>without any </a:t>
            </a:r>
            <a:r>
              <a:rPr lang="en-US" sz="2000" dirty="0" smtClean="0">
                <a:solidFill>
                  <a:srgbClr val="C00000"/>
                </a:solidFill>
              </a:rPr>
              <a:t>soil</a:t>
            </a:r>
          </a:p>
          <a:p>
            <a:pPr marL="621157" lvl="1">
              <a:spcBef>
                <a:spcPct val="0"/>
              </a:spcBef>
            </a:pPr>
            <a:r>
              <a:rPr lang="en-US" sz="1600" dirty="0" smtClean="0"/>
              <a:t>Volcanic rock/ash after lava flow</a:t>
            </a:r>
          </a:p>
          <a:p>
            <a:pPr marL="621157" lvl="1">
              <a:spcBef>
                <a:spcPct val="0"/>
              </a:spcBef>
            </a:pPr>
            <a:r>
              <a:rPr lang="en-US" sz="1600" dirty="0" smtClean="0"/>
              <a:t>Bare rocks after glacier recedes</a:t>
            </a:r>
          </a:p>
          <a:p>
            <a:pPr marL="620713" lvl="1">
              <a:spcBef>
                <a:spcPts val="250"/>
              </a:spcBef>
              <a:buNone/>
            </a:pPr>
            <a:endParaRPr lang="en-US" sz="1800" dirty="0" smtClean="0"/>
          </a:p>
          <a:p>
            <a:pPr marL="365125">
              <a:spcBef>
                <a:spcPts val="325"/>
              </a:spcBef>
            </a:pPr>
            <a:r>
              <a:rPr lang="en-US" sz="2000" dirty="0" smtClean="0">
                <a:solidFill>
                  <a:srgbClr val="C00000"/>
                </a:solidFill>
              </a:rPr>
              <a:t>Pioneer </a:t>
            </a:r>
            <a:r>
              <a:rPr lang="en-US" sz="2000" dirty="0" smtClean="0">
                <a:solidFill>
                  <a:srgbClr val="DA1F28"/>
                </a:solidFill>
              </a:rPr>
              <a:t>species (first organisms to live there)</a:t>
            </a:r>
            <a:r>
              <a:rPr lang="en-US" sz="2000" dirty="0" smtClean="0"/>
              <a:t>: living </a:t>
            </a:r>
            <a:r>
              <a:rPr lang="en-US" sz="2000" dirty="0"/>
              <a:t>things such as lichens that do not need soil to survive</a:t>
            </a:r>
            <a:endParaRPr lang="en-US" sz="2000" dirty="0" smtClean="0"/>
          </a:p>
          <a:p>
            <a:pPr marL="365125">
              <a:spcBef>
                <a:spcPts val="325"/>
              </a:spcBef>
              <a:buNone/>
            </a:pPr>
            <a:endParaRPr lang="en-US" sz="2000" b="1" dirty="0" smtClean="0">
              <a:ea typeface="ヒラギノ角ゴ ProN W6" pitchFamily="-112" charset="-128"/>
              <a:cs typeface="ヒラギノ角ゴ ProN W6" pitchFamily="-112" charset="-128"/>
            </a:endParaRPr>
          </a:p>
          <a:p>
            <a:pPr marL="365125">
              <a:spcBef>
                <a:spcPts val="325"/>
              </a:spcBef>
            </a:pPr>
            <a:r>
              <a:rPr lang="en-US" sz="2000" dirty="0"/>
              <a:t>lichens and the forces of weather and erosion help break down rocks into smaller pieces</a:t>
            </a:r>
          </a:p>
        </p:txBody>
      </p:sp>
      <p:pic>
        <p:nvPicPr>
          <p:cNvPr id="5" name="Picture 4"/>
          <p:cNvPicPr>
            <a:picLocks noChangeAspect="1"/>
          </p:cNvPicPr>
          <p:nvPr/>
        </p:nvPicPr>
        <p:blipFill>
          <a:blip r:embed="rId4" cstate="print"/>
          <a:stretch>
            <a:fillRect/>
          </a:stretch>
        </p:blipFill>
        <p:spPr>
          <a:xfrm>
            <a:off x="6781800" y="1047567"/>
            <a:ext cx="2362200" cy="157193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Primary Succession</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14749" y="1481328"/>
            <a:ext cx="9179301" cy="38740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3" name="Rectangle 5"/>
          <p:cNvSpPr>
            <a:spLocks noGrp="1" noChangeArrowheads="1"/>
          </p:cNvSpPr>
          <p:nvPr>
            <p:ph idx="1"/>
          </p:nvPr>
        </p:nvSpPr>
        <p:spPr>
          <a:xfrm>
            <a:off x="395246" y="1218005"/>
            <a:ext cx="8229600" cy="4525963"/>
          </a:xfrm>
        </p:spPr>
        <p:txBody>
          <a:bodyPr>
            <a:normAutofit/>
          </a:bodyPr>
          <a:lstStyle/>
          <a:p>
            <a:r>
              <a:rPr lang="en-US" dirty="0" smtClean="0"/>
              <a:t>Ecosystems are influenced by . . .</a:t>
            </a:r>
          </a:p>
          <a:p>
            <a:pPr lvl="1"/>
            <a:r>
              <a:rPr lang="en-US" b="1" dirty="0" smtClean="0"/>
              <a:t>Biotic factors</a:t>
            </a:r>
            <a:endParaRPr lang="en-US" dirty="0" smtClean="0"/>
          </a:p>
          <a:p>
            <a:pPr lvl="2"/>
            <a:r>
              <a:rPr lang="en-US" i="1" dirty="0" smtClean="0"/>
              <a:t>Living </a:t>
            </a:r>
            <a:r>
              <a:rPr lang="en-US" dirty="0" smtClean="0"/>
              <a:t>things</a:t>
            </a:r>
          </a:p>
          <a:p>
            <a:pPr lvl="1"/>
            <a:r>
              <a:rPr lang="en-US" b="1" dirty="0" err="1" smtClean="0"/>
              <a:t>Abiotic</a:t>
            </a:r>
            <a:r>
              <a:rPr lang="en-US" b="1" dirty="0" smtClean="0"/>
              <a:t> factors</a:t>
            </a:r>
            <a:endParaRPr lang="en-US" dirty="0" smtClean="0"/>
          </a:p>
          <a:p>
            <a:pPr lvl="2"/>
            <a:r>
              <a:rPr lang="en-US" i="1" dirty="0" smtClean="0"/>
              <a:t>Nonliving </a:t>
            </a:r>
            <a:r>
              <a:rPr lang="en-US" dirty="0" smtClean="0"/>
              <a:t>things</a:t>
            </a:r>
          </a:p>
          <a:p>
            <a:pPr lvl="3"/>
            <a:r>
              <a:rPr lang="en-US" dirty="0" smtClean="0"/>
              <a:t>temperature </a:t>
            </a:r>
          </a:p>
          <a:p>
            <a:pPr lvl="3"/>
            <a:r>
              <a:rPr lang="en-US" dirty="0" smtClean="0"/>
              <a:t>precipitation</a:t>
            </a:r>
          </a:p>
          <a:p>
            <a:pPr lvl="3"/>
            <a:r>
              <a:rPr lang="en-US" dirty="0" smtClean="0"/>
              <a:t>humidity</a:t>
            </a:r>
          </a:p>
          <a:p>
            <a:pPr lvl="3"/>
            <a:r>
              <a:rPr lang="en-US" dirty="0" smtClean="0"/>
              <a:t>Wind</a:t>
            </a:r>
          </a:p>
          <a:p>
            <a:pPr lvl="3"/>
            <a:r>
              <a:rPr lang="en-US" dirty="0" smtClean="0"/>
              <a:t>nutrient availability</a:t>
            </a:r>
          </a:p>
          <a:p>
            <a:pPr lvl="3"/>
            <a:r>
              <a:rPr lang="en-US" dirty="0" smtClean="0"/>
              <a:t>soil type</a:t>
            </a:r>
          </a:p>
          <a:p>
            <a:pPr lvl="3"/>
            <a:r>
              <a:rPr lang="en-US" dirty="0" smtClean="0"/>
              <a:t>sunlight</a:t>
            </a:r>
          </a:p>
          <a:p>
            <a:pPr lvl="2"/>
            <a:endParaRPr lang="en-US" dirty="0"/>
          </a:p>
        </p:txBody>
      </p:sp>
      <p:sp>
        <p:nvSpPr>
          <p:cNvPr id="1164292" name="Rectangle 4"/>
          <p:cNvSpPr>
            <a:spLocks noGrp="1" noChangeArrowheads="1"/>
          </p:cNvSpPr>
          <p:nvPr>
            <p:ph type="title"/>
          </p:nvPr>
        </p:nvSpPr>
        <p:spPr/>
        <p:txBody>
          <a:bodyPr/>
          <a:lstStyle/>
          <a:p>
            <a:r>
              <a:rPr lang="en-US" dirty="0"/>
              <a:t>Biotic and Abiotic Factors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Secondary Succession</a:t>
            </a:r>
            <a:endParaRPr lang="en-US" dirty="0"/>
          </a:p>
        </p:txBody>
      </p:sp>
      <p:sp>
        <p:nvSpPr>
          <p:cNvPr id="4" name="Rectangle 6"/>
          <p:cNvSpPr>
            <a:spLocks noGrp="1" noChangeArrowheads="1"/>
          </p:cNvSpPr>
          <p:nvPr>
            <p:ph idx="1"/>
          </p:nvPr>
        </p:nvSpPr>
        <p:spPr>
          <a:xfrm>
            <a:off x="457200" y="1284376"/>
            <a:ext cx="8229600" cy="4961675"/>
          </a:xfrm>
          <a:ln/>
        </p:spPr>
        <p:txBody>
          <a:bodyPr>
            <a:normAutofit/>
          </a:bodyPr>
          <a:lstStyle/>
          <a:p>
            <a:pPr marL="365125"/>
            <a:r>
              <a:rPr lang="en-US" sz="2200" dirty="0" smtClean="0"/>
              <a:t>Faster than primary succession</a:t>
            </a:r>
          </a:p>
          <a:p>
            <a:pPr marL="365125"/>
            <a:r>
              <a:rPr lang="en-US" sz="2200" dirty="0" smtClean="0"/>
              <a:t>Begins </a:t>
            </a:r>
            <a:r>
              <a:rPr lang="en-US" sz="2200" dirty="0"/>
              <a:t>in a place that </a:t>
            </a:r>
            <a:r>
              <a:rPr lang="en-US" sz="2200" dirty="0">
                <a:solidFill>
                  <a:srgbClr val="C00000"/>
                </a:solidFill>
              </a:rPr>
              <a:t>already has </a:t>
            </a:r>
            <a:r>
              <a:rPr lang="en-US" sz="2200" dirty="0" smtClean="0">
                <a:solidFill>
                  <a:srgbClr val="C00000"/>
                </a:solidFill>
              </a:rPr>
              <a:t>soil</a:t>
            </a:r>
            <a:endParaRPr lang="en-US" sz="2200" dirty="0" smtClean="0"/>
          </a:p>
          <a:p>
            <a:pPr marL="593725" lvl="4" indent="-256032">
              <a:spcBef>
                <a:spcPts val="400"/>
              </a:spcBef>
              <a:buClr>
                <a:schemeClr val="accent1"/>
              </a:buClr>
              <a:buSzPct val="68000"/>
              <a:buFont typeface="Wingdings 3"/>
              <a:buChar char=""/>
            </a:pPr>
            <a:r>
              <a:rPr lang="en-US" dirty="0" smtClean="0"/>
              <a:t>Example:  after forest fires</a:t>
            </a:r>
          </a:p>
          <a:p>
            <a:pPr marL="365125"/>
            <a:endParaRPr lang="en-US" sz="2200" dirty="0" smtClean="0"/>
          </a:p>
          <a:p>
            <a:pPr marL="365125"/>
            <a:r>
              <a:rPr lang="en-US" sz="2200" dirty="0" smtClean="0">
                <a:solidFill>
                  <a:schemeClr val="accent2"/>
                </a:solidFill>
              </a:rPr>
              <a:t>Pioneer species</a:t>
            </a:r>
            <a:r>
              <a:rPr lang="en-US" sz="2200" dirty="0" smtClean="0"/>
              <a:t>: grasses, wild flowers, and seedling trees are first to populate the disturbed area</a:t>
            </a:r>
          </a:p>
          <a:p>
            <a:pPr marL="365125"/>
            <a:endParaRPr lang="en-US" sz="2200" dirty="0" smtClean="0"/>
          </a:p>
          <a:p>
            <a:pPr marL="365125"/>
            <a:r>
              <a:rPr lang="en-US" sz="2200" dirty="0" smtClean="0"/>
              <a:t>Primary and Secondary succession both eventually produce mature </a:t>
            </a:r>
            <a:r>
              <a:rPr lang="en-US" sz="2200" dirty="0" smtClean="0">
                <a:solidFill>
                  <a:srgbClr val="C00000"/>
                </a:solidFill>
              </a:rPr>
              <a:t>Climax Communities (stable mature communities that change very little)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Secondary Succession</a:t>
            </a:r>
            <a:endParaRPr lang="en-US" dirty="0"/>
          </a:p>
        </p:txBody>
      </p:sp>
      <p:pic>
        <p:nvPicPr>
          <p:cNvPr id="1026" name="Picture 2" descr="ecological succession - secondary succession"/>
          <p:cNvPicPr>
            <a:picLocks noChangeAspect="1" noChangeArrowheads="1"/>
          </p:cNvPicPr>
          <p:nvPr/>
        </p:nvPicPr>
        <p:blipFill>
          <a:blip r:embed="rId2" cstate="print"/>
          <a:srcRect/>
          <a:stretch>
            <a:fillRect/>
          </a:stretch>
        </p:blipFill>
        <p:spPr bwMode="auto">
          <a:xfrm>
            <a:off x="14748" y="1229679"/>
            <a:ext cx="9103053" cy="38355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95293" y="422075"/>
            <a:ext cx="1790700" cy="2336800"/>
          </a:xfrm>
          <a:prstGeom prst="rect">
            <a:avLst/>
          </a:prstGeom>
        </p:spPr>
      </p:pic>
      <p:pic>
        <p:nvPicPr>
          <p:cNvPr id="6" name="Picture 5"/>
          <p:cNvPicPr>
            <a:picLocks noChangeAspect="1"/>
          </p:cNvPicPr>
          <p:nvPr/>
        </p:nvPicPr>
        <p:blipFill>
          <a:blip r:embed="rId4"/>
          <a:stretch>
            <a:fillRect/>
          </a:stretch>
        </p:blipFill>
        <p:spPr>
          <a:xfrm>
            <a:off x="1655130" y="3325419"/>
            <a:ext cx="1600200" cy="2324100"/>
          </a:xfrm>
          <a:prstGeom prst="rect">
            <a:avLst/>
          </a:prstGeom>
        </p:spPr>
      </p:pic>
      <p:pic>
        <p:nvPicPr>
          <p:cNvPr id="7" name="Picture 6"/>
          <p:cNvPicPr>
            <a:picLocks noChangeAspect="1"/>
          </p:cNvPicPr>
          <p:nvPr/>
        </p:nvPicPr>
        <p:blipFill>
          <a:blip r:embed="rId5"/>
          <a:stretch>
            <a:fillRect/>
          </a:stretch>
        </p:blipFill>
        <p:spPr>
          <a:xfrm>
            <a:off x="6211122" y="714527"/>
            <a:ext cx="1625600" cy="2324100"/>
          </a:xfrm>
          <a:prstGeom prst="rect">
            <a:avLst/>
          </a:prstGeom>
        </p:spPr>
      </p:pic>
      <p:pic>
        <p:nvPicPr>
          <p:cNvPr id="8" name="Picture 7"/>
          <p:cNvPicPr>
            <a:picLocks noChangeAspect="1"/>
          </p:cNvPicPr>
          <p:nvPr/>
        </p:nvPicPr>
        <p:blipFill>
          <a:blip r:embed="rId6"/>
          <a:stretch>
            <a:fillRect/>
          </a:stretch>
        </p:blipFill>
        <p:spPr>
          <a:xfrm>
            <a:off x="3887619" y="3694474"/>
            <a:ext cx="1651000" cy="2362200"/>
          </a:xfrm>
          <a:prstGeom prst="rect">
            <a:avLst/>
          </a:prstGeom>
        </p:spPr>
      </p:pic>
      <p:pic>
        <p:nvPicPr>
          <p:cNvPr id="9" name="Picture 8"/>
          <p:cNvPicPr>
            <a:picLocks noChangeAspect="1"/>
          </p:cNvPicPr>
          <p:nvPr/>
        </p:nvPicPr>
        <p:blipFill>
          <a:blip r:embed="rId7"/>
          <a:stretch>
            <a:fillRect/>
          </a:stretch>
        </p:blipFill>
        <p:spPr>
          <a:xfrm>
            <a:off x="823244" y="613622"/>
            <a:ext cx="1676400" cy="2349500"/>
          </a:xfrm>
          <a:prstGeom prst="rect">
            <a:avLst/>
          </a:prstGeom>
        </p:spPr>
      </p:pic>
      <p:sp>
        <p:nvSpPr>
          <p:cNvPr id="12" name="TextBox 11"/>
          <p:cNvSpPr txBox="1"/>
          <p:nvPr/>
        </p:nvSpPr>
        <p:spPr>
          <a:xfrm>
            <a:off x="1252421" y="3051920"/>
            <a:ext cx="458634" cy="369332"/>
          </a:xfrm>
          <a:prstGeom prst="rect">
            <a:avLst/>
          </a:prstGeom>
          <a:noFill/>
        </p:spPr>
        <p:txBody>
          <a:bodyPr wrap="square" rtlCol="0">
            <a:spAutoFit/>
          </a:bodyPr>
          <a:lstStyle/>
          <a:p>
            <a:r>
              <a:rPr lang="en-US" dirty="0" smtClean="0"/>
              <a:t>A</a:t>
            </a:r>
            <a:endParaRPr lang="en-US" dirty="0"/>
          </a:p>
        </p:txBody>
      </p:sp>
      <p:sp>
        <p:nvSpPr>
          <p:cNvPr id="14" name="TextBox 13"/>
          <p:cNvSpPr txBox="1"/>
          <p:nvPr/>
        </p:nvSpPr>
        <p:spPr>
          <a:xfrm>
            <a:off x="4385936" y="6185676"/>
            <a:ext cx="458634" cy="369332"/>
          </a:xfrm>
          <a:prstGeom prst="rect">
            <a:avLst/>
          </a:prstGeom>
          <a:noFill/>
        </p:spPr>
        <p:txBody>
          <a:bodyPr wrap="square" rtlCol="0">
            <a:spAutoFit/>
          </a:bodyPr>
          <a:lstStyle/>
          <a:p>
            <a:r>
              <a:rPr lang="en-US" dirty="0" smtClean="0"/>
              <a:t>E</a:t>
            </a:r>
            <a:endParaRPr lang="en-US" dirty="0"/>
          </a:p>
        </p:txBody>
      </p:sp>
      <p:sp>
        <p:nvSpPr>
          <p:cNvPr id="15" name="TextBox 14"/>
          <p:cNvSpPr txBox="1"/>
          <p:nvPr/>
        </p:nvSpPr>
        <p:spPr>
          <a:xfrm>
            <a:off x="2139332" y="5755918"/>
            <a:ext cx="458634" cy="369332"/>
          </a:xfrm>
          <a:prstGeom prst="rect">
            <a:avLst/>
          </a:prstGeom>
          <a:noFill/>
        </p:spPr>
        <p:txBody>
          <a:bodyPr wrap="square" rtlCol="0">
            <a:spAutoFit/>
          </a:bodyPr>
          <a:lstStyle/>
          <a:p>
            <a:r>
              <a:rPr lang="en-US" dirty="0" smtClean="0"/>
              <a:t>D</a:t>
            </a:r>
            <a:endParaRPr lang="en-US" dirty="0"/>
          </a:p>
        </p:txBody>
      </p:sp>
      <p:sp>
        <p:nvSpPr>
          <p:cNvPr id="16" name="TextBox 15"/>
          <p:cNvSpPr txBox="1"/>
          <p:nvPr/>
        </p:nvSpPr>
        <p:spPr>
          <a:xfrm>
            <a:off x="6684027" y="3085732"/>
            <a:ext cx="458634" cy="369332"/>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996429" y="2832386"/>
            <a:ext cx="458634" cy="369332"/>
          </a:xfrm>
          <a:prstGeom prst="rect">
            <a:avLst/>
          </a:prstGeom>
          <a:noFill/>
        </p:spPr>
        <p:txBody>
          <a:bodyPr wrap="square" rtlCol="0">
            <a:spAutoFit/>
          </a:bodyPr>
          <a:lstStyle/>
          <a:p>
            <a:r>
              <a:rPr lang="en-US" dirty="0" smtClean="0"/>
              <a:t>B</a:t>
            </a:r>
            <a:endParaRPr lang="en-US" dirty="0"/>
          </a:p>
        </p:txBody>
      </p:sp>
      <p:pic>
        <p:nvPicPr>
          <p:cNvPr id="19" name="Picture 18"/>
          <p:cNvPicPr>
            <a:picLocks noChangeAspect="1"/>
          </p:cNvPicPr>
          <p:nvPr/>
        </p:nvPicPr>
        <p:blipFill>
          <a:blip r:embed="rId8"/>
          <a:stretch>
            <a:fillRect/>
          </a:stretch>
        </p:blipFill>
        <p:spPr>
          <a:xfrm>
            <a:off x="6400389" y="3845772"/>
            <a:ext cx="1955585" cy="1949695"/>
          </a:xfrm>
          <a:prstGeom prst="rect">
            <a:avLst/>
          </a:prstGeom>
        </p:spPr>
      </p:pic>
      <p:sp>
        <p:nvSpPr>
          <p:cNvPr id="20" name="TextBox 19"/>
          <p:cNvSpPr txBox="1"/>
          <p:nvPr/>
        </p:nvSpPr>
        <p:spPr>
          <a:xfrm>
            <a:off x="6972620" y="6020536"/>
            <a:ext cx="458634" cy="369332"/>
          </a:xfrm>
          <a:prstGeom prst="rect">
            <a:avLst/>
          </a:prstGeom>
          <a:noFill/>
        </p:spPr>
        <p:txBody>
          <a:bodyPr wrap="square" rtlCol="0">
            <a:spAutoFit/>
          </a:bodyPr>
          <a:lstStyle/>
          <a:p>
            <a:r>
              <a:rPr lang="en-US" dirty="0" smtClean="0"/>
              <a:t>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47814" y="954046"/>
            <a:ext cx="8896186" cy="5903954"/>
          </a:xfrm>
          <a:prstGeom prst="rect">
            <a:avLst/>
          </a:prstGeom>
        </p:spPr>
      </p:pic>
      <p:sp>
        <p:nvSpPr>
          <p:cNvPr id="7" name="Title 2"/>
          <p:cNvSpPr>
            <a:spLocks noGrp="1"/>
          </p:cNvSpPr>
          <p:nvPr>
            <p:ph type="title"/>
          </p:nvPr>
        </p:nvSpPr>
        <p:spPr>
          <a:xfrm>
            <a:off x="271338" y="0"/>
            <a:ext cx="8229600" cy="1143000"/>
          </a:xfrm>
        </p:spPr>
        <p:txBody>
          <a:bodyPr/>
          <a:lstStyle/>
          <a:p>
            <a:r>
              <a:rPr lang="en-US" dirty="0" smtClean="0"/>
              <a:t>Secondary Succession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sb4694f1"/>
          <p:cNvPicPr>
            <a:picLocks noChangeAspect="1" noChangeArrowheads="1"/>
          </p:cNvPicPr>
          <p:nvPr/>
        </p:nvPicPr>
        <p:blipFill>
          <a:blip r:embed="rId3"/>
          <a:srcRect l="75678" t="10909"/>
          <a:stretch>
            <a:fillRect/>
          </a:stretch>
        </p:blipFill>
        <p:spPr bwMode="auto">
          <a:xfrm>
            <a:off x="201350" y="1074173"/>
            <a:ext cx="1767506" cy="3740866"/>
          </a:xfrm>
          <a:prstGeom prst="rect">
            <a:avLst/>
          </a:prstGeom>
          <a:noFill/>
        </p:spPr>
      </p:pic>
      <p:pic>
        <p:nvPicPr>
          <p:cNvPr id="6" name="Picture 7" descr="sb4694f1"/>
          <p:cNvPicPr>
            <a:picLocks noChangeAspect="1" noChangeArrowheads="1"/>
          </p:cNvPicPr>
          <p:nvPr/>
        </p:nvPicPr>
        <p:blipFill>
          <a:blip r:embed="rId3"/>
          <a:srcRect l="51117" t="10909" r="26182"/>
          <a:stretch>
            <a:fillRect/>
          </a:stretch>
        </p:blipFill>
        <p:spPr bwMode="auto">
          <a:xfrm>
            <a:off x="3821034" y="1600810"/>
            <a:ext cx="1665455" cy="3740873"/>
          </a:xfrm>
          <a:prstGeom prst="rect">
            <a:avLst/>
          </a:prstGeom>
          <a:noFill/>
        </p:spPr>
      </p:pic>
      <p:pic>
        <p:nvPicPr>
          <p:cNvPr id="7" name="Picture 7" descr="sb4694f1"/>
          <p:cNvPicPr>
            <a:picLocks noChangeAspect="1" noChangeArrowheads="1"/>
          </p:cNvPicPr>
          <p:nvPr/>
        </p:nvPicPr>
        <p:blipFill>
          <a:blip r:embed="rId3"/>
          <a:srcRect l="26182" t="10909" r="51117"/>
          <a:stretch>
            <a:fillRect/>
          </a:stretch>
        </p:blipFill>
        <p:spPr bwMode="auto">
          <a:xfrm>
            <a:off x="7478541" y="3117127"/>
            <a:ext cx="1665459" cy="3740873"/>
          </a:xfrm>
          <a:prstGeom prst="rect">
            <a:avLst/>
          </a:prstGeom>
          <a:noFill/>
        </p:spPr>
      </p:pic>
      <p:pic>
        <p:nvPicPr>
          <p:cNvPr id="8" name="Picture 7" descr="sb4694f1"/>
          <p:cNvPicPr>
            <a:picLocks noChangeAspect="1" noChangeArrowheads="1"/>
          </p:cNvPicPr>
          <p:nvPr/>
        </p:nvPicPr>
        <p:blipFill>
          <a:blip r:embed="rId3"/>
          <a:srcRect t="10909" r="74805"/>
          <a:stretch>
            <a:fillRect/>
          </a:stretch>
        </p:blipFill>
        <p:spPr bwMode="auto">
          <a:xfrm>
            <a:off x="1945391" y="253219"/>
            <a:ext cx="1848276" cy="3740873"/>
          </a:xfrm>
          <a:prstGeom prst="rect">
            <a:avLst/>
          </a:prstGeom>
          <a:noFill/>
        </p:spPr>
      </p:pic>
      <p:pic>
        <p:nvPicPr>
          <p:cNvPr id="10" name="Picture 9"/>
          <p:cNvPicPr>
            <a:picLocks noChangeAspect="1"/>
          </p:cNvPicPr>
          <p:nvPr/>
        </p:nvPicPr>
        <p:blipFill>
          <a:blip r:embed="rId4"/>
          <a:stretch>
            <a:fillRect/>
          </a:stretch>
        </p:blipFill>
        <p:spPr>
          <a:xfrm>
            <a:off x="5619259" y="418219"/>
            <a:ext cx="1768736" cy="3686512"/>
          </a:xfrm>
          <a:prstGeom prst="rect">
            <a:avLst/>
          </a:prstGeom>
        </p:spPr>
      </p:pic>
      <p:sp>
        <p:nvSpPr>
          <p:cNvPr id="11" name="TextBox 10"/>
          <p:cNvSpPr txBox="1"/>
          <p:nvPr/>
        </p:nvSpPr>
        <p:spPr>
          <a:xfrm>
            <a:off x="787767" y="4740282"/>
            <a:ext cx="458634" cy="369332"/>
          </a:xfrm>
          <a:prstGeom prst="rect">
            <a:avLst/>
          </a:prstGeom>
          <a:noFill/>
        </p:spPr>
        <p:txBody>
          <a:bodyPr wrap="square" rtlCol="0">
            <a:spAutoFit/>
          </a:bodyPr>
          <a:lstStyle/>
          <a:p>
            <a:r>
              <a:rPr lang="en-US" dirty="0" smtClean="0"/>
              <a:t>A</a:t>
            </a:r>
            <a:endParaRPr lang="en-US" dirty="0"/>
          </a:p>
        </p:txBody>
      </p:sp>
      <p:sp>
        <p:nvSpPr>
          <p:cNvPr id="12" name="TextBox 11"/>
          <p:cNvSpPr txBox="1"/>
          <p:nvPr/>
        </p:nvSpPr>
        <p:spPr>
          <a:xfrm>
            <a:off x="8103166" y="6488668"/>
            <a:ext cx="458634" cy="369332"/>
          </a:xfrm>
          <a:prstGeom prst="rect">
            <a:avLst/>
          </a:prstGeom>
          <a:noFill/>
        </p:spPr>
        <p:txBody>
          <a:bodyPr wrap="square" rtlCol="0">
            <a:spAutoFit/>
          </a:bodyPr>
          <a:lstStyle/>
          <a:p>
            <a:r>
              <a:rPr lang="en-US" dirty="0" smtClean="0"/>
              <a:t>E</a:t>
            </a:r>
            <a:endParaRPr lang="en-US" dirty="0"/>
          </a:p>
        </p:txBody>
      </p:sp>
      <p:sp>
        <p:nvSpPr>
          <p:cNvPr id="13" name="TextBox 12"/>
          <p:cNvSpPr txBox="1"/>
          <p:nvPr/>
        </p:nvSpPr>
        <p:spPr>
          <a:xfrm>
            <a:off x="6212797" y="4175983"/>
            <a:ext cx="458634" cy="369332"/>
          </a:xfrm>
          <a:prstGeom prst="rect">
            <a:avLst/>
          </a:prstGeom>
          <a:noFill/>
        </p:spPr>
        <p:txBody>
          <a:bodyPr wrap="square" rtlCol="0">
            <a:spAutoFit/>
          </a:bodyPr>
          <a:lstStyle/>
          <a:p>
            <a:r>
              <a:rPr lang="en-US" dirty="0" smtClean="0"/>
              <a:t>D</a:t>
            </a:r>
            <a:endParaRPr lang="en-US" dirty="0"/>
          </a:p>
        </p:txBody>
      </p:sp>
      <p:sp>
        <p:nvSpPr>
          <p:cNvPr id="14" name="TextBox 13"/>
          <p:cNvSpPr txBox="1"/>
          <p:nvPr/>
        </p:nvSpPr>
        <p:spPr>
          <a:xfrm>
            <a:off x="4329781" y="5331718"/>
            <a:ext cx="458634" cy="369332"/>
          </a:xfrm>
          <a:prstGeom prst="rect">
            <a:avLst/>
          </a:prstGeom>
          <a:noFill/>
        </p:spPr>
        <p:txBody>
          <a:bodyPr wrap="square" rtlCol="0">
            <a:spAutoFit/>
          </a:bodyPr>
          <a:lstStyle/>
          <a:p>
            <a:r>
              <a:rPr lang="en-US" dirty="0" smtClean="0"/>
              <a:t>C</a:t>
            </a:r>
            <a:endParaRPr lang="en-US" dirty="0"/>
          </a:p>
        </p:txBody>
      </p:sp>
      <p:sp>
        <p:nvSpPr>
          <p:cNvPr id="15" name="TextBox 14"/>
          <p:cNvSpPr txBox="1"/>
          <p:nvPr/>
        </p:nvSpPr>
        <p:spPr>
          <a:xfrm>
            <a:off x="2509537" y="4011794"/>
            <a:ext cx="458634" cy="367130"/>
          </a:xfrm>
          <a:prstGeom prst="rect">
            <a:avLst/>
          </a:prstGeom>
          <a:noFill/>
        </p:spPr>
        <p:txBody>
          <a:bodyPr wrap="square" rtlCol="0">
            <a:spAutoFit/>
          </a:bodyPr>
          <a:lstStyle/>
          <a:p>
            <a:r>
              <a:rPr lang="en-US" dirty="0" smtClean="0"/>
              <a:t>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sb4694f1"/>
          <p:cNvPicPr>
            <a:picLocks noChangeAspect="1" noChangeArrowheads="1"/>
          </p:cNvPicPr>
          <p:nvPr/>
        </p:nvPicPr>
        <p:blipFill>
          <a:blip r:embed="rId3"/>
          <a:srcRect t="10909"/>
          <a:stretch>
            <a:fillRect/>
          </a:stretch>
        </p:blipFill>
        <p:spPr bwMode="auto">
          <a:xfrm>
            <a:off x="1808162" y="1910601"/>
            <a:ext cx="7335838" cy="3740873"/>
          </a:xfrm>
          <a:prstGeom prst="rect">
            <a:avLst/>
          </a:prstGeom>
          <a:noFill/>
        </p:spPr>
      </p:pic>
      <p:sp>
        <p:nvSpPr>
          <p:cNvPr id="7"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Primary Succession</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8" name="Picture 7"/>
          <p:cNvPicPr>
            <a:picLocks noChangeAspect="1"/>
          </p:cNvPicPr>
          <p:nvPr/>
        </p:nvPicPr>
        <p:blipFill>
          <a:blip r:embed="rId4"/>
          <a:stretch>
            <a:fillRect/>
          </a:stretch>
        </p:blipFill>
        <p:spPr>
          <a:xfrm>
            <a:off x="0" y="1920705"/>
            <a:ext cx="1768736" cy="36865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145" y="1141121"/>
            <a:ext cx="8229600" cy="4525963"/>
          </a:xfrm>
        </p:spPr>
        <p:txBody>
          <a:bodyPr>
            <a:normAutofit fontScale="85000" lnSpcReduction="20000"/>
          </a:bodyPr>
          <a:lstStyle/>
          <a:p>
            <a:r>
              <a:rPr lang="en-US" sz="2400" b="1" dirty="0" smtClean="0"/>
              <a:t>Complete the Venn diagram about succession using these terms: </a:t>
            </a:r>
          </a:p>
          <a:p>
            <a:pPr>
              <a:buNone/>
            </a:pPr>
            <a:r>
              <a:rPr lang="en-US" sz="2400" b="1" dirty="0" smtClean="0"/>
              <a:t>Caused by events like forest fires</a:t>
            </a:r>
          </a:p>
          <a:p>
            <a:pPr>
              <a:buNone/>
            </a:pPr>
            <a:r>
              <a:rPr lang="en-US" sz="2400" b="1" dirty="0" smtClean="0"/>
              <a:t>Caused by events like lava flow</a:t>
            </a:r>
          </a:p>
          <a:p>
            <a:pPr>
              <a:buNone/>
            </a:pPr>
            <a:r>
              <a:rPr lang="en-US" sz="2400" b="1" dirty="0" smtClean="0"/>
              <a:t>Forms a climax community</a:t>
            </a:r>
          </a:p>
          <a:p>
            <a:pPr>
              <a:buNone/>
            </a:pPr>
            <a:r>
              <a:rPr lang="en-US" sz="2400" b="1" dirty="0" smtClean="0"/>
              <a:t>Pioneer species are plants </a:t>
            </a:r>
          </a:p>
          <a:p>
            <a:pPr>
              <a:buNone/>
            </a:pPr>
            <a:r>
              <a:rPr lang="en-US" sz="2400" b="1" dirty="0" smtClean="0"/>
              <a:t>Pioneer species create soil</a:t>
            </a:r>
          </a:p>
          <a:p>
            <a:pPr>
              <a:buNone/>
            </a:pPr>
            <a:r>
              <a:rPr lang="en-US" sz="2400" b="1" dirty="0" smtClean="0"/>
              <a:t>Root systems may be left over</a:t>
            </a:r>
          </a:p>
          <a:p>
            <a:pPr>
              <a:buNone/>
            </a:pPr>
            <a:r>
              <a:rPr lang="en-US" sz="2400" b="1" dirty="0" smtClean="0"/>
              <a:t>Root systems not left over</a:t>
            </a:r>
          </a:p>
          <a:p>
            <a:pPr>
              <a:buNone/>
            </a:pPr>
            <a:r>
              <a:rPr lang="en-US" sz="2400" b="1" dirty="0" smtClean="0"/>
              <a:t>Starts with bare rock (no soil)</a:t>
            </a:r>
          </a:p>
          <a:p>
            <a:pPr>
              <a:buNone/>
            </a:pPr>
            <a:r>
              <a:rPr lang="en-US" sz="2400" b="1" dirty="0" smtClean="0"/>
              <a:t>Starts with soil</a:t>
            </a:r>
          </a:p>
          <a:p>
            <a:pPr>
              <a:buNone/>
            </a:pPr>
            <a:r>
              <a:rPr lang="en-US" sz="2400" b="1" dirty="0" smtClean="0"/>
              <a:t>Takes less time to form climax community</a:t>
            </a:r>
          </a:p>
          <a:p>
            <a:pPr>
              <a:buNone/>
            </a:pPr>
            <a:r>
              <a:rPr lang="en-US" sz="2400" b="1" dirty="0" smtClean="0"/>
              <a:t>Takes a long time to form climax community</a:t>
            </a:r>
          </a:p>
          <a:p>
            <a:pPr>
              <a:buNone/>
            </a:pPr>
            <a:r>
              <a:rPr lang="en-US" sz="2400" b="1" dirty="0" smtClean="0"/>
              <a:t>Type of succession</a:t>
            </a:r>
          </a:p>
          <a:p>
            <a:pPr>
              <a:buNone/>
            </a:pPr>
            <a:r>
              <a:rPr lang="en-US" sz="2400" b="1" dirty="0" smtClean="0"/>
              <a:t> </a:t>
            </a:r>
          </a:p>
          <a:p>
            <a:endParaRPr lang="en-US" dirty="0"/>
          </a:p>
        </p:txBody>
      </p:sp>
      <p:sp>
        <p:nvSpPr>
          <p:cNvPr id="4" name="Title 3"/>
          <p:cNvSpPr>
            <a:spLocks noGrp="1"/>
          </p:cNvSpPr>
          <p:nvPr>
            <p:ph type="title"/>
          </p:nvPr>
        </p:nvSpPr>
        <p:spPr/>
        <p:txBody>
          <a:bodyPr>
            <a:normAutofit fontScale="90000"/>
          </a:bodyPr>
          <a:lstStyle/>
          <a:p>
            <a:r>
              <a:rPr lang="en-US" dirty="0" smtClean="0"/>
              <a:t>Primary vs. Secondary Succession</a:t>
            </a:r>
            <a:endParaRPr lang="en-US" dirty="0"/>
          </a:p>
        </p:txBody>
      </p:sp>
      <p:sp>
        <p:nvSpPr>
          <p:cNvPr id="9" name="Oval 8"/>
          <p:cNvSpPr/>
          <p:nvPr/>
        </p:nvSpPr>
        <p:spPr>
          <a:xfrm>
            <a:off x="4446415" y="1506939"/>
            <a:ext cx="2842224" cy="2822326"/>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301776" y="1506939"/>
            <a:ext cx="2842224" cy="2822326"/>
          </a:xfrm>
          <a:prstGeom prst="ellipse">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150713" y="1702072"/>
            <a:ext cx="1457118" cy="369332"/>
          </a:xfrm>
          <a:prstGeom prst="rect">
            <a:avLst/>
          </a:prstGeom>
          <a:noFill/>
        </p:spPr>
        <p:txBody>
          <a:bodyPr wrap="square" rtlCol="0">
            <a:spAutoFit/>
          </a:bodyPr>
          <a:lstStyle/>
          <a:p>
            <a:r>
              <a:rPr lang="en-US" dirty="0" smtClean="0"/>
              <a:t>Primary</a:t>
            </a:r>
            <a:endParaRPr lang="en-US" dirty="0"/>
          </a:p>
        </p:txBody>
      </p:sp>
      <p:sp>
        <p:nvSpPr>
          <p:cNvPr id="12" name="TextBox 11"/>
          <p:cNvSpPr txBox="1"/>
          <p:nvPr/>
        </p:nvSpPr>
        <p:spPr>
          <a:xfrm>
            <a:off x="7085845" y="1702072"/>
            <a:ext cx="1683161" cy="369332"/>
          </a:xfrm>
          <a:prstGeom prst="rect">
            <a:avLst/>
          </a:prstGeom>
          <a:noFill/>
        </p:spPr>
        <p:txBody>
          <a:bodyPr wrap="square" rtlCol="0">
            <a:spAutoFit/>
          </a:bodyPr>
          <a:lstStyle/>
          <a:p>
            <a:r>
              <a:rPr lang="en-US" dirty="0" smtClean="0"/>
              <a:t>Secondary</a:t>
            </a:r>
            <a:endParaRPr lang="en-US" dirty="0"/>
          </a:p>
        </p:txBody>
      </p:sp>
      <p:sp>
        <p:nvSpPr>
          <p:cNvPr id="13" name="TextBox 12"/>
          <p:cNvSpPr txBox="1"/>
          <p:nvPr/>
        </p:nvSpPr>
        <p:spPr>
          <a:xfrm>
            <a:off x="6504570" y="2223804"/>
            <a:ext cx="784069" cy="369332"/>
          </a:xfrm>
          <a:prstGeom prst="rect">
            <a:avLst/>
          </a:prstGeom>
          <a:noFill/>
        </p:spPr>
        <p:txBody>
          <a:bodyPr wrap="square" rtlCol="0">
            <a:spAutoFit/>
          </a:bodyPr>
          <a:lstStyle/>
          <a:p>
            <a:r>
              <a:rPr lang="en-US" dirty="0" smtClean="0"/>
              <a:t>both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17988" cy="4525963"/>
          </a:xfrm>
        </p:spPr>
        <p:txBody>
          <a:bodyPr>
            <a:normAutofit fontScale="85000" lnSpcReduction="20000"/>
          </a:bodyPr>
          <a:lstStyle/>
          <a:p>
            <a:r>
              <a:rPr lang="en-US" dirty="0" smtClean="0"/>
              <a:t>Climate</a:t>
            </a:r>
          </a:p>
          <a:p>
            <a:pPr lvl="1"/>
            <a:r>
              <a:rPr lang="en-US" dirty="0" smtClean="0"/>
              <a:t>Average yearly temperature and precipitation</a:t>
            </a:r>
          </a:p>
          <a:p>
            <a:pPr lvl="1"/>
            <a:endParaRPr lang="en-US" dirty="0" smtClean="0"/>
          </a:p>
          <a:p>
            <a:r>
              <a:rPr lang="en-US" b="1" dirty="0"/>
              <a:t>Weather</a:t>
            </a:r>
            <a:r>
              <a:rPr lang="en-US" dirty="0"/>
              <a:t> </a:t>
            </a:r>
          </a:p>
          <a:p>
            <a:pPr lvl="1"/>
            <a:r>
              <a:rPr lang="en-US" dirty="0"/>
              <a:t>day-to-day condition of Earth's atmosphere at a particular time and place. </a:t>
            </a:r>
          </a:p>
          <a:p>
            <a:pPr marL="109728" indent="0">
              <a:buNone/>
            </a:pPr>
            <a:endParaRPr lang="en-US" dirty="0" smtClean="0"/>
          </a:p>
          <a:p>
            <a:r>
              <a:rPr lang="en-US" dirty="0" smtClean="0"/>
              <a:t>Terrain</a:t>
            </a:r>
          </a:p>
          <a:p>
            <a:pPr lvl="2"/>
            <a:r>
              <a:rPr lang="en-US" sz="2000" dirty="0" smtClean="0"/>
              <a:t>describes the overall landscape</a:t>
            </a:r>
          </a:p>
          <a:p>
            <a:pPr lvl="3"/>
            <a:r>
              <a:rPr lang="en-US" sz="2000" dirty="0" smtClean="0"/>
              <a:t>Mountains, hills, rocky soil, flat land, occasional fires etc.</a:t>
            </a:r>
          </a:p>
          <a:p>
            <a:endParaRPr lang="en-US" sz="2800" dirty="0" smtClean="0"/>
          </a:p>
          <a:p>
            <a:r>
              <a:rPr lang="en-US" sz="2800" dirty="0" smtClean="0"/>
              <a:t>Latitude</a:t>
            </a:r>
          </a:p>
          <a:p>
            <a:pPr lvl="2"/>
            <a:r>
              <a:rPr lang="en-US" sz="2200" dirty="0" smtClean="0"/>
              <a:t>areas found at same latitudes on the earth tend to have the same climates, due to the amount of sunlight received.</a:t>
            </a:r>
          </a:p>
        </p:txBody>
      </p:sp>
      <p:sp>
        <p:nvSpPr>
          <p:cNvPr id="4" name="Title 2"/>
          <p:cNvSpPr txBox="1">
            <a:spLocks/>
          </p:cNvSpPr>
          <p:nvPr/>
        </p:nvSpPr>
        <p:spPr>
          <a:xfrm>
            <a:off x="457200" y="211674"/>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Abiotic Factors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7726"/>
            <a:ext cx="8229600" cy="4525963"/>
          </a:xfrm>
        </p:spPr>
        <p:txBody>
          <a:bodyPr/>
          <a:lstStyle/>
          <a:p>
            <a:pPr lvl="1"/>
            <a:r>
              <a:rPr lang="en-US" dirty="0" smtClean="0"/>
              <a:t>Earth has three main climate zones: </a:t>
            </a:r>
          </a:p>
          <a:p>
            <a:pPr lvl="2">
              <a:buFont typeface="Arial" pitchFamily="34" charset="0"/>
              <a:buChar char="•"/>
            </a:pPr>
            <a:r>
              <a:rPr lang="en-US" b="1" dirty="0" smtClean="0"/>
              <a:t>Polar – cold areas</a:t>
            </a:r>
            <a:endParaRPr lang="en-US" dirty="0" smtClean="0"/>
          </a:p>
          <a:p>
            <a:pPr lvl="2">
              <a:buFont typeface="Arial" pitchFamily="34" charset="0"/>
              <a:buChar char="•"/>
            </a:pPr>
            <a:r>
              <a:rPr lang="en-US" b="1" dirty="0" smtClean="0"/>
              <a:t>Temperate – </a:t>
            </a:r>
            <a:r>
              <a:rPr lang="en-US" dirty="0" smtClean="0"/>
              <a:t>ranges from hot to cold, depending on the season.</a:t>
            </a:r>
            <a:endParaRPr lang="en-US" b="1" dirty="0" smtClean="0"/>
          </a:p>
          <a:p>
            <a:pPr lvl="2">
              <a:buFont typeface="Arial" pitchFamily="34" charset="0"/>
              <a:buChar char="•"/>
            </a:pPr>
            <a:r>
              <a:rPr lang="en-US" b="1" dirty="0" smtClean="0"/>
              <a:t>Tropical – almost always warm</a:t>
            </a:r>
          </a:p>
          <a:p>
            <a:endParaRPr lang="en-US" dirty="0"/>
          </a:p>
        </p:txBody>
      </p:sp>
      <p:sp>
        <p:nvSpPr>
          <p:cNvPr id="2" name="Title 1"/>
          <p:cNvSpPr>
            <a:spLocks noGrp="1"/>
          </p:cNvSpPr>
          <p:nvPr>
            <p:ph type="title"/>
          </p:nvPr>
        </p:nvSpPr>
        <p:spPr>
          <a:xfrm>
            <a:off x="427220" y="0"/>
            <a:ext cx="8229600" cy="1143000"/>
          </a:xfrm>
        </p:spPr>
        <p:txBody>
          <a:bodyPr/>
          <a:lstStyle/>
          <a:p>
            <a:r>
              <a:rPr lang="en-US" dirty="0" smtClean="0"/>
              <a:t>Main Climate Zones</a:t>
            </a:r>
            <a:endParaRPr lang="en-US" dirty="0"/>
          </a:p>
        </p:txBody>
      </p:sp>
      <p:grpSp>
        <p:nvGrpSpPr>
          <p:cNvPr id="5" name="Group 4"/>
          <p:cNvGrpSpPr/>
          <p:nvPr/>
        </p:nvGrpSpPr>
        <p:grpSpPr>
          <a:xfrm>
            <a:off x="1335618" y="2934064"/>
            <a:ext cx="7250009" cy="3633684"/>
            <a:chOff x="212725" y="1833563"/>
            <a:chExt cx="8326438" cy="4003675"/>
          </a:xfrm>
        </p:grpSpPr>
        <p:pic>
          <p:nvPicPr>
            <p:cNvPr id="6" name="Picture 36" descr="sb4908a04"/>
            <p:cNvPicPr>
              <a:picLocks noChangeAspect="1" noChangeArrowheads="1"/>
            </p:cNvPicPr>
            <p:nvPr/>
          </p:nvPicPr>
          <p:blipFill>
            <a:blip r:embed="rId3" cstate="print"/>
            <a:srcRect/>
            <a:stretch>
              <a:fillRect/>
            </a:stretch>
          </p:blipFill>
          <p:spPr bwMode="auto">
            <a:xfrm>
              <a:off x="212725" y="1836738"/>
              <a:ext cx="8326438" cy="3983037"/>
            </a:xfrm>
            <a:prstGeom prst="rect">
              <a:avLst/>
            </a:prstGeom>
            <a:noFill/>
          </p:spPr>
        </p:pic>
        <p:sp>
          <p:nvSpPr>
            <p:cNvPr id="7" name="Text Box 13"/>
            <p:cNvSpPr txBox="1">
              <a:spLocks noChangeArrowheads="1"/>
            </p:cNvSpPr>
            <p:nvPr/>
          </p:nvSpPr>
          <p:spPr bwMode="auto">
            <a:xfrm>
              <a:off x="1331913" y="2025650"/>
              <a:ext cx="1098550" cy="366713"/>
            </a:xfrm>
            <a:prstGeom prst="rect">
              <a:avLst/>
            </a:prstGeom>
            <a:noFill/>
            <a:ln w="9525">
              <a:noFill/>
              <a:miter lim="800000"/>
              <a:headEnd/>
              <a:tailEnd/>
            </a:ln>
            <a:effectLst/>
          </p:spPr>
          <p:txBody>
            <a:bodyPr wrap="none">
              <a:spAutoFit/>
            </a:bodyPr>
            <a:lstStyle/>
            <a:p>
              <a:r>
                <a:rPr lang="en-US"/>
                <a:t>Sunlight</a:t>
              </a:r>
            </a:p>
          </p:txBody>
        </p:sp>
        <p:sp>
          <p:nvSpPr>
            <p:cNvPr id="8" name="Text Box 14"/>
            <p:cNvSpPr txBox="1">
              <a:spLocks noChangeArrowheads="1"/>
            </p:cNvSpPr>
            <p:nvPr/>
          </p:nvSpPr>
          <p:spPr bwMode="auto">
            <a:xfrm>
              <a:off x="244475" y="3598863"/>
              <a:ext cx="2355850" cy="366712"/>
            </a:xfrm>
            <a:prstGeom prst="rect">
              <a:avLst/>
            </a:prstGeom>
            <a:noFill/>
            <a:ln w="9525">
              <a:noFill/>
              <a:miter lim="800000"/>
              <a:headEnd/>
              <a:tailEnd/>
            </a:ln>
            <a:effectLst/>
          </p:spPr>
          <p:txBody>
            <a:bodyPr wrap="none">
              <a:spAutoFit/>
            </a:bodyPr>
            <a:lstStyle/>
            <a:p>
              <a:r>
                <a:rPr lang="en-US"/>
                <a:t>Most direct sunlight</a:t>
              </a:r>
            </a:p>
          </p:txBody>
        </p:sp>
        <p:sp>
          <p:nvSpPr>
            <p:cNvPr id="9" name="Text Box 15"/>
            <p:cNvSpPr txBox="1">
              <a:spLocks noChangeArrowheads="1"/>
            </p:cNvSpPr>
            <p:nvPr/>
          </p:nvSpPr>
          <p:spPr bwMode="auto">
            <a:xfrm>
              <a:off x="4486275" y="1833563"/>
              <a:ext cx="1914525" cy="366712"/>
            </a:xfrm>
            <a:prstGeom prst="rect">
              <a:avLst/>
            </a:prstGeom>
            <a:noFill/>
            <a:ln w="9525">
              <a:noFill/>
              <a:miter lim="800000"/>
              <a:headEnd/>
              <a:tailEnd/>
            </a:ln>
            <a:effectLst/>
          </p:spPr>
          <p:txBody>
            <a:bodyPr wrap="none">
              <a:spAutoFit/>
            </a:bodyPr>
            <a:lstStyle/>
            <a:p>
              <a:r>
                <a:rPr lang="en-US"/>
                <a:t>90°N North Pole</a:t>
              </a:r>
            </a:p>
          </p:txBody>
        </p:sp>
        <p:sp>
          <p:nvSpPr>
            <p:cNvPr id="10" name="Text Box 16"/>
            <p:cNvSpPr txBox="1">
              <a:spLocks noChangeArrowheads="1"/>
            </p:cNvSpPr>
            <p:nvPr/>
          </p:nvSpPr>
          <p:spPr bwMode="auto">
            <a:xfrm>
              <a:off x="7129463" y="4508500"/>
              <a:ext cx="1339850" cy="366713"/>
            </a:xfrm>
            <a:prstGeom prst="rect">
              <a:avLst/>
            </a:prstGeom>
            <a:noFill/>
            <a:ln w="9525">
              <a:noFill/>
              <a:miter lim="800000"/>
              <a:headEnd/>
              <a:tailEnd/>
            </a:ln>
            <a:effectLst/>
          </p:spPr>
          <p:txBody>
            <a:bodyPr wrap="none">
              <a:spAutoFit/>
            </a:bodyPr>
            <a:lstStyle/>
            <a:p>
              <a:r>
                <a:rPr lang="en-US"/>
                <a:t>Temperate</a:t>
              </a:r>
            </a:p>
          </p:txBody>
        </p:sp>
        <p:sp>
          <p:nvSpPr>
            <p:cNvPr id="11" name="Text Box 17"/>
            <p:cNvSpPr txBox="1">
              <a:spLocks noChangeArrowheads="1"/>
            </p:cNvSpPr>
            <p:nvPr/>
          </p:nvSpPr>
          <p:spPr bwMode="auto">
            <a:xfrm>
              <a:off x="7108825" y="3590925"/>
              <a:ext cx="1073150" cy="366713"/>
            </a:xfrm>
            <a:prstGeom prst="rect">
              <a:avLst/>
            </a:prstGeom>
            <a:noFill/>
            <a:ln w="9525">
              <a:noFill/>
              <a:miter lim="800000"/>
              <a:headEnd/>
              <a:tailEnd/>
            </a:ln>
            <a:effectLst/>
          </p:spPr>
          <p:txBody>
            <a:bodyPr wrap="none">
              <a:spAutoFit/>
            </a:bodyPr>
            <a:lstStyle/>
            <a:p>
              <a:r>
                <a:rPr lang="en-US"/>
                <a:t>Tropical</a:t>
              </a:r>
            </a:p>
          </p:txBody>
        </p:sp>
        <p:sp>
          <p:nvSpPr>
            <p:cNvPr id="12" name="Text Box 18"/>
            <p:cNvSpPr txBox="1">
              <a:spLocks noChangeArrowheads="1"/>
            </p:cNvSpPr>
            <p:nvPr/>
          </p:nvSpPr>
          <p:spPr bwMode="auto">
            <a:xfrm>
              <a:off x="7146925" y="2628900"/>
              <a:ext cx="1339850" cy="366713"/>
            </a:xfrm>
            <a:prstGeom prst="rect">
              <a:avLst/>
            </a:prstGeom>
            <a:noFill/>
            <a:ln w="9525">
              <a:noFill/>
              <a:miter lim="800000"/>
              <a:headEnd/>
              <a:tailEnd/>
            </a:ln>
            <a:effectLst/>
          </p:spPr>
          <p:txBody>
            <a:bodyPr wrap="none">
              <a:spAutoFit/>
            </a:bodyPr>
            <a:lstStyle/>
            <a:p>
              <a:r>
                <a:rPr lang="en-US"/>
                <a:t>Temperate</a:t>
              </a:r>
            </a:p>
          </p:txBody>
        </p:sp>
        <p:sp>
          <p:nvSpPr>
            <p:cNvPr id="13" name="Text Box 19"/>
            <p:cNvSpPr txBox="1">
              <a:spLocks noChangeArrowheads="1"/>
            </p:cNvSpPr>
            <p:nvPr/>
          </p:nvSpPr>
          <p:spPr bwMode="auto">
            <a:xfrm>
              <a:off x="7110413" y="1998663"/>
              <a:ext cx="755650" cy="366712"/>
            </a:xfrm>
            <a:prstGeom prst="rect">
              <a:avLst/>
            </a:prstGeom>
            <a:noFill/>
            <a:ln w="9525">
              <a:noFill/>
              <a:miter lim="800000"/>
              <a:headEnd/>
              <a:tailEnd/>
            </a:ln>
            <a:effectLst/>
          </p:spPr>
          <p:txBody>
            <a:bodyPr wrap="none">
              <a:spAutoFit/>
            </a:bodyPr>
            <a:lstStyle/>
            <a:p>
              <a:r>
                <a:rPr lang="en-US"/>
                <a:t>Polar</a:t>
              </a:r>
            </a:p>
          </p:txBody>
        </p:sp>
        <p:sp>
          <p:nvSpPr>
            <p:cNvPr id="14" name="Text Box 20"/>
            <p:cNvSpPr txBox="1">
              <a:spLocks noChangeArrowheads="1"/>
            </p:cNvSpPr>
            <p:nvPr/>
          </p:nvSpPr>
          <p:spPr bwMode="auto">
            <a:xfrm>
              <a:off x="3821113" y="2343150"/>
              <a:ext cx="1530350" cy="366713"/>
            </a:xfrm>
            <a:prstGeom prst="rect">
              <a:avLst/>
            </a:prstGeom>
            <a:noFill/>
            <a:ln w="9525">
              <a:noFill/>
              <a:miter lim="800000"/>
              <a:headEnd/>
              <a:tailEnd/>
            </a:ln>
            <a:effectLst/>
          </p:spPr>
          <p:txBody>
            <a:bodyPr wrap="none">
              <a:spAutoFit/>
            </a:bodyPr>
            <a:lstStyle/>
            <a:p>
              <a:r>
                <a:rPr lang="en-US">
                  <a:solidFill>
                    <a:schemeClr val="bg1"/>
                  </a:solidFill>
                </a:rPr>
                <a:t>Arctic Circle</a:t>
              </a:r>
            </a:p>
          </p:txBody>
        </p:sp>
        <p:sp>
          <p:nvSpPr>
            <p:cNvPr id="15" name="Text Box 21"/>
            <p:cNvSpPr txBox="1">
              <a:spLocks noChangeArrowheads="1"/>
            </p:cNvSpPr>
            <p:nvPr/>
          </p:nvSpPr>
          <p:spPr bwMode="auto">
            <a:xfrm>
              <a:off x="3740150" y="2873375"/>
              <a:ext cx="2000250" cy="366713"/>
            </a:xfrm>
            <a:prstGeom prst="rect">
              <a:avLst/>
            </a:prstGeom>
            <a:noFill/>
            <a:ln w="9525">
              <a:noFill/>
              <a:miter lim="800000"/>
              <a:headEnd/>
              <a:tailEnd/>
            </a:ln>
            <a:effectLst/>
          </p:spPr>
          <p:txBody>
            <a:bodyPr wrap="none">
              <a:spAutoFit/>
            </a:bodyPr>
            <a:lstStyle/>
            <a:p>
              <a:r>
                <a:rPr lang="en-US">
                  <a:solidFill>
                    <a:schemeClr val="bg1"/>
                  </a:solidFill>
                </a:rPr>
                <a:t>Tropic of Cancer</a:t>
              </a:r>
            </a:p>
          </p:txBody>
        </p:sp>
        <p:sp>
          <p:nvSpPr>
            <p:cNvPr id="16" name="Text Box 22"/>
            <p:cNvSpPr txBox="1">
              <a:spLocks noChangeArrowheads="1"/>
            </p:cNvSpPr>
            <p:nvPr/>
          </p:nvSpPr>
          <p:spPr bwMode="auto">
            <a:xfrm>
              <a:off x="4814888" y="3397250"/>
              <a:ext cx="1047750" cy="366713"/>
            </a:xfrm>
            <a:prstGeom prst="rect">
              <a:avLst/>
            </a:prstGeom>
            <a:noFill/>
            <a:ln w="9525">
              <a:noFill/>
              <a:miter lim="800000"/>
              <a:headEnd/>
              <a:tailEnd/>
            </a:ln>
            <a:effectLst/>
          </p:spPr>
          <p:txBody>
            <a:bodyPr wrap="none">
              <a:spAutoFit/>
            </a:bodyPr>
            <a:lstStyle/>
            <a:p>
              <a:r>
                <a:rPr lang="en-US">
                  <a:solidFill>
                    <a:schemeClr val="bg1"/>
                  </a:solidFill>
                </a:rPr>
                <a:t>Equator</a:t>
              </a:r>
            </a:p>
          </p:txBody>
        </p:sp>
        <p:sp>
          <p:nvSpPr>
            <p:cNvPr id="17" name="Text Box 23"/>
            <p:cNvSpPr txBox="1">
              <a:spLocks noChangeArrowheads="1"/>
            </p:cNvSpPr>
            <p:nvPr/>
          </p:nvSpPr>
          <p:spPr bwMode="auto">
            <a:xfrm>
              <a:off x="3581400" y="3930650"/>
              <a:ext cx="2305050" cy="366713"/>
            </a:xfrm>
            <a:prstGeom prst="rect">
              <a:avLst/>
            </a:prstGeom>
            <a:noFill/>
            <a:ln w="9525">
              <a:noFill/>
              <a:miter lim="800000"/>
              <a:headEnd/>
              <a:tailEnd/>
            </a:ln>
            <a:effectLst/>
          </p:spPr>
          <p:txBody>
            <a:bodyPr wrap="none">
              <a:spAutoFit/>
            </a:bodyPr>
            <a:lstStyle/>
            <a:p>
              <a:r>
                <a:rPr lang="en-US">
                  <a:solidFill>
                    <a:schemeClr val="bg1"/>
                  </a:solidFill>
                </a:rPr>
                <a:t>Tropic of Capricorn</a:t>
              </a:r>
            </a:p>
          </p:txBody>
        </p:sp>
        <p:sp>
          <p:nvSpPr>
            <p:cNvPr id="18" name="Text Box 24"/>
            <p:cNvSpPr txBox="1">
              <a:spLocks noChangeArrowheads="1"/>
            </p:cNvSpPr>
            <p:nvPr/>
          </p:nvSpPr>
          <p:spPr bwMode="auto">
            <a:xfrm>
              <a:off x="3449638" y="4802188"/>
              <a:ext cx="1873250" cy="366712"/>
            </a:xfrm>
            <a:prstGeom prst="rect">
              <a:avLst/>
            </a:prstGeom>
            <a:noFill/>
            <a:ln w="9525">
              <a:noFill/>
              <a:miter lim="800000"/>
              <a:headEnd/>
              <a:tailEnd/>
            </a:ln>
            <a:effectLst/>
          </p:spPr>
          <p:txBody>
            <a:bodyPr wrap="none">
              <a:spAutoFit/>
            </a:bodyPr>
            <a:lstStyle/>
            <a:p>
              <a:r>
                <a:rPr lang="en-US">
                  <a:solidFill>
                    <a:schemeClr val="bg1"/>
                  </a:solidFill>
                </a:rPr>
                <a:t>Antarctic Circle</a:t>
              </a:r>
            </a:p>
          </p:txBody>
        </p:sp>
        <p:sp>
          <p:nvSpPr>
            <p:cNvPr id="19" name="Text Box 25"/>
            <p:cNvSpPr txBox="1">
              <a:spLocks noChangeArrowheads="1"/>
            </p:cNvSpPr>
            <p:nvPr/>
          </p:nvSpPr>
          <p:spPr bwMode="auto">
            <a:xfrm>
              <a:off x="4178300" y="5470525"/>
              <a:ext cx="1939925" cy="366713"/>
            </a:xfrm>
            <a:prstGeom prst="rect">
              <a:avLst/>
            </a:prstGeom>
            <a:noFill/>
            <a:ln w="9525">
              <a:noFill/>
              <a:miter lim="800000"/>
              <a:headEnd/>
              <a:tailEnd/>
            </a:ln>
            <a:effectLst/>
          </p:spPr>
          <p:txBody>
            <a:bodyPr wrap="none">
              <a:spAutoFit/>
            </a:bodyPr>
            <a:lstStyle/>
            <a:p>
              <a:r>
                <a:rPr lang="en-US"/>
                <a:t>90°S South Pole</a:t>
              </a:r>
            </a:p>
          </p:txBody>
        </p:sp>
        <p:sp>
          <p:nvSpPr>
            <p:cNvPr id="20" name="Text Box 26"/>
            <p:cNvSpPr txBox="1">
              <a:spLocks noChangeArrowheads="1"/>
            </p:cNvSpPr>
            <p:nvPr/>
          </p:nvSpPr>
          <p:spPr bwMode="auto">
            <a:xfrm>
              <a:off x="5307013" y="5046663"/>
              <a:ext cx="873125" cy="366712"/>
            </a:xfrm>
            <a:prstGeom prst="rect">
              <a:avLst/>
            </a:prstGeom>
            <a:noFill/>
            <a:ln w="9525">
              <a:noFill/>
              <a:miter lim="800000"/>
              <a:headEnd/>
              <a:tailEnd/>
            </a:ln>
            <a:effectLst/>
          </p:spPr>
          <p:txBody>
            <a:bodyPr wrap="none">
              <a:spAutoFit/>
            </a:bodyPr>
            <a:lstStyle/>
            <a:p>
              <a:r>
                <a:rPr lang="en-US"/>
                <a:t>66.5°S</a:t>
              </a:r>
            </a:p>
          </p:txBody>
        </p:sp>
        <p:sp>
          <p:nvSpPr>
            <p:cNvPr id="21" name="Text Box 27"/>
            <p:cNvSpPr txBox="1">
              <a:spLocks noChangeArrowheads="1"/>
            </p:cNvSpPr>
            <p:nvPr/>
          </p:nvSpPr>
          <p:spPr bwMode="auto">
            <a:xfrm>
              <a:off x="5856288" y="4135438"/>
              <a:ext cx="873125" cy="366712"/>
            </a:xfrm>
            <a:prstGeom prst="rect">
              <a:avLst/>
            </a:prstGeom>
            <a:noFill/>
            <a:ln w="9525">
              <a:noFill/>
              <a:miter lim="800000"/>
              <a:headEnd/>
              <a:tailEnd/>
            </a:ln>
            <a:effectLst/>
          </p:spPr>
          <p:txBody>
            <a:bodyPr wrap="none">
              <a:spAutoFit/>
            </a:bodyPr>
            <a:lstStyle/>
            <a:p>
              <a:r>
                <a:rPr lang="en-US"/>
                <a:t>23.5°S</a:t>
              </a:r>
            </a:p>
          </p:txBody>
        </p:sp>
        <p:sp>
          <p:nvSpPr>
            <p:cNvPr id="22" name="Text Box 28"/>
            <p:cNvSpPr txBox="1">
              <a:spLocks noChangeArrowheads="1"/>
            </p:cNvSpPr>
            <p:nvPr/>
          </p:nvSpPr>
          <p:spPr bwMode="auto">
            <a:xfrm>
              <a:off x="5840413" y="3055938"/>
              <a:ext cx="885825" cy="366712"/>
            </a:xfrm>
            <a:prstGeom prst="rect">
              <a:avLst/>
            </a:prstGeom>
            <a:noFill/>
            <a:ln w="9525">
              <a:noFill/>
              <a:miter lim="800000"/>
              <a:headEnd/>
              <a:tailEnd/>
            </a:ln>
            <a:effectLst/>
          </p:spPr>
          <p:txBody>
            <a:bodyPr wrap="none">
              <a:spAutoFit/>
            </a:bodyPr>
            <a:lstStyle/>
            <a:p>
              <a:r>
                <a:rPr lang="en-US"/>
                <a:t>23.5°N</a:t>
              </a:r>
            </a:p>
          </p:txBody>
        </p:sp>
        <p:sp>
          <p:nvSpPr>
            <p:cNvPr id="23" name="Text Box 29"/>
            <p:cNvSpPr txBox="1">
              <a:spLocks noChangeArrowheads="1"/>
            </p:cNvSpPr>
            <p:nvPr/>
          </p:nvSpPr>
          <p:spPr bwMode="auto">
            <a:xfrm>
              <a:off x="5283200" y="2219325"/>
              <a:ext cx="885825" cy="366713"/>
            </a:xfrm>
            <a:prstGeom prst="rect">
              <a:avLst/>
            </a:prstGeom>
            <a:noFill/>
            <a:ln w="9525">
              <a:noFill/>
              <a:miter lim="800000"/>
              <a:headEnd/>
              <a:tailEnd/>
            </a:ln>
            <a:effectLst/>
          </p:spPr>
          <p:txBody>
            <a:bodyPr wrap="none">
              <a:spAutoFit/>
            </a:bodyPr>
            <a:lstStyle/>
            <a:p>
              <a:r>
                <a:rPr lang="en-US"/>
                <a:t>66.5°N</a:t>
              </a:r>
            </a:p>
          </p:txBody>
        </p:sp>
        <p:sp>
          <p:nvSpPr>
            <p:cNvPr id="24" name="Text Box 30"/>
            <p:cNvSpPr txBox="1">
              <a:spLocks noChangeArrowheads="1"/>
            </p:cNvSpPr>
            <p:nvPr/>
          </p:nvSpPr>
          <p:spPr bwMode="auto">
            <a:xfrm>
              <a:off x="7118350" y="5218113"/>
              <a:ext cx="755650" cy="366712"/>
            </a:xfrm>
            <a:prstGeom prst="rect">
              <a:avLst/>
            </a:prstGeom>
            <a:noFill/>
            <a:ln w="9525">
              <a:noFill/>
              <a:miter lim="800000"/>
              <a:headEnd/>
              <a:tailEnd/>
            </a:ln>
            <a:effectLst/>
          </p:spPr>
          <p:txBody>
            <a:bodyPr wrap="none">
              <a:spAutoFit/>
            </a:bodyPr>
            <a:lstStyle/>
            <a:p>
              <a:r>
                <a:rPr lang="en-US"/>
                <a:t>Polar</a:t>
              </a:r>
            </a:p>
          </p:txBody>
        </p:sp>
        <p:sp>
          <p:nvSpPr>
            <p:cNvPr id="25" name="Text Box 31"/>
            <p:cNvSpPr txBox="1">
              <a:spLocks noChangeArrowheads="1"/>
            </p:cNvSpPr>
            <p:nvPr/>
          </p:nvSpPr>
          <p:spPr bwMode="auto">
            <a:xfrm>
              <a:off x="1325563" y="2786063"/>
              <a:ext cx="1098550" cy="366712"/>
            </a:xfrm>
            <a:prstGeom prst="rect">
              <a:avLst/>
            </a:prstGeom>
            <a:noFill/>
            <a:ln w="9525">
              <a:noFill/>
              <a:miter lim="800000"/>
              <a:headEnd/>
              <a:tailEnd/>
            </a:ln>
            <a:effectLst/>
          </p:spPr>
          <p:txBody>
            <a:bodyPr wrap="none">
              <a:spAutoFit/>
            </a:bodyPr>
            <a:lstStyle/>
            <a:p>
              <a:r>
                <a:rPr lang="en-US"/>
                <a:t>Sunlight</a:t>
              </a:r>
            </a:p>
          </p:txBody>
        </p:sp>
        <p:sp>
          <p:nvSpPr>
            <p:cNvPr id="26" name="Text Box 32"/>
            <p:cNvSpPr txBox="1">
              <a:spLocks noChangeArrowheads="1"/>
            </p:cNvSpPr>
            <p:nvPr/>
          </p:nvSpPr>
          <p:spPr bwMode="auto">
            <a:xfrm>
              <a:off x="1279525" y="5189538"/>
              <a:ext cx="1098550" cy="366712"/>
            </a:xfrm>
            <a:prstGeom prst="rect">
              <a:avLst/>
            </a:prstGeom>
            <a:noFill/>
            <a:ln w="9525">
              <a:noFill/>
              <a:miter lim="800000"/>
              <a:headEnd/>
              <a:tailEnd/>
            </a:ln>
            <a:effectLst/>
          </p:spPr>
          <p:txBody>
            <a:bodyPr wrap="none">
              <a:spAutoFit/>
            </a:bodyPr>
            <a:lstStyle/>
            <a:p>
              <a:r>
                <a:rPr lang="en-US"/>
                <a:t>Sunlight</a:t>
              </a:r>
            </a:p>
          </p:txBody>
        </p:sp>
        <p:sp>
          <p:nvSpPr>
            <p:cNvPr id="27" name="Text Box 33"/>
            <p:cNvSpPr txBox="1">
              <a:spLocks noChangeArrowheads="1"/>
            </p:cNvSpPr>
            <p:nvPr/>
          </p:nvSpPr>
          <p:spPr bwMode="auto">
            <a:xfrm>
              <a:off x="1277938" y="4508500"/>
              <a:ext cx="1098550" cy="366713"/>
            </a:xfrm>
            <a:prstGeom prst="rect">
              <a:avLst/>
            </a:prstGeom>
            <a:noFill/>
            <a:ln w="9525">
              <a:noFill/>
              <a:miter lim="800000"/>
              <a:headEnd/>
              <a:tailEnd/>
            </a:ln>
            <a:effectLst/>
          </p:spPr>
          <p:txBody>
            <a:bodyPr wrap="none">
              <a:spAutoFit/>
            </a:bodyPr>
            <a:lstStyle/>
            <a:p>
              <a:r>
                <a:rPr lang="en-US"/>
                <a:t>Sunlight</a:t>
              </a:r>
            </a:p>
          </p:txBody>
        </p:sp>
        <p:sp>
          <p:nvSpPr>
            <p:cNvPr id="28" name="Text Box 34"/>
            <p:cNvSpPr txBox="1">
              <a:spLocks noChangeArrowheads="1"/>
            </p:cNvSpPr>
            <p:nvPr/>
          </p:nvSpPr>
          <p:spPr bwMode="auto">
            <a:xfrm>
              <a:off x="5905500" y="3608388"/>
              <a:ext cx="403225" cy="366712"/>
            </a:xfrm>
            <a:prstGeom prst="rect">
              <a:avLst/>
            </a:prstGeom>
            <a:noFill/>
            <a:ln w="9525">
              <a:noFill/>
              <a:miter lim="800000"/>
              <a:headEnd/>
              <a:tailEnd/>
            </a:ln>
            <a:effectLst/>
          </p:spPr>
          <p:txBody>
            <a:bodyPr wrap="none">
              <a:spAutoFit/>
            </a:bodyPr>
            <a:lstStyle/>
            <a:p>
              <a:r>
                <a:rPr lang="en-US"/>
                <a:t>0°</a:t>
              </a:r>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5" name="Rectangle 5"/>
          <p:cNvSpPr>
            <a:spLocks noGrp="1" noChangeArrowheads="1"/>
          </p:cNvSpPr>
          <p:nvPr>
            <p:ph idx="1"/>
          </p:nvPr>
        </p:nvSpPr>
        <p:spPr/>
        <p:txBody>
          <a:bodyPr>
            <a:normAutofit/>
          </a:bodyPr>
          <a:lstStyle/>
          <a:p>
            <a:r>
              <a:rPr lang="en-US" b="1" dirty="0" smtClean="0"/>
              <a:t>Habitat</a:t>
            </a:r>
            <a:endParaRPr lang="en-US" dirty="0" smtClean="0"/>
          </a:p>
          <a:p>
            <a:pPr lvl="1"/>
            <a:r>
              <a:rPr lang="en-US" dirty="0" smtClean="0"/>
              <a:t>The </a:t>
            </a:r>
            <a:r>
              <a:rPr lang="en-US" dirty="0"/>
              <a:t>area where an organism </a:t>
            </a:r>
            <a:r>
              <a:rPr lang="en-US" dirty="0" smtClean="0"/>
              <a:t>lives. </a:t>
            </a:r>
          </a:p>
          <a:p>
            <a:pPr lvl="1"/>
            <a:r>
              <a:rPr lang="en-US" dirty="0" smtClean="0"/>
              <a:t>Includes </a:t>
            </a:r>
            <a:r>
              <a:rPr lang="en-US" dirty="0"/>
              <a:t>both biotic and abiotic factors</a:t>
            </a:r>
            <a:r>
              <a:rPr lang="en-US" dirty="0" smtClean="0"/>
              <a:t>.</a:t>
            </a:r>
          </a:p>
          <a:p>
            <a:pPr lvl="2"/>
            <a:r>
              <a:rPr lang="en-US" dirty="0" smtClean="0"/>
              <a:t>Its like an organism’s address or town.</a:t>
            </a:r>
          </a:p>
          <a:p>
            <a:pPr lvl="2"/>
            <a:endParaRPr lang="en-US" dirty="0" smtClean="0"/>
          </a:p>
          <a:p>
            <a:r>
              <a:rPr lang="en-US" dirty="0" smtClean="0"/>
              <a:t>Niche</a:t>
            </a:r>
          </a:p>
          <a:p>
            <a:pPr lvl="1"/>
            <a:r>
              <a:rPr lang="en-US" dirty="0" smtClean="0"/>
              <a:t>the way in which the organism uses the things around it</a:t>
            </a:r>
          </a:p>
          <a:p>
            <a:pPr lvl="2"/>
            <a:r>
              <a:rPr lang="en-US" dirty="0" smtClean="0"/>
              <a:t>The role an organism plays</a:t>
            </a:r>
          </a:p>
          <a:p>
            <a:pPr marL="137160" indent="0">
              <a:buNone/>
            </a:pPr>
            <a:endParaRPr lang="en-US" dirty="0" smtClean="0"/>
          </a:p>
          <a:p>
            <a:pPr lvl="2"/>
            <a:endParaRPr lang="en-US" dirty="0" smtClean="0"/>
          </a:p>
          <a:p>
            <a:endParaRPr lang="en-US" dirty="0"/>
          </a:p>
        </p:txBody>
      </p:sp>
      <p:sp>
        <p:nvSpPr>
          <p:cNvPr id="1172484" name="Rectangle 4"/>
          <p:cNvSpPr>
            <a:spLocks noGrp="1" noChangeArrowheads="1"/>
          </p:cNvSpPr>
          <p:nvPr>
            <p:ph type="title"/>
          </p:nvPr>
        </p:nvSpPr>
        <p:spPr/>
        <p:txBody>
          <a:bodyPr/>
          <a:lstStyle/>
          <a:p>
            <a:r>
              <a:rPr lang="en-US" dirty="0" smtClean="0"/>
              <a:t>Habitat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381000"/>
            <a:ext cx="8229600" cy="5745161"/>
          </a:xfrm>
          <a:prstGeom prst="rect">
            <a:avLst/>
          </a:prstGeom>
          <a:noFill/>
          <a:ln>
            <a:noFill/>
          </a:ln>
        </p:spPr>
        <p:txBody>
          <a:bodyPr lIns="91425" tIns="45700" rIns="91425" bIns="45700" anchor="t" anchorCtr="0">
            <a:noAutofit/>
          </a:bodyPr>
          <a:lstStyle/>
          <a:p>
            <a:endParaRPr lang="en-US" sz="3200" b="0" i="0" u="none" strike="noStrike" cap="none" baseline="0" dirty="0">
              <a:solidFill>
                <a:schemeClr val="dk1"/>
              </a:solidFill>
              <a:latin typeface="Arial"/>
              <a:ea typeface="Arial"/>
              <a:cs typeface="Arial"/>
              <a:sym typeface="Arial"/>
            </a:endParaRPr>
          </a:p>
          <a:p>
            <a:pPr marL="0" marR="0" lvl="0" indent="0" algn="l" rtl="0">
              <a:buClr>
                <a:schemeClr val="dk1"/>
              </a:buClr>
              <a:buSzPct val="25000"/>
              <a:buFont typeface="Arial"/>
              <a:buNone/>
            </a:pPr>
            <a:r>
              <a:rPr lang="en-US" sz="3200" b="0" i="1" u="none" strike="noStrike" cap="none" baseline="0" dirty="0">
                <a:solidFill>
                  <a:schemeClr val="dk1"/>
                </a:solidFill>
                <a:latin typeface="Arial"/>
                <a:ea typeface="Arial"/>
                <a:cs typeface="Arial"/>
                <a:sym typeface="Arial"/>
              </a:rPr>
              <a:t>No two species can share the same niche in the same habitat. </a:t>
            </a:r>
          </a:p>
          <a:p>
            <a:endParaRPr lang="en-US" sz="3200" b="0" i="1" u="none" strike="noStrike" cap="none" baseline="0" dirty="0">
              <a:solidFill>
                <a:schemeClr val="dk1"/>
              </a:solidFill>
              <a:latin typeface="Arial"/>
              <a:ea typeface="Arial"/>
              <a:cs typeface="Arial"/>
              <a:sym typeface="Arial"/>
            </a:endParaRPr>
          </a:p>
        </p:txBody>
      </p:sp>
      <p:pic>
        <p:nvPicPr>
          <p:cNvPr id="88" name="Shape 88"/>
          <p:cNvPicPr preferRelativeResize="0"/>
          <p:nvPr/>
        </p:nvPicPr>
        <p:blipFill>
          <a:blip r:embed="rId3"/>
          <a:stretch>
            <a:fillRect/>
          </a:stretch>
        </p:blipFill>
        <p:spPr>
          <a:xfrm>
            <a:off x="673403" y="2249746"/>
            <a:ext cx="3251199" cy="2438399"/>
          </a:xfrm>
          <a:prstGeom prst="rect">
            <a:avLst/>
          </a:prstGeom>
        </p:spPr>
      </p:pic>
      <p:sp>
        <p:nvSpPr>
          <p:cNvPr id="89" name="Shape 89"/>
          <p:cNvSpPr txBox="1"/>
          <p:nvPr/>
        </p:nvSpPr>
        <p:spPr>
          <a:xfrm>
            <a:off x="4349952" y="2249746"/>
            <a:ext cx="3276600" cy="1938336"/>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Arial"/>
              <a:buNone/>
            </a:pPr>
            <a:r>
              <a:rPr lang="en-US" sz="2400" b="0" i="0" u="none" strike="noStrike" cap="none" baseline="0" dirty="0">
                <a:solidFill>
                  <a:schemeClr val="dk1"/>
                </a:solidFill>
                <a:latin typeface="Arial"/>
                <a:ea typeface="Arial"/>
                <a:cs typeface="Arial"/>
                <a:sym typeface="Arial"/>
              </a:rPr>
              <a:t>Many </a:t>
            </a:r>
            <a:r>
              <a:rPr lang="en-US" sz="2400" b="0" i="0" u="none" strike="noStrike" cap="none" baseline="0" dirty="0" smtClean="0">
                <a:solidFill>
                  <a:schemeClr val="dk1"/>
                </a:solidFill>
                <a:latin typeface="Arial"/>
                <a:ea typeface="Arial"/>
                <a:cs typeface="Arial"/>
                <a:sym typeface="Arial"/>
              </a:rPr>
              <a:t>species of </a:t>
            </a:r>
            <a:r>
              <a:rPr lang="en-US" sz="2400" b="0" i="0" u="none" strike="noStrike" cap="none" baseline="0" dirty="0">
                <a:solidFill>
                  <a:schemeClr val="dk1"/>
                </a:solidFill>
                <a:latin typeface="Arial"/>
                <a:ea typeface="Arial"/>
                <a:cs typeface="Arial"/>
                <a:sym typeface="Arial"/>
              </a:rPr>
              <a:t>warblers live in the same </a:t>
            </a:r>
            <a:r>
              <a:rPr lang="en-US" sz="2400" b="0" i="0" u="none" strike="noStrike" cap="none" baseline="0" dirty="0" smtClean="0">
                <a:solidFill>
                  <a:schemeClr val="dk1"/>
                </a:solidFill>
                <a:latin typeface="Arial"/>
                <a:ea typeface="Arial"/>
                <a:cs typeface="Arial"/>
                <a:sym typeface="Arial"/>
              </a:rPr>
              <a:t>tree (habitat), </a:t>
            </a:r>
            <a:r>
              <a:rPr lang="en-US" sz="2400" b="0" i="0" u="none" strike="noStrike" cap="none" baseline="0" dirty="0">
                <a:solidFill>
                  <a:schemeClr val="dk1"/>
                </a:solidFill>
                <a:latin typeface="Arial"/>
                <a:ea typeface="Arial"/>
                <a:cs typeface="Arial"/>
                <a:sym typeface="Arial"/>
              </a:rPr>
              <a:t>but they do not occupy the same niche.  How can this be?</a:t>
            </a:r>
          </a:p>
        </p:txBody>
      </p:sp>
    </p:spTree>
    <p:extLst>
      <p:ext uri="{BB962C8B-B14F-4D97-AF65-F5344CB8AC3E}">
        <p14:creationId xmlns:p14="http://schemas.microsoft.com/office/powerpoint/2010/main" val="265260798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stretch>
            <a:fillRect/>
          </a:stretch>
        </p:blipFill>
        <p:spPr>
          <a:xfrm>
            <a:off x="5867400" y="533400"/>
            <a:ext cx="2135187" cy="5888036"/>
          </a:xfrm>
          <a:prstGeom prst="rect">
            <a:avLst/>
          </a:prstGeom>
        </p:spPr>
      </p:pic>
      <p:sp>
        <p:nvSpPr>
          <p:cNvPr id="95" name="Shape 95"/>
          <p:cNvSpPr txBox="1"/>
          <p:nvPr/>
        </p:nvSpPr>
        <p:spPr>
          <a:xfrm>
            <a:off x="457200" y="609600"/>
            <a:ext cx="4648199" cy="5262562"/>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Arial"/>
              <a:buNone/>
            </a:pPr>
            <a:r>
              <a:rPr lang="en-US" sz="2800" b="0" i="0" u="none" strike="noStrike" cap="none" baseline="0">
                <a:solidFill>
                  <a:schemeClr val="dk1"/>
                </a:solidFill>
                <a:latin typeface="Arial"/>
                <a:ea typeface="Arial"/>
                <a:cs typeface="Arial"/>
                <a:sym typeface="Arial"/>
              </a:rPr>
              <a:t>Each warbler lives in a different section of the tree.</a:t>
            </a:r>
          </a:p>
          <a:p>
            <a:endParaRPr lang="en-US" sz="2800" b="0" i="0" u="none" strike="noStrike" cap="none" baseline="0">
              <a:solidFill>
                <a:schemeClr val="dk1"/>
              </a:solidFill>
              <a:latin typeface="Arial"/>
              <a:ea typeface="Arial"/>
              <a:cs typeface="Arial"/>
              <a:sym typeface="Arial"/>
            </a:endParaRPr>
          </a:p>
          <a:p>
            <a:endParaRPr lang="en-US" sz="2800" b="0" i="0" u="none" strike="noStrike" cap="none" baseline="0">
              <a:solidFill>
                <a:schemeClr val="dk1"/>
              </a:solidFill>
              <a:latin typeface="Arial"/>
              <a:ea typeface="Arial"/>
              <a:cs typeface="Arial"/>
              <a:sym typeface="Arial"/>
            </a:endParaRPr>
          </a:p>
          <a:p>
            <a:pPr marL="0" marR="0" lvl="0" indent="0" algn="l" rtl="0">
              <a:buClr>
                <a:schemeClr val="dk1"/>
              </a:buClr>
              <a:buSzPct val="25000"/>
              <a:buFont typeface="Arial"/>
              <a:buNone/>
            </a:pPr>
            <a:r>
              <a:rPr lang="en-US" sz="2800" b="0" i="0" u="none" strike="noStrike" cap="none" baseline="0">
                <a:solidFill>
                  <a:schemeClr val="dk1"/>
                </a:solidFill>
                <a:latin typeface="Arial"/>
                <a:ea typeface="Arial"/>
                <a:cs typeface="Arial"/>
                <a:sym typeface="Arial"/>
              </a:rPr>
              <a:t>In short, a “NICHE” is a way of life, and includes all aspects</a:t>
            </a:r>
          </a:p>
          <a:p>
            <a:endParaRPr lang="en-US" sz="2800" b="0" i="0" u="none" strike="noStrike" cap="none" baseline="0">
              <a:solidFill>
                <a:schemeClr val="dk1"/>
              </a:solidFill>
              <a:latin typeface="Arial"/>
              <a:ea typeface="Arial"/>
              <a:cs typeface="Arial"/>
              <a:sym typeface="Arial"/>
            </a:endParaRPr>
          </a:p>
          <a:p>
            <a:pPr marL="0" marR="0" lvl="0" indent="0" algn="l" rtl="0">
              <a:buClr>
                <a:schemeClr val="dk1"/>
              </a:buClr>
              <a:buSzPct val="25000"/>
              <a:buFont typeface="Arial"/>
              <a:buNone/>
            </a:pPr>
            <a:r>
              <a:rPr lang="en-US" sz="2800" b="0" i="0" u="none" strike="noStrike" cap="none" baseline="0">
                <a:solidFill>
                  <a:schemeClr val="dk1"/>
                </a:solidFill>
                <a:latin typeface="Arial"/>
                <a:ea typeface="Arial"/>
                <a:cs typeface="Arial"/>
                <a:sym typeface="Arial"/>
              </a:rPr>
              <a:t>-where it lives</a:t>
            </a:r>
          </a:p>
          <a:p>
            <a:pPr marL="0" marR="0" lvl="0" indent="0" algn="l" rtl="0">
              <a:buClr>
                <a:schemeClr val="dk1"/>
              </a:buClr>
              <a:buSzPct val="25000"/>
              <a:buFont typeface="Arial"/>
              <a:buNone/>
            </a:pPr>
            <a:r>
              <a:rPr lang="en-US" sz="2800" b="0" i="0" u="none" strike="noStrike" cap="none" baseline="0">
                <a:solidFill>
                  <a:schemeClr val="dk1"/>
                </a:solidFill>
                <a:latin typeface="Arial"/>
                <a:ea typeface="Arial"/>
                <a:cs typeface="Arial"/>
                <a:sym typeface="Arial"/>
              </a:rPr>
              <a:t>-how it builds a nest</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-when it mates</a:t>
            </a:r>
            <a:br>
              <a:rPr lang="en-US" sz="2800" b="0" i="0" u="none" strike="noStrike" cap="none" baseline="0">
                <a:solidFill>
                  <a:schemeClr val="dk1"/>
                </a:solidFill>
                <a:latin typeface="Arial"/>
                <a:ea typeface="Arial"/>
                <a:cs typeface="Arial"/>
                <a:sym typeface="Arial"/>
              </a:rPr>
            </a:br>
            <a:r>
              <a:rPr lang="en-US" sz="2800" b="0" i="0" u="none" strike="noStrike" cap="none" baseline="0">
                <a:solidFill>
                  <a:schemeClr val="dk1"/>
                </a:solidFill>
                <a:latin typeface="Arial"/>
                <a:ea typeface="Arial"/>
                <a:cs typeface="Arial"/>
                <a:sym typeface="Arial"/>
              </a:rPr>
              <a:t>-what it eats</a:t>
            </a:r>
          </a:p>
          <a:p>
            <a:pPr marL="0" marR="0" lvl="0" indent="0" algn="l" rtl="0">
              <a:buClr>
                <a:schemeClr val="dk1"/>
              </a:buClr>
              <a:buSzPct val="25000"/>
              <a:buFont typeface="Arial"/>
              <a:buNone/>
            </a:pPr>
            <a:r>
              <a:rPr lang="en-US" sz="2800" b="0" i="0" u="none" strike="noStrike" cap="none" baseline="0">
                <a:solidFill>
                  <a:schemeClr val="dk1"/>
                </a:solidFill>
                <a:latin typeface="Arial"/>
                <a:ea typeface="Arial"/>
                <a:cs typeface="Arial"/>
                <a:sym typeface="Arial"/>
              </a:rPr>
              <a:t>-how it hunts</a:t>
            </a:r>
          </a:p>
        </p:txBody>
      </p:sp>
    </p:spTree>
    <p:extLst>
      <p:ext uri="{BB962C8B-B14F-4D97-AF65-F5344CB8AC3E}">
        <p14:creationId xmlns:p14="http://schemas.microsoft.com/office/powerpoint/2010/main" val="271002466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8733"/>
            <a:ext cx="8962573" cy="1408735"/>
          </a:xfrm>
        </p:spPr>
        <p:txBody>
          <a:bodyPr>
            <a:normAutofit/>
          </a:bodyPr>
          <a:lstStyle/>
          <a:p>
            <a:r>
              <a:rPr lang="en-US" sz="2800" dirty="0" smtClean="0">
                <a:solidFill>
                  <a:srgbClr val="496010"/>
                </a:solidFill>
              </a:rPr>
              <a:t>Competition: fighting for resources</a:t>
            </a:r>
            <a:endParaRPr lang="en-US" sz="3200" dirty="0" smtClean="0">
              <a:solidFill>
                <a:srgbClr val="496010"/>
              </a:solidFill>
            </a:endParaRPr>
          </a:p>
          <a:p>
            <a:pPr lvl="1"/>
            <a:r>
              <a:rPr lang="en-US" sz="2000" dirty="0" smtClean="0"/>
              <a:t>Occurs when organisms of the same or different species attempt to use a resource at the same place and time.</a:t>
            </a:r>
          </a:p>
          <a:p>
            <a:pPr lvl="1"/>
            <a:endParaRPr lang="en-US" sz="2800" dirty="0" smtClean="0"/>
          </a:p>
          <a:p>
            <a:endParaRPr lang="en-US" sz="2800" dirty="0" smtClean="0">
              <a:solidFill>
                <a:srgbClr val="496010"/>
              </a:solidFill>
            </a:endParaRPr>
          </a:p>
        </p:txBody>
      </p:sp>
      <p:sp>
        <p:nvSpPr>
          <p:cNvPr id="3" name="Title 2"/>
          <p:cNvSpPr>
            <a:spLocks noGrp="1"/>
          </p:cNvSpPr>
          <p:nvPr>
            <p:ph type="title"/>
          </p:nvPr>
        </p:nvSpPr>
        <p:spPr>
          <a:xfrm>
            <a:off x="457200" y="85956"/>
            <a:ext cx="8229600" cy="610733"/>
          </a:xfrm>
        </p:spPr>
        <p:txBody>
          <a:bodyPr>
            <a:normAutofit fontScale="90000"/>
          </a:bodyPr>
          <a:lstStyle/>
          <a:p>
            <a:pPr algn="ctr"/>
            <a:r>
              <a:rPr lang="en-US" dirty="0" smtClean="0"/>
              <a:t>Interactions in the Ecosystem</a:t>
            </a:r>
            <a:endParaRPr lang="en-US" dirty="0"/>
          </a:p>
        </p:txBody>
      </p:sp>
      <p:pic>
        <p:nvPicPr>
          <p:cNvPr id="4" name="Picture 3"/>
          <p:cNvPicPr>
            <a:picLocks noChangeAspect="1"/>
          </p:cNvPicPr>
          <p:nvPr/>
        </p:nvPicPr>
        <p:blipFill>
          <a:blip r:embed="rId3"/>
          <a:stretch>
            <a:fillRect/>
          </a:stretch>
        </p:blipFill>
        <p:spPr>
          <a:xfrm>
            <a:off x="3648238" y="2285685"/>
            <a:ext cx="5495762" cy="4116517"/>
          </a:xfrm>
          <a:prstGeom prst="rect">
            <a:avLst/>
          </a:prstGeom>
        </p:spPr>
      </p:pic>
      <p:sp>
        <p:nvSpPr>
          <p:cNvPr id="5" name="TextBox 4"/>
          <p:cNvSpPr txBox="1"/>
          <p:nvPr/>
        </p:nvSpPr>
        <p:spPr>
          <a:xfrm>
            <a:off x="0" y="1707898"/>
            <a:ext cx="3573432" cy="4862870"/>
          </a:xfrm>
          <a:prstGeom prst="rect">
            <a:avLst/>
          </a:prstGeom>
          <a:noFill/>
        </p:spPr>
        <p:txBody>
          <a:bodyPr wrap="square" rtlCol="0">
            <a:spAutoFit/>
          </a:bodyPr>
          <a:lstStyle/>
          <a:p>
            <a:pPr>
              <a:spcBef>
                <a:spcPts val="400"/>
              </a:spcBef>
              <a:buSzPct val="68000"/>
            </a:pPr>
            <a:r>
              <a:rPr lang="en-US" sz="2000" dirty="0"/>
              <a:t>The competitive exclusion principle: no two species can occupy the same niche in the same habitat at the same time.</a:t>
            </a:r>
          </a:p>
          <a:p>
            <a:pPr marL="146304" lvl="1" indent="-256032">
              <a:spcBef>
                <a:spcPts val="400"/>
              </a:spcBef>
              <a:buSzPct val="68000"/>
              <a:buFont typeface="Wingdings 3"/>
              <a:buChar char=""/>
            </a:pPr>
            <a:r>
              <a:rPr lang="en-US" sz="2000" dirty="0"/>
              <a:t>One species will out-compete the other </a:t>
            </a:r>
          </a:p>
          <a:p>
            <a:pPr marL="429768" lvl="2" indent="-256032">
              <a:spcBef>
                <a:spcPts val="400"/>
              </a:spcBef>
              <a:buSzPct val="68000"/>
              <a:buFont typeface="Wingdings 3"/>
              <a:buChar char=""/>
            </a:pPr>
            <a:r>
              <a:rPr lang="en-US" sz="2000" dirty="0"/>
              <a:t>Drive the other species to extinction</a:t>
            </a:r>
          </a:p>
          <a:p>
            <a:pPr marL="429768" lvl="2" indent="-256032">
              <a:spcBef>
                <a:spcPts val="400"/>
              </a:spcBef>
              <a:buSzPct val="68000"/>
              <a:buFont typeface="Wingdings 3"/>
              <a:buChar char=""/>
            </a:pPr>
            <a:r>
              <a:rPr lang="en-US" sz="2000" dirty="0"/>
              <a:t>Cause the other species to move to a different habitat occupy a different niche</a:t>
            </a:r>
          </a:p>
          <a:p>
            <a:endParaRPr lang="en-US" sz="2000" dirty="0">
              <a:solidFill>
                <a:srgbClr val="496010"/>
              </a:solidFill>
            </a:endParaRPr>
          </a:p>
          <a:p>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4376"/>
            <a:ext cx="8229600" cy="4525963"/>
          </a:xfrm>
        </p:spPr>
        <p:txBody>
          <a:bodyPr>
            <a:normAutofit/>
          </a:bodyPr>
          <a:lstStyle/>
          <a:p>
            <a:r>
              <a:rPr lang="en-US" sz="2800" dirty="0" smtClean="0">
                <a:solidFill>
                  <a:srgbClr val="496010"/>
                </a:solidFill>
              </a:rPr>
              <a:t>Predation</a:t>
            </a:r>
          </a:p>
          <a:p>
            <a:pPr lvl="1"/>
            <a:r>
              <a:rPr lang="en-US" sz="2000" dirty="0" smtClean="0"/>
              <a:t>An interaction when one organism captures and feeds on another.</a:t>
            </a:r>
          </a:p>
          <a:p>
            <a:pPr lvl="2"/>
            <a:r>
              <a:rPr lang="en-US" sz="1800" b="1" u="sng" dirty="0" smtClean="0"/>
              <a:t>Predator</a:t>
            </a:r>
            <a:r>
              <a:rPr lang="en-US" sz="1800" dirty="0" smtClean="0"/>
              <a:t>: the organism that does the killing and eating</a:t>
            </a:r>
          </a:p>
          <a:p>
            <a:pPr lvl="2"/>
            <a:r>
              <a:rPr lang="en-US" sz="1800" b="1" u="sng" dirty="0" smtClean="0"/>
              <a:t>Prey</a:t>
            </a:r>
            <a:r>
              <a:rPr lang="en-US" sz="1800" dirty="0" smtClean="0"/>
              <a:t>: the food organism </a:t>
            </a:r>
          </a:p>
          <a:p>
            <a:pPr lvl="1"/>
            <a:endParaRPr lang="en-US" sz="2000" dirty="0"/>
          </a:p>
        </p:txBody>
      </p:sp>
      <p:sp>
        <p:nvSpPr>
          <p:cNvPr id="3" name="Title 2"/>
          <p:cNvSpPr>
            <a:spLocks noGrp="1"/>
          </p:cNvSpPr>
          <p:nvPr>
            <p:ph type="title"/>
          </p:nvPr>
        </p:nvSpPr>
        <p:spPr/>
        <p:txBody>
          <a:bodyPr/>
          <a:lstStyle/>
          <a:p>
            <a:pPr algn="ctr"/>
            <a:r>
              <a:rPr lang="en-US" dirty="0" smtClean="0"/>
              <a:t>Interactions in the Ecosystem</a:t>
            </a:r>
            <a:endParaRPr lang="en-US" dirty="0"/>
          </a:p>
        </p:txBody>
      </p:sp>
      <p:pic>
        <p:nvPicPr>
          <p:cNvPr id="5" name="Picture 4"/>
          <p:cNvPicPr>
            <a:picLocks noChangeAspect="1"/>
          </p:cNvPicPr>
          <p:nvPr/>
        </p:nvPicPr>
        <p:blipFill>
          <a:blip r:embed="rId3" cstate="print"/>
          <a:stretch>
            <a:fillRect/>
          </a:stretch>
        </p:blipFill>
        <p:spPr>
          <a:xfrm>
            <a:off x="5345252" y="3274785"/>
            <a:ext cx="3505200" cy="2146300"/>
          </a:xfrm>
          <a:prstGeom prst="rect">
            <a:avLst/>
          </a:prstGeom>
        </p:spPr>
      </p:pic>
      <p:pic>
        <p:nvPicPr>
          <p:cNvPr id="1426434" name="Picture 2" descr="http://4.bp.blogspot.com/-Tdxwg9Tz26c/TazEaWSW8nI/AAAAAAAAA0k/p3hQ-WDztcQ/s1600/lion-the_chase.jpg"/>
          <p:cNvPicPr>
            <a:picLocks noChangeAspect="1" noChangeArrowheads="1"/>
          </p:cNvPicPr>
          <p:nvPr/>
        </p:nvPicPr>
        <p:blipFill>
          <a:blip r:embed="rId4" cstate="print"/>
          <a:srcRect/>
          <a:stretch>
            <a:fillRect/>
          </a:stretch>
        </p:blipFill>
        <p:spPr bwMode="auto">
          <a:xfrm>
            <a:off x="669170" y="3216048"/>
            <a:ext cx="4033459" cy="302509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BIO3b">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IO3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b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IO3a_Quiz_Intro">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Quiz_Intr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IO3a_Quiz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Quiz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Quiz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Quiz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Quiz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Quiz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Quiz_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Quiz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Quiz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Quiz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Quiz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Quiz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IO3a_Quiz">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Quiz">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BIO3a_Qui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Qui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Qui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Qui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Qui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Qui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Quiz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Qui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Qui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Qui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Qui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Qui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luxe">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b">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IO3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b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IO3a_OUTLINE_HEADER">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OUTLINE_HEA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IO3a_OUTLINE_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OUTLINE_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OUTLINE_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OUTLINE_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OUTLINE_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OUTLINE_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OUTLINE_HEAD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OUTLINE_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OUTLINE_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OUTLINE_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OUTLINE_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OUTLINE_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IO3a_Activity">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Activit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IO3a_Activ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Activi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Activi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Activi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Activi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Activi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Activit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Activi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Activi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Activi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Activi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Activi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IO3a_Quiz_Intro">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Quiz_Intr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IO3a_Quiz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Quiz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Quiz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Quiz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Quiz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Quiz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Quiz_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Quiz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Quiz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Quiz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Quiz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Quiz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IO3a_Quiz">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Quiz">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BIO3a_Qui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Qui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Qui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Qui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Qui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Qui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Quiz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Qui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Qui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Qui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Qui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Qui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4715</TotalTime>
  <Words>1875</Words>
  <Application>Microsoft Macintosh PowerPoint</Application>
  <PresentationFormat>On-screen Show (4:3)</PresentationFormat>
  <Paragraphs>308</Paragraphs>
  <Slides>26</Slides>
  <Notes>23</Notes>
  <HiddenSlides>0</HiddenSlides>
  <MMClips>0</MMClips>
  <ScaleCrop>false</ScaleCrop>
  <HeadingPairs>
    <vt:vector size="4" baseType="variant">
      <vt:variant>
        <vt:lpstr>Theme</vt:lpstr>
      </vt:variant>
      <vt:variant>
        <vt:i4>10</vt:i4>
      </vt:variant>
      <vt:variant>
        <vt:lpstr>Slide Titles</vt:lpstr>
      </vt:variant>
      <vt:variant>
        <vt:i4>26</vt:i4>
      </vt:variant>
    </vt:vector>
  </HeadingPairs>
  <TitlesOfParts>
    <vt:vector size="36" baseType="lpstr">
      <vt:lpstr>BIO3b</vt:lpstr>
      <vt:lpstr>BIO3a_Quiz_Intro</vt:lpstr>
      <vt:lpstr>1_BIO3a_Quiz</vt:lpstr>
      <vt:lpstr>Deluxe</vt:lpstr>
      <vt:lpstr>1_BIO3a_OUTLINE_HEADER</vt:lpstr>
      <vt:lpstr>1_BIO3a_Activity</vt:lpstr>
      <vt:lpstr>1_BIO3a_Quiz_Intro</vt:lpstr>
      <vt:lpstr>2_BIO3a_Quiz</vt:lpstr>
      <vt:lpstr>1_Deluxe</vt:lpstr>
      <vt:lpstr>Concourse</vt:lpstr>
      <vt:lpstr>4-2What Shapes an Ecosystem?</vt:lpstr>
      <vt:lpstr>Biotic and Abiotic Factors</vt:lpstr>
      <vt:lpstr>PowerPoint Presentation</vt:lpstr>
      <vt:lpstr>Main Climate Zones</vt:lpstr>
      <vt:lpstr>Habitat</vt:lpstr>
      <vt:lpstr>PowerPoint Presentation</vt:lpstr>
      <vt:lpstr>PowerPoint Presentation</vt:lpstr>
      <vt:lpstr>Interactions in the Ecosystem</vt:lpstr>
      <vt:lpstr>Interactions in the Ecosystem</vt:lpstr>
      <vt:lpstr>PowerPoint Presentation</vt:lpstr>
      <vt:lpstr>Interactions in the Ecosystem</vt:lpstr>
      <vt:lpstr>What relationship is this?</vt:lpstr>
      <vt:lpstr>Introduced Species</vt:lpstr>
      <vt:lpstr>Zebra mussel</vt:lpstr>
      <vt:lpstr>Purple loosestrife</vt:lpstr>
      <vt:lpstr>Overexploitation</vt:lpstr>
      <vt:lpstr>Ecological Succession</vt:lpstr>
      <vt:lpstr>Primary Succession</vt:lpstr>
      <vt:lpstr>Primary Succession</vt:lpstr>
      <vt:lpstr>Secondary Succession</vt:lpstr>
      <vt:lpstr>Secondary Succession</vt:lpstr>
      <vt:lpstr>PowerPoint Presentation</vt:lpstr>
      <vt:lpstr>Secondary Succession</vt:lpstr>
      <vt:lpstr>PowerPoint Presentation</vt:lpstr>
      <vt:lpstr>PowerPoint Presentation</vt:lpstr>
      <vt:lpstr>Primary vs. Secondary Succession</vt:lpstr>
    </vt:vector>
  </TitlesOfParts>
  <Company>Laura Baselice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dc:title>
  <dc:creator>Greg</dc:creator>
  <cp:lastModifiedBy>Plano High School</cp:lastModifiedBy>
  <cp:revision>64</cp:revision>
  <cp:lastPrinted>2012-03-08T20:37:57Z</cp:lastPrinted>
  <dcterms:created xsi:type="dcterms:W3CDTF">2012-03-08T19:14:57Z</dcterms:created>
  <dcterms:modified xsi:type="dcterms:W3CDTF">2016-09-26T18:01:40Z</dcterms:modified>
</cp:coreProperties>
</file>