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5.bin" ContentType="audio/unknown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5" r:id="rId5"/>
    <p:sldId id="263" r:id="rId6"/>
    <p:sldId id="282" r:id="rId7"/>
    <p:sldId id="261" r:id="rId8"/>
    <p:sldId id="260" r:id="rId9"/>
    <p:sldId id="267" r:id="rId10"/>
    <p:sldId id="259" r:id="rId11"/>
    <p:sldId id="283" r:id="rId12"/>
    <p:sldId id="268" r:id="rId13"/>
    <p:sldId id="279" r:id="rId14"/>
    <p:sldId id="270" r:id="rId15"/>
    <p:sldId id="271" r:id="rId16"/>
    <p:sldId id="272" r:id="rId17"/>
    <p:sldId id="273" r:id="rId18"/>
    <p:sldId id="276" r:id="rId19"/>
    <p:sldId id="278" r:id="rId20"/>
    <p:sldId id="277" r:id="rId21"/>
    <p:sldId id="27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71" autoAdjust="0"/>
  </p:normalViewPr>
  <p:slideViewPr>
    <p:cSldViewPr snapToGrid="0" snapToObjects="1">
      <p:cViewPr varScale="1">
        <p:scale>
          <a:sx n="70" d="100"/>
          <a:sy n="70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1A6C-383B-7149-B6B4-D5F10C403C12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AB24B-F90F-7041-BCE9-5F6B709FF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s://www.sheppardsoftware.com/content/animals/kidscorner/games/producersconsumersgame.htm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s://www.sheppardsoftware.com/content/animals/kidscorner/games/foodchaingame.htm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understand relationships within the biosphere, ecologists ask questions about events and organisms that range in complexity from a single individual to the entire biosphere.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B24B-F90F-7041-BCE9-5F6B709FF7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A0C86-3AEA-AC4B-ABEF-C0FB97719931}" type="slidenum">
              <a:rPr lang="en-US">
                <a:latin typeface="Times" pitchFamily="22" charset="0"/>
              </a:rPr>
              <a:pPr/>
              <a:t>13</a:t>
            </a:fld>
            <a:endParaRPr lang="en-US">
              <a:latin typeface="Times" pitchFamily="22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Energy and nutrients pass from </a:t>
            </a:r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primary producers 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(autotrophs) to </a:t>
            </a:r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primary consumers 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(herbivores) to </a:t>
            </a:r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secondary consumers 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(carnivores) to </a:t>
            </a:r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tertiary consumers 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(carnivores that feed on other carnivores) </a:t>
            </a:r>
          </a:p>
          <a:p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Detritivores,</a:t>
            </a:r>
            <a:r>
              <a:rPr lang="en-US" i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 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or </a:t>
            </a:r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decomposers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, are consumers that derive their energy from </a:t>
            </a:r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detritus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, nonliving organic matter</a:t>
            </a:r>
          </a:p>
          <a:p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Prokaryotes and fungi are important detritivores</a:t>
            </a:r>
          </a:p>
          <a:p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Decomposition connects all trophic levels</a:t>
            </a:r>
          </a:p>
          <a:p>
            <a:pPr eaLnBrk="1" hangingPunct="1"/>
            <a:endParaRPr lang="en-US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pPr eaLnBrk="1" hangingPunct="1"/>
            <a:endParaRPr lang="en-US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pPr eaLnBrk="1" hangingPunct="1"/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Primary production 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in an ecosystem is the amount of light energy converted to chemical energy by autotrophs during a given time period</a:t>
            </a:r>
          </a:p>
          <a:p>
            <a:pPr eaLnBrk="1" hangingPunct="1"/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The extent of photosynthetic production sets the spending limit for an ecosystem’s energy budget</a:t>
            </a:r>
          </a:p>
          <a:p>
            <a:r>
              <a:rPr lang="en-US" b="1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Secondary production </a:t>
            </a:r>
            <a:r>
              <a:rPr lang="en-US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of an ecosystem is the amount of chemical energy in food converted to new biomass during a given period of time</a:t>
            </a:r>
          </a:p>
          <a:p>
            <a:pPr eaLnBrk="1" hangingPunct="1"/>
            <a:endParaRPr lang="en-US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pPr eaLnBrk="1" hangingPunct="1"/>
            <a:endParaRPr lang="en-US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pPr eaLnBrk="1" hangingPunct="1"/>
            <a:endParaRPr lang="en-US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pPr eaLnBrk="1" hangingPunct="1"/>
            <a:endParaRPr lang="en-US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Without a constant input of energy, living systems cannot function.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Photoautotrophs</a:t>
            </a:r>
            <a:r>
              <a:rPr lang="en-US" b="0" baseline="0" dirty="0" smtClean="0"/>
              <a:t> use light to make their own food and chemoautotrophs use chemicals to make their own food.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Chemoautotophs</a:t>
            </a:r>
            <a:r>
              <a:rPr lang="en-US" b="0" baseline="0" dirty="0" smtClean="0"/>
              <a:t> video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http://</a:t>
            </a:r>
            <a:r>
              <a:rPr lang="en-US" b="0" dirty="0" err="1" smtClean="0"/>
              <a:t>www.youtube.com</a:t>
            </a:r>
            <a:r>
              <a:rPr lang="en-US" b="0" dirty="0" smtClean="0"/>
              <a:t>/</a:t>
            </a:r>
            <a:r>
              <a:rPr lang="en-US" b="0" dirty="0" err="1" smtClean="0"/>
              <a:t>watch?v</a:t>
            </a:r>
            <a:r>
              <a:rPr lang="en-US" b="0" dirty="0" smtClean="0"/>
              <a:t>=BXGF3XS-yAI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B24B-F90F-7041-BCE9-5F6B709FF7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https://www.sheppardsoftware.com/content/animals/kidscorner/games/producersconsumersgame.htm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B24B-F90F-7041-BCE9-5F6B709FF7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0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21FE1-F66B-8E4E-82EA-715561C18D1C}" type="slidenum">
              <a:rPr lang="en-US">
                <a:latin typeface="Times" pitchFamily="22" charset="0"/>
              </a:rPr>
              <a:pPr/>
              <a:t>16</a:t>
            </a:fld>
            <a:endParaRPr lang="en-US">
              <a:latin typeface="Times" pitchFamily="22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2" eaLnBrk="1" hangingPunct="1"/>
            <a:r>
              <a:rPr lang="en-US" dirty="0" smtClean="0"/>
              <a:t>Each step in a food chain or food web is called a </a:t>
            </a:r>
            <a:r>
              <a:rPr lang="en-US" b="1" dirty="0" err="1" smtClean="0"/>
              <a:t>trophic</a:t>
            </a:r>
            <a:r>
              <a:rPr lang="en-US" b="1" dirty="0" smtClean="0"/>
              <a:t> level</a:t>
            </a:r>
            <a:r>
              <a:rPr lang="en-US" dirty="0" smtClean="0"/>
              <a:t>.</a:t>
            </a:r>
          </a:p>
          <a:p>
            <a:pPr lvl="2" eaLnBrk="1" hangingPunct="1"/>
            <a:r>
              <a:rPr lang="en-US" dirty="0" smtClean="0"/>
              <a:t>Producers make up the first </a:t>
            </a:r>
            <a:r>
              <a:rPr lang="en-US" dirty="0" err="1" smtClean="0"/>
              <a:t>trophic</a:t>
            </a:r>
            <a:r>
              <a:rPr lang="en-US" dirty="0" smtClean="0"/>
              <a:t> level. </a:t>
            </a:r>
          </a:p>
          <a:p>
            <a:pPr lvl="2" eaLnBrk="1" hangingPunct="1"/>
            <a:r>
              <a:rPr lang="en-US" dirty="0" smtClean="0"/>
              <a:t>Consumers make up the second, third, or higher </a:t>
            </a:r>
            <a:r>
              <a:rPr lang="en-US" dirty="0" err="1" smtClean="0"/>
              <a:t>trophic</a:t>
            </a:r>
            <a:r>
              <a:rPr lang="en-US" dirty="0" smtClean="0"/>
              <a:t> levels. </a:t>
            </a:r>
          </a:p>
          <a:p>
            <a:pPr lvl="2" eaLnBrk="1" hangingPunct="1"/>
            <a:r>
              <a:rPr lang="en-US" dirty="0" smtClean="0"/>
              <a:t>Each consumer depends on the </a:t>
            </a:r>
            <a:r>
              <a:rPr lang="en-US" dirty="0" err="1" smtClean="0"/>
              <a:t>trophic</a:t>
            </a:r>
            <a:r>
              <a:rPr lang="en-US" dirty="0" smtClean="0"/>
              <a:t> level below it for energy.  </a:t>
            </a:r>
          </a:p>
          <a:p>
            <a:pPr eaLnBrk="1" hangingPunct="1"/>
            <a:endParaRPr lang="en-US" dirty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Food chains show the one-way flow of energy in an ecosystem.</a:t>
            </a:r>
            <a:r>
              <a:rPr lang="en-US" dirty="0" smtClean="0"/>
              <a:t> In this marine food chain, energy is passed from the producers (algae) to four different groups of consumers.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some marine food chains, the producers are microscopic algae and the top carnivore is four steps removed from the producer.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https://www.sheppardsoftware.com/content/animals/kidscorner/games/foodchaingame.htm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AB24B-F90F-7041-BCE9-5F6B709FF7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E405E-EB1F-9046-9DF0-BAA78DBF9A1C}" type="slidenum">
              <a:rPr lang="en-US">
                <a:latin typeface="Times" pitchFamily="22" charset="0"/>
              </a:rPr>
              <a:pPr/>
              <a:t>18</a:t>
            </a:fld>
            <a:endParaRPr lang="en-US">
              <a:latin typeface="Times" pitchFamily="22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food chains usually go </a:t>
            </a:r>
            <a:br>
              <a:rPr lang="en-US" dirty="0" smtClean="0"/>
            </a:br>
            <a:r>
              <a:rPr lang="en-US" dirty="0" smtClean="0"/>
              <a:t>up only 4 or 5 levels</a:t>
            </a:r>
          </a:p>
          <a:p>
            <a:pPr marL="1085850" lvl="2">
              <a:lnSpc>
                <a:spcPct val="90000"/>
              </a:lnSpc>
            </a:pPr>
            <a:r>
              <a:rPr lang="en-US" dirty="0" smtClean="0">
                <a:ea typeface="ＭＳ Ｐゴシック" pitchFamily="22" charset="-128"/>
              </a:rPr>
              <a:t>inefficiency of energy transfer</a:t>
            </a:r>
          </a:p>
          <a:p>
            <a:endParaRPr lang="en-US" dirty="0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When a caterpillar feeds on a leaf, only about one-sixth of the leaf’s energy is used for secondary production</a:t>
            </a: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An organism’s </a:t>
            </a:r>
            <a:r>
              <a:rPr lang="en-US" b="1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production efficiency </a:t>
            </a:r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is the fraction of energy stored in food that is not used for respiration</a:t>
            </a:r>
          </a:p>
          <a:p>
            <a:pPr eaLnBrk="1" hangingPunct="1"/>
            <a:endParaRPr lang="en-US" dirty="0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B9F5D-BC63-0040-99CB-F34ADDD4FBBB}" type="slidenum">
              <a:rPr lang="en-US">
                <a:latin typeface="Times" pitchFamily="22" charset="0"/>
              </a:rPr>
              <a:pPr/>
              <a:t>20</a:t>
            </a:fld>
            <a:endParaRPr lang="en-US">
              <a:latin typeface="Times" pitchFamily="22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Trophic efficiency </a:t>
            </a:r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is the percentage of production transferred from one trophic level to the next</a:t>
            </a: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It usually ranges from 5% to 20%</a:t>
            </a: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Trophic efficiency is multiplied over the length of a food chain</a:t>
            </a: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Approximately 0.1% of chemical energy fixed by photosynthesis reaches a tertiary consumer</a:t>
            </a: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A pyramid of net production represents the loss of energy with each transfer in a food chain</a:t>
            </a:r>
          </a:p>
          <a:p>
            <a:endParaRPr lang="en-US" dirty="0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In a biomass pyramid, each tier represents the dry weight of all organisms in one trophic level</a:t>
            </a:r>
          </a:p>
          <a:p>
            <a:r>
              <a:rPr lang="en-US" dirty="0" smtClean="0">
                <a:latin typeface="Arial" pitchFamily="22" charset="0"/>
                <a:ea typeface="ＭＳ Ｐゴシック" pitchFamily="22" charset="-128"/>
                <a:cs typeface="ＭＳ Ｐゴシック" pitchFamily="22" charset="-128"/>
              </a:rPr>
              <a:t>Most biomass pyramids show a sharp decrease at successively higher trophic levels</a:t>
            </a:r>
          </a:p>
          <a:p>
            <a:endParaRPr lang="en-US" dirty="0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  <a:p>
            <a:pPr eaLnBrk="1" hangingPunct="1"/>
            <a:endParaRPr lang="en-US" dirty="0" smtClean="0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9711F-3E52-5F4D-A556-D2390DB55BCA}" type="slidenum">
              <a:rPr lang="en-US">
                <a:latin typeface="Times" pitchFamily="22" charset="0"/>
              </a:rPr>
              <a:pPr/>
              <a:t>21</a:t>
            </a:fld>
            <a:endParaRPr lang="en-US">
              <a:latin typeface="Times" pitchFamily="22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2" charset="0"/>
              <a:ea typeface="ＭＳ Ｐゴシック" pitchFamily="22" charset="-128"/>
              <a:cs typeface="ＭＳ Ｐゴシック" pitchFamily="2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D3645-638C-4E64-B820-620FFECB6262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All forms of life on Earth are connected together into a biosphere, which literally means “living planet.”</a:t>
            </a:r>
          </a:p>
          <a:p>
            <a:pPr lvl="2"/>
            <a:r>
              <a:rPr lang="en-US" dirty="0"/>
              <a:t>The relationship between organisms and their environment depends on both the flow of energy and the cycling of matter.</a:t>
            </a:r>
          </a:p>
          <a:p>
            <a:pPr lvl="2"/>
            <a:r>
              <a:rPr lang="en-US" dirty="0"/>
              <a:t>All living things are fundamentally alike at the molecular level, even though life takes an almost unbelievable variety of forms.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1"/>
            <a:ext cx="4572225" cy="3428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0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6231E-33FA-DB4C-9C6D-994839539313}" type="slidenum">
              <a:rPr lang="en-US">
                <a:latin typeface="Times New Roman" pitchFamily="22" charset="0"/>
                <a:sym typeface="Symbol" pitchFamily="22" charset="2"/>
              </a:rPr>
              <a:pPr/>
              <a:t>9</a:t>
            </a:fld>
            <a:endParaRPr lang="en-US">
              <a:latin typeface="Times New Roman" pitchFamily="22" charset="0"/>
              <a:sym typeface="Symbol" pitchFamily="22" charset="2"/>
            </a:endParaRPr>
          </a:p>
        </p:txBody>
      </p:sp>
      <p:sp>
        <p:nvSpPr>
          <p:cNvPr id="1208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kumimoji="0" lang="en-US">
                <a:latin typeface="Times New Roman" pitchFamily="22" charset="0"/>
                <a:ea typeface="ＭＳ Ｐゴシック" pitchFamily="22" charset="-128"/>
                <a:cs typeface="ＭＳ Ｐゴシック" pitchFamily="22" charset="-128"/>
              </a:rPr>
              <a:t>Figure 52.19 The distribution of major terrestrial biomes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01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EE22-41A0-4246-9919-942B76E89E0C}" type="datetimeFigureOut">
              <a:rPr lang="en-US" smtClean="0"/>
              <a:pPr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381B-BE27-E74B-8F5B-8E0C5A538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audio" Target="../media/audio4.bin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2.bin"/><Relationship Id="rId5" Type="http://schemas.openxmlformats.org/officeDocument/2006/relationships/audio" Target="../media/audio1.bin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2.bin"/><Relationship Id="rId5" Type="http://schemas.openxmlformats.org/officeDocument/2006/relationships/audio" Target="../media/audio5.bin"/><Relationship Id="rId6" Type="http://schemas.openxmlformats.org/officeDocument/2006/relationships/audio" Target="../media/audio4.bin"/><Relationship Id="rId7" Type="http://schemas.openxmlformats.org/officeDocument/2006/relationships/audio" Target="../media/audio1.bin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2.bin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4_01AquariumEcosystem_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800"/>
            <a:ext cx="914400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82" y="-115009"/>
            <a:ext cx="4501274" cy="54680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Chapter 3 Ecology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33400"/>
            <a:ext cx="86423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Biosphere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part of the earth that supports life</a:t>
            </a:r>
            <a:endParaRPr lang="en-US" sz="3000" dirty="0"/>
          </a:p>
        </p:txBody>
      </p:sp>
      <p:pic>
        <p:nvPicPr>
          <p:cNvPr id="39941" name="Picture 5" descr="sb4938f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3724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85233" y="309791"/>
            <a:ext cx="8858767" cy="559034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1.  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group of animals that live in the same area and can interbreed is called a (n) _____________________</a:t>
            </a:r>
          </a:p>
          <a:p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The study of organisms and their interactions with the environment is known as ___________________________</a:t>
            </a:r>
          </a:p>
          <a:p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 A large area that has a particular climate and distinct plants and animals is called a ____________________________</a:t>
            </a:r>
          </a:p>
          <a:p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 All of the different populations living in an area (plants, rabbits, coyotes...) is called the _________________________</a:t>
            </a:r>
          </a:p>
          <a:p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 An ecosystem includes all the living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(biotic) and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factors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an area. </a:t>
            </a:r>
          </a:p>
          <a:p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 The portion of the planet that can sustain life is the  ________</a:t>
            </a:r>
          </a:p>
          <a:p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 Animals that can interbreed are called a(n) 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9011" y="670559"/>
            <a:ext cx="20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opulation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2475" y="1704101"/>
            <a:ext cx="20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9851" y="2740737"/>
            <a:ext cx="20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8562" y="3751458"/>
            <a:ext cx="20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0782" y="4528936"/>
            <a:ext cx="20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on-living (abiotic)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378" y="5530803"/>
            <a:ext cx="20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7874" y="6213470"/>
            <a:ext cx="20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741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420938" y="287338"/>
            <a:ext cx="6265862" cy="65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4" y="328946"/>
            <a:ext cx="3464111" cy="6727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3-2 Energy Flow</a:t>
            </a:r>
            <a:endParaRPr lang="en-US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86213" y="1001713"/>
            <a:ext cx="1447800" cy="4889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consumers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559175" y="2093913"/>
            <a:ext cx="1447800" cy="488950"/>
          </a:xfrm>
          <a:prstGeom prst="roundRect">
            <a:avLst>
              <a:gd name="adj" fmla="val 16667"/>
            </a:avLst>
          </a:prstGeom>
          <a:solidFill>
            <a:srgbClr val="008000">
              <a:alpha val="50195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producers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6067425" y="2720975"/>
            <a:ext cx="1720850" cy="4889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decomposers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802188" y="4786313"/>
            <a:ext cx="15367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abiotic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reservoir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2992438" y="3203575"/>
            <a:ext cx="2128837" cy="9540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nutrients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CC0000"/>
                </a:solidFill>
              </a:rPr>
              <a:t>ENTER FOOD CHAIN</a:t>
            </a:r>
            <a:r>
              <a:rPr lang="en-US" sz="1600" b="1" dirty="0">
                <a:solidFill>
                  <a:srgbClr val="000000"/>
                </a:solidFill>
              </a:rPr>
              <a:t/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= made available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to producers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802188" y="6032500"/>
            <a:ext cx="15367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geologic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processes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7105650" y="4176713"/>
            <a:ext cx="15367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return to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abiotic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reservoir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91" y="191664"/>
            <a:ext cx="8229600" cy="951335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>
                <a:ea typeface="ＭＳ Ｐゴシック" pitchFamily="22" charset="-128"/>
                <a:cs typeface="ＭＳ Ｐゴシック" pitchFamily="22" charset="-128"/>
              </a:rPr>
              <a:t>Energy flows through </a:t>
            </a:r>
            <a:r>
              <a:rPr lang="en-US" sz="3000" dirty="0" smtClean="0">
                <a:ea typeface="ＭＳ Ｐゴシック" pitchFamily="22" charset="-128"/>
                <a:cs typeface="ＭＳ Ｐゴシック" pitchFamily="22" charset="-128"/>
              </a:rPr>
              <a:t>ecosystems</a:t>
            </a:r>
            <a:br>
              <a:rPr lang="en-US" sz="30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3000" dirty="0" smtClean="0">
                <a:ea typeface="ＭＳ Ｐゴシック" pitchFamily="22" charset="-128"/>
                <a:cs typeface="ＭＳ Ｐゴシック" pitchFamily="22" charset="-128"/>
              </a:rPr>
              <a:t>The Earth is not a closed system: It needs a constant input of energy</a:t>
            </a:r>
            <a:endParaRPr lang="en-US" sz="3000" dirty="0">
              <a:ea typeface="ＭＳ Ｐゴシック" pitchFamily="22" charset="-128"/>
              <a:cs typeface="ＭＳ Ｐゴシック" pitchFamily="22" charset="-128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1295400"/>
            <a:ext cx="8305800" cy="5334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1828" name="AutoShape 4"/>
          <p:cNvSpPr>
            <a:spLocks noChangeArrowheads="1"/>
          </p:cNvSpPr>
          <p:nvPr/>
        </p:nvSpPr>
        <p:spPr bwMode="auto">
          <a:xfrm>
            <a:off x="5600700" y="4926013"/>
            <a:ext cx="381000" cy="9144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829" name="AutoShape 5"/>
          <p:cNvSpPr>
            <a:spLocks noChangeArrowheads="1"/>
          </p:cNvSpPr>
          <p:nvPr/>
        </p:nvSpPr>
        <p:spPr bwMode="auto">
          <a:xfrm>
            <a:off x="5600700" y="2922588"/>
            <a:ext cx="381000" cy="9144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830" name="AutoShape 6"/>
          <p:cNvSpPr>
            <a:spLocks noChangeArrowheads="1"/>
          </p:cNvSpPr>
          <p:nvPr/>
        </p:nvSpPr>
        <p:spPr bwMode="auto">
          <a:xfrm>
            <a:off x="525463" y="1287463"/>
            <a:ext cx="2293937" cy="2293937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sun</a:t>
            </a:r>
            <a:endParaRPr lang="en-US" u="sng">
              <a:solidFill>
                <a:srgbClr val="008000"/>
              </a:solidFill>
            </a:endParaRPr>
          </a:p>
        </p:txBody>
      </p:sp>
      <p:sp>
        <p:nvSpPr>
          <p:cNvPr id="461831" name="AutoShape 7"/>
          <p:cNvSpPr>
            <a:spLocks noChangeArrowheads="1"/>
          </p:cNvSpPr>
          <p:nvPr/>
        </p:nvSpPr>
        <p:spPr bwMode="auto">
          <a:xfrm rot="3786423">
            <a:off x="1554957" y="4477543"/>
            <a:ext cx="2590800" cy="385763"/>
          </a:xfrm>
          <a:custGeom>
            <a:avLst/>
            <a:gdLst>
              <a:gd name="T0" fmla="*/ 233064050 w 21600"/>
              <a:gd name="T1" fmla="*/ 0 h 21600"/>
              <a:gd name="T2" fmla="*/ 0 w 21600"/>
              <a:gd name="T3" fmla="*/ 3444756 h 21600"/>
              <a:gd name="T4" fmla="*/ 233064050 w 21600"/>
              <a:gd name="T5" fmla="*/ 6889495 h 21600"/>
              <a:gd name="T6" fmla="*/ 310752067 w 21600"/>
              <a:gd name="T7" fmla="*/ 34447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835" name="Freeform 11"/>
          <p:cNvSpPr>
            <a:spLocks/>
          </p:cNvSpPr>
          <p:nvPr/>
        </p:nvSpPr>
        <p:spPr bwMode="auto">
          <a:xfrm>
            <a:off x="7500938" y="5413375"/>
            <a:ext cx="1238250" cy="812800"/>
          </a:xfrm>
          <a:custGeom>
            <a:avLst/>
            <a:gdLst>
              <a:gd name="T0" fmla="*/ 0 w 745"/>
              <a:gd name="T1" fmla="*/ 564913 h 482"/>
              <a:gd name="T2" fmla="*/ 299174 w 745"/>
              <a:gd name="T3" fmla="*/ 784133 h 482"/>
              <a:gd name="T4" fmla="*/ 349037 w 745"/>
              <a:gd name="T5" fmla="*/ 396282 h 482"/>
              <a:gd name="T6" fmla="*/ 614970 w 745"/>
              <a:gd name="T7" fmla="*/ 564913 h 482"/>
              <a:gd name="T8" fmla="*/ 631591 w 745"/>
              <a:gd name="T9" fmla="*/ 269809 h 482"/>
              <a:gd name="T10" fmla="*/ 880903 w 745"/>
              <a:gd name="T11" fmla="*/ 354124 h 482"/>
              <a:gd name="T12" fmla="*/ 880903 w 745"/>
              <a:gd name="T13" fmla="*/ 126473 h 482"/>
              <a:gd name="T14" fmla="*/ 1072042 w 745"/>
              <a:gd name="T15" fmla="*/ 202357 h 482"/>
              <a:gd name="T16" fmla="*/ 1238250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5"/>
              <a:gd name="T28" fmla="*/ 0 h 482"/>
              <a:gd name="T29" fmla="*/ 745 w 745"/>
              <a:gd name="T30" fmla="*/ 482 h 4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2971800" y="5943600"/>
            <a:ext cx="5638800" cy="549275"/>
          </a:xfrm>
          <a:prstGeom prst="rect">
            <a:avLst/>
          </a:prstGeom>
          <a:solidFill>
            <a:srgbClr val="39DB4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b="1">
                <a:solidFill>
                  <a:srgbClr val="0F116A"/>
                </a:solidFill>
                <a:latin typeface="Arial" pitchFamily="-107" charset="0"/>
              </a:rPr>
              <a:t>producers (plants)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38938" y="1516063"/>
            <a:ext cx="1731962" cy="995362"/>
            <a:chOff x="4245" y="955"/>
            <a:chExt cx="1091" cy="627"/>
          </a:xfrm>
        </p:grpSpPr>
        <p:sp>
          <p:nvSpPr>
            <p:cNvPr id="45072" name="Freeform 8"/>
            <p:cNvSpPr>
              <a:spLocks/>
            </p:cNvSpPr>
            <p:nvPr/>
          </p:nvSpPr>
          <p:spPr bwMode="auto">
            <a:xfrm>
              <a:off x="4245" y="955"/>
              <a:ext cx="780" cy="512"/>
            </a:xfrm>
            <a:custGeom>
              <a:avLst/>
              <a:gdLst>
                <a:gd name="T0" fmla="*/ 0 w 745"/>
                <a:gd name="T1" fmla="*/ 356 h 482"/>
                <a:gd name="T2" fmla="*/ 188 w 745"/>
                <a:gd name="T3" fmla="*/ 494 h 482"/>
                <a:gd name="T4" fmla="*/ 220 w 745"/>
                <a:gd name="T5" fmla="*/ 250 h 482"/>
                <a:gd name="T6" fmla="*/ 387 w 745"/>
                <a:gd name="T7" fmla="*/ 356 h 482"/>
                <a:gd name="T8" fmla="*/ 398 w 745"/>
                <a:gd name="T9" fmla="*/ 170 h 482"/>
                <a:gd name="T10" fmla="*/ 555 w 745"/>
                <a:gd name="T11" fmla="*/ 223 h 482"/>
                <a:gd name="T12" fmla="*/ 555 w 745"/>
                <a:gd name="T13" fmla="*/ 80 h 482"/>
                <a:gd name="T14" fmla="*/ 675 w 745"/>
                <a:gd name="T15" fmla="*/ 127 h 482"/>
                <a:gd name="T16" fmla="*/ 780 w 745"/>
                <a:gd name="T17" fmla="*/ 0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5"/>
                <a:gd name="T28" fmla="*/ 0 h 482"/>
                <a:gd name="T29" fmla="*/ 745 w 745"/>
                <a:gd name="T30" fmla="*/ 482 h 4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5" h="482">
                  <a:moveTo>
                    <a:pt x="0" y="335"/>
                  </a:moveTo>
                  <a:cubicBezTo>
                    <a:pt x="72" y="408"/>
                    <a:pt x="145" y="482"/>
                    <a:pt x="180" y="465"/>
                  </a:cubicBezTo>
                  <a:cubicBezTo>
                    <a:pt x="215" y="448"/>
                    <a:pt x="178" y="257"/>
                    <a:pt x="210" y="235"/>
                  </a:cubicBezTo>
                  <a:cubicBezTo>
                    <a:pt x="242" y="213"/>
                    <a:pt x="342" y="347"/>
                    <a:pt x="370" y="335"/>
                  </a:cubicBezTo>
                  <a:cubicBezTo>
                    <a:pt x="398" y="323"/>
                    <a:pt x="353" y="181"/>
                    <a:pt x="380" y="160"/>
                  </a:cubicBezTo>
                  <a:cubicBezTo>
                    <a:pt x="407" y="139"/>
                    <a:pt x="505" y="224"/>
                    <a:pt x="530" y="210"/>
                  </a:cubicBezTo>
                  <a:cubicBezTo>
                    <a:pt x="555" y="196"/>
                    <a:pt x="511" y="90"/>
                    <a:pt x="530" y="75"/>
                  </a:cubicBezTo>
                  <a:cubicBezTo>
                    <a:pt x="549" y="60"/>
                    <a:pt x="609" y="132"/>
                    <a:pt x="645" y="120"/>
                  </a:cubicBezTo>
                  <a:cubicBezTo>
                    <a:pt x="681" y="108"/>
                    <a:pt x="713" y="54"/>
                    <a:pt x="745" y="0"/>
                  </a:cubicBez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3" name="Rectangle 14"/>
            <p:cNvSpPr>
              <a:spLocks noChangeArrowheads="1"/>
            </p:cNvSpPr>
            <p:nvPr/>
          </p:nvSpPr>
          <p:spPr bwMode="auto">
            <a:xfrm>
              <a:off x="4716" y="1178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</a:rPr>
                <a:t>loss of </a:t>
              </a:r>
              <a:br>
                <a:rPr lang="en-US" sz="1800" b="1">
                  <a:solidFill>
                    <a:srgbClr val="CC0000"/>
                  </a:solidFill>
                </a:rPr>
              </a:br>
              <a:r>
                <a:rPr lang="en-US" sz="1800" b="1">
                  <a:solidFill>
                    <a:srgbClr val="CC0000"/>
                  </a:solidFill>
                </a:rPr>
                <a:t>energy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254875" y="3746500"/>
            <a:ext cx="1238250" cy="1384300"/>
            <a:chOff x="4570" y="2360"/>
            <a:chExt cx="780" cy="872"/>
          </a:xfrm>
        </p:grpSpPr>
        <p:sp>
          <p:nvSpPr>
            <p:cNvPr id="45070" name="Freeform 10"/>
            <p:cNvSpPr>
              <a:spLocks/>
            </p:cNvSpPr>
            <p:nvPr/>
          </p:nvSpPr>
          <p:spPr bwMode="auto">
            <a:xfrm>
              <a:off x="4570" y="2360"/>
              <a:ext cx="780" cy="512"/>
            </a:xfrm>
            <a:custGeom>
              <a:avLst/>
              <a:gdLst>
                <a:gd name="T0" fmla="*/ 0 w 745"/>
                <a:gd name="T1" fmla="*/ 356 h 482"/>
                <a:gd name="T2" fmla="*/ 188 w 745"/>
                <a:gd name="T3" fmla="*/ 494 h 482"/>
                <a:gd name="T4" fmla="*/ 220 w 745"/>
                <a:gd name="T5" fmla="*/ 250 h 482"/>
                <a:gd name="T6" fmla="*/ 387 w 745"/>
                <a:gd name="T7" fmla="*/ 356 h 482"/>
                <a:gd name="T8" fmla="*/ 398 w 745"/>
                <a:gd name="T9" fmla="*/ 170 h 482"/>
                <a:gd name="T10" fmla="*/ 555 w 745"/>
                <a:gd name="T11" fmla="*/ 223 h 482"/>
                <a:gd name="T12" fmla="*/ 555 w 745"/>
                <a:gd name="T13" fmla="*/ 80 h 482"/>
                <a:gd name="T14" fmla="*/ 675 w 745"/>
                <a:gd name="T15" fmla="*/ 127 h 482"/>
                <a:gd name="T16" fmla="*/ 780 w 745"/>
                <a:gd name="T17" fmla="*/ 0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5"/>
                <a:gd name="T28" fmla="*/ 0 h 482"/>
                <a:gd name="T29" fmla="*/ 745 w 745"/>
                <a:gd name="T30" fmla="*/ 482 h 4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5" h="482">
                  <a:moveTo>
                    <a:pt x="0" y="335"/>
                  </a:moveTo>
                  <a:cubicBezTo>
                    <a:pt x="72" y="408"/>
                    <a:pt x="145" y="482"/>
                    <a:pt x="180" y="465"/>
                  </a:cubicBezTo>
                  <a:cubicBezTo>
                    <a:pt x="215" y="448"/>
                    <a:pt x="178" y="257"/>
                    <a:pt x="210" y="235"/>
                  </a:cubicBezTo>
                  <a:cubicBezTo>
                    <a:pt x="242" y="213"/>
                    <a:pt x="342" y="347"/>
                    <a:pt x="370" y="335"/>
                  </a:cubicBezTo>
                  <a:cubicBezTo>
                    <a:pt x="398" y="323"/>
                    <a:pt x="353" y="181"/>
                    <a:pt x="380" y="160"/>
                  </a:cubicBezTo>
                  <a:cubicBezTo>
                    <a:pt x="407" y="139"/>
                    <a:pt x="505" y="224"/>
                    <a:pt x="530" y="210"/>
                  </a:cubicBezTo>
                  <a:cubicBezTo>
                    <a:pt x="555" y="196"/>
                    <a:pt x="511" y="90"/>
                    <a:pt x="530" y="75"/>
                  </a:cubicBezTo>
                  <a:cubicBezTo>
                    <a:pt x="549" y="60"/>
                    <a:pt x="609" y="132"/>
                    <a:pt x="645" y="120"/>
                  </a:cubicBezTo>
                  <a:cubicBezTo>
                    <a:pt x="681" y="108"/>
                    <a:pt x="713" y="54"/>
                    <a:pt x="745" y="0"/>
                  </a:cubicBez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4716" y="2828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</a:rPr>
                <a:t>loss of </a:t>
              </a:r>
              <a:br>
                <a:rPr lang="en-US" sz="1800" b="1">
                  <a:solidFill>
                    <a:srgbClr val="CC0000"/>
                  </a:solidFill>
                </a:rPr>
              </a:br>
              <a:r>
                <a:rPr lang="en-US" sz="1800" b="1">
                  <a:solidFill>
                    <a:srgbClr val="CC0000"/>
                  </a:solidFill>
                </a:rPr>
                <a:t>energy</a:t>
              </a:r>
            </a:p>
          </p:txBody>
        </p:sp>
      </p:grpSp>
      <p:sp>
        <p:nvSpPr>
          <p:cNvPr id="461833" name="Rectangle 9"/>
          <p:cNvSpPr>
            <a:spLocks noChangeArrowheads="1"/>
          </p:cNvSpPr>
          <p:nvPr/>
        </p:nvSpPr>
        <p:spPr bwMode="auto">
          <a:xfrm>
            <a:off x="4754563" y="1538288"/>
            <a:ext cx="2074862" cy="1282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Arial" pitchFamily="-107" charset="0"/>
              </a:rPr>
              <a:t>secondary </a:t>
            </a:r>
            <a:br>
              <a:rPr lang="en-US" sz="2600" b="1">
                <a:solidFill>
                  <a:srgbClr val="0F116A"/>
                </a:solidFill>
                <a:latin typeface="Arial" pitchFamily="-107" charset="0"/>
              </a:rPr>
            </a:br>
            <a:r>
              <a:rPr lang="en-US" sz="2600" b="1">
                <a:solidFill>
                  <a:srgbClr val="0F116A"/>
                </a:solidFill>
                <a:latin typeface="Arial" pitchFamily="-107" charset="0"/>
              </a:rPr>
              <a:t>consumers</a:t>
            </a:r>
          </a:p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Arial" pitchFamily="-107" charset="0"/>
              </a:rPr>
              <a:t>(carnivores)</a:t>
            </a:r>
            <a:endParaRPr lang="en-US" sz="3000" b="1">
              <a:solidFill>
                <a:srgbClr val="0F116A"/>
              </a:solidFill>
              <a:latin typeface="Arial" pitchFamily="-107" charset="0"/>
            </a:endParaRPr>
          </a:p>
        </p:txBody>
      </p:sp>
      <p:sp>
        <p:nvSpPr>
          <p:cNvPr id="461836" name="Rectangle 12"/>
          <p:cNvSpPr>
            <a:spLocks noChangeArrowheads="1"/>
          </p:cNvSpPr>
          <p:nvPr/>
        </p:nvSpPr>
        <p:spPr bwMode="auto">
          <a:xfrm>
            <a:off x="4152900" y="3938588"/>
            <a:ext cx="3276600" cy="88582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Arial" pitchFamily="-107" charset="0"/>
              </a:rPr>
              <a:t>primary consumers</a:t>
            </a:r>
          </a:p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Arial" pitchFamily="-107" charset="0"/>
              </a:rPr>
              <a:t>(herbivores)</a:t>
            </a:r>
            <a:endParaRPr lang="en-US" sz="3000" b="1">
              <a:solidFill>
                <a:srgbClr val="0F116A"/>
              </a:solidFill>
              <a:latin typeface="Arial" pitchFamily="-107" charset="0"/>
            </a:endParaRPr>
          </a:p>
        </p:txBody>
      </p:sp>
      <p:pic>
        <p:nvPicPr>
          <p:cNvPr id="18" name="Picture 3" descr="20714142"/>
          <p:cNvPicPr>
            <a:picLocks noChangeAspect="1" noChangeArrowheads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789860"/>
            <a:ext cx="62896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689293" y="-182562"/>
            <a:ext cx="3200400" cy="32004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762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rot="17100000" flipH="1">
            <a:off x="1600201" y="2550567"/>
            <a:ext cx="5105400" cy="3351213"/>
          </a:xfrm>
          <a:custGeom>
            <a:avLst/>
            <a:gdLst>
              <a:gd name="T0" fmla="*/ 0 w 745"/>
              <a:gd name="T1" fmla="*/ 2147483647 h 482"/>
              <a:gd name="T2" fmla="*/ 2147483647 w 745"/>
              <a:gd name="T3" fmla="*/ 2147483647 h 482"/>
              <a:gd name="T4" fmla="*/ 2147483647 w 745"/>
              <a:gd name="T5" fmla="*/ 2147483647 h 482"/>
              <a:gd name="T6" fmla="*/ 2147483647 w 745"/>
              <a:gd name="T7" fmla="*/ 2147483647 h 482"/>
              <a:gd name="T8" fmla="*/ 2147483647 w 745"/>
              <a:gd name="T9" fmla="*/ 2147483647 h 482"/>
              <a:gd name="T10" fmla="*/ 2147483647 w 745"/>
              <a:gd name="T11" fmla="*/ 2147483647 h 482"/>
              <a:gd name="T12" fmla="*/ 2147483647 w 745"/>
              <a:gd name="T13" fmla="*/ 2147483647 h 482"/>
              <a:gd name="T14" fmla="*/ 2147483647 w 745"/>
              <a:gd name="T15" fmla="*/ 2147483647 h 482"/>
              <a:gd name="T16" fmla="*/ 2147483647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5"/>
              <a:gd name="T28" fmla="*/ 0 h 482"/>
              <a:gd name="T29" fmla="*/ 745 w 745"/>
              <a:gd name="T30" fmla="*/ 482 h 4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254000">
            <a:solidFill>
              <a:srgbClr val="CC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1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1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animBg="1"/>
      <p:bldP spid="461829" grpId="0" animBg="1"/>
      <p:bldP spid="461830" grpId="0" animBg="1"/>
      <p:bldP spid="461831" grpId="0" animBg="1"/>
      <p:bldP spid="461835" grpId="0" animBg="1"/>
      <p:bldP spid="461837" grpId="0" animBg="1"/>
      <p:bldP spid="461833" grpId="0" animBg="1"/>
      <p:bldP spid="461836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0213"/>
            <a:ext cx="3499603" cy="5873487"/>
          </a:xfrm>
        </p:spPr>
        <p:txBody>
          <a:bodyPr/>
          <a:lstStyle/>
          <a:p>
            <a:r>
              <a:rPr lang="en-US" dirty="0" smtClean="0"/>
              <a:t>Sun light </a:t>
            </a:r>
          </a:p>
          <a:p>
            <a:pPr lvl="1"/>
            <a:r>
              <a:rPr lang="en-US" sz="1800" dirty="0" smtClean="0"/>
              <a:t>Sun light is the primary source of energy for our biosphere. 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Autotrophs/producers</a:t>
            </a:r>
          </a:p>
          <a:p>
            <a:pPr lvl="1"/>
            <a:r>
              <a:rPr lang="en-US" sz="1800" dirty="0" smtClean="0">
                <a:ea typeface="Wingdings"/>
                <a:cs typeface="Wingdings"/>
              </a:rPr>
              <a:t>Use energy from the environment to produce their own food</a:t>
            </a:r>
          </a:p>
          <a:p>
            <a:pPr lvl="2"/>
            <a:r>
              <a:rPr lang="en-US" sz="1800" dirty="0" smtClean="0">
                <a:ea typeface="Wingdings"/>
                <a:cs typeface="Wingdings"/>
              </a:rPr>
              <a:t>Photosynthesis</a:t>
            </a:r>
          </a:p>
          <a:p>
            <a:pPr lvl="3"/>
            <a:r>
              <a:rPr lang="en-US" sz="1400" dirty="0" smtClean="0">
                <a:ea typeface="Wingdings"/>
                <a:cs typeface="Wingdings"/>
              </a:rPr>
              <a:t>Use light</a:t>
            </a:r>
          </a:p>
          <a:p>
            <a:pPr lvl="3"/>
            <a:r>
              <a:rPr lang="en-US" sz="1400" dirty="0" smtClean="0">
                <a:ea typeface="Wingdings"/>
                <a:cs typeface="Wingdings"/>
              </a:rPr>
              <a:t>Plants, mosses, Algae</a:t>
            </a:r>
          </a:p>
          <a:p>
            <a:pPr lvl="2"/>
            <a:r>
              <a:rPr lang="en-US" sz="1800" dirty="0" smtClean="0">
                <a:ea typeface="Wingdings"/>
                <a:cs typeface="Wingdings"/>
              </a:rPr>
              <a:t>Chemosynthesis</a:t>
            </a:r>
          </a:p>
          <a:p>
            <a:pPr lvl="3"/>
            <a:r>
              <a:rPr lang="en-US" sz="1400" dirty="0" smtClean="0">
                <a:ea typeface="Wingdings"/>
                <a:cs typeface="Wingdings"/>
              </a:rPr>
              <a:t>Use chemicals</a:t>
            </a:r>
          </a:p>
          <a:p>
            <a:pPr lvl="3"/>
            <a:r>
              <a:rPr lang="en-US" sz="1400" dirty="0" smtClean="0">
                <a:ea typeface="Wingdings"/>
                <a:cs typeface="Wingdings"/>
              </a:rPr>
              <a:t>Bacteria</a:t>
            </a:r>
          </a:p>
          <a:p>
            <a:pPr lvl="3"/>
            <a:endParaRPr lang="en-US" sz="1400" dirty="0" smtClean="0"/>
          </a:p>
        </p:txBody>
      </p:sp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30213"/>
            <a:ext cx="5037137" cy="524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064"/>
            <a:ext cx="8229600" cy="1953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765" dirty="0" err="1" smtClean="0"/>
              <a:t>Heterotrophs</a:t>
            </a:r>
            <a:r>
              <a:rPr lang="en-US" sz="3765" dirty="0" smtClean="0"/>
              <a:t>/Consumers: </a:t>
            </a:r>
            <a:r>
              <a:rPr lang="en-US" sz="2824" dirty="0" smtClean="0"/>
              <a:t>cannot make their own food.  They must eat to get energy</a:t>
            </a:r>
          </a:p>
          <a:p>
            <a:pPr lvl="2">
              <a:buNone/>
            </a:pPr>
            <a:endParaRPr lang="en-US" sz="1189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55" y="1496475"/>
            <a:ext cx="1863537" cy="1545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314" y="1876170"/>
            <a:ext cx="2020182" cy="1414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6496" y="1496475"/>
            <a:ext cx="2427113" cy="108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Carnivores</a:t>
            </a:r>
          </a:p>
          <a:p>
            <a:r>
              <a:rPr lang="en-US" sz="2162" dirty="0"/>
              <a:t>e</a:t>
            </a:r>
            <a:r>
              <a:rPr lang="en-US" sz="2162" dirty="0" smtClean="0"/>
              <a:t>at only </a:t>
            </a:r>
            <a:r>
              <a:rPr lang="en-US" sz="2162" dirty="0" smtClean="0"/>
              <a:t>meat </a:t>
            </a:r>
            <a:endParaRPr lang="en-US" sz="2162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6314" y="3564176"/>
            <a:ext cx="3351717" cy="108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Omnivores</a:t>
            </a:r>
          </a:p>
          <a:p>
            <a:r>
              <a:rPr lang="en-US" sz="2162" dirty="0" smtClean="0"/>
              <a:t>eat both plants </a:t>
            </a:r>
            <a:r>
              <a:rPr lang="en-US" sz="2162" smtClean="0"/>
              <a:t>and </a:t>
            </a:r>
            <a:r>
              <a:rPr lang="en-US" sz="2162" smtClean="0"/>
              <a:t>meat</a:t>
            </a:r>
            <a:endParaRPr lang="en-US" sz="2162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459" y="1780245"/>
            <a:ext cx="3987335" cy="80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Herbivores</a:t>
            </a:r>
          </a:p>
          <a:p>
            <a:r>
              <a:rPr lang="en-US" sz="2118" dirty="0" smtClean="0"/>
              <a:t>eat only plants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0" y="3861569"/>
            <a:ext cx="1911504" cy="15787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2495" y="4353542"/>
            <a:ext cx="3720931" cy="108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Decomposers/</a:t>
            </a:r>
            <a:r>
              <a:rPr lang="en-US" sz="2500" b="1" u="sng" dirty="0" err="1" smtClean="0"/>
              <a:t>Detritivores</a:t>
            </a:r>
            <a:endParaRPr lang="en-US" sz="2500" b="1" u="sng" dirty="0" smtClean="0"/>
          </a:p>
          <a:p>
            <a:r>
              <a:rPr lang="en-US" sz="2162" dirty="0" smtClean="0"/>
              <a:t>Breakdown plants and animals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609" y="5194315"/>
            <a:ext cx="1949817" cy="1462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2150" y="5194315"/>
            <a:ext cx="1891761" cy="139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395413"/>
            <a:ext cx="5492750" cy="54625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22" charset="-128"/>
                <a:cs typeface="ＭＳ Ｐゴシック" pitchFamily="22" charset="-128"/>
              </a:rPr>
              <a:t>Trophic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 levels</a:t>
            </a:r>
            <a:endParaRPr lang="en-US" dirty="0" smtClean="0">
              <a:ea typeface="ＭＳ Ｐゴシック" pitchFamily="22" charset="-128"/>
              <a:cs typeface="ＭＳ Ｐゴシック" pitchFamily="2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energy from the </a:t>
            </a:r>
            <a:r>
              <a:rPr lang="en-US" u="sng" dirty="0">
                <a:solidFill>
                  <a:srgbClr val="CC0000"/>
                </a:solidFill>
              </a:rPr>
              <a:t>sun</a:t>
            </a:r>
            <a:r>
              <a:rPr lang="en-US" dirty="0" smtClean="0"/>
              <a:t> captured </a:t>
            </a:r>
            <a:r>
              <a:rPr lang="en-US" dirty="0"/>
              <a:t>by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u="sng" dirty="0" smtClean="0">
                <a:solidFill>
                  <a:srgbClr val="008000"/>
                </a:solidFill>
              </a:rPr>
              <a:t>producers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22" charset="-128"/>
              </a:rPr>
              <a:t>1</a:t>
            </a:r>
            <a:r>
              <a:rPr lang="en-US" baseline="30000" dirty="0">
                <a:ea typeface="ＭＳ Ｐゴシック" pitchFamily="22" charset="-128"/>
              </a:rPr>
              <a:t>st</a:t>
            </a:r>
            <a:r>
              <a:rPr lang="en-US" dirty="0">
                <a:ea typeface="ＭＳ Ｐゴシック" pitchFamily="22" charset="-128"/>
              </a:rPr>
              <a:t> level of all food chains</a:t>
            </a:r>
            <a:endParaRPr lang="en-US" dirty="0" smtClean="0">
              <a:ea typeface="ＭＳ Ｐゴシック" pitchFamily="22" charset="-128"/>
            </a:endParaRPr>
          </a:p>
          <a:p>
            <a:pPr lvl="1"/>
            <a:r>
              <a:rPr lang="en-US" dirty="0" smtClean="0"/>
              <a:t>consumers make up the second, third, or higher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 levels connect to </a:t>
            </a:r>
            <a:r>
              <a:rPr lang="en-US" u="sng" dirty="0" smtClean="0">
                <a:solidFill>
                  <a:srgbClr val="660000"/>
                </a:solidFill>
              </a:rPr>
              <a:t>decomposers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32150" y="274637"/>
            <a:ext cx="4062613" cy="948705"/>
          </a:xfrm>
        </p:spPr>
        <p:txBody>
          <a:bodyPr/>
          <a:lstStyle/>
          <a:p>
            <a:pPr algn="l" eaLnBrk="1" hangingPunct="1"/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Food chains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23625"/>
          <a:stretch>
            <a:fillRect/>
          </a:stretch>
        </p:blipFill>
        <p:spPr bwMode="auto">
          <a:xfrm>
            <a:off x="4613275" y="550863"/>
            <a:ext cx="4530725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8331200" y="5764213"/>
            <a:ext cx="6223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Fungi</a:t>
            </a:r>
            <a:endParaRPr lang="en-US" sz="180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783138" y="434975"/>
            <a:ext cx="774700" cy="23336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6401"/>
                </a:solidFill>
              </a:rPr>
              <a:t>Level 4</a:t>
            </a:r>
            <a:endParaRPr lang="en-US" sz="1800">
              <a:solidFill>
                <a:srgbClr val="006401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783138" y="1730375"/>
            <a:ext cx="774700" cy="23336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6401"/>
                </a:solidFill>
              </a:rPr>
              <a:t>Level 3</a:t>
            </a:r>
            <a:endParaRPr lang="en-US" sz="1800">
              <a:solidFill>
                <a:srgbClr val="006401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783138" y="2987675"/>
            <a:ext cx="774700" cy="23336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6401"/>
                </a:solidFill>
              </a:rPr>
              <a:t>Level 2</a:t>
            </a:r>
            <a:endParaRPr lang="en-US" sz="1800">
              <a:solidFill>
                <a:srgbClr val="006401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783138" y="4283075"/>
            <a:ext cx="774700" cy="23336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6401"/>
                </a:solidFill>
              </a:rPr>
              <a:t>Level 1</a:t>
            </a:r>
            <a:endParaRPr lang="en-US" sz="1800">
              <a:solidFill>
                <a:srgbClr val="006401"/>
              </a:solidFill>
            </a:endParaRPr>
          </a:p>
        </p:txBody>
      </p:sp>
      <p:sp>
        <p:nvSpPr>
          <p:cNvPr id="459786" name="Rectangle 10"/>
          <p:cNvSpPr>
            <a:spLocks noChangeArrowheads="1"/>
          </p:cNvSpPr>
          <p:nvPr/>
        </p:nvSpPr>
        <p:spPr bwMode="auto">
          <a:xfrm>
            <a:off x="5105400" y="5943600"/>
            <a:ext cx="15113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Decomposers</a:t>
            </a:r>
            <a:endParaRPr lang="en-US" sz="1800"/>
          </a:p>
        </p:txBody>
      </p:sp>
      <p:sp>
        <p:nvSpPr>
          <p:cNvPr id="459787" name="Rectangle 11"/>
          <p:cNvSpPr>
            <a:spLocks noChangeArrowheads="1"/>
          </p:cNvSpPr>
          <p:nvPr/>
        </p:nvSpPr>
        <p:spPr bwMode="auto">
          <a:xfrm>
            <a:off x="5278438" y="4489450"/>
            <a:ext cx="10033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Producer</a:t>
            </a:r>
            <a:endParaRPr lang="en-US" sz="1800"/>
          </a:p>
        </p:txBody>
      </p:sp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5278438" y="3171825"/>
            <a:ext cx="200818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Primary consumer</a:t>
            </a:r>
            <a:endParaRPr lang="en-US" sz="1800"/>
          </a:p>
        </p:txBody>
      </p:sp>
      <p:sp>
        <p:nvSpPr>
          <p:cNvPr id="459789" name="Rectangle 13"/>
          <p:cNvSpPr>
            <a:spLocks noChangeArrowheads="1"/>
          </p:cNvSpPr>
          <p:nvPr/>
        </p:nvSpPr>
        <p:spPr bwMode="auto">
          <a:xfrm>
            <a:off x="5278438" y="1985963"/>
            <a:ext cx="232568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Secondary consumer</a:t>
            </a:r>
            <a:endParaRPr lang="en-US" sz="1800"/>
          </a:p>
        </p:txBody>
      </p:sp>
      <p:sp>
        <p:nvSpPr>
          <p:cNvPr id="459790" name="Rectangle 14"/>
          <p:cNvSpPr>
            <a:spLocks noChangeArrowheads="1"/>
          </p:cNvSpPr>
          <p:nvPr/>
        </p:nvSpPr>
        <p:spPr bwMode="auto">
          <a:xfrm>
            <a:off x="5278438" y="655638"/>
            <a:ext cx="19939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Tertiary consumer</a:t>
            </a:r>
            <a:endParaRPr lang="en-US" sz="1800"/>
          </a:p>
        </p:txBody>
      </p:sp>
      <p:sp>
        <p:nvSpPr>
          <p:cNvPr id="459791" name="Rectangle 15"/>
          <p:cNvSpPr>
            <a:spLocks noChangeArrowheads="1"/>
          </p:cNvSpPr>
          <p:nvPr/>
        </p:nvSpPr>
        <p:spPr bwMode="auto">
          <a:xfrm>
            <a:off x="6542088" y="1425575"/>
            <a:ext cx="15525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top carnivore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459792" name="Rectangle 16"/>
          <p:cNvSpPr>
            <a:spLocks noChangeArrowheads="1"/>
          </p:cNvSpPr>
          <p:nvPr/>
        </p:nvSpPr>
        <p:spPr bwMode="auto">
          <a:xfrm>
            <a:off x="6542088" y="2643188"/>
            <a:ext cx="10287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carnivore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459793" name="Rectangle 17"/>
          <p:cNvSpPr>
            <a:spLocks noChangeArrowheads="1"/>
          </p:cNvSpPr>
          <p:nvPr/>
        </p:nvSpPr>
        <p:spPr bwMode="auto">
          <a:xfrm>
            <a:off x="6542088" y="3922713"/>
            <a:ext cx="10414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herbivore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6338888" y="6284913"/>
            <a:ext cx="9017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0000"/>
                </a:solidFill>
              </a:rPr>
              <a:t>Bacteria</a:t>
            </a:r>
            <a:endParaRPr lang="en-US" sz="1800"/>
          </a:p>
        </p:txBody>
      </p:sp>
      <p:sp>
        <p:nvSpPr>
          <p:cNvPr id="459796" name="Rectangle 20"/>
          <p:cNvSpPr>
            <a:spLocks noChangeArrowheads="1"/>
          </p:cNvSpPr>
          <p:nvPr/>
        </p:nvSpPr>
        <p:spPr bwMode="auto">
          <a:xfrm>
            <a:off x="6542088" y="5205413"/>
            <a:ext cx="1193800" cy="23336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008000"/>
                </a:solidFill>
              </a:rPr>
              <a:t>autotrophs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459797" name="Rectangle 21"/>
          <p:cNvSpPr>
            <a:spLocks noChangeArrowheads="1"/>
          </p:cNvSpPr>
          <p:nvPr/>
        </p:nvSpPr>
        <p:spPr bwMode="auto">
          <a:xfrm>
            <a:off x="6542088" y="3624263"/>
            <a:ext cx="1409700" cy="233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>
                <a:solidFill>
                  <a:srgbClr val="660000"/>
                </a:solidFill>
              </a:rPr>
              <a:t>heterotrophs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459798" name="AutoShape 22"/>
          <p:cNvSpPr>
            <a:spLocks noChangeArrowheads="1"/>
          </p:cNvSpPr>
          <p:nvPr/>
        </p:nvSpPr>
        <p:spPr bwMode="auto">
          <a:xfrm>
            <a:off x="7531100" y="-460375"/>
            <a:ext cx="2293938" cy="22939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Sun</a:t>
            </a:r>
            <a:endParaRPr lang="en-US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9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9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9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9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build="p" autoUpdateAnimBg="0"/>
      <p:bldP spid="459786" grpId="0" build="p" autoUpdateAnimBg="0"/>
      <p:bldP spid="459787" grpId="0" build="p" autoUpdateAnimBg="0"/>
      <p:bldP spid="459788" grpId="0" build="p" autoUpdateAnimBg="0"/>
      <p:bldP spid="459789" grpId="0" build="p" autoUpdateAnimBg="0"/>
      <p:bldP spid="459790" grpId="0" build="p" autoUpdateAnimBg="0"/>
      <p:bldP spid="459791" grpId="0" build="p" autoUpdateAnimBg="0"/>
      <p:bldP spid="459792" grpId="0" build="p" autoUpdateAnimBg="0"/>
      <p:bldP spid="459793" grpId="0" build="p" autoUpdateAnimBg="0"/>
      <p:bldP spid="459796" grpId="0" build="p" autoUpdateAnimBg="0"/>
      <p:bldP spid="459797" grpId="0" build="p" autoUpdateAnimBg="0"/>
      <p:bldP spid="4597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7200" y="3600258"/>
            <a:ext cx="8416925" cy="3004582"/>
            <a:chOff x="457200" y="3600258"/>
            <a:chExt cx="8416925" cy="3004582"/>
          </a:xfrm>
        </p:grpSpPr>
        <p:pic>
          <p:nvPicPr>
            <p:cNvPr id="4" name="Picture 5" descr="sb4879f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600258"/>
              <a:ext cx="8416925" cy="263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4207" y="5567082"/>
              <a:ext cx="1066768" cy="6771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64207" y="6235508"/>
              <a:ext cx="1066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Bacteria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577624" y="5567082"/>
              <a:ext cx="2386583" cy="318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11214" y="5165878"/>
              <a:ext cx="1052993" cy="4012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30948" y="5006404"/>
              <a:ext cx="0" cy="318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030975" y="5165878"/>
              <a:ext cx="574661" cy="5109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030975" y="5567082"/>
              <a:ext cx="2216090" cy="6069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042"/>
            <a:ext cx="7955630" cy="1584520"/>
          </a:xfrm>
        </p:spPr>
        <p:txBody>
          <a:bodyPr>
            <a:normAutofit lnSpcReduction="10000"/>
          </a:bodyPr>
          <a:lstStyle/>
          <a:p>
            <a:pPr marL="342900" lvl="2" indent="-342900">
              <a:buNone/>
            </a:pPr>
            <a:r>
              <a:rPr lang="en-US" dirty="0" smtClean="0"/>
              <a:t>A </a:t>
            </a:r>
            <a:r>
              <a:rPr lang="en-US" b="1" dirty="0" smtClean="0"/>
              <a:t>food chain</a:t>
            </a:r>
            <a:r>
              <a:rPr lang="en-US" dirty="0" smtClean="0"/>
              <a:t> is a series of steps in which organisms transfer energy by eating and being eaten. </a:t>
            </a:r>
          </a:p>
          <a:p>
            <a:pPr marL="342900" lvl="2" indent="-342900"/>
            <a:r>
              <a:rPr lang="en-US" dirty="0" smtClean="0"/>
              <a:t>Arrows follow energy flow</a:t>
            </a:r>
          </a:p>
          <a:p>
            <a:pPr marL="342900" lvl="2" indent="-342900"/>
            <a:r>
              <a:rPr lang="en-US" dirty="0" smtClean="0"/>
              <a:t>All energy originates from the sun.</a:t>
            </a:r>
          </a:p>
          <a:p>
            <a:endParaRPr lang="en-US" dirty="0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0" y="2928788"/>
            <a:ext cx="1577624" cy="134294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Sun</a:t>
            </a:r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21076081">
            <a:off x="838953" y="4127501"/>
            <a:ext cx="291302" cy="1022189"/>
          </a:xfrm>
          <a:prstGeom prst="downArrow">
            <a:avLst>
              <a:gd name="adj1" fmla="val 50000"/>
              <a:gd name="adj2" fmla="val 340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 preferRelativeResize="0">
            <a:picLocks noChangeAspect="1" noChangeArrowheads="1"/>
          </p:cNvPicPr>
          <p:nvPr/>
        </p:nvPicPr>
        <p:blipFill>
          <a:blip r:embed="rId8"/>
          <a:srcRect l="6750" t="14999" r="4500" b="12000"/>
          <a:stretch>
            <a:fillRect/>
          </a:stretch>
        </p:blipFill>
        <p:spPr bwMode="auto">
          <a:xfrm>
            <a:off x="1668463" y="2160588"/>
            <a:ext cx="68214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22" charset="-128"/>
                <a:cs typeface="ＭＳ Ｐゴシック" pitchFamily="22" charset="-128"/>
              </a:rPr>
              <a:t>Inefficiency of energy transfer</a:t>
            </a:r>
          </a:p>
        </p:txBody>
      </p:sp>
      <p:sp>
        <p:nvSpPr>
          <p:cNvPr id="4741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123983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>
                <a:ea typeface="ＭＳ Ｐゴシック" pitchFamily="22" charset="-128"/>
                <a:cs typeface="ＭＳ Ｐゴシック" pitchFamily="22" charset="-128"/>
              </a:rPr>
              <a:t>Loss of energy between levels of food chain</a:t>
            </a:r>
          </a:p>
          <a:p>
            <a:pPr lvl="1" eaLnBrk="1" hangingPunct="1"/>
            <a:r>
              <a:rPr lang="en-US" sz="2400"/>
              <a:t>To where is the energy lost? </a:t>
            </a:r>
            <a:r>
              <a:rPr lang="en-US" sz="2400">
                <a:solidFill>
                  <a:srgbClr val="CC0000"/>
                </a:solidFill>
              </a:rPr>
              <a:t>The cost of living!</a:t>
            </a:r>
          </a:p>
        </p:txBody>
      </p:sp>
      <p:sp>
        <p:nvSpPr>
          <p:cNvPr id="474117" name="Oval 5"/>
          <p:cNvSpPr>
            <a:spLocks noChangeArrowheads="1"/>
          </p:cNvSpPr>
          <p:nvPr/>
        </p:nvSpPr>
        <p:spPr bwMode="auto">
          <a:xfrm>
            <a:off x="1198563" y="3690938"/>
            <a:ext cx="1674812" cy="10795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118" name="AutoShape 6"/>
          <p:cNvSpPr>
            <a:spLocks noChangeArrowheads="1"/>
          </p:cNvSpPr>
          <p:nvPr/>
        </p:nvSpPr>
        <p:spPr bwMode="auto">
          <a:xfrm>
            <a:off x="103188" y="5000625"/>
            <a:ext cx="2182812" cy="1706563"/>
          </a:xfrm>
          <a:prstGeom prst="wedgeRoundRectCallout">
            <a:avLst>
              <a:gd name="adj1" fmla="val -255"/>
              <a:gd name="adj2" fmla="val -83676"/>
              <a:gd name="adj3" fmla="val 16667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only this energy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moves on to the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 next level in 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the food chain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25588" y="3922713"/>
            <a:ext cx="845146" cy="5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200" b="1" dirty="0" smtClean="0">
                <a:solidFill>
                  <a:srgbClr val="000000"/>
                </a:solidFill>
              </a:rPr>
              <a:t>10%</a:t>
            </a:r>
            <a:endParaRPr lang="en-US" sz="2200" b="1" dirty="0">
              <a:solidFill>
                <a:srgbClr val="000000"/>
              </a:solidFill>
            </a:endParaRPr>
          </a:p>
          <a:p>
            <a:pPr algn="l">
              <a:lnSpc>
                <a:spcPct val="85000"/>
              </a:lnSpc>
            </a:pPr>
            <a:r>
              <a:rPr lang="en-US" sz="2200" b="1" dirty="0">
                <a:solidFill>
                  <a:srgbClr val="000000"/>
                </a:solidFill>
              </a:rPr>
              <a:t>growth</a:t>
            </a:r>
            <a:endParaRPr lang="en-US" sz="2000" dirty="0"/>
          </a:p>
        </p:txBody>
      </p:sp>
      <p:sp>
        <p:nvSpPr>
          <p:cNvPr id="474120" name="Oval 8"/>
          <p:cNvSpPr>
            <a:spLocks noChangeArrowheads="1"/>
          </p:cNvSpPr>
          <p:nvPr/>
        </p:nvSpPr>
        <p:spPr bwMode="auto">
          <a:xfrm>
            <a:off x="2674938" y="5453063"/>
            <a:ext cx="1976437" cy="1262062"/>
          </a:xfrm>
          <a:prstGeom prst="ellipse">
            <a:avLst/>
          </a:prstGeom>
          <a:solidFill>
            <a:schemeClr val="bg2"/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121" name="Oval 9"/>
          <p:cNvSpPr>
            <a:spLocks noChangeArrowheads="1"/>
          </p:cNvSpPr>
          <p:nvPr/>
        </p:nvSpPr>
        <p:spPr bwMode="auto">
          <a:xfrm>
            <a:off x="5357813" y="5974557"/>
            <a:ext cx="2317750" cy="785812"/>
          </a:xfrm>
          <a:prstGeom prst="ellipse">
            <a:avLst/>
          </a:prstGeom>
          <a:solidFill>
            <a:schemeClr val="bg2"/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624513" y="6083300"/>
            <a:ext cx="175418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200" b="1" dirty="0">
                <a:solidFill>
                  <a:srgbClr val="000000"/>
                </a:solidFill>
              </a:rPr>
              <a:t>50%</a:t>
            </a:r>
          </a:p>
          <a:p>
            <a:pPr algn="l">
              <a:lnSpc>
                <a:spcPct val="85000"/>
              </a:lnSpc>
            </a:pPr>
            <a:r>
              <a:rPr lang="en-US" sz="2200" b="1" dirty="0">
                <a:solidFill>
                  <a:srgbClr val="000000"/>
                </a:solidFill>
              </a:rPr>
              <a:t>waste (feces)</a:t>
            </a:r>
            <a:endParaRPr lang="en-US" sz="2000" dirty="0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979738" y="5649913"/>
            <a:ext cx="1283354" cy="8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200" b="1" dirty="0" smtClean="0">
                <a:solidFill>
                  <a:srgbClr val="000000"/>
                </a:solidFill>
              </a:rPr>
              <a:t>40%</a:t>
            </a:r>
            <a:endParaRPr lang="en-US" sz="2200" b="1" dirty="0">
              <a:solidFill>
                <a:srgbClr val="000000"/>
              </a:solidFill>
            </a:endParaRPr>
          </a:p>
          <a:p>
            <a:pPr algn="l">
              <a:lnSpc>
                <a:spcPct val="85000"/>
              </a:lnSpc>
            </a:pPr>
            <a:r>
              <a:rPr lang="en-US" sz="2200" b="1" dirty="0">
                <a:solidFill>
                  <a:srgbClr val="000000"/>
                </a:solidFill>
              </a:rPr>
              <a:t>cellular</a:t>
            </a:r>
          </a:p>
          <a:p>
            <a:pPr algn="l">
              <a:lnSpc>
                <a:spcPct val="85000"/>
              </a:lnSpc>
            </a:pPr>
            <a:r>
              <a:rPr lang="en-US" sz="2200" b="1" dirty="0">
                <a:solidFill>
                  <a:srgbClr val="000000"/>
                </a:solidFill>
              </a:rPr>
              <a:t>respiration</a:t>
            </a:r>
            <a:endParaRPr lang="en-US" sz="20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699250" y="4827588"/>
            <a:ext cx="2200275" cy="881062"/>
            <a:chOff x="4220" y="3041"/>
            <a:chExt cx="1386" cy="555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231" y="3041"/>
              <a:ext cx="1375" cy="555"/>
              <a:chOff x="4231" y="3041"/>
              <a:chExt cx="1375" cy="555"/>
            </a:xfrm>
          </p:grpSpPr>
          <p:sp>
            <p:nvSpPr>
              <p:cNvPr id="51216" name="AutoShape 14"/>
              <p:cNvSpPr>
                <a:spLocks noChangeArrowheads="1"/>
              </p:cNvSpPr>
              <p:nvPr/>
            </p:nvSpPr>
            <p:spPr bwMode="auto">
              <a:xfrm>
                <a:off x="4231" y="3041"/>
                <a:ext cx="1375" cy="555"/>
              </a:xfrm>
              <a:prstGeom prst="wedgeRoundRectCallout">
                <a:avLst>
                  <a:gd name="adj1" fmla="val -142074"/>
                  <a:gd name="adj2" fmla="val 78468"/>
                  <a:gd name="adj3" fmla="val 16667"/>
                </a:avLst>
              </a:prstGeom>
              <a:solidFill>
                <a:schemeClr val="bg2"/>
              </a:solidFill>
              <a:ln w="38100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2000" b="1">
                    <a:solidFill>
                      <a:srgbClr val="660000"/>
                    </a:solidFill>
                  </a:rPr>
                  <a:t>energy lost to</a:t>
                </a:r>
                <a:br>
                  <a:rPr lang="en-US" sz="2000" b="1">
                    <a:solidFill>
                      <a:srgbClr val="660000"/>
                    </a:solidFill>
                  </a:rPr>
                </a:br>
                <a:r>
                  <a:rPr lang="en-US" sz="2000" b="1">
                    <a:solidFill>
                      <a:srgbClr val="660000"/>
                    </a:solidFill>
                  </a:rPr>
                  <a:t>daily living</a:t>
                </a:r>
                <a:endParaRPr lang="en-US">
                  <a:solidFill>
                    <a:srgbClr val="660000"/>
                  </a:solidFill>
                </a:endParaRPr>
              </a:p>
            </p:txBody>
          </p:sp>
          <p:sp>
            <p:nvSpPr>
              <p:cNvPr id="51217" name="AutoShape 15"/>
              <p:cNvSpPr>
                <a:spLocks noChangeArrowheads="1"/>
              </p:cNvSpPr>
              <p:nvPr/>
            </p:nvSpPr>
            <p:spPr bwMode="auto">
              <a:xfrm>
                <a:off x="4231" y="3041"/>
                <a:ext cx="1375" cy="555"/>
              </a:xfrm>
              <a:prstGeom prst="wedgeRoundRectCallout">
                <a:avLst>
                  <a:gd name="adj1" fmla="val -48981"/>
                  <a:gd name="adj2" fmla="val 101894"/>
                  <a:gd name="adj3" fmla="val 16667"/>
                </a:avLst>
              </a:prstGeom>
              <a:solidFill>
                <a:schemeClr val="bg2"/>
              </a:solidFill>
              <a:ln w="38100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2000" b="1">
                    <a:solidFill>
                      <a:srgbClr val="660000"/>
                    </a:solidFill>
                  </a:rPr>
                  <a:t>energy lost to</a:t>
                </a:r>
                <a:br>
                  <a:rPr lang="en-US" sz="2000" b="1">
                    <a:solidFill>
                      <a:srgbClr val="660000"/>
                    </a:solidFill>
                  </a:rPr>
                </a:br>
                <a:r>
                  <a:rPr lang="en-US" sz="2000" b="1">
                    <a:solidFill>
                      <a:srgbClr val="660000"/>
                    </a:solidFill>
                  </a:rPr>
                  <a:t>daily living</a:t>
                </a:r>
                <a:endParaRPr lang="en-US">
                  <a:solidFill>
                    <a:srgbClr val="660000"/>
                  </a:solidFill>
                </a:endParaRPr>
              </a:p>
            </p:txBody>
          </p:sp>
        </p:grpSp>
        <p:sp>
          <p:nvSpPr>
            <p:cNvPr id="51215" name="Rectangle 16"/>
            <p:cNvSpPr>
              <a:spLocks noChangeArrowheads="1"/>
            </p:cNvSpPr>
            <p:nvPr/>
          </p:nvSpPr>
          <p:spPr bwMode="auto">
            <a:xfrm>
              <a:off x="4220" y="3380"/>
              <a:ext cx="70" cy="10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4130" name="AutoShape 18"/>
          <p:cNvSpPr>
            <a:spLocks noChangeArrowheads="1"/>
          </p:cNvSpPr>
          <p:nvPr/>
        </p:nvSpPr>
        <p:spPr bwMode="auto">
          <a:xfrm>
            <a:off x="7653338" y="-627063"/>
            <a:ext cx="2293937" cy="22939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sun</a:t>
            </a:r>
            <a:endParaRPr lang="en-US" u="sng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74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 build="p" autoUpdateAnimBg="0"/>
      <p:bldP spid="474117" grpId="0" animBg="1"/>
      <p:bldP spid="474118" grpId="0" animBg="1"/>
      <p:bldP spid="474120" grpId="0" animBg="1"/>
      <p:bldP spid="474121" grpId="0" animBg="1"/>
      <p:bldP spid="4741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8211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 ecological pyramid is a diagram that shows the relative amounts of energy or matter contained within each </a:t>
            </a:r>
            <a:r>
              <a:rPr lang="en-US" sz="1800" dirty="0" err="1" smtClean="0"/>
              <a:t>trophic</a:t>
            </a:r>
            <a:r>
              <a:rPr lang="en-US" sz="1800" dirty="0" smtClean="0"/>
              <a:t> level in a food chain or food web.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Ecological Pyramids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51" y="2311639"/>
            <a:ext cx="6642100" cy="271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029439"/>
            <a:ext cx="2350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Energy pyramid</a:t>
            </a:r>
          </a:p>
          <a:p>
            <a:r>
              <a:rPr lang="en-US" sz="1400" dirty="0" smtClean="0"/>
              <a:t>Shows the relative amount of energy available at each </a:t>
            </a:r>
            <a:r>
              <a:rPr lang="en-US" sz="1400" dirty="0" err="1" smtClean="0"/>
              <a:t>trophic</a:t>
            </a:r>
            <a:r>
              <a:rPr lang="en-US" sz="1400" dirty="0" smtClean="0"/>
              <a:t> level.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9638" y="5029439"/>
            <a:ext cx="2435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Biomass pyramid</a:t>
            </a:r>
          </a:p>
          <a:p>
            <a:r>
              <a:rPr lang="en-US" sz="1400" dirty="0" smtClean="0"/>
              <a:t>Represents the amount of living organic matter at each </a:t>
            </a:r>
            <a:r>
              <a:rPr lang="en-US" sz="1400" dirty="0" err="1" smtClean="0"/>
              <a:t>trophic</a:t>
            </a:r>
            <a:r>
              <a:rPr lang="en-US" sz="1400" dirty="0" smtClean="0"/>
              <a:t> level.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4930" y="5029439"/>
            <a:ext cx="2458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Pyramid of Numbers</a:t>
            </a:r>
          </a:p>
          <a:p>
            <a:r>
              <a:rPr lang="en-US" sz="1400" dirty="0" smtClean="0"/>
              <a:t>Shows the relative number of individual organisms at each </a:t>
            </a:r>
            <a:r>
              <a:rPr lang="en-US" sz="1400" dirty="0" err="1" smtClean="0"/>
              <a:t>trophic</a:t>
            </a:r>
            <a:r>
              <a:rPr lang="en-US" sz="1400" dirty="0" smtClean="0"/>
              <a:t>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Ecology</a:t>
            </a:r>
            <a:r>
              <a:rPr lang="en-US" dirty="0" smtClean="0"/>
              <a:t> is the study of interactions among organisms and between organisms and their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63" y="3919101"/>
            <a:ext cx="5078653" cy="214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22" charset="-128"/>
                <a:cs typeface="ＭＳ Ｐゴシック" pitchFamily="22" charset="-128"/>
              </a:rPr>
              <a:t>Ecological pyramid</a:t>
            </a:r>
          </a:p>
        </p:txBody>
      </p:sp>
      <p:pic>
        <p:nvPicPr>
          <p:cNvPr id="53251" name="Picture 1027"/>
          <p:cNvPicPr>
            <a:picLocks noChangeAspect="1" noChangeArrowheads="1"/>
          </p:cNvPicPr>
          <p:nvPr/>
        </p:nvPicPr>
        <p:blipFill>
          <a:blip r:embed="rId5"/>
          <a:srcRect b="4691"/>
          <a:stretch>
            <a:fillRect/>
          </a:stretch>
        </p:blipFill>
        <p:spPr bwMode="auto">
          <a:xfrm>
            <a:off x="393700" y="2455863"/>
            <a:ext cx="84582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6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9675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Loss of energy between levels of food chain</a:t>
            </a:r>
          </a:p>
          <a:p>
            <a:pPr lvl="1" eaLnBrk="1" hangingPunct="1"/>
            <a:r>
              <a:rPr lang="en-US" sz="2400" dirty="0"/>
              <a:t>can feed fewer animals in each level</a:t>
            </a:r>
            <a:endParaRPr lang="en-US" sz="2000" dirty="0"/>
          </a:p>
        </p:txBody>
      </p:sp>
      <p:sp>
        <p:nvSpPr>
          <p:cNvPr id="472069" name="AutoShape 1029"/>
          <p:cNvSpPr>
            <a:spLocks noChangeArrowheads="1"/>
          </p:cNvSpPr>
          <p:nvPr/>
        </p:nvSpPr>
        <p:spPr bwMode="auto">
          <a:xfrm>
            <a:off x="1881188" y="2182813"/>
            <a:ext cx="6143625" cy="4675187"/>
          </a:xfrm>
          <a:prstGeom prst="triangle">
            <a:avLst>
              <a:gd name="adj" fmla="val 50000"/>
            </a:avLst>
          </a:prstGeom>
          <a:solidFill>
            <a:srgbClr val="FFEA18">
              <a:alpha val="20000"/>
            </a:srgbClr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076" name="AutoShape 1036"/>
          <p:cNvSpPr>
            <a:spLocks noChangeArrowheads="1"/>
          </p:cNvSpPr>
          <p:nvPr/>
        </p:nvSpPr>
        <p:spPr bwMode="auto">
          <a:xfrm>
            <a:off x="7759700" y="-512763"/>
            <a:ext cx="2293938" cy="22939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sun</a:t>
            </a:r>
            <a:endParaRPr lang="en-US" u="sng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build="p" autoUpdateAnimBg="0"/>
      <p:bldP spid="472069" grpId="0" animBg="1"/>
      <p:bldP spid="4720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67" y="274638"/>
            <a:ext cx="2924682" cy="1143000"/>
          </a:xfrm>
        </p:spPr>
        <p:txBody>
          <a:bodyPr/>
          <a:lstStyle/>
          <a:p>
            <a:pPr algn="l" eaLnBrk="1" hangingPunct="1"/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Food webs</a:t>
            </a:r>
          </a:p>
        </p:txBody>
      </p:sp>
      <p:sp>
        <p:nvSpPr>
          <p:cNvPr id="4679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2112" y="1284288"/>
            <a:ext cx="4325938" cy="4854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Food chains are linked together into </a:t>
            </a:r>
            <a:r>
              <a:rPr lang="en-US" u="sng" dirty="0">
                <a:solidFill>
                  <a:srgbClr val="CC0000"/>
                </a:solidFill>
                <a:ea typeface="ＭＳ Ｐゴシック" pitchFamily="22" charset="-128"/>
                <a:cs typeface="ＭＳ Ｐゴシック" pitchFamily="22" charset="-128"/>
              </a:rPr>
              <a:t>food webs</a:t>
            </a:r>
            <a:endParaRPr lang="en-US" u="sng" dirty="0">
              <a:solidFill>
                <a:schemeClr val="tx2"/>
              </a:solidFill>
              <a:ea typeface="ＭＳ Ｐゴシック" pitchFamily="22" charset="-128"/>
              <a:cs typeface="ＭＳ Ｐゴシック" pitchFamily="2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Who eats whom?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dirty="0"/>
              <a:t>a species may weave into web at more than one level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22" charset="-128"/>
              </a:rPr>
              <a:t>bears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22" charset="-128"/>
              </a:rPr>
              <a:t>humans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>
                <a:solidFill>
                  <a:srgbClr val="0F116A"/>
                </a:solidFill>
                <a:ea typeface="ＭＳ Ｐゴシック" pitchFamily="22" charset="-128"/>
              </a:rPr>
              <a:t>eating meat?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>
                <a:solidFill>
                  <a:srgbClr val="0F116A"/>
                </a:solidFill>
                <a:ea typeface="ＭＳ Ｐゴシック" pitchFamily="22" charset="-128"/>
              </a:rPr>
              <a:t>eating plants?</a:t>
            </a:r>
            <a:endParaRPr lang="en-US" dirty="0">
              <a:ea typeface="ＭＳ Ｐゴシック" pitchFamily="22" charset="-128"/>
            </a:endParaRPr>
          </a:p>
        </p:txBody>
      </p:sp>
      <p:pic>
        <p:nvPicPr>
          <p:cNvPr id="5" name="Picture 6" descr="sb6018f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022" y="274638"/>
            <a:ext cx="4622978" cy="655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7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7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99" y="209716"/>
            <a:ext cx="7310609" cy="122972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Complete the Venn diagram about how organisms get energy using these terms: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108" y="1980650"/>
            <a:ext cx="7900905" cy="47374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Carnivores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Consumers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Decomposers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Herbivores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Producers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Are described by their energy source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Form the base of all ecological pyramids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Make organic molecules from inorganic molecules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Part of food chains and food webs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Some absorb their food from dead organisms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Some eat other organisms</a:t>
            </a:r>
          </a:p>
        </p:txBody>
      </p:sp>
      <p:sp>
        <p:nvSpPr>
          <p:cNvPr id="4" name="Oval 3"/>
          <p:cNvSpPr/>
          <p:nvPr/>
        </p:nvSpPr>
        <p:spPr>
          <a:xfrm>
            <a:off x="4375422" y="1098691"/>
            <a:ext cx="2842224" cy="282232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30783" y="1098691"/>
            <a:ext cx="2842224" cy="282232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9720" y="1293824"/>
            <a:ext cx="145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autotrophs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4852" y="1293824"/>
            <a:ext cx="168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heterotrophs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3577" y="1815556"/>
            <a:ext cx="78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718" y="1294690"/>
            <a:ext cx="7373025" cy="5563310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of the levels at which life can be studied include: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57900" y="4008484"/>
            <a:ext cx="18986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Ecosystem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006850" y="4375196"/>
            <a:ext cx="18986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Community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35967" y="5108621"/>
            <a:ext cx="18986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Population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93839" y="5608638"/>
            <a:ext cx="18986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Individual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423553" y="2499405"/>
            <a:ext cx="18986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Biome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007225" y="1754981"/>
            <a:ext cx="18986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Biosphere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3839" y="1417638"/>
            <a:ext cx="7792961" cy="4057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92489" y="5108622"/>
            <a:ext cx="5894311" cy="19168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09718" y="1417638"/>
            <a:ext cx="7373025" cy="3522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06415" y="4939974"/>
            <a:ext cx="4276328" cy="1918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09718" y="1417638"/>
            <a:ext cx="7373025" cy="2590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83447" y="4008484"/>
            <a:ext cx="2103353" cy="2849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84152" y="1417638"/>
            <a:ext cx="3798591" cy="1658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0800000">
            <a:off x="5278410" y="3075833"/>
            <a:ext cx="3204333" cy="186414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rot="9639956">
            <a:off x="6608695" y="1743449"/>
            <a:ext cx="1937544" cy="144847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834949"/>
            <a:ext cx="6915678" cy="4273673"/>
          </a:xfrm>
        </p:spPr>
        <p:txBody>
          <a:bodyPr>
            <a:normAutofit/>
          </a:bodyPr>
          <a:lstStyle/>
          <a:p>
            <a:r>
              <a:rPr lang="en-US" dirty="0" smtClean="0"/>
              <a:t>cells</a:t>
            </a:r>
          </a:p>
          <a:p>
            <a:r>
              <a:rPr lang="en-US" dirty="0" smtClean="0"/>
              <a:t>organisms</a:t>
            </a:r>
          </a:p>
          <a:p>
            <a:r>
              <a:rPr lang="en-US" dirty="0" smtClean="0"/>
              <a:t>populations</a:t>
            </a:r>
          </a:p>
          <a:p>
            <a:r>
              <a:rPr lang="en-US" dirty="0" smtClean="0"/>
              <a:t>communities</a:t>
            </a:r>
          </a:p>
          <a:p>
            <a:r>
              <a:rPr lang="en-US" dirty="0"/>
              <a:t>e</a:t>
            </a:r>
            <a:r>
              <a:rPr lang="en-US" dirty="0" smtClean="0"/>
              <a:t>cosystems</a:t>
            </a:r>
          </a:p>
          <a:p>
            <a:r>
              <a:rPr lang="en-US" dirty="0" smtClean="0"/>
              <a:t>biomes</a:t>
            </a:r>
          </a:p>
          <a:p>
            <a:r>
              <a:rPr lang="en-US" dirty="0" smtClean="0"/>
              <a:t>biosphere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642350" cy="4848225"/>
          </a:xfrm>
          <a:noFill/>
          <a:ln/>
        </p:spPr>
        <p:txBody>
          <a:bodyPr/>
          <a:lstStyle/>
          <a:p>
            <a:r>
              <a:rPr lang="en-US" dirty="0" smtClean="0"/>
              <a:t>Cells are the smallest </a:t>
            </a:r>
            <a:r>
              <a:rPr lang="en-US" dirty="0"/>
              <a:t>functional unit of life</a:t>
            </a:r>
          </a:p>
        </p:txBody>
      </p:sp>
      <p:pic>
        <p:nvPicPr>
          <p:cNvPr id="46086" name="Picture 6" descr="sb4938f1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681288"/>
            <a:ext cx="8629650" cy="2640012"/>
          </a:xfrm>
          <a:prstGeom prst="rect">
            <a:avLst/>
          </a:prstGeom>
          <a:noFill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79850" y="4889500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Nerve cell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2662238"/>
            <a:ext cx="88931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73050" y="91123"/>
            <a:ext cx="8642350" cy="3998120"/>
          </a:xfrm>
          <a:noFill/>
          <a:ln/>
        </p:spPr>
        <p:txBody>
          <a:bodyPr/>
          <a:lstStyle/>
          <a:p>
            <a:r>
              <a:rPr lang="en-US" dirty="0" smtClean="0"/>
              <a:t>Cells make up organisms.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living </a:t>
            </a:r>
            <a:r>
              <a:rPr lang="en-US" dirty="0" smtClean="0"/>
              <a:t>things</a:t>
            </a:r>
          </a:p>
          <a:p>
            <a:pPr>
              <a:buNone/>
            </a:pPr>
            <a:r>
              <a:rPr lang="en-US" sz="3466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r>
              <a:rPr lang="en-US" sz="3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individuals that can breed with one </a:t>
            </a:r>
            <a:r>
              <a:rPr lang="en-US" sz="34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and produce </a:t>
            </a:r>
            <a:r>
              <a:rPr lang="en-US" sz="3466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fertile offspring</a:t>
            </a:r>
            <a:endParaRPr lang="en-US" sz="34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3466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en-US" sz="3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all the individuals of the same </a:t>
            </a:r>
            <a:r>
              <a:rPr lang="en-US" sz="34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species </a:t>
            </a:r>
            <a:r>
              <a:rPr lang="en-US" sz="34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an area</a:t>
            </a:r>
            <a:endParaRPr lang="en-US" dirty="0"/>
          </a:p>
        </p:txBody>
      </p:sp>
      <p:pic>
        <p:nvPicPr>
          <p:cNvPr id="6" name="Shape 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84237" y="3525876"/>
            <a:ext cx="5366525" cy="333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08961" y="274320"/>
            <a:ext cx="5002784" cy="6172200"/>
          </a:xfrm>
          <a:prstGeom prst="rect">
            <a:avLst/>
          </a:prstGeom>
        </p:spPr>
      </p:pic>
      <p:sp>
        <p:nvSpPr>
          <p:cNvPr id="40" name="Shape 40"/>
          <p:cNvSpPr txBox="1"/>
          <p:nvPr/>
        </p:nvSpPr>
        <p:spPr>
          <a:xfrm>
            <a:off x="192938" y="997133"/>
            <a:ext cx="2494619" cy="157679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population is always composed of same-species organisms</a:t>
            </a:r>
          </a:p>
        </p:txBody>
      </p:sp>
    </p:spTree>
    <p:extLst>
      <p:ext uri="{BB962C8B-B14F-4D97-AF65-F5344CB8AC3E}">
        <p14:creationId xmlns:p14="http://schemas.microsoft.com/office/powerpoint/2010/main" val="240063652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642350" cy="4848225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- all the populations that live together in an area</a:t>
            </a:r>
            <a:endParaRPr lang="en-US" dirty="0"/>
          </a:p>
        </p:txBody>
      </p:sp>
      <p:pic>
        <p:nvPicPr>
          <p:cNvPr id="41992" name="Picture 8" descr="sb4938f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2686050"/>
            <a:ext cx="8718550" cy="2590800"/>
          </a:xfrm>
          <a:prstGeom prst="rect">
            <a:avLst/>
          </a:prstGeom>
          <a:noFill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170113" y="53086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Hawk, snake, bison, prairie dog, grass</a:t>
            </a:r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2662238"/>
            <a:ext cx="88931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44475" y="602456"/>
            <a:ext cx="8642350" cy="5507038"/>
          </a:xfrm>
          <a:noFill/>
          <a:ln/>
        </p:spPr>
        <p:txBody>
          <a:bodyPr/>
          <a:lstStyle/>
          <a:p>
            <a:r>
              <a:rPr lang="en-US" dirty="0" smtClean="0"/>
              <a:t>Community </a:t>
            </a:r>
            <a:r>
              <a:rPr lang="en-US" dirty="0"/>
              <a:t>and its nonliving </a:t>
            </a:r>
            <a:r>
              <a:rPr lang="en-US" dirty="0" smtClean="0"/>
              <a:t>surroundings are called an </a:t>
            </a:r>
            <a:r>
              <a:rPr lang="en-US" b="1" u="sng" dirty="0" smtClean="0"/>
              <a:t>ecosystem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Biotic </a:t>
            </a:r>
            <a:r>
              <a:rPr lang="en-US" dirty="0" smtClean="0"/>
              <a:t>factors: living things</a:t>
            </a:r>
          </a:p>
          <a:p>
            <a:pPr lvl="1"/>
            <a:r>
              <a:rPr lang="en-US" b="1" u="sng" dirty="0" err="1" smtClean="0"/>
              <a:t>Abiotic</a:t>
            </a:r>
            <a:r>
              <a:rPr lang="en-US" b="1" u="sng" dirty="0" smtClean="0"/>
              <a:t> </a:t>
            </a:r>
            <a:r>
              <a:rPr lang="en-US" dirty="0" smtClean="0"/>
              <a:t>factors: nonliving things</a:t>
            </a:r>
            <a:endParaRPr lang="en-US" dirty="0"/>
          </a:p>
        </p:txBody>
      </p:sp>
      <p:pic>
        <p:nvPicPr>
          <p:cNvPr id="40968" name="Picture 8" descr="sb4938f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703513"/>
            <a:ext cx="8629650" cy="2638425"/>
          </a:xfrm>
          <a:prstGeom prst="rect">
            <a:avLst/>
          </a:prstGeom>
          <a:noFill/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098550" y="5380038"/>
            <a:ext cx="704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Hawk, snake, bison, prairie dog, grass, stream, rocks, air</a:t>
            </a:r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2662238"/>
            <a:ext cx="88931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52_19TerresBiomesMap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026444"/>
            <a:ext cx="8548687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Text Box 7"/>
          <p:cNvSpPr txBox="1">
            <a:spLocks noChangeArrowheads="1"/>
          </p:cNvSpPr>
          <p:nvPr/>
        </p:nvSpPr>
        <p:spPr bwMode="auto">
          <a:xfrm>
            <a:off x="7408863" y="2061369"/>
            <a:ext cx="1203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Tropical forest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13" name="Text Box 8"/>
          <p:cNvSpPr txBox="1">
            <a:spLocks noChangeArrowheads="1"/>
          </p:cNvSpPr>
          <p:nvPr/>
        </p:nvSpPr>
        <p:spPr bwMode="auto">
          <a:xfrm>
            <a:off x="7415213" y="2378869"/>
            <a:ext cx="7397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Savanna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14" name="Text Box 9"/>
          <p:cNvSpPr txBox="1">
            <a:spLocks noChangeArrowheads="1"/>
          </p:cNvSpPr>
          <p:nvPr/>
        </p:nvSpPr>
        <p:spPr bwMode="auto">
          <a:xfrm>
            <a:off x="7421563" y="2696369"/>
            <a:ext cx="5429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Desert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15" name="Text Box 10"/>
          <p:cNvSpPr txBox="1">
            <a:spLocks noChangeArrowheads="1"/>
          </p:cNvSpPr>
          <p:nvPr/>
        </p:nvSpPr>
        <p:spPr bwMode="auto">
          <a:xfrm>
            <a:off x="7421563" y="3013869"/>
            <a:ext cx="8477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Chaparral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16" name="Text Box 11"/>
          <p:cNvSpPr txBox="1">
            <a:spLocks noChangeArrowheads="1"/>
          </p:cNvSpPr>
          <p:nvPr/>
        </p:nvSpPr>
        <p:spPr bwMode="auto">
          <a:xfrm>
            <a:off x="7421563" y="3331369"/>
            <a:ext cx="9112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Temperate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grassland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17" name="Text Box 12"/>
          <p:cNvSpPr txBox="1">
            <a:spLocks noChangeArrowheads="1"/>
          </p:cNvSpPr>
          <p:nvPr/>
        </p:nvSpPr>
        <p:spPr bwMode="auto">
          <a:xfrm>
            <a:off x="7421563" y="3801269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Temperate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broadleaf forest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18" name="Text Box 13"/>
          <p:cNvSpPr txBox="1">
            <a:spLocks noChangeArrowheads="1"/>
          </p:cNvSpPr>
          <p:nvPr/>
        </p:nvSpPr>
        <p:spPr bwMode="auto">
          <a:xfrm>
            <a:off x="7434263" y="4239419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Northern</a:t>
            </a:r>
          </a:p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coniferous forest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19" name="Text Box 14"/>
          <p:cNvSpPr txBox="1">
            <a:spLocks noChangeArrowheads="1"/>
          </p:cNvSpPr>
          <p:nvPr/>
        </p:nvSpPr>
        <p:spPr bwMode="auto">
          <a:xfrm>
            <a:off x="7415213" y="4664869"/>
            <a:ext cx="6381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Tundra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20" name="Text Box 15"/>
          <p:cNvSpPr txBox="1">
            <a:spLocks noChangeArrowheads="1"/>
          </p:cNvSpPr>
          <p:nvPr/>
        </p:nvSpPr>
        <p:spPr bwMode="auto">
          <a:xfrm>
            <a:off x="7415213" y="4988719"/>
            <a:ext cx="13747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High mountains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19821" name="Text Box 16"/>
          <p:cNvSpPr txBox="1">
            <a:spLocks noChangeArrowheads="1"/>
          </p:cNvSpPr>
          <p:nvPr/>
        </p:nvSpPr>
        <p:spPr bwMode="auto">
          <a:xfrm>
            <a:off x="7421563" y="5306219"/>
            <a:ext cx="7842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kumimoji="0" lang="en-US" sz="1400" b="1">
                <a:solidFill>
                  <a:schemeClr val="tx1"/>
                </a:solidFill>
                <a:ea typeface="ヒラギノ角ゴ Pro W3" pitchFamily="22" charset="-128"/>
                <a:cs typeface="ヒラギノ角ゴ Pro W3" pitchFamily="22" charset="-128"/>
              </a:rPr>
              <a:t>Polar ice</a:t>
            </a:r>
            <a:endParaRPr kumimoji="0" lang="en-US" sz="1800" b="1">
              <a:solidFill>
                <a:schemeClr val="tx1"/>
              </a:solidFill>
              <a:ea typeface="ヒラギノ角ゴ Pro W3" pitchFamily="22" charset="-128"/>
              <a:cs typeface="ヒラギノ角ゴ Pro W3" pitchFamily="22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862" y="547591"/>
            <a:ext cx="7381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A </a:t>
            </a:r>
            <a:r>
              <a:rPr lang="en-US" sz="3200" b="1" dirty="0" smtClean="0"/>
              <a:t>biome</a:t>
            </a:r>
            <a:r>
              <a:rPr lang="en-US" sz="3200" dirty="0" smtClean="0"/>
              <a:t> is a group of ecosystems that have the same climate and similar communities.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1153</Words>
  <Application>Microsoft Macintosh PowerPoint</Application>
  <PresentationFormat>On-screen Show (4:3)</PresentationFormat>
  <Paragraphs>238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3 Ecology</vt:lpstr>
      <vt:lpstr>PowerPoint Presentation</vt:lpstr>
      <vt:lpstr>Some of the levels at which life can be studied include: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3-2 Energy Flow</vt:lpstr>
      <vt:lpstr>Energy flows through ecosystems The Earth is not a closed system: It needs a constant input of energy</vt:lpstr>
      <vt:lpstr>PowerPoint Presentation</vt:lpstr>
      <vt:lpstr>PowerPoint Presentation</vt:lpstr>
      <vt:lpstr>Food chains</vt:lpstr>
      <vt:lpstr>Feeding Relationships</vt:lpstr>
      <vt:lpstr>Inefficiency of energy transfer</vt:lpstr>
      <vt:lpstr>Ecological Pyramids</vt:lpstr>
      <vt:lpstr>Ecological pyramid</vt:lpstr>
      <vt:lpstr>Food webs</vt:lpstr>
      <vt:lpstr>Complete the Venn diagram about how organisms get energy using these terms:  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3-1: Ecology</dc:title>
  <dc:creator>Plano High School</dc:creator>
  <cp:lastModifiedBy>Plano High School</cp:lastModifiedBy>
  <cp:revision>41</cp:revision>
  <dcterms:created xsi:type="dcterms:W3CDTF">2012-03-02T17:41:06Z</dcterms:created>
  <dcterms:modified xsi:type="dcterms:W3CDTF">2014-04-03T16:42:22Z</dcterms:modified>
</cp:coreProperties>
</file>