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5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2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3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2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8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5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1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2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4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2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2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9k4G6YbB3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295E5-324A-4CB6-A5DD-F5485B3FA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7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9123" y="11303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en-US" sz="3200" dirty="0">
                <a:latin typeface="Rockwell Extra Bold" panose="02060903040505020403" pitchFamily="18" charset="0"/>
              </a:rPr>
            </a:br>
            <a:r>
              <a:rPr lang="en-US" altLang="en-US" sz="3200" dirty="0">
                <a:latin typeface="Rockwell Extra Bold" panose="02060903040505020403" pitchFamily="18" charset="0"/>
              </a:rPr>
              <a:t>Synthetic Fibers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3200" y="2276475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altLang="en-US" sz="2000" b="1" dirty="0"/>
              <a:t>Polyester</a:t>
            </a:r>
            <a:r>
              <a:rPr lang="en-US" altLang="en-US" sz="2000" dirty="0"/>
              <a:t>—found in “polar fleece,” wrinkle-resistant, and not easily broken down by light or concentrated acid; added to natural fibers for strength. 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altLang="en-US" sz="2000" b="1" dirty="0"/>
              <a:t>Nylon</a:t>
            </a:r>
            <a:r>
              <a:rPr lang="en-US" altLang="en-US" sz="2000" dirty="0"/>
              <a:t>—easily broken down by light and concentrated acid; otherwise similar to polyester. 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altLang="en-US" sz="2000" b="1" dirty="0"/>
              <a:t>Acrylic</a:t>
            </a:r>
            <a:r>
              <a:rPr lang="en-US" altLang="en-US" sz="2000" dirty="0"/>
              <a:t>—inexpensive, tends to “ball” easily, and used as an artificial wool or fur. 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altLang="en-US" sz="2000" b="1" dirty="0"/>
              <a:t>Acetate-</a:t>
            </a:r>
            <a:r>
              <a:rPr lang="en-US" altLang="en-US" sz="2000" dirty="0"/>
              <a:t>silky luxurious appearance. It dries easily and resists absorbing moisture. 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altLang="en-US" sz="2000" b="1" dirty="0"/>
              <a:t>Rayon/Viscose- </a:t>
            </a:r>
            <a:r>
              <a:rPr lang="en-US" altLang="en-US" sz="2000" dirty="0"/>
              <a:t>semi-synthetic with a high luster and bright sheen</a:t>
            </a:r>
            <a:endParaRPr lang="en-US" altLang="en-US" sz="2000" b="1" dirty="0"/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endParaRPr lang="en-US" altLang="en-US" sz="2400" dirty="0"/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7" name="Picture 5" descr="Ch 4 SpandexNylon0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13349"/>
            <a:ext cx="1447800" cy="1211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56482" y="6407945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nylon</a:t>
            </a:r>
          </a:p>
        </p:txBody>
      </p:sp>
      <p:pic>
        <p:nvPicPr>
          <p:cNvPr id="9" name="Picture 8" descr="http://t1.gstatic.com/images?q=tbn:ANd9GcSNWPKbhuM9rBKL5MR1FokxSR9mEpE2ni7wdCrI6R5fSDG_FGu1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2" y="5156200"/>
            <a:ext cx="1795463" cy="1344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05200" y="6437313"/>
            <a:ext cx="81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rayon</a:t>
            </a:r>
            <a:endParaRPr lang="en-US" altLang="en-US"/>
          </a:p>
        </p:txBody>
      </p:sp>
      <p:pic>
        <p:nvPicPr>
          <p:cNvPr id="11" name="Picture 10" descr="http://i01.i.aliimg.com/photo/v0/223215249/2_5dx51mm_polyester_staple_fiber_natural_wh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98" y="5224462"/>
            <a:ext cx="1600200" cy="1200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53063" y="6434138"/>
            <a:ext cx="120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polyester</a:t>
            </a:r>
            <a:endParaRPr lang="en-US" altLang="en-US"/>
          </a:p>
        </p:txBody>
      </p:sp>
      <p:pic>
        <p:nvPicPr>
          <p:cNvPr id="13" name="Picture 14" descr="http://images-en.busytrade.com/175076500/Acetate-Fabric-Taffe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72" y="5126832"/>
            <a:ext cx="1920875" cy="1281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548563" y="6494463"/>
            <a:ext cx="101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Acetate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69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</a:pPr>
            <a:endParaRPr lang="en-US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25379" y="1438982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/>
              <a:t>Today, we will learn about a case that was solved via fiber analysis.</a:t>
            </a:r>
          </a:p>
          <a:p>
            <a:r>
              <a:rPr lang="en-US" altLang="en-US" b="1" dirty="0"/>
              <a:t>Assignment: Complete the “Real Life Forensics: Atlanta Child Murders” worksheet.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  <a:buFontTx/>
              <a:buNone/>
            </a:pPr>
            <a:endParaRPr lang="en-US" altLang="en-US" dirty="0"/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258" y="3361910"/>
            <a:ext cx="2548609" cy="3358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8437">
            <a:off x="4851034" y="3193961"/>
            <a:ext cx="2490286" cy="3329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93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</a:pPr>
            <a:endParaRPr lang="en-US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25379" y="1438982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/>
              <a:t>Case Study Video Analysis: The Atlanta Child Murders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  <a:buFontTx/>
              <a:buNone/>
            </a:pPr>
            <a:endParaRPr lang="en-US" altLang="en-US" dirty="0"/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225379" y="5964945"/>
            <a:ext cx="5608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Video Link: </a:t>
            </a:r>
            <a:r>
              <a:rPr lang="en-US" dirty="0">
                <a:hlinkClick r:id="rId3"/>
              </a:rPr>
              <a:t>https</a:t>
            </a:r>
            <a:r>
              <a:rPr lang="en-US">
                <a:hlinkClick r:id="rId3"/>
              </a:rPr>
              <a:t>://www.youtube.com/watch?v=M9k4G6YbB3s</a:t>
            </a:r>
            <a:endParaRPr lang="en-US"/>
          </a:p>
          <a:p>
            <a:endParaRPr lang="en-US" dirty="0"/>
          </a:p>
        </p:txBody>
      </p:sp>
      <p:pic>
        <p:nvPicPr>
          <p:cNvPr id="2050" name="Picture 2" descr="Image result for atlanta child murder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70" y="2154113"/>
            <a:ext cx="4944459" cy="397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7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8" y="1532586"/>
            <a:ext cx="86417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Introduction Activity: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At your lab station, you will find a real life case scenario and two envelopes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Read the case scenario FIRST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Then look at the contents of the envelope and make observations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Return to your desk and be ready to discuss</a:t>
            </a:r>
          </a:p>
        </p:txBody>
      </p:sp>
    </p:spTree>
    <p:extLst>
      <p:ext uri="{BB962C8B-B14F-4D97-AF65-F5344CB8AC3E}">
        <p14:creationId xmlns:p14="http://schemas.microsoft.com/office/powerpoint/2010/main" val="57742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" y="1600200"/>
            <a:ext cx="86417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You may not think that fibers can be useful to a Forensic investigator; however, many cases have been solved through fiber analysis</a:t>
            </a:r>
          </a:p>
          <a:p>
            <a:pPr marL="457200" indent="-457200">
              <a:buSzPct val="90000"/>
              <a:buFont typeface="Wingdings" panose="05000000000000000000" pitchFamily="2" charset="2"/>
              <a:buChar char="q"/>
            </a:pPr>
            <a:r>
              <a:rPr lang="en-US" altLang="ko-KR" sz="2400" b="1" dirty="0">
                <a:ea typeface="굴림" panose="020B0600000101010101" pitchFamily="34" charset="-127"/>
              </a:rPr>
              <a:t>Fiber</a:t>
            </a:r>
            <a:r>
              <a:rPr lang="en-US" altLang="ko-KR" sz="2400" dirty="0">
                <a:ea typeface="굴림" panose="020B0600000101010101" pitchFamily="34" charset="-127"/>
              </a:rPr>
              <a:t>:  the smallest indivisible unit of a textile </a:t>
            </a:r>
          </a:p>
          <a:p>
            <a:pPr marL="457200" indent="-457200">
              <a:buSzPct val="90000"/>
              <a:buFont typeface="Wingdings" panose="05000000000000000000" pitchFamily="2" charset="2"/>
              <a:buChar char="q"/>
            </a:pPr>
            <a:r>
              <a:rPr lang="en-US" altLang="en-US" sz="2400" b="1" dirty="0"/>
              <a:t>Textile</a:t>
            </a:r>
            <a:r>
              <a:rPr lang="en-US" altLang="en-US" sz="2400" dirty="0"/>
              <a:t>: </a:t>
            </a:r>
            <a:r>
              <a:rPr lang="en-US" altLang="ko-KR" sz="2400" dirty="0">
                <a:ea typeface="굴림" panose="020B0600000101010101" pitchFamily="34" charset="-127"/>
              </a:rPr>
              <a:t>a flexible, flat material made by interlacing yarns (threads) </a:t>
            </a:r>
          </a:p>
          <a:p>
            <a:pPr marL="457200" indent="-457200">
              <a:buSzPct val="90000"/>
              <a:buFont typeface="Wingdings" panose="05000000000000000000" pitchFamily="2" charset="2"/>
              <a:buChar char="q"/>
            </a:pPr>
            <a:r>
              <a:rPr lang="en-US" altLang="en-US" sz="2400" dirty="0"/>
              <a:t>Fibers often fall off and are picked up during normal activities. (</a:t>
            </a:r>
            <a:r>
              <a:rPr lang="en-US" altLang="en-US" sz="2400" i="1" dirty="0" err="1"/>
              <a:t>Locard’s</a:t>
            </a:r>
            <a:r>
              <a:rPr lang="en-US" altLang="en-US" sz="2400" i="1" dirty="0"/>
              <a:t> Principle</a:t>
            </a:r>
            <a:r>
              <a:rPr lang="en-US" altLang="en-US" sz="2400" dirty="0"/>
              <a:t>)</a:t>
            </a:r>
          </a:p>
          <a:p>
            <a:pPr marL="457200" indent="-457200">
              <a:buSzPct val="90000"/>
              <a:buFont typeface="Wingdings" panose="05000000000000000000" pitchFamily="2" charset="2"/>
              <a:buChar char="q"/>
            </a:pPr>
            <a:r>
              <a:rPr lang="en-US" altLang="en-US" sz="2400" dirty="0"/>
              <a:t>Very small fibers easily shed from most textiles and can become </a:t>
            </a:r>
            <a:r>
              <a:rPr lang="en-US" altLang="en-US" sz="2400" b="1" dirty="0"/>
              <a:t>trace evidence</a:t>
            </a:r>
            <a:r>
              <a:rPr lang="en-US" altLang="en-US" sz="2400" dirty="0"/>
              <a:t>. </a:t>
            </a:r>
          </a:p>
          <a:p>
            <a:pPr marL="457200" indent="-457200">
              <a:buSzPct val="90000"/>
              <a:buFont typeface="Wingdings" panose="05000000000000000000" pitchFamily="2" charset="2"/>
              <a:buChar char="q"/>
            </a:pPr>
            <a:r>
              <a:rPr lang="en-US" altLang="en-US" sz="2400" dirty="0"/>
              <a:t>Fiber evaluation can show such things as the type of fiber, its color, the possibility of  violence, location of suspects, and point of origin.</a:t>
            </a:r>
          </a:p>
          <a:p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281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" y="1600200"/>
            <a:ext cx="8641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The Transfer of Fibers:</a:t>
            </a:r>
          </a:p>
          <a:p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</a:pPr>
            <a:endParaRPr lang="en-US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6873" y="2332037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u="sng" dirty="0"/>
              <a:t>Direct transfer</a:t>
            </a:r>
            <a:r>
              <a:rPr lang="en-US" altLang="en-US" sz="3200" dirty="0"/>
              <a:t>: fibers are transferred directly from victim to suspect or suspect to victim</a:t>
            </a:r>
          </a:p>
          <a:p>
            <a:pPr lvl="2"/>
            <a:r>
              <a:rPr lang="en-US" altLang="en-US" dirty="0"/>
              <a:t>Ex. A jacket fiber from a suspect is transferred to the body of a victim</a:t>
            </a:r>
          </a:p>
          <a:p>
            <a:pPr lvl="2"/>
            <a:endParaRPr lang="en-US" altLang="en-US" dirty="0"/>
          </a:p>
          <a:p>
            <a:r>
              <a:rPr lang="en-US" altLang="en-US" b="1" u="sng" dirty="0"/>
              <a:t>Secondary Transfer</a:t>
            </a:r>
            <a:r>
              <a:rPr lang="en-US" altLang="en-US" dirty="0"/>
              <a:t>: fibers are transferred from a source, to the suspect and then to a victim (or from a source, to a victim and then to the suspect)</a:t>
            </a:r>
          </a:p>
          <a:p>
            <a:pPr lvl="2"/>
            <a:r>
              <a:rPr lang="en-US" altLang="en-US" dirty="0"/>
              <a:t>Ex. Carpet fibers from suspects’ house is transferred to the suspect who then transfers those fibers to the victim’s clothing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683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" y="1600200"/>
            <a:ext cx="8641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Collecting Fibers:</a:t>
            </a:r>
          </a:p>
          <a:p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</a:pPr>
            <a:endParaRPr lang="en-US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6873" y="2332037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/>
              <a:t>Fibers can be collected by:</a:t>
            </a:r>
          </a:p>
          <a:p>
            <a:pPr lvl="1"/>
            <a:r>
              <a:rPr lang="en-US" altLang="en-US" sz="3200" dirty="0"/>
              <a:t>Vacuuming</a:t>
            </a:r>
          </a:p>
          <a:p>
            <a:pPr lvl="1"/>
            <a:r>
              <a:rPr lang="en-US" altLang="en-US" sz="3200" dirty="0"/>
              <a:t>Adhesive removal</a:t>
            </a:r>
          </a:p>
          <a:p>
            <a:pPr lvl="1"/>
            <a:r>
              <a:rPr lang="en-US" altLang="en-US" sz="3200" dirty="0"/>
              <a:t>Forceps</a:t>
            </a:r>
          </a:p>
        </p:txBody>
      </p:sp>
    </p:spTree>
    <p:extLst>
      <p:ext uri="{BB962C8B-B14F-4D97-AF65-F5344CB8AC3E}">
        <p14:creationId xmlns:p14="http://schemas.microsoft.com/office/powerpoint/2010/main" val="333019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" y="1600200"/>
            <a:ext cx="8641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Classifying Fibers:</a:t>
            </a:r>
          </a:p>
          <a:p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</a:pPr>
            <a:endParaRPr lang="en-US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6873" y="2332037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i="1" dirty="0"/>
              <a:t>Natural</a:t>
            </a:r>
            <a:r>
              <a:rPr lang="en-US" altLang="en-US" sz="3600" dirty="0"/>
              <a:t>: derived from animals, plants and minerals</a:t>
            </a:r>
          </a:p>
          <a:p>
            <a:r>
              <a:rPr lang="en-US" altLang="en-US" sz="3600" b="1" i="1" dirty="0"/>
              <a:t>Synthetic</a:t>
            </a:r>
            <a:r>
              <a:rPr lang="en-US" altLang="en-US" sz="3600" dirty="0"/>
              <a:t>: man-made fibers produced in a laboratory. The fibers are produced by joining many </a:t>
            </a:r>
            <a:r>
              <a:rPr lang="en-US" altLang="en-US" sz="3600" b="1" dirty="0"/>
              <a:t>monomers</a:t>
            </a:r>
            <a:r>
              <a:rPr lang="en-US" altLang="en-US" sz="3600" dirty="0"/>
              <a:t> together to form </a:t>
            </a:r>
            <a:r>
              <a:rPr lang="en-US" altLang="en-US" sz="3600" b="1" dirty="0"/>
              <a:t>polymers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614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</a:pPr>
            <a:endParaRPr lang="en-US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/>
              <a:t>Plant Fibers</a:t>
            </a:r>
          </a:p>
          <a:p>
            <a:pPr lvl="1">
              <a:spcBef>
                <a:spcPct val="15000"/>
              </a:spcBef>
              <a:buSzPct val="90000"/>
            </a:pPr>
            <a:r>
              <a:rPr lang="en-US" altLang="en-US"/>
              <a:t>can absorb water. </a:t>
            </a:r>
          </a:p>
          <a:p>
            <a:pPr lvl="1">
              <a:spcBef>
                <a:spcPct val="15000"/>
              </a:spcBef>
              <a:buSzPct val="90000"/>
            </a:pPr>
            <a:r>
              <a:rPr lang="en-US" altLang="en-US"/>
              <a:t>are insoluble in water. </a:t>
            </a:r>
          </a:p>
          <a:p>
            <a:pPr lvl="1">
              <a:spcBef>
                <a:spcPct val="15000"/>
              </a:spcBef>
              <a:buSzPct val="90000"/>
            </a:pPr>
            <a:r>
              <a:rPr lang="en-US" altLang="en-US"/>
              <a:t>are very resistant to damage from harsh chemicals. </a:t>
            </a:r>
          </a:p>
          <a:p>
            <a:pPr lvl="1">
              <a:spcBef>
                <a:spcPct val="15000"/>
              </a:spcBef>
              <a:buSzPct val="90000"/>
            </a:pPr>
            <a:r>
              <a:rPr lang="en-US" altLang="en-US"/>
              <a:t>can only be dissolved by strong acids. </a:t>
            </a:r>
          </a:p>
          <a:p>
            <a:pPr lvl="1">
              <a:spcBef>
                <a:spcPct val="15000"/>
              </a:spcBef>
              <a:buSzPct val="90000"/>
            </a:pPr>
            <a:r>
              <a:rPr lang="en-US" altLang="en-US"/>
              <a:t>can be common at crime scenes because they become brittle over time. </a:t>
            </a:r>
          </a:p>
          <a:p>
            <a:pPr lvl="1">
              <a:spcBef>
                <a:spcPct val="15000"/>
              </a:spcBef>
              <a:buSzPct val="90000"/>
            </a:pPr>
            <a:r>
              <a:rPr lang="en-US" altLang="en-US"/>
              <a:t>Examples:</a:t>
            </a:r>
          </a:p>
          <a:p>
            <a:pPr lvl="1">
              <a:spcBef>
                <a:spcPct val="15000"/>
              </a:spcBef>
              <a:buSzPct val="90000"/>
              <a:buFontTx/>
              <a:buNone/>
            </a:pPr>
            <a:endParaRPr lang="en-US" altLang="en-US"/>
          </a:p>
          <a:p>
            <a:pPr lvl="2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altLang="en-US" u="sng"/>
              <a:t>Cotton</a:t>
            </a:r>
          </a:p>
          <a:p>
            <a:pPr lvl="2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altLang="en-US" u="sng"/>
              <a:t>Coir</a:t>
            </a:r>
            <a:r>
              <a:rPr lang="en-US" altLang="en-US"/>
              <a:t> </a:t>
            </a:r>
          </a:p>
          <a:p>
            <a:pPr lvl="2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altLang="en-US" u="sng"/>
              <a:t>Hemp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  <a:buFontTx/>
              <a:buNone/>
            </a:pPr>
            <a:endParaRPr lang="en-US" altLang="en-US"/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/>
          </a:p>
          <a:p>
            <a:pPr lvl="1"/>
            <a:endParaRPr lang="en-US" altLang="en-US" dirty="0"/>
          </a:p>
        </p:txBody>
      </p:sp>
      <p:pic>
        <p:nvPicPr>
          <p:cNvPr id="6" name="Picture 7" descr="ANd9GcSapT4rv4oVWGjBbB4iUXe4J0UDTKd15-Rj0L-CO7GHUbd5XF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81" y="4525962"/>
            <a:ext cx="2514600" cy="181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HempFibreR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62" y="4618037"/>
            <a:ext cx="2590800" cy="172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6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</a:pPr>
            <a:endParaRPr lang="en-US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Animal Fibers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en-US" u="sng"/>
              <a:t>Wool</a:t>
            </a:r>
            <a:r>
              <a:rPr lang="en-US" altLang="en-US"/>
              <a:t> from sheep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en-US" u="sng"/>
              <a:t>Cashmere</a:t>
            </a:r>
            <a:r>
              <a:rPr lang="en-US" altLang="en-US"/>
              <a:t> 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en-US" u="sng"/>
              <a:t>Angora</a:t>
            </a:r>
            <a:r>
              <a:rPr lang="en-US" altLang="en-US"/>
              <a:t> from rabbits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en-US"/>
              <a:t>Shimmering </a:t>
            </a:r>
            <a:r>
              <a:rPr lang="en-US" altLang="en-US" u="sng"/>
              <a:t>silk</a:t>
            </a:r>
            <a:r>
              <a:rPr lang="en-US" altLang="en-US"/>
              <a:t> from caterpillar cocoons</a:t>
            </a:r>
          </a:p>
          <a:p>
            <a:pPr lvl="1"/>
            <a:endParaRPr lang="en-US" altLang="en-US" dirty="0"/>
          </a:p>
        </p:txBody>
      </p:sp>
      <p:pic>
        <p:nvPicPr>
          <p:cNvPr id="9" name="Picture 4" descr="Untitle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1447800" cy="143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66800" y="60198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wool</a:t>
            </a:r>
          </a:p>
        </p:txBody>
      </p:sp>
      <p:pic>
        <p:nvPicPr>
          <p:cNvPr id="11" name="Picture 9" descr="ANd9GcRjENfPep6z7x9lMdQ9ezoNoOiRv5pbj7ewZcwoPDiI5hEram7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3863181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114800" y="61722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cashmere</a:t>
            </a:r>
          </a:p>
        </p:txBody>
      </p:sp>
      <p:pic>
        <p:nvPicPr>
          <p:cNvPr id="13" name="Picture 13" descr="ANd9GcQ-QRBPKTTtoBt7eMF-A4yi1z9bSkipIHET441DyGZk46Y2ASj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25951"/>
            <a:ext cx="2209800" cy="1470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553200" y="6096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silk</a:t>
            </a:r>
          </a:p>
        </p:txBody>
      </p:sp>
    </p:spTree>
    <p:extLst>
      <p:ext uri="{BB962C8B-B14F-4D97-AF65-F5344CB8AC3E}">
        <p14:creationId xmlns:p14="http://schemas.microsoft.com/office/powerpoint/2010/main" val="274942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</a:pPr>
            <a:endParaRPr lang="en-US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/>
              <a:t>Mineral Fibers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altLang="en-US" u="sng"/>
              <a:t>Fiberglass</a:t>
            </a:r>
            <a:r>
              <a:rPr lang="en-US" altLang="en-US"/>
              <a:t> is a fibrous form of glass. 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altLang="en-US" u="sng"/>
              <a:t>Asbestos</a:t>
            </a:r>
            <a:r>
              <a:rPr lang="en-US" altLang="en-US"/>
              <a:t> is a naturally occurring mineral with a crystalline structure.</a:t>
            </a:r>
            <a:endParaRPr lang="en-US" altLang="en-US" b="1"/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  <a:buFontTx/>
              <a:buNone/>
            </a:pPr>
            <a:endParaRPr lang="en-US" altLang="en-US"/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/>
          </a:p>
          <a:p>
            <a:pPr lvl="1"/>
            <a:endParaRPr lang="en-US" altLang="en-US" dirty="0"/>
          </a:p>
        </p:txBody>
      </p:sp>
      <p:pic>
        <p:nvPicPr>
          <p:cNvPr id="16" name="Picture 7" descr="ANd9GcSLcC4iIAyPNqDNGB-T4HNruLetP20D0SnMP4xKRYLI2qpisGfQ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3719513" cy="271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43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517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Rockwell Extra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Niblett</dc:creator>
  <cp:lastModifiedBy>Dana Niblett</cp:lastModifiedBy>
  <cp:revision>11</cp:revision>
  <dcterms:created xsi:type="dcterms:W3CDTF">2018-11-06T12:46:03Z</dcterms:created>
  <dcterms:modified xsi:type="dcterms:W3CDTF">2018-12-28T14:50:53Z</dcterms:modified>
</cp:coreProperties>
</file>