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0" r:id="rId2"/>
    <p:sldId id="259" r:id="rId3"/>
    <p:sldId id="272" r:id="rId4"/>
    <p:sldId id="276" r:id="rId5"/>
    <p:sldId id="277" r:id="rId6"/>
    <p:sldId id="278" r:id="rId7"/>
    <p:sldId id="279" r:id="rId8"/>
    <p:sldId id="280" r:id="rId9"/>
    <p:sldId id="271" r:id="rId10"/>
    <p:sldId id="273" r:id="rId11"/>
    <p:sldId id="274" r:id="rId12"/>
    <p:sldId id="275" r:id="rId13"/>
    <p:sldId id="281" r:id="rId14"/>
    <p:sldId id="260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F495E-54EE-4A11-AF96-23B1786F3D15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EA3F6-036F-400A-810E-2D8AB80A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0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5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2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3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8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5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1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2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4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2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9393-8B08-40D3-A8A4-0E558716661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0389C-92AE-4629-8EDE-8AF6E25E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2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rvC7E4iaU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4A2DD-DC54-4E91-9BE4-424F05832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1532586"/>
            <a:ext cx="8641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Sampling and Testing Fibers: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If there is a sufficient amount of fiber evidence, investigators can subject fibers to a destructive test called a fiber burn analysis.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Unknown fibers are burned and the burning characteristics are compared to a dichotomous key to identify the fibers.</a:t>
            </a:r>
          </a:p>
        </p:txBody>
      </p:sp>
    </p:spTree>
    <p:extLst>
      <p:ext uri="{BB962C8B-B14F-4D97-AF65-F5344CB8AC3E}">
        <p14:creationId xmlns:p14="http://schemas.microsoft.com/office/powerpoint/2010/main" val="368992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90106A-B134-4DEF-B0B1-00C0F9C949DA}"/>
              </a:ext>
            </a:extLst>
          </p:cNvPr>
          <p:cNvSpPr txBox="1"/>
          <p:nvPr/>
        </p:nvSpPr>
        <p:spPr>
          <a:xfrm>
            <a:off x="141668" y="1532586"/>
            <a:ext cx="8935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Synthetic Fibers (burn analysis characteristics)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Tend to melt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Solidify when cooled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Give off a “chemical” odor</a:t>
            </a:r>
          </a:p>
        </p:txBody>
      </p:sp>
    </p:spTree>
    <p:extLst>
      <p:ext uri="{BB962C8B-B14F-4D97-AF65-F5344CB8AC3E}">
        <p14:creationId xmlns:p14="http://schemas.microsoft.com/office/powerpoint/2010/main" val="148418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90106A-B134-4DEF-B0B1-00C0F9C949DA}"/>
              </a:ext>
            </a:extLst>
          </p:cNvPr>
          <p:cNvSpPr txBox="1"/>
          <p:nvPr/>
        </p:nvSpPr>
        <p:spPr>
          <a:xfrm>
            <a:off x="141668" y="1532586"/>
            <a:ext cx="8935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Natural Fibers (burn analysis characteristics)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Shrinks away from a flame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Burns to ash (brittle)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Smells like singed hair</a:t>
            </a:r>
          </a:p>
        </p:txBody>
      </p:sp>
    </p:spTree>
    <p:extLst>
      <p:ext uri="{BB962C8B-B14F-4D97-AF65-F5344CB8AC3E}">
        <p14:creationId xmlns:p14="http://schemas.microsoft.com/office/powerpoint/2010/main" val="305720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itzyprints.com/2012changes/fbc1.gif">
            <a:extLst>
              <a:ext uri="{FF2B5EF4-FFF2-40B4-BE49-F238E27FC236}">
                <a16:creationId xmlns:a16="http://schemas.microsoft.com/office/drawing/2014/main" id="{0922F735-556C-4BC3-86E5-CB50A408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43B038-D2BA-4AFC-8247-61084DFF2FA3}"/>
              </a:ext>
            </a:extLst>
          </p:cNvPr>
          <p:cNvSpPr txBox="1"/>
          <p:nvPr/>
        </p:nvSpPr>
        <p:spPr>
          <a:xfrm>
            <a:off x="5494788" y="6585358"/>
            <a:ext cx="567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extracted from: DitzyPrints.com</a:t>
            </a:r>
          </a:p>
        </p:txBody>
      </p:sp>
    </p:spTree>
    <p:extLst>
      <p:ext uri="{BB962C8B-B14F-4D97-AF65-F5344CB8AC3E}">
        <p14:creationId xmlns:p14="http://schemas.microsoft.com/office/powerpoint/2010/main" val="379241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6" y="1600200"/>
            <a:ext cx="86417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Today, you will conduct a FIBER BURN ANALYSIS to identify unknown fibers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3200" dirty="0"/>
              <a:t>Then, you will use your data to compare and match fiber evidence found at a crime scene to the known fibers that you burned.</a:t>
            </a:r>
          </a:p>
          <a:p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281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6DC2C-9759-4C6D-A71C-DF71361298C4}"/>
              </a:ext>
            </a:extLst>
          </p:cNvPr>
          <p:cNvSpPr txBox="1">
            <a:spLocks noChangeArrowheads="1"/>
          </p:cNvSpPr>
          <p:nvPr/>
        </p:nvSpPr>
        <p:spPr>
          <a:xfrm>
            <a:off x="354435" y="14960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US" altLang="en-US" sz="3400" b="1" u="sng" dirty="0"/>
              <a:t>FIBER BURN ANALYSIS LAB</a:t>
            </a:r>
          </a:p>
          <a:p>
            <a:pPr>
              <a:lnSpc>
                <a:spcPct val="85000"/>
              </a:lnSpc>
              <a:spcAft>
                <a:spcPct val="20000"/>
              </a:spcAft>
              <a:buFontTx/>
              <a:buNone/>
            </a:pPr>
            <a:r>
              <a:rPr lang="en-US" altLang="en-US" sz="3400" b="1" u="sng" dirty="0"/>
              <a:t>Essential Question</a:t>
            </a:r>
            <a:r>
              <a:rPr lang="en-US" altLang="en-US" sz="3400" dirty="0"/>
              <a:t>: Can you identify types of fibers based on a forensic test called a “burn analysis?”</a:t>
            </a:r>
          </a:p>
          <a:p>
            <a:pPr>
              <a:lnSpc>
                <a:spcPct val="85000"/>
              </a:lnSpc>
              <a:spcAft>
                <a:spcPct val="20000"/>
              </a:spcAft>
              <a:buFontTx/>
              <a:buNone/>
            </a:pPr>
            <a:r>
              <a:rPr lang="en-US" altLang="en-US" sz="3400" b="1" u="sng" dirty="0"/>
              <a:t>Background: </a:t>
            </a:r>
            <a:r>
              <a:rPr lang="en-US" altLang="en-US" sz="3400" dirty="0"/>
              <a:t>A burn test can be used to identify unknown fibers found at the scene of a crime.</a:t>
            </a:r>
          </a:p>
          <a:p>
            <a:pPr>
              <a:lnSpc>
                <a:spcPct val="85000"/>
              </a:lnSpc>
              <a:spcAft>
                <a:spcPct val="20000"/>
              </a:spcAft>
              <a:buFontTx/>
              <a:buNone/>
            </a:pPr>
            <a:r>
              <a:rPr lang="en-US" altLang="en-US" sz="3400" dirty="0"/>
              <a:t>   Once the identity of a fiber is known, it can be linked to a specific location or source.</a:t>
            </a:r>
            <a:endParaRPr lang="en-US" altLang="en-US" sz="3400" b="1" u="sng" dirty="0"/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59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6DC2C-9759-4C6D-A71C-DF71361298C4}"/>
              </a:ext>
            </a:extLst>
          </p:cNvPr>
          <p:cNvSpPr txBox="1">
            <a:spLocks noChangeArrowheads="1"/>
          </p:cNvSpPr>
          <p:nvPr/>
        </p:nvSpPr>
        <p:spPr>
          <a:xfrm>
            <a:off x="354435" y="14960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US" altLang="en-US" sz="3400" dirty="0"/>
              <a:t>Video Link: </a:t>
            </a:r>
            <a:r>
              <a:rPr lang="en-US" altLang="en-US" sz="3600" dirty="0">
                <a:hlinkClick r:id="rId3"/>
              </a:rPr>
              <a:t>http://www.youtube.com/watch?v=4rvC7E4iaUY</a:t>
            </a:r>
            <a:endParaRPr lang="en-US" altLang="en-US" sz="3600" dirty="0"/>
          </a:p>
          <a:p>
            <a:pPr>
              <a:lnSpc>
                <a:spcPct val="85000"/>
              </a:lnSpc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n-US" altLang="en-US" sz="3400" dirty="0"/>
              <a:t>This video will explain the procedures for the lab  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9218" name="Picture 2" descr="Image result for video png">
            <a:extLst>
              <a:ext uri="{FF2B5EF4-FFF2-40B4-BE49-F238E27FC236}">
                <a16:creationId xmlns:a16="http://schemas.microsoft.com/office/drawing/2014/main" id="{D75C8045-5CB8-4B04-8626-A553E929E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95" y="3925348"/>
            <a:ext cx="2664903" cy="26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45811C-1786-4D7C-9BE5-BA58652CA141}"/>
              </a:ext>
            </a:extLst>
          </p:cNvPr>
          <p:cNvSpPr txBox="1">
            <a:spLocks noChangeArrowheads="1"/>
          </p:cNvSpPr>
          <p:nvPr/>
        </p:nvSpPr>
        <p:spPr>
          <a:xfrm>
            <a:off x="267924" y="16002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ct val="20000"/>
              </a:spcAft>
              <a:buFontTx/>
              <a:buNone/>
            </a:pPr>
            <a:r>
              <a:rPr lang="en-US" altLang="en-US" sz="3400" b="1" u="sng"/>
              <a:t>Lab Safety</a:t>
            </a:r>
            <a:r>
              <a:rPr lang="en-US" altLang="en-US" sz="3400"/>
              <a:t>:</a:t>
            </a:r>
          </a:p>
          <a:p>
            <a:pPr>
              <a:lnSpc>
                <a:spcPct val="85000"/>
              </a:lnSpc>
              <a:spcAft>
                <a:spcPct val="20000"/>
              </a:spcAft>
            </a:pPr>
            <a:r>
              <a:rPr lang="en-US" altLang="en-US"/>
              <a:t>Open flame: use fire/heat safety</a:t>
            </a:r>
          </a:p>
          <a:p>
            <a:pPr>
              <a:lnSpc>
                <a:spcPct val="85000"/>
              </a:lnSpc>
              <a:spcAft>
                <a:spcPct val="20000"/>
              </a:spcAft>
            </a:pPr>
            <a:r>
              <a:rPr lang="en-US" altLang="en-US"/>
              <a:t>Goggles must be worn when working with fire.</a:t>
            </a:r>
          </a:p>
          <a:p>
            <a:pPr>
              <a:lnSpc>
                <a:spcPct val="85000"/>
              </a:lnSpc>
              <a:spcAft>
                <a:spcPct val="20000"/>
              </a:spcAft>
            </a:pPr>
            <a:r>
              <a:rPr lang="en-US" altLang="en-US"/>
              <a:t>Be sure NOT to be careless! Pay attention at all times. </a:t>
            </a:r>
          </a:p>
          <a:p>
            <a:pPr>
              <a:lnSpc>
                <a:spcPct val="85000"/>
              </a:lnSpc>
              <a:spcAft>
                <a:spcPct val="20000"/>
              </a:spcAft>
            </a:pPr>
            <a:endParaRPr lang="en-US" altLang="en-US"/>
          </a:p>
          <a:p>
            <a:pPr lvl="1"/>
            <a:endParaRPr lang="en-US" altLang="en-US" dirty="0"/>
          </a:p>
        </p:txBody>
      </p:sp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B2793046-BE85-4293-94C1-FAF3EEB1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23" y="3554092"/>
            <a:ext cx="3417264" cy="340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</a:pPr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45811C-1786-4D7C-9BE5-BA58652CA141}"/>
              </a:ext>
            </a:extLst>
          </p:cNvPr>
          <p:cNvSpPr txBox="1">
            <a:spLocks noChangeArrowheads="1"/>
          </p:cNvSpPr>
          <p:nvPr/>
        </p:nvSpPr>
        <p:spPr>
          <a:xfrm>
            <a:off x="267924" y="16002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ct val="20000"/>
              </a:spcAft>
              <a:buFontTx/>
              <a:buNone/>
            </a:pPr>
            <a:r>
              <a:rPr lang="en-US" altLang="en-US" sz="3400" b="1" u="sng" dirty="0"/>
              <a:t>Procedures</a:t>
            </a:r>
            <a:r>
              <a:rPr lang="en-US" altLang="en-US" sz="3400" dirty="0"/>
              <a:t>:</a:t>
            </a:r>
          </a:p>
          <a:p>
            <a:pPr>
              <a:lnSpc>
                <a:spcPct val="85000"/>
              </a:lnSpc>
              <a:spcAft>
                <a:spcPct val="20000"/>
              </a:spcAft>
            </a:pPr>
            <a:r>
              <a:rPr lang="en-US" altLang="en-US" dirty="0"/>
              <a:t>Follow the instructions on the lab sheet provided to you. Be sure to use the same techniques that were outlined in the video.</a:t>
            </a:r>
          </a:p>
          <a:p>
            <a:pPr>
              <a:lnSpc>
                <a:spcPct val="85000"/>
              </a:lnSpc>
              <a:spcAft>
                <a:spcPct val="20000"/>
              </a:spcAft>
            </a:pPr>
            <a:r>
              <a:rPr lang="en-US" altLang="en-US" dirty="0"/>
              <a:t>Record your observations</a:t>
            </a:r>
          </a:p>
          <a:p>
            <a:pPr>
              <a:lnSpc>
                <a:spcPct val="85000"/>
              </a:lnSpc>
              <a:spcAft>
                <a:spcPct val="20000"/>
              </a:spcAft>
            </a:pPr>
            <a:r>
              <a:rPr lang="en-US" altLang="en-US" dirty="0"/>
              <a:t>Use the </a:t>
            </a:r>
            <a:r>
              <a:rPr lang="en-US" altLang="en-US"/>
              <a:t>Burn Chart (dichotomous key) </a:t>
            </a:r>
            <a:r>
              <a:rPr lang="en-US" altLang="en-US" dirty="0"/>
              <a:t>provided to identify the fibers</a:t>
            </a:r>
          </a:p>
          <a:p>
            <a:pPr>
              <a:lnSpc>
                <a:spcPct val="85000"/>
              </a:lnSpc>
              <a:spcAft>
                <a:spcPct val="20000"/>
              </a:spcAft>
            </a:pPr>
            <a:r>
              <a:rPr lang="en-US" altLang="en-US" dirty="0"/>
              <a:t>Have your teacher check your work before moving on to </a:t>
            </a:r>
            <a:r>
              <a:rPr lang="en-US" altLang="en-US" i="1" dirty="0"/>
              <a:t>Step 2 </a:t>
            </a:r>
            <a:r>
              <a:rPr lang="en-US" altLang="en-US" dirty="0"/>
              <a:t>of the lab investigation.</a:t>
            </a:r>
          </a:p>
          <a:p>
            <a:pPr>
              <a:lnSpc>
                <a:spcPct val="85000"/>
              </a:lnSpc>
              <a:spcAft>
                <a:spcPct val="20000"/>
              </a:spcAft>
            </a:pP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34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1532586"/>
            <a:ext cx="86417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Review: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We have learned about different types of fibers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Today, we will learn how investigators use fibers to solve crimes</a:t>
            </a:r>
          </a:p>
        </p:txBody>
      </p:sp>
    </p:spTree>
    <p:extLst>
      <p:ext uri="{BB962C8B-B14F-4D97-AF65-F5344CB8AC3E}">
        <p14:creationId xmlns:p14="http://schemas.microsoft.com/office/powerpoint/2010/main" val="57742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1532586"/>
            <a:ext cx="86417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Review: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Fiber evidence is gathered with special vacuums, adhesives and forceps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It is important to be very accurate in recording the location of fiber evidence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The first task in fiber analysis is to identify the fiber and its characteristics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Next, the investigator attempts to match fibers to a suspect/source (ex. Home, car, clothing)</a:t>
            </a:r>
          </a:p>
        </p:txBody>
      </p:sp>
    </p:spTree>
    <p:extLst>
      <p:ext uri="{BB962C8B-B14F-4D97-AF65-F5344CB8AC3E}">
        <p14:creationId xmlns:p14="http://schemas.microsoft.com/office/powerpoint/2010/main" val="365545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1306058"/>
            <a:ext cx="86417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Review: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Textiles can be characterized by weave pattern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Here are a few common weave patterns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A thread count can help to identify fibers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400" b="1" i="1" dirty="0"/>
              <a:t>Horizontal</a:t>
            </a:r>
            <a:r>
              <a:rPr lang="en-US" sz="2400" dirty="0"/>
              <a:t>: the number of threads running side to side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2400" b="1" i="1" dirty="0"/>
              <a:t>Vertical</a:t>
            </a:r>
            <a:r>
              <a:rPr lang="en-US" sz="2400" dirty="0"/>
              <a:t>: the number of threads running up and down.</a:t>
            </a:r>
          </a:p>
        </p:txBody>
      </p:sp>
      <p:pic>
        <p:nvPicPr>
          <p:cNvPr id="2050" name="Picture 2" descr="weave-patterns-to-know-twill-basketweave-sateen-and-more-plain-weave">
            <a:extLst>
              <a:ext uri="{FF2B5EF4-FFF2-40B4-BE49-F238E27FC236}">
                <a16:creationId xmlns:a16="http://schemas.microsoft.com/office/drawing/2014/main" id="{DF365234-A372-4AE1-9DF5-DD663467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64" y="3761586"/>
            <a:ext cx="1812022" cy="121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1A7D29-3A71-423C-B24E-BF0F70DFBD55}"/>
              </a:ext>
            </a:extLst>
          </p:cNvPr>
          <p:cNvSpPr/>
          <p:nvPr/>
        </p:nvSpPr>
        <p:spPr>
          <a:xfrm>
            <a:off x="3856329" y="2905780"/>
            <a:ext cx="1051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PLAIN</a:t>
            </a:r>
          </a:p>
        </p:txBody>
      </p:sp>
      <p:pic>
        <p:nvPicPr>
          <p:cNvPr id="2052" name="Picture 4" descr="weave-patterns-to-know-twill-basketweave-sateen-and-more-image-via-pinterest2">
            <a:extLst>
              <a:ext uri="{FF2B5EF4-FFF2-40B4-BE49-F238E27FC236}">
                <a16:creationId xmlns:a16="http://schemas.microsoft.com/office/drawing/2014/main" id="{BE40E16F-5528-42E9-8F39-52C335CD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2" y="3556763"/>
            <a:ext cx="2424418" cy="162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C88F27-BC0A-4205-99D8-F8A59A1DA8FE}"/>
              </a:ext>
            </a:extLst>
          </p:cNvPr>
          <p:cNvSpPr/>
          <p:nvPr/>
        </p:nvSpPr>
        <p:spPr>
          <a:xfrm>
            <a:off x="976651" y="2764185"/>
            <a:ext cx="1069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TWILL</a:t>
            </a:r>
          </a:p>
        </p:txBody>
      </p:sp>
      <p:pic>
        <p:nvPicPr>
          <p:cNvPr id="2056" name="Picture 8" descr="weave-patterns-to-know-twill-basketweave-sateen-and-more-weave-patterns-to-know-twill-basketweave-sateen-and-more-image-via-pinterest4">
            <a:extLst>
              <a:ext uri="{FF2B5EF4-FFF2-40B4-BE49-F238E27FC236}">
                <a16:creationId xmlns:a16="http://schemas.microsoft.com/office/drawing/2014/main" id="{C5C335FF-BF5C-4AEE-A8CD-DAE02AFF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74" y="3556763"/>
            <a:ext cx="2424418" cy="162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345E6F-4E76-42E8-BA99-AE776052D3C6}"/>
              </a:ext>
            </a:extLst>
          </p:cNvPr>
          <p:cNvSpPr/>
          <p:nvPr/>
        </p:nvSpPr>
        <p:spPr>
          <a:xfrm>
            <a:off x="6181146" y="2796370"/>
            <a:ext cx="2428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BASKET WEAVE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23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36FA95-DA0E-452F-A443-1A7FEEEF5C27}"/>
              </a:ext>
            </a:extLst>
          </p:cNvPr>
          <p:cNvSpPr/>
          <p:nvPr/>
        </p:nvSpPr>
        <p:spPr>
          <a:xfrm>
            <a:off x="712161" y="207357"/>
            <a:ext cx="77196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Horizontal Thread Count: ?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Vertical Thread Count:?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34CFB-56FA-4977-ABAD-67FC8BA3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402" y="2428175"/>
            <a:ext cx="3679998" cy="3494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199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36FA95-DA0E-452F-A443-1A7FEEEF5C27}"/>
              </a:ext>
            </a:extLst>
          </p:cNvPr>
          <p:cNvSpPr/>
          <p:nvPr/>
        </p:nvSpPr>
        <p:spPr>
          <a:xfrm>
            <a:off x="712161" y="207357"/>
            <a:ext cx="77196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Horizontal Thread Count: 6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Vertical Thread Count:6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34CFB-56FA-4977-ABAD-67FC8BA3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402" y="2428175"/>
            <a:ext cx="3679998" cy="3494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93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36FA95-DA0E-452F-A443-1A7FEEEF5C27}"/>
              </a:ext>
            </a:extLst>
          </p:cNvPr>
          <p:cNvSpPr/>
          <p:nvPr/>
        </p:nvSpPr>
        <p:spPr>
          <a:xfrm>
            <a:off x="712161" y="207357"/>
            <a:ext cx="77196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Horizontal Thread Count: ?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Vertical Thread Count:?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Image result for basket weave">
            <a:extLst>
              <a:ext uri="{FF2B5EF4-FFF2-40B4-BE49-F238E27FC236}">
                <a16:creationId xmlns:a16="http://schemas.microsoft.com/office/drawing/2014/main" id="{6916D55D-093B-478F-A446-DBA0B063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83" y="1961683"/>
            <a:ext cx="4762500" cy="476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6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36FA95-DA0E-452F-A443-1A7FEEEF5C27}"/>
              </a:ext>
            </a:extLst>
          </p:cNvPr>
          <p:cNvSpPr/>
          <p:nvPr/>
        </p:nvSpPr>
        <p:spPr>
          <a:xfrm>
            <a:off x="712161" y="207357"/>
            <a:ext cx="77196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Horizontal Thread Count: 8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Vertical Thread Count:8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Image result for basket weave">
            <a:extLst>
              <a:ext uri="{FF2B5EF4-FFF2-40B4-BE49-F238E27FC236}">
                <a16:creationId xmlns:a16="http://schemas.microsoft.com/office/drawing/2014/main" id="{6916D55D-093B-478F-A446-DBA0B063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83" y="1961683"/>
            <a:ext cx="4762500" cy="476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7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8" y="1532586"/>
            <a:ext cx="86417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Sampling and Testing Fibers: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If there isn’t a sufficient amount of fiber evidence, investigators will use one of two methods that can analyze fibers without damaging them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3600" dirty="0"/>
              <a:t>Polarizing light microscopy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3600" dirty="0"/>
              <a:t>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922163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525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Niblett</dc:creator>
  <cp:lastModifiedBy>Dana Niblett</cp:lastModifiedBy>
  <cp:revision>17</cp:revision>
  <dcterms:created xsi:type="dcterms:W3CDTF">2018-11-06T12:46:03Z</dcterms:created>
  <dcterms:modified xsi:type="dcterms:W3CDTF">2018-12-29T17:01:58Z</dcterms:modified>
</cp:coreProperties>
</file>