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3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1C7FF3-3E93-4B43-82F8-3D2C6753C977}"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96723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C7FF3-3E93-4B43-82F8-3D2C6753C977}"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94499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C7FF3-3E93-4B43-82F8-3D2C6753C977}"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0210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C7FF3-3E93-4B43-82F8-3D2C6753C977}"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10741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1C7FF3-3E93-4B43-82F8-3D2C6753C977}"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2544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C7FF3-3E93-4B43-82F8-3D2C6753C977}"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32902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C7FF3-3E93-4B43-82F8-3D2C6753C977}" type="datetimeFigureOut">
              <a:rPr lang="en-US" smtClean="0"/>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43971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C7FF3-3E93-4B43-82F8-3D2C6753C977}" type="datetimeFigureOut">
              <a:rPr lang="en-US" smtClean="0"/>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389506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C7FF3-3E93-4B43-82F8-3D2C6753C977}" type="datetimeFigureOut">
              <a:rPr lang="en-US" smtClean="0"/>
              <a:t>10/17/19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352505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C7FF3-3E93-4B43-82F8-3D2C6753C977}"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268594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C7FF3-3E93-4B43-82F8-3D2C6753C977}"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FC764-3F01-43BF-9B1E-420B25E50FA7}" type="slidenum">
              <a:rPr lang="en-US" smtClean="0"/>
              <a:t>‹#›</a:t>
            </a:fld>
            <a:endParaRPr lang="en-US"/>
          </a:p>
        </p:txBody>
      </p:sp>
    </p:spTree>
    <p:extLst>
      <p:ext uri="{BB962C8B-B14F-4D97-AF65-F5344CB8AC3E}">
        <p14:creationId xmlns:p14="http://schemas.microsoft.com/office/powerpoint/2010/main" val="34003864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7FF3-3E93-4B43-82F8-3D2C6753C977}" type="datetimeFigureOut">
              <a:rPr lang="en-US" smtClean="0"/>
              <a:t>10/17/19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FC764-3F01-43BF-9B1E-420B25E50FA7}" type="slidenum">
              <a:rPr lang="en-US" smtClean="0"/>
              <a:t>‹#›</a:t>
            </a:fld>
            <a:endParaRPr lang="en-US"/>
          </a:p>
        </p:txBody>
      </p:sp>
    </p:spTree>
    <p:extLst>
      <p:ext uri="{BB962C8B-B14F-4D97-AF65-F5344CB8AC3E}">
        <p14:creationId xmlns:p14="http://schemas.microsoft.com/office/powerpoint/2010/main" val="1595102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1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The Medulla:</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xmlns="" id="{639148BF-5870-43A8-A164-EF8DD4849A5A}"/>
              </a:ext>
            </a:extLst>
          </p:cNvPr>
          <p:cNvSpPr txBox="1">
            <a:spLocks noChangeArrowheads="1"/>
          </p:cNvSpPr>
          <p:nvPr/>
        </p:nvSpPr>
        <p:spPr>
          <a:xfrm>
            <a:off x="352081" y="2199314"/>
            <a:ext cx="3591269"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dirty="0">
                <a:latin typeface="Agency FB" panose="020B0503020202020204" pitchFamily="34" charset="0"/>
              </a:rPr>
              <a:t>The center of the hair shaft</a:t>
            </a:r>
          </a:p>
          <a:p>
            <a:pPr marL="0" indent="0">
              <a:lnSpc>
                <a:spcPct val="80000"/>
              </a:lnSpc>
              <a:buNone/>
            </a:pPr>
            <a:endParaRPr lang="en-US" altLang="en-US" dirty="0">
              <a:latin typeface="Agency FB" panose="020B0503020202020204" pitchFamily="34" charset="0"/>
            </a:endParaRPr>
          </a:p>
          <a:p>
            <a:pPr>
              <a:lnSpc>
                <a:spcPct val="80000"/>
              </a:lnSpc>
              <a:buFontTx/>
              <a:buChar char="•"/>
            </a:pPr>
            <a:r>
              <a:rPr lang="en-US" altLang="en-US" dirty="0">
                <a:latin typeface="Agency FB" panose="020B0503020202020204" pitchFamily="34" charset="0"/>
              </a:rPr>
              <a:t>Difficult to see with a cheap microscope</a:t>
            </a:r>
          </a:p>
          <a:p>
            <a:pPr marL="0" indent="0">
              <a:lnSpc>
                <a:spcPct val="80000"/>
              </a:lnSpc>
              <a:buNone/>
            </a:pPr>
            <a:endParaRPr lang="en-US" altLang="en-US" dirty="0">
              <a:latin typeface="Agency FB" panose="020B0503020202020204" pitchFamily="34" charset="0"/>
            </a:endParaRPr>
          </a:p>
          <a:p>
            <a:pPr>
              <a:lnSpc>
                <a:spcPct val="80000"/>
              </a:lnSpc>
              <a:buFontTx/>
              <a:buChar char="•"/>
            </a:pPr>
            <a:r>
              <a:rPr lang="en-US" altLang="en-US" dirty="0">
                <a:latin typeface="Agency FB" panose="020B0503020202020204" pitchFamily="34" charset="0"/>
              </a:rPr>
              <a:t>4 different classifications of the medulla:</a:t>
            </a:r>
          </a:p>
          <a:p>
            <a:pPr lvl="1">
              <a:lnSpc>
                <a:spcPct val="80000"/>
              </a:lnSpc>
              <a:buFontTx/>
              <a:buChar char="–"/>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10244" name="Picture 4" descr="Image result for medulla patterns chart">
            <a:extLst>
              <a:ext uri="{FF2B5EF4-FFF2-40B4-BE49-F238E27FC236}">
                <a16:creationId xmlns:a16="http://schemas.microsoft.com/office/drawing/2014/main" xmlns="" id="{96AC6D44-4D28-4DE7-814E-FDE6169B6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955" y="2199314"/>
            <a:ext cx="4259439" cy="320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67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4597CE11-B8B7-42A7-90A4-19DCC54470DD}"/>
              </a:ext>
            </a:extLst>
          </p:cNvPr>
          <p:cNvSpPr>
            <a:spLocks noGrp="1" noChangeArrowheads="1"/>
          </p:cNvSpPr>
          <p:nvPr>
            <p:ph type="title"/>
          </p:nvPr>
        </p:nvSpPr>
        <p:spPr>
          <a:xfrm>
            <a:off x="182461" y="109537"/>
            <a:ext cx="8229600" cy="1143000"/>
          </a:xfrm>
          <a:solidFill>
            <a:schemeClr val="tx1"/>
          </a:solidFill>
        </p:spPr>
        <p:txBody>
          <a:bodyPr/>
          <a:lstStyle/>
          <a:p>
            <a:r>
              <a:rPr lang="en-US" altLang="en-US" b="1" dirty="0">
                <a:solidFill>
                  <a:srgbClr val="00FFFF"/>
                </a:solidFill>
                <a:latin typeface="Rockwell Extra Bold" panose="02060903040505020403" pitchFamily="18" charset="0"/>
              </a:rPr>
              <a:t>Lab Investigation</a:t>
            </a:r>
          </a:p>
        </p:txBody>
      </p:sp>
      <p:sp>
        <p:nvSpPr>
          <p:cNvPr id="4099" name="Rectangle 3">
            <a:extLst>
              <a:ext uri="{FF2B5EF4-FFF2-40B4-BE49-F238E27FC236}">
                <a16:creationId xmlns:a16="http://schemas.microsoft.com/office/drawing/2014/main" xmlns="" id="{C4491E1D-920E-483C-ADC1-56D288130833}"/>
              </a:ext>
            </a:extLst>
          </p:cNvPr>
          <p:cNvSpPr>
            <a:spLocks noGrp="1" noChangeArrowheads="1"/>
          </p:cNvSpPr>
          <p:nvPr>
            <p:ph type="body" idx="1"/>
          </p:nvPr>
        </p:nvSpPr>
        <p:spPr>
          <a:xfrm>
            <a:off x="182461" y="1481676"/>
            <a:ext cx="7290558" cy="4351338"/>
          </a:xfrm>
        </p:spPr>
        <p:txBody>
          <a:bodyPr>
            <a:normAutofit fontScale="92500" lnSpcReduction="10000"/>
          </a:bodyPr>
          <a:lstStyle/>
          <a:p>
            <a:pPr>
              <a:buFontTx/>
              <a:buNone/>
            </a:pPr>
            <a:r>
              <a:rPr lang="en-US" altLang="en-US" u="sng" dirty="0">
                <a:latin typeface="Agency FB" panose="020B0503020202020204" pitchFamily="34" charset="0"/>
              </a:rPr>
              <a:t>Essential Question:</a:t>
            </a:r>
          </a:p>
          <a:p>
            <a:pPr>
              <a:buFontTx/>
              <a:buNone/>
            </a:pPr>
            <a:r>
              <a:rPr lang="en-US" altLang="en-US" dirty="0">
                <a:latin typeface="Agency FB" panose="020B0503020202020204" pitchFamily="34" charset="0"/>
              </a:rPr>
              <a:t>	What are some characteristics of the hair’s cuticle?</a:t>
            </a:r>
          </a:p>
          <a:p>
            <a:pPr>
              <a:buFontTx/>
              <a:buNone/>
            </a:pPr>
            <a:endParaRPr lang="en-US" altLang="en-US" dirty="0">
              <a:latin typeface="Agency FB" panose="020B0503020202020204" pitchFamily="34" charset="0"/>
            </a:endParaRPr>
          </a:p>
          <a:p>
            <a:pPr>
              <a:buFontTx/>
              <a:buNone/>
            </a:pPr>
            <a:r>
              <a:rPr lang="en-US" altLang="en-US" u="sng" dirty="0">
                <a:latin typeface="Agency FB" panose="020B0503020202020204" pitchFamily="34" charset="0"/>
              </a:rPr>
              <a:t>Task: </a:t>
            </a:r>
          </a:p>
          <a:p>
            <a:pPr>
              <a:buFontTx/>
              <a:buNone/>
            </a:pPr>
            <a:r>
              <a:rPr lang="en-US" altLang="en-US" dirty="0">
                <a:latin typeface="Agency FB" panose="020B0503020202020204" pitchFamily="34" charset="0"/>
              </a:rPr>
              <a:t>  You will observe a sample of your own hair under the microscope to observe the cuticle of the hair.</a:t>
            </a:r>
          </a:p>
          <a:p>
            <a:pPr>
              <a:buFontTx/>
              <a:buNone/>
            </a:pPr>
            <a:endParaRPr lang="en-US" altLang="en-US" dirty="0">
              <a:latin typeface="Agency FB" panose="020B0503020202020204" pitchFamily="34" charset="0"/>
            </a:endParaRPr>
          </a:p>
          <a:p>
            <a:pPr>
              <a:buFontTx/>
              <a:buNone/>
            </a:pPr>
            <a:r>
              <a:rPr lang="en-US" altLang="en-US" dirty="0">
                <a:latin typeface="Agency FB" panose="020B0503020202020204" pitchFamily="34" charset="0"/>
              </a:rPr>
              <a:t>  Be sure to sketch your observations on your notes sheet.</a:t>
            </a:r>
          </a:p>
        </p:txBody>
      </p:sp>
      <p:pic>
        <p:nvPicPr>
          <p:cNvPr id="12290" name="Picture 2" descr="Related image">
            <a:extLst>
              <a:ext uri="{FF2B5EF4-FFF2-40B4-BE49-F238E27FC236}">
                <a16:creationId xmlns:a16="http://schemas.microsoft.com/office/drawing/2014/main" xmlns="" id="{94B6D67D-3F6E-4E0C-A126-4EB332F5E0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33" b="97444" l="8333" r="94111"/>
                    </a14:imgEffect>
                  </a14:imgLayer>
                </a14:imgProps>
              </a:ext>
              <a:ext uri="{28A0092B-C50C-407E-A947-70E740481C1C}">
                <a14:useLocalDpi xmlns:a14="http://schemas.microsoft.com/office/drawing/2010/main" val="0"/>
              </a:ext>
            </a:extLst>
          </a:blip>
          <a:srcRect/>
          <a:stretch>
            <a:fillRect/>
          </a:stretch>
        </p:blipFill>
        <p:spPr bwMode="auto">
          <a:xfrm>
            <a:off x="6235118" y="3791569"/>
            <a:ext cx="3135385" cy="3135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xmlns="" id="{52B89789-0032-4312-941B-87CAC299F2F5}"/>
              </a:ext>
            </a:extLst>
          </p:cNvPr>
          <p:cNvSpPr>
            <a:spLocks noGrp="1" noChangeArrowheads="1"/>
          </p:cNvSpPr>
          <p:nvPr>
            <p:ph type="body" idx="1"/>
          </p:nvPr>
        </p:nvSpPr>
        <p:spPr>
          <a:xfrm>
            <a:off x="406866" y="836802"/>
            <a:ext cx="6623108" cy="4953000"/>
          </a:xfrm>
        </p:spPr>
        <p:txBody>
          <a:bodyPr>
            <a:normAutofit fontScale="92500" lnSpcReduction="20000"/>
          </a:bodyPr>
          <a:lstStyle/>
          <a:p>
            <a:pPr>
              <a:lnSpc>
                <a:spcPct val="90000"/>
              </a:lnSpc>
              <a:buFontTx/>
              <a:buNone/>
            </a:pPr>
            <a:r>
              <a:rPr lang="en-US" altLang="en-US" sz="2400" u="sng" dirty="0">
                <a:latin typeface="Agency FB" panose="020B0503020202020204" pitchFamily="34" charset="0"/>
              </a:rPr>
              <a:t>Things to Know:</a:t>
            </a:r>
          </a:p>
          <a:p>
            <a:pPr>
              <a:lnSpc>
                <a:spcPct val="90000"/>
              </a:lnSpc>
              <a:buFont typeface="Wingdings" panose="05000000000000000000" pitchFamily="2" charset="2"/>
              <a:buChar char="à"/>
            </a:pPr>
            <a:r>
              <a:rPr lang="en-US" altLang="en-US" sz="2400" dirty="0">
                <a:latin typeface="Agency FB" panose="020B0503020202020204" pitchFamily="34" charset="0"/>
                <a:sym typeface="Wingdings" panose="05000000000000000000" pitchFamily="2" charset="2"/>
              </a:rPr>
              <a:t>Carry the microscope by arm and base</a:t>
            </a:r>
          </a:p>
          <a:p>
            <a:pPr>
              <a:lnSpc>
                <a:spcPct val="90000"/>
              </a:lnSpc>
              <a:buFont typeface="Wingdings" panose="05000000000000000000" pitchFamily="2" charset="2"/>
              <a:buChar char="à"/>
            </a:pPr>
            <a:r>
              <a:rPr lang="en-US" altLang="en-US" sz="2400" dirty="0">
                <a:latin typeface="Agency FB" panose="020B0503020202020204" pitchFamily="34" charset="0"/>
              </a:rPr>
              <a:t>Always begin by viewing the specimen on the low powered objective.</a:t>
            </a:r>
          </a:p>
          <a:p>
            <a:pPr>
              <a:lnSpc>
                <a:spcPct val="90000"/>
              </a:lnSpc>
              <a:buFont typeface="Wingdings" panose="05000000000000000000" pitchFamily="2" charset="2"/>
              <a:buChar char="à"/>
            </a:pPr>
            <a:r>
              <a:rPr lang="en-US" altLang="en-US" sz="2400" dirty="0">
                <a:latin typeface="Agency FB" panose="020B0503020202020204" pitchFamily="34" charset="0"/>
              </a:rPr>
              <a:t>Once focused, then switch to the medium objective (use only the fine adjustment knob to fine-tune)</a:t>
            </a:r>
          </a:p>
          <a:p>
            <a:pPr>
              <a:lnSpc>
                <a:spcPct val="90000"/>
              </a:lnSpc>
              <a:buFont typeface="Wingdings" panose="05000000000000000000" pitchFamily="2" charset="2"/>
              <a:buChar char="à"/>
            </a:pPr>
            <a:r>
              <a:rPr lang="en-US" altLang="en-US" sz="2400" dirty="0">
                <a:latin typeface="Agency FB" panose="020B0503020202020204" pitchFamily="34" charset="0"/>
              </a:rPr>
              <a:t>Switch to the high powered objective (use only the fine adjustment know to fine-tune)</a:t>
            </a:r>
          </a:p>
          <a:p>
            <a:pPr>
              <a:lnSpc>
                <a:spcPct val="90000"/>
              </a:lnSpc>
              <a:buFont typeface="Wingdings" panose="05000000000000000000" pitchFamily="2" charset="2"/>
              <a:buChar char="à"/>
            </a:pPr>
            <a:r>
              <a:rPr lang="en-US" altLang="en-US" sz="2400" dirty="0">
                <a:latin typeface="Agency FB" panose="020B0503020202020204" pitchFamily="34" charset="0"/>
              </a:rPr>
              <a:t>Be patient! There is only one of ME!!! </a:t>
            </a:r>
            <a:r>
              <a:rPr lang="en-US" altLang="en-US" sz="2400" dirty="0">
                <a:latin typeface="Agency FB" panose="020B0503020202020204" pitchFamily="34" charset="0"/>
                <a:sym typeface="Wingdings" panose="05000000000000000000" pitchFamily="2" charset="2"/>
              </a:rPr>
              <a:t></a:t>
            </a:r>
          </a:p>
          <a:p>
            <a:pPr>
              <a:lnSpc>
                <a:spcPct val="90000"/>
              </a:lnSpc>
              <a:buFont typeface="Wingdings" panose="05000000000000000000" pitchFamily="2" charset="2"/>
              <a:buChar char="à"/>
            </a:pPr>
            <a:r>
              <a:rPr lang="en-US" altLang="en-US" sz="2400" dirty="0">
                <a:latin typeface="Agency FB" panose="020B0503020202020204" pitchFamily="34" charset="0"/>
                <a:sym typeface="Wingdings" panose="05000000000000000000" pitchFamily="2" charset="2"/>
              </a:rPr>
              <a:t>Observations will be made in your forensics notebook.</a:t>
            </a:r>
          </a:p>
          <a:p>
            <a:pPr>
              <a:lnSpc>
                <a:spcPct val="90000"/>
              </a:lnSpc>
              <a:buFont typeface="Wingdings" panose="05000000000000000000" pitchFamily="2" charset="2"/>
              <a:buChar char="à"/>
            </a:pPr>
            <a:r>
              <a:rPr lang="en-US" altLang="en-US" sz="2400" dirty="0">
                <a:latin typeface="Agency FB" panose="020B0503020202020204" pitchFamily="34" charset="0"/>
              </a:rPr>
              <a:t>Make sure microscope stage is lowered and low objective is in place before storing the microscope.</a:t>
            </a:r>
          </a:p>
          <a:p>
            <a:pPr>
              <a:lnSpc>
                <a:spcPct val="90000"/>
              </a:lnSpc>
              <a:buFont typeface="Wingdings" panose="05000000000000000000" pitchFamily="2" charset="2"/>
              <a:buNone/>
            </a:pPr>
            <a:endParaRPr lang="en-US" altLang="en-US" sz="2400" dirty="0"/>
          </a:p>
        </p:txBody>
      </p:sp>
      <p:pic>
        <p:nvPicPr>
          <p:cNvPr id="11266" name="Picture 2" descr="Related image">
            <a:extLst>
              <a:ext uri="{FF2B5EF4-FFF2-40B4-BE49-F238E27FC236}">
                <a16:creationId xmlns:a16="http://schemas.microsoft.com/office/drawing/2014/main" xmlns="" id="{212883CD-B3B5-47D8-BE2A-24B9E948FA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33" b="96667" l="9000" r="93556"/>
                    </a14:imgEffect>
                  </a14:imgLayer>
                </a14:imgProps>
              </a:ext>
              <a:ext uri="{28A0092B-C50C-407E-A947-70E740481C1C}">
                <a14:useLocalDpi xmlns:a14="http://schemas.microsoft.com/office/drawing/2010/main" val="0"/>
              </a:ext>
            </a:extLst>
          </a:blip>
          <a:srcRect/>
          <a:stretch>
            <a:fillRect/>
          </a:stretch>
        </p:blipFill>
        <p:spPr bwMode="auto">
          <a:xfrm>
            <a:off x="5975059"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Fun Fact:</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F1C9DFF-77F2-43F5-B402-C42D5C663E10}"/>
              </a:ext>
            </a:extLst>
          </p:cNvPr>
          <p:cNvSpPr txBox="1">
            <a:spLocks noChangeArrowheads="1"/>
          </p:cNvSpPr>
          <p:nvPr/>
        </p:nvSpPr>
        <p:spPr>
          <a:xfrm>
            <a:off x="0" y="2099243"/>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6000" b="1" dirty="0">
                <a:latin typeface="Bradley Hand ITC" panose="03070402050302030203" pitchFamily="66" charset="0"/>
              </a:rPr>
              <a:t>The average person loses 40-125 hairs per </a:t>
            </a:r>
            <a:r>
              <a:rPr lang="en-US" altLang="en-US" sz="6000" b="1" dirty="0" smtClean="0">
                <a:latin typeface="Bradley Hand ITC" panose="03070402050302030203" pitchFamily="66" charset="0"/>
              </a:rPr>
              <a:t>day</a:t>
            </a:r>
            <a:endParaRPr lang="en-US" altLang="en-US" sz="6000" b="1" dirty="0">
              <a:latin typeface="Bradley Hand ITC" panose="03070402050302030203" pitchFamily="66" charset="0"/>
            </a:endParaRPr>
          </a:p>
        </p:txBody>
      </p:sp>
    </p:spTree>
    <p:extLst>
      <p:ext uri="{BB962C8B-B14F-4D97-AF65-F5344CB8AC3E}">
        <p14:creationId xmlns:p14="http://schemas.microsoft.com/office/powerpoint/2010/main" val="10778351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112372"/>
            <a:ext cx="7572769" cy="944076"/>
          </a:xfrm>
          <a:solidFill>
            <a:srgbClr val="00FFFF"/>
          </a:solidFill>
          <a:ln>
            <a:solidFill>
              <a:srgbClr val="00FFFF"/>
            </a:solidFill>
          </a:ln>
        </p:spPr>
        <p:txBody>
          <a:bodyPr>
            <a:normAutofit/>
          </a:bodyPr>
          <a:lstStyle/>
          <a:p>
            <a:r>
              <a:rPr lang="en-US" sz="5400" b="1" dirty="0"/>
              <a:t>Introduction:</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xmlns="" id="{DCD8C743-DAD1-4D82-9114-8A37A3407125}"/>
              </a:ext>
            </a:extLst>
          </p:cNvPr>
          <p:cNvSpPr txBox="1">
            <a:spLocks noChangeArrowheads="1"/>
          </p:cNvSpPr>
          <p:nvPr/>
        </p:nvSpPr>
        <p:spPr>
          <a:xfrm>
            <a:off x="160594" y="1060835"/>
            <a:ext cx="4624781" cy="3962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sz="2400" dirty="0">
                <a:latin typeface="Agency FB" panose="020B0503020202020204" pitchFamily="34" charset="0"/>
              </a:rPr>
              <a:t>Hair’s main function is to:</a:t>
            </a:r>
          </a:p>
          <a:p>
            <a:pPr lvl="1">
              <a:lnSpc>
                <a:spcPct val="80000"/>
              </a:lnSpc>
              <a:buFontTx/>
              <a:buChar char="•"/>
            </a:pPr>
            <a:r>
              <a:rPr lang="en-US" altLang="en-US" sz="2000" dirty="0">
                <a:latin typeface="Agency FB" panose="020B0503020202020204" pitchFamily="34" charset="0"/>
              </a:rPr>
              <a:t>Regulate temperature</a:t>
            </a:r>
          </a:p>
          <a:p>
            <a:pPr lvl="1">
              <a:lnSpc>
                <a:spcPct val="80000"/>
              </a:lnSpc>
              <a:buFontTx/>
              <a:buChar char="•"/>
            </a:pPr>
            <a:r>
              <a:rPr lang="en-US" altLang="en-US" sz="2000" dirty="0">
                <a:latin typeface="Agency FB" panose="020B0503020202020204" pitchFamily="34" charset="0"/>
              </a:rPr>
              <a:t>Act as a sensory organ</a:t>
            </a:r>
          </a:p>
          <a:p>
            <a:pPr lvl="1">
              <a:lnSpc>
                <a:spcPct val="80000"/>
              </a:lnSpc>
              <a:buFontTx/>
              <a:buChar char="•"/>
            </a:pPr>
            <a:r>
              <a:rPr lang="en-US" altLang="en-US" sz="2000" dirty="0">
                <a:latin typeface="Agency FB" panose="020B0503020202020204" pitchFamily="34" charset="0"/>
              </a:rPr>
              <a:t>Protects</a:t>
            </a:r>
          </a:p>
          <a:p>
            <a:pPr>
              <a:lnSpc>
                <a:spcPct val="80000"/>
              </a:lnSpc>
              <a:buFontTx/>
              <a:buChar char="•"/>
            </a:pPr>
            <a:r>
              <a:rPr lang="en-US" altLang="en-US" sz="2400" dirty="0">
                <a:latin typeface="Agency FB" panose="020B0503020202020204" pitchFamily="34" charset="0"/>
              </a:rPr>
              <a:t>Careful analysis of hair can provide important clues in an investigation.</a:t>
            </a:r>
          </a:p>
          <a:p>
            <a:pPr>
              <a:lnSpc>
                <a:spcPct val="80000"/>
              </a:lnSpc>
              <a:buFontTx/>
              <a:buChar char="•"/>
            </a:pPr>
            <a:r>
              <a:rPr lang="en-US" altLang="en-US" sz="2400" dirty="0">
                <a:latin typeface="Agency FB" panose="020B0503020202020204" pitchFamily="34" charset="0"/>
              </a:rPr>
              <a:t>Hair can be considered </a:t>
            </a:r>
            <a:r>
              <a:rPr lang="en-US" altLang="en-US" sz="2400" b="1" dirty="0">
                <a:latin typeface="Agency FB" panose="020B0503020202020204" pitchFamily="34" charset="0"/>
              </a:rPr>
              <a:t>class evidence</a:t>
            </a:r>
            <a:r>
              <a:rPr lang="en-US" altLang="en-US" sz="2400" dirty="0">
                <a:latin typeface="Agency FB" panose="020B0503020202020204" pitchFamily="34" charset="0"/>
              </a:rPr>
              <a:t> or </a:t>
            </a:r>
            <a:r>
              <a:rPr lang="en-US" altLang="en-US" sz="2400" b="1" dirty="0">
                <a:latin typeface="Agency FB" panose="020B0503020202020204" pitchFamily="34" charset="0"/>
              </a:rPr>
              <a:t>individual evidence</a:t>
            </a:r>
            <a:r>
              <a:rPr lang="en-US" altLang="en-US" sz="2400" dirty="0">
                <a:latin typeface="Agency FB" panose="020B0503020202020204" pitchFamily="34" charset="0"/>
              </a:rPr>
              <a:t>, depending on how the hair was found.</a:t>
            </a:r>
          </a:p>
          <a:p>
            <a:pPr>
              <a:lnSpc>
                <a:spcPct val="80000"/>
              </a:lnSpc>
              <a:buFontTx/>
              <a:buChar char="•"/>
            </a:pPr>
            <a:r>
              <a:rPr lang="en-US" altLang="en-US" sz="2400" dirty="0">
                <a:latin typeface="Agency FB" panose="020B0503020202020204" pitchFamily="34" charset="0"/>
              </a:rPr>
              <a:t>If the hair </a:t>
            </a:r>
            <a:r>
              <a:rPr lang="en-US" altLang="en-US" sz="2400" b="1" dirty="0">
                <a:latin typeface="Agency FB" panose="020B0503020202020204" pitchFamily="34" charset="0"/>
              </a:rPr>
              <a:t>follicle</a:t>
            </a:r>
            <a:r>
              <a:rPr lang="en-US" altLang="en-US" sz="2400" dirty="0">
                <a:latin typeface="Agency FB" panose="020B0503020202020204" pitchFamily="34" charset="0"/>
              </a:rPr>
              <a:t> is attached, DNA analysis can be performed(individual evidence)</a:t>
            </a:r>
          </a:p>
          <a:p>
            <a:pPr>
              <a:lnSpc>
                <a:spcPct val="80000"/>
              </a:lnSpc>
              <a:buFontTx/>
              <a:buChar char="•"/>
            </a:pPr>
            <a:r>
              <a:rPr lang="en-US" altLang="en-US" sz="2400" dirty="0">
                <a:latin typeface="Agency FB" panose="020B0503020202020204" pitchFamily="34" charset="0"/>
              </a:rPr>
              <a:t>Without the follicle, the hair is considered </a:t>
            </a:r>
            <a:r>
              <a:rPr lang="en-US" altLang="en-US" sz="2400" b="1" dirty="0">
                <a:latin typeface="Agency FB" panose="020B0503020202020204" pitchFamily="34" charset="0"/>
              </a:rPr>
              <a:t>class evidence</a:t>
            </a:r>
            <a:r>
              <a:rPr lang="en-US" altLang="en-US" sz="2400" dirty="0">
                <a:latin typeface="Agency FB" panose="020B0503020202020204" pitchFamily="34" charset="0"/>
              </a:rPr>
              <a:t>.</a:t>
            </a:r>
          </a:p>
          <a:p>
            <a:pPr>
              <a:lnSpc>
                <a:spcPct val="80000"/>
              </a:lnSpc>
            </a:pPr>
            <a:endParaRPr lang="en-US" altLang="en-US" dirty="0">
              <a:latin typeface="Bradley Hand ITC" panose="03070402050302030203" pitchFamily="66" charset="0"/>
            </a:endParaRPr>
          </a:p>
        </p:txBody>
      </p:sp>
      <p:pic>
        <p:nvPicPr>
          <p:cNvPr id="6" name="Picture 10">
            <a:extLst>
              <a:ext uri="{FF2B5EF4-FFF2-40B4-BE49-F238E27FC236}">
                <a16:creationId xmlns:a16="http://schemas.microsoft.com/office/drawing/2014/main" xmlns="" id="{6CEA30D4-AE3E-4D07-AA10-DBAA77236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92" y="2372200"/>
            <a:ext cx="3865311" cy="2954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5975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124242"/>
            <a:ext cx="7886700" cy="1074648"/>
          </a:xfrm>
          <a:solidFill>
            <a:srgbClr val="00FFFF"/>
          </a:solidFill>
          <a:ln>
            <a:solidFill>
              <a:srgbClr val="00FFFF"/>
            </a:solidFill>
          </a:ln>
        </p:spPr>
        <p:txBody>
          <a:bodyPr>
            <a:normAutofit/>
          </a:bodyPr>
          <a:lstStyle/>
          <a:p>
            <a:r>
              <a:rPr lang="en-US" sz="5400" b="1" dirty="0"/>
              <a:t>Introduction:</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xmlns="" id="{6E19CB8A-6A46-4BAC-A5B3-30E0B2A53975}"/>
              </a:ext>
            </a:extLst>
          </p:cNvPr>
          <p:cNvSpPr txBox="1">
            <a:spLocks noChangeArrowheads="1"/>
          </p:cNvSpPr>
          <p:nvPr/>
        </p:nvSpPr>
        <p:spPr>
          <a:xfrm>
            <a:off x="220257" y="1306026"/>
            <a:ext cx="5037588"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sz="2400" dirty="0">
                <a:latin typeface="Agency FB" panose="020B0503020202020204" pitchFamily="34" charset="0"/>
              </a:rPr>
              <a:t>Cases cannot be solved solely on the basis of hair analysis, unless DNA analysis can be performed.</a:t>
            </a:r>
          </a:p>
          <a:p>
            <a:pPr>
              <a:lnSpc>
                <a:spcPct val="80000"/>
              </a:lnSpc>
              <a:buFontTx/>
              <a:buChar char="•"/>
            </a:pPr>
            <a:r>
              <a:rPr lang="en-US" altLang="en-US" sz="2400" dirty="0">
                <a:latin typeface="Agency FB" panose="020B0503020202020204" pitchFamily="34" charset="0"/>
              </a:rPr>
              <a:t>Hair can be collected from a crime scene by </a:t>
            </a:r>
            <a:r>
              <a:rPr lang="en-US" altLang="en-US" sz="2400" u="sng" dirty="0">
                <a:latin typeface="Agency FB" panose="020B0503020202020204" pitchFamily="34" charset="0"/>
              </a:rPr>
              <a:t>plucking</a:t>
            </a:r>
            <a:r>
              <a:rPr lang="en-US" altLang="en-US" sz="2400" dirty="0">
                <a:latin typeface="Agency FB" panose="020B0503020202020204" pitchFamily="34" charset="0"/>
              </a:rPr>
              <a:t>, </a:t>
            </a:r>
            <a:r>
              <a:rPr lang="en-US" altLang="en-US" sz="2400" u="sng" dirty="0">
                <a:latin typeface="Agency FB" panose="020B0503020202020204" pitchFamily="34" charset="0"/>
              </a:rPr>
              <a:t>shaking</a:t>
            </a:r>
            <a:r>
              <a:rPr lang="en-US" altLang="en-US" sz="2400" dirty="0">
                <a:latin typeface="Agency FB" panose="020B0503020202020204" pitchFamily="34" charset="0"/>
              </a:rPr>
              <a:t>, </a:t>
            </a:r>
            <a:r>
              <a:rPr lang="en-US" altLang="en-US" sz="2400" u="sng" dirty="0">
                <a:latin typeface="Agency FB" panose="020B0503020202020204" pitchFamily="34" charset="0"/>
              </a:rPr>
              <a:t>scrapping</a:t>
            </a:r>
            <a:r>
              <a:rPr lang="en-US" altLang="en-US" sz="2400" dirty="0">
                <a:latin typeface="Agency FB" panose="020B0503020202020204" pitchFamily="34" charset="0"/>
              </a:rPr>
              <a:t> surfaces.</a:t>
            </a:r>
          </a:p>
          <a:p>
            <a:pPr>
              <a:lnSpc>
                <a:spcPct val="80000"/>
              </a:lnSpc>
              <a:buFontTx/>
              <a:buChar char="•"/>
            </a:pPr>
            <a:r>
              <a:rPr lang="en-US" altLang="en-US" sz="2400" dirty="0">
                <a:latin typeface="Agency FB" panose="020B0503020202020204" pitchFamily="34" charset="0"/>
              </a:rPr>
              <a:t>If hair is collected as class evidence (no hair follicle), forensic scientists can make observations about the macroscopic and microscopic features of the hair.</a:t>
            </a:r>
          </a:p>
          <a:p>
            <a:pPr>
              <a:lnSpc>
                <a:spcPct val="80000"/>
              </a:lnSpc>
              <a:buFontTx/>
              <a:buChar char="•"/>
            </a:pPr>
            <a:r>
              <a:rPr lang="en-US" altLang="en-US" sz="2400" dirty="0">
                <a:latin typeface="Agency FB" panose="020B0503020202020204" pitchFamily="34" charset="0"/>
              </a:rPr>
              <a:t>Based on these observations, the hair may be narrowed down to a </a:t>
            </a:r>
            <a:r>
              <a:rPr lang="en-US" altLang="en-US" sz="2400" u="sng" dirty="0">
                <a:latin typeface="Agency FB" panose="020B0503020202020204" pitchFamily="34" charset="0"/>
              </a:rPr>
              <a:t>CLASS</a:t>
            </a:r>
            <a:r>
              <a:rPr lang="en-US" altLang="en-US" sz="2400" dirty="0">
                <a:latin typeface="Agency FB" panose="020B0503020202020204" pitchFamily="34" charset="0"/>
              </a:rPr>
              <a:t> of suspects.</a:t>
            </a:r>
          </a:p>
          <a:p>
            <a:pPr>
              <a:lnSpc>
                <a:spcPct val="80000"/>
              </a:lnSpc>
              <a:buFontTx/>
              <a:buChar char="•"/>
            </a:pPr>
            <a:r>
              <a:rPr lang="en-US" altLang="en-US" sz="2400" dirty="0">
                <a:latin typeface="Agency FB" panose="020B0503020202020204" pitchFamily="34" charset="0"/>
              </a:rPr>
              <a:t>Ex. This hair belongs to an Asian female.</a:t>
            </a:r>
          </a:p>
          <a:p>
            <a:pPr>
              <a:lnSpc>
                <a:spcPct val="80000"/>
              </a:lnSpc>
            </a:pPr>
            <a:endParaRPr lang="en-US" altLang="en-US" sz="2400" dirty="0">
              <a:latin typeface="Agency FB" panose="020B0503020202020204" pitchFamily="34" charset="0"/>
            </a:endParaRPr>
          </a:p>
        </p:txBody>
      </p:sp>
      <p:pic>
        <p:nvPicPr>
          <p:cNvPr id="8" name="Picture 8" descr="Mongoloid Head Hair">
            <a:extLst>
              <a:ext uri="{FF2B5EF4-FFF2-40B4-BE49-F238E27FC236}">
                <a16:creationId xmlns:a16="http://schemas.microsoft.com/office/drawing/2014/main" xmlns="" id="{0C54C820-5FBC-455C-B21D-C54C1DC75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418" y="2894201"/>
            <a:ext cx="3031296" cy="2504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43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Introduction:</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xmlns="" id="{40284B3A-76F1-4BFB-9915-ABF9EE1ADCDE}"/>
              </a:ext>
            </a:extLst>
          </p:cNvPr>
          <p:cNvSpPr txBox="1">
            <a:spLocks noChangeArrowheads="1"/>
          </p:cNvSpPr>
          <p:nvPr/>
        </p:nvSpPr>
        <p:spPr>
          <a:xfrm>
            <a:off x="381000" y="1852722"/>
            <a:ext cx="8382000"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dirty="0">
                <a:latin typeface="Agency FB" panose="020B0503020202020204" pitchFamily="34" charset="0"/>
              </a:rPr>
              <a:t>Hair can be observed in two ways.</a:t>
            </a:r>
          </a:p>
          <a:p>
            <a:pPr>
              <a:lnSpc>
                <a:spcPct val="80000"/>
              </a:lnSpc>
              <a:buFontTx/>
              <a:buChar char="•"/>
            </a:pPr>
            <a:r>
              <a:rPr lang="en-US" altLang="en-US" b="1" dirty="0">
                <a:latin typeface="Agency FB" panose="020B0503020202020204" pitchFamily="34" charset="0"/>
              </a:rPr>
              <a:t>Macroscopic</a:t>
            </a:r>
            <a:r>
              <a:rPr lang="en-US" altLang="en-US" dirty="0">
                <a:latin typeface="Agency FB" panose="020B0503020202020204" pitchFamily="34" charset="0"/>
              </a:rPr>
              <a:t>:</a:t>
            </a:r>
          </a:p>
          <a:p>
            <a:pPr lvl="1">
              <a:lnSpc>
                <a:spcPct val="80000"/>
              </a:lnSpc>
              <a:buFontTx/>
              <a:buChar char="–"/>
            </a:pPr>
            <a:r>
              <a:rPr lang="en-US" altLang="en-US" dirty="0">
                <a:latin typeface="Agency FB" panose="020B0503020202020204" pitchFamily="34" charset="0"/>
              </a:rPr>
              <a:t>Length</a:t>
            </a:r>
          </a:p>
          <a:p>
            <a:pPr lvl="1">
              <a:lnSpc>
                <a:spcPct val="80000"/>
              </a:lnSpc>
              <a:buFontTx/>
              <a:buChar char="–"/>
            </a:pPr>
            <a:r>
              <a:rPr lang="en-US" altLang="en-US" dirty="0">
                <a:latin typeface="Agency FB" panose="020B0503020202020204" pitchFamily="34" charset="0"/>
              </a:rPr>
              <a:t>Color</a:t>
            </a:r>
          </a:p>
          <a:p>
            <a:pPr lvl="1">
              <a:lnSpc>
                <a:spcPct val="80000"/>
              </a:lnSpc>
              <a:buFontTx/>
              <a:buChar char="–"/>
            </a:pPr>
            <a:r>
              <a:rPr lang="en-US" altLang="en-US" dirty="0">
                <a:latin typeface="Agency FB" panose="020B0503020202020204" pitchFamily="34" charset="0"/>
              </a:rPr>
              <a:t>Curliness</a:t>
            </a:r>
          </a:p>
          <a:p>
            <a:pPr>
              <a:lnSpc>
                <a:spcPct val="80000"/>
              </a:lnSpc>
              <a:buFontTx/>
              <a:buChar char="•"/>
            </a:pPr>
            <a:r>
              <a:rPr lang="en-US" altLang="en-US" b="1" dirty="0">
                <a:latin typeface="Agency FB" panose="020B0503020202020204" pitchFamily="34" charset="0"/>
              </a:rPr>
              <a:t>Microscopic</a:t>
            </a:r>
            <a:r>
              <a:rPr lang="en-US" altLang="en-US" dirty="0">
                <a:latin typeface="Agency FB" panose="020B0503020202020204" pitchFamily="34" charset="0"/>
              </a:rPr>
              <a:t>:</a:t>
            </a:r>
          </a:p>
          <a:p>
            <a:pPr lvl="1">
              <a:lnSpc>
                <a:spcPct val="80000"/>
              </a:lnSpc>
              <a:buFontTx/>
              <a:buChar char="–"/>
            </a:pPr>
            <a:r>
              <a:rPr lang="en-US" altLang="en-US" dirty="0">
                <a:latin typeface="Agency FB" panose="020B0503020202020204" pitchFamily="34" charset="0"/>
              </a:rPr>
              <a:t>Pattern of the medulla</a:t>
            </a:r>
          </a:p>
          <a:p>
            <a:pPr lvl="1">
              <a:lnSpc>
                <a:spcPct val="80000"/>
              </a:lnSpc>
              <a:buFontTx/>
              <a:buChar char="–"/>
            </a:pPr>
            <a:r>
              <a:rPr lang="en-US" altLang="en-US" dirty="0">
                <a:latin typeface="Agency FB" panose="020B0503020202020204" pitchFamily="34" charset="0"/>
              </a:rPr>
              <a:t>Pigmentation of the cortex</a:t>
            </a:r>
          </a:p>
          <a:p>
            <a:pPr lvl="1">
              <a:lnSpc>
                <a:spcPct val="80000"/>
              </a:lnSpc>
              <a:buFontTx/>
              <a:buChar char="–"/>
            </a:pPr>
            <a:r>
              <a:rPr lang="en-US" altLang="en-US" dirty="0">
                <a:latin typeface="Agency FB" panose="020B0503020202020204" pitchFamily="34" charset="0"/>
              </a:rPr>
              <a:t>Types of scales on the cuticle.</a:t>
            </a:r>
          </a:p>
          <a:p>
            <a:pPr>
              <a:lnSpc>
                <a:spcPct val="80000"/>
              </a:lnSpc>
              <a:buFontTx/>
              <a:buChar char="•"/>
            </a:pPr>
            <a:r>
              <a:rPr lang="en-US" altLang="en-US" dirty="0">
                <a:latin typeface="Agency FB" panose="020B0503020202020204" pitchFamily="34" charset="0"/>
              </a:rPr>
              <a:t>The best microscope to view hair is a comparison microscope that can allow a scientist to view two hair samples at the same time.</a:t>
            </a:r>
          </a:p>
          <a:p>
            <a:pPr lvl="1">
              <a:lnSpc>
                <a:spcPct val="80000"/>
              </a:lnSpc>
              <a:buFontTx/>
              <a:buChar char="–"/>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2050" name="Picture 2" descr="Image result for comparison microscope hair">
            <a:extLst>
              <a:ext uri="{FF2B5EF4-FFF2-40B4-BE49-F238E27FC236}">
                <a16:creationId xmlns:a16="http://schemas.microsoft.com/office/drawing/2014/main" xmlns="" id="{087A6368-6C60-4986-8F00-6FCC1E8E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055" y="3642015"/>
            <a:ext cx="2196692" cy="1647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healthy hair png">
            <a:extLst>
              <a:ext uri="{FF2B5EF4-FFF2-40B4-BE49-F238E27FC236}">
                <a16:creationId xmlns:a16="http://schemas.microsoft.com/office/drawing/2014/main" xmlns="" id="{39488FDB-5DC3-4C7A-B099-DC0C5FBA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75" y="1852722"/>
            <a:ext cx="2278625" cy="1647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7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Function of Hair:</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xmlns="" id="{8036231F-3255-468E-A651-F4C146A811B5}"/>
              </a:ext>
            </a:extLst>
          </p:cNvPr>
          <p:cNvSpPr txBox="1">
            <a:spLocks noChangeArrowheads="1"/>
          </p:cNvSpPr>
          <p:nvPr/>
        </p:nvSpPr>
        <p:spPr>
          <a:xfrm>
            <a:off x="0" y="1757094"/>
            <a:ext cx="8382000"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sz="3200" dirty="0">
                <a:latin typeface="Agency FB" panose="020B0503020202020204" pitchFamily="34" charset="0"/>
              </a:rPr>
              <a:t>Regulates temperature</a:t>
            </a:r>
          </a:p>
          <a:p>
            <a:pPr>
              <a:lnSpc>
                <a:spcPct val="80000"/>
              </a:lnSpc>
              <a:buFontTx/>
              <a:buChar char="•"/>
            </a:pPr>
            <a:endParaRPr lang="en-US" altLang="en-US" sz="3200" dirty="0">
              <a:latin typeface="Agency FB" panose="020B0503020202020204" pitchFamily="34" charset="0"/>
            </a:endParaRPr>
          </a:p>
          <a:p>
            <a:pPr>
              <a:lnSpc>
                <a:spcPct val="80000"/>
              </a:lnSpc>
              <a:buFontTx/>
              <a:buChar char="•"/>
            </a:pPr>
            <a:r>
              <a:rPr lang="en-US" altLang="en-US" sz="3200" dirty="0">
                <a:latin typeface="Agency FB" panose="020B0503020202020204" pitchFamily="34" charset="0"/>
              </a:rPr>
              <a:t>Protects skin</a:t>
            </a:r>
          </a:p>
          <a:p>
            <a:pPr>
              <a:lnSpc>
                <a:spcPct val="80000"/>
              </a:lnSpc>
              <a:buFontTx/>
              <a:buChar char="•"/>
            </a:pPr>
            <a:endParaRPr lang="en-US" altLang="en-US" sz="3200" dirty="0">
              <a:latin typeface="Agency FB" panose="020B0503020202020204" pitchFamily="34" charset="0"/>
            </a:endParaRPr>
          </a:p>
          <a:p>
            <a:pPr>
              <a:lnSpc>
                <a:spcPct val="80000"/>
              </a:lnSpc>
              <a:buFontTx/>
              <a:buChar char="•"/>
            </a:pPr>
            <a:r>
              <a:rPr lang="en-US" altLang="en-US" sz="3200" dirty="0">
                <a:latin typeface="Agency FB" panose="020B0503020202020204" pitchFamily="34" charset="0"/>
              </a:rPr>
              <a:t>Acts as a sensory organ</a:t>
            </a:r>
          </a:p>
          <a:p>
            <a:pPr lvl="1">
              <a:lnSpc>
                <a:spcPct val="80000"/>
              </a:lnSpc>
              <a:buFontTx/>
              <a:buChar char="–"/>
            </a:pPr>
            <a:endParaRPr lang="en-US" altLang="en-US" sz="2800"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6146" name="Picture 2" descr="Image result for polar bear">
            <a:extLst>
              <a:ext uri="{FF2B5EF4-FFF2-40B4-BE49-F238E27FC236}">
                <a16:creationId xmlns:a16="http://schemas.microsoft.com/office/drawing/2014/main" xmlns="" id="{6C0C0306-69C3-4A4D-BAF5-32B3CBFC2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01" y="3135306"/>
            <a:ext cx="4102217" cy="273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53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Structure of Hair:</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xmlns="" id="{360D6E11-A2D9-4397-8555-EFA380D90430}"/>
              </a:ext>
            </a:extLst>
          </p:cNvPr>
          <p:cNvSpPr txBox="1">
            <a:spLocks noChangeArrowheads="1"/>
          </p:cNvSpPr>
          <p:nvPr/>
        </p:nvSpPr>
        <p:spPr>
          <a:xfrm>
            <a:off x="170576" y="1759591"/>
            <a:ext cx="9006980"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dirty="0">
                <a:latin typeface="Agency FB" panose="020B0503020202020204" pitchFamily="34" charset="0"/>
              </a:rPr>
              <a:t>All hair has the same basic structure.</a:t>
            </a:r>
          </a:p>
          <a:p>
            <a:pPr>
              <a:lnSpc>
                <a:spcPct val="80000"/>
              </a:lnSpc>
              <a:buFontTx/>
              <a:buChar char="•"/>
            </a:pPr>
            <a:r>
              <a:rPr lang="en-US" altLang="en-US" dirty="0">
                <a:latin typeface="Agency FB" panose="020B0503020202020204" pitchFamily="34" charset="0"/>
              </a:rPr>
              <a:t>2 parts:</a:t>
            </a:r>
          </a:p>
          <a:p>
            <a:pPr lvl="1">
              <a:lnSpc>
                <a:spcPct val="80000"/>
              </a:lnSpc>
              <a:buFontTx/>
              <a:buChar char="–"/>
            </a:pPr>
            <a:r>
              <a:rPr lang="en-US" altLang="en-US" b="1" dirty="0">
                <a:latin typeface="Agency FB" panose="020B0503020202020204" pitchFamily="34" charset="0"/>
              </a:rPr>
              <a:t>Follicle</a:t>
            </a:r>
            <a:endParaRPr lang="en-US" altLang="en-US" dirty="0">
              <a:latin typeface="Agency FB" panose="020B0503020202020204" pitchFamily="34" charset="0"/>
            </a:endParaRPr>
          </a:p>
          <a:p>
            <a:pPr lvl="1">
              <a:lnSpc>
                <a:spcPct val="80000"/>
              </a:lnSpc>
              <a:buFontTx/>
              <a:buChar char="–"/>
            </a:pPr>
            <a:r>
              <a:rPr lang="en-US" altLang="en-US" b="1" dirty="0">
                <a:latin typeface="Agency FB" panose="020B0503020202020204" pitchFamily="34" charset="0"/>
              </a:rPr>
              <a:t>Shaft</a:t>
            </a:r>
          </a:p>
          <a:p>
            <a:pPr lvl="1">
              <a:lnSpc>
                <a:spcPct val="80000"/>
              </a:lnSpc>
              <a:buFontTx/>
              <a:buChar char="–"/>
            </a:pPr>
            <a:endParaRPr lang="en-US" altLang="en-US" sz="3200" b="1" dirty="0">
              <a:latin typeface="Agency FB" panose="020B0503020202020204" pitchFamily="34" charset="0"/>
            </a:endParaRPr>
          </a:p>
          <a:p>
            <a:pPr marL="457200" lvl="1" indent="0">
              <a:lnSpc>
                <a:spcPct val="80000"/>
              </a:lnSpc>
              <a:buNone/>
            </a:pPr>
            <a:endParaRPr lang="en-US" altLang="en-US" sz="3200" dirty="0">
              <a:latin typeface="Agency FB" panose="020B0503020202020204" pitchFamily="34" charset="0"/>
            </a:endParaRPr>
          </a:p>
          <a:p>
            <a:pPr>
              <a:lnSpc>
                <a:spcPct val="80000"/>
              </a:lnSpc>
              <a:buFontTx/>
              <a:buChar char="•"/>
            </a:pPr>
            <a:r>
              <a:rPr lang="en-US" altLang="en-US" dirty="0">
                <a:latin typeface="Agency FB" panose="020B0503020202020204" pitchFamily="34" charset="0"/>
              </a:rPr>
              <a:t>3 layers:</a:t>
            </a:r>
          </a:p>
          <a:p>
            <a:pPr lvl="3">
              <a:lnSpc>
                <a:spcPct val="80000"/>
              </a:lnSpc>
              <a:buFontTx/>
              <a:buChar char="–"/>
            </a:pPr>
            <a:r>
              <a:rPr lang="en-US" altLang="en-US" sz="2400" b="1" dirty="0">
                <a:latin typeface="Agency FB" panose="020B0503020202020204" pitchFamily="34" charset="0"/>
              </a:rPr>
              <a:t>Cuticle</a:t>
            </a:r>
            <a:r>
              <a:rPr lang="en-US" altLang="en-US" sz="2400" dirty="0">
                <a:latin typeface="Agency FB" panose="020B0503020202020204" pitchFamily="34" charset="0"/>
              </a:rPr>
              <a:t> (outer layer)</a:t>
            </a:r>
          </a:p>
          <a:p>
            <a:pPr lvl="3">
              <a:lnSpc>
                <a:spcPct val="80000"/>
              </a:lnSpc>
              <a:buFontTx/>
              <a:buChar char="–"/>
            </a:pPr>
            <a:r>
              <a:rPr lang="en-US" altLang="en-US" sz="2400" b="1" dirty="0">
                <a:latin typeface="Agency FB" panose="020B0503020202020204" pitchFamily="34" charset="0"/>
              </a:rPr>
              <a:t>Cortex</a:t>
            </a:r>
            <a:r>
              <a:rPr lang="en-US" altLang="en-US" sz="2400" dirty="0">
                <a:latin typeface="Agency FB" panose="020B0503020202020204" pitchFamily="34" charset="0"/>
              </a:rPr>
              <a:t> (middle layer)</a:t>
            </a:r>
          </a:p>
          <a:p>
            <a:pPr lvl="3">
              <a:lnSpc>
                <a:spcPct val="80000"/>
              </a:lnSpc>
              <a:buFontTx/>
              <a:buChar char="–"/>
            </a:pPr>
            <a:r>
              <a:rPr lang="en-US" altLang="en-US" sz="2400" b="1" dirty="0">
                <a:latin typeface="Agency FB" panose="020B0503020202020204" pitchFamily="34" charset="0"/>
              </a:rPr>
              <a:t>Medulla</a:t>
            </a:r>
            <a:r>
              <a:rPr lang="en-US" altLang="en-US" sz="2400" dirty="0">
                <a:latin typeface="Agency FB" panose="020B0503020202020204" pitchFamily="34" charset="0"/>
              </a:rPr>
              <a:t> (inner core of shaft)</a:t>
            </a:r>
          </a:p>
          <a:p>
            <a:pPr lvl="3">
              <a:lnSpc>
                <a:spcPct val="80000"/>
              </a:lnSpc>
              <a:buFontTx/>
              <a:buChar char="–"/>
            </a:pPr>
            <a:endParaRPr lang="en-US" altLang="en-US" dirty="0">
              <a:latin typeface="Comic Sans MS" panose="030F0702030302020204" pitchFamily="66" charset="0"/>
            </a:endParaRPr>
          </a:p>
          <a:p>
            <a:pPr lvl="3">
              <a:lnSpc>
                <a:spcPct val="80000"/>
              </a:lnSpc>
              <a:buFontTx/>
              <a:buChar char="–"/>
            </a:pPr>
            <a:endParaRPr lang="en-US" altLang="en-US" sz="1400" dirty="0">
              <a:latin typeface="Comic Sans MS" panose="030F0702030302020204" pitchFamily="66" charset="0"/>
            </a:endParaRPr>
          </a:p>
          <a:p>
            <a:pPr lvl="1">
              <a:lnSpc>
                <a:spcPct val="80000"/>
              </a:lnSpc>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7170" name="Picture 2" descr="Image result for 3 layers of hair">
            <a:extLst>
              <a:ext uri="{FF2B5EF4-FFF2-40B4-BE49-F238E27FC236}">
                <a16:creationId xmlns:a16="http://schemas.microsoft.com/office/drawing/2014/main" xmlns="" id="{DEF8C384-EA46-4D2E-8059-CB1BB33B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983" y="3803251"/>
            <a:ext cx="3002734" cy="24755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ollicle and shaft">
            <a:extLst>
              <a:ext uri="{FF2B5EF4-FFF2-40B4-BE49-F238E27FC236}">
                <a16:creationId xmlns:a16="http://schemas.microsoft.com/office/drawing/2014/main" xmlns="" id="{2A93EEBC-2125-473D-B67A-A37120CF9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87" y="592159"/>
            <a:ext cx="2410668" cy="311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154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100502"/>
            <a:ext cx="7370987" cy="860984"/>
          </a:xfrm>
          <a:solidFill>
            <a:srgbClr val="00FFFF"/>
          </a:solidFill>
          <a:ln>
            <a:solidFill>
              <a:srgbClr val="00FFFF"/>
            </a:solidFill>
          </a:ln>
        </p:spPr>
        <p:txBody>
          <a:bodyPr>
            <a:normAutofit/>
          </a:bodyPr>
          <a:lstStyle/>
          <a:p>
            <a:r>
              <a:rPr lang="en-US" sz="5400" b="1" dirty="0"/>
              <a:t>The Cuticle:</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xmlns="" id="{A5C72E37-D1C0-4469-AC5E-BC66EF7EA795}"/>
              </a:ext>
            </a:extLst>
          </p:cNvPr>
          <p:cNvSpPr txBox="1">
            <a:spLocks noChangeArrowheads="1"/>
          </p:cNvSpPr>
          <p:nvPr/>
        </p:nvSpPr>
        <p:spPr>
          <a:xfrm>
            <a:off x="102809" y="950588"/>
            <a:ext cx="5897461"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dirty="0">
                <a:latin typeface="Agency FB" panose="020B0503020202020204" pitchFamily="34" charset="0"/>
              </a:rPr>
              <a:t>A transparent outer layer of the hair shaft.</a:t>
            </a:r>
          </a:p>
          <a:p>
            <a:pPr>
              <a:lnSpc>
                <a:spcPct val="80000"/>
              </a:lnSpc>
              <a:buFontTx/>
              <a:buChar char="•"/>
            </a:pPr>
            <a:r>
              <a:rPr lang="en-US" altLang="en-US" dirty="0">
                <a:latin typeface="Agency FB" panose="020B0503020202020204" pitchFamily="34" charset="0"/>
              </a:rPr>
              <a:t>Made of scales that overlap</a:t>
            </a:r>
          </a:p>
          <a:p>
            <a:pPr>
              <a:lnSpc>
                <a:spcPct val="80000"/>
              </a:lnSpc>
              <a:buFontTx/>
              <a:buChar char="•"/>
            </a:pPr>
            <a:r>
              <a:rPr lang="en-US" altLang="en-US" u="sng" dirty="0">
                <a:latin typeface="Agency FB" panose="020B0503020202020204" pitchFamily="34" charset="0"/>
              </a:rPr>
              <a:t>Function</a:t>
            </a:r>
            <a:r>
              <a:rPr lang="en-US" altLang="en-US" dirty="0">
                <a:latin typeface="Agency FB" panose="020B0503020202020204" pitchFamily="34" charset="0"/>
              </a:rPr>
              <a:t>: to protect the inner layer of the shaft.</a:t>
            </a:r>
          </a:p>
          <a:p>
            <a:pPr>
              <a:lnSpc>
                <a:spcPct val="80000"/>
              </a:lnSpc>
              <a:buFontTx/>
              <a:buChar char="•"/>
            </a:pPr>
            <a:r>
              <a:rPr lang="en-US" altLang="en-US" dirty="0">
                <a:latin typeface="Agency FB" panose="020B0503020202020204" pitchFamily="34" charset="0"/>
              </a:rPr>
              <a:t>The scales move from the scalp to the end of the shaft.</a:t>
            </a:r>
          </a:p>
          <a:p>
            <a:pPr>
              <a:lnSpc>
                <a:spcPct val="80000"/>
              </a:lnSpc>
              <a:buFontTx/>
              <a:buChar char="•"/>
            </a:pPr>
            <a:r>
              <a:rPr lang="en-US" altLang="en-US" sz="2400" b="1" dirty="0">
                <a:latin typeface="Agency FB" panose="020B0503020202020204" pitchFamily="34" charset="0"/>
              </a:rPr>
              <a:t>Why would this information be important?</a:t>
            </a:r>
            <a:endParaRPr lang="en-US" altLang="en-US" sz="2400" b="1" dirty="0">
              <a:latin typeface="Comic Sans MS" panose="030F0702030302020204" pitchFamily="66" charset="0"/>
            </a:endParaRPr>
          </a:p>
          <a:p>
            <a:pPr>
              <a:lnSpc>
                <a:spcPct val="80000"/>
              </a:lnSpc>
              <a:buFontTx/>
              <a:buChar char="•"/>
            </a:pPr>
            <a:r>
              <a:rPr lang="en-US" altLang="en-US" sz="2400" b="1" dirty="0">
                <a:latin typeface="Agency FB" panose="020B0503020202020204" pitchFamily="34" charset="0"/>
              </a:rPr>
              <a:t>Answer</a:t>
            </a:r>
            <a:r>
              <a:rPr lang="en-US" altLang="en-US" sz="2400" dirty="0">
                <a:latin typeface="Agency FB" panose="020B0503020202020204" pitchFamily="34" charset="0"/>
              </a:rPr>
              <a:t>: when examining a section of hair, the part of the shaft closest to the scalp is the youngest part of the hair. This end can be used to test for the presence of toxins, drugs, or metals in the body (with a specific time period)</a:t>
            </a:r>
          </a:p>
          <a:p>
            <a:pPr lvl="1">
              <a:lnSpc>
                <a:spcPct val="80000"/>
              </a:lnSpc>
              <a:buFontTx/>
              <a:buChar char="–"/>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8194" name="Picture 2" descr="https://static1.squarespace.com/static/52e12f3be4b0c72a91e780ea/t/552d8170e4b0f5e9c64d6002/1429045642269/">
            <a:extLst>
              <a:ext uri="{FF2B5EF4-FFF2-40B4-BE49-F238E27FC236}">
                <a16:creationId xmlns:a16="http://schemas.microsoft.com/office/drawing/2014/main" xmlns="" id="{707F1934-7E0F-407E-9F10-154CF522F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32" y="963534"/>
            <a:ext cx="3301068" cy="25515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hair cuticle">
            <a:extLst>
              <a:ext uri="{FF2B5EF4-FFF2-40B4-BE49-F238E27FC236}">
                <a16:creationId xmlns:a16="http://schemas.microsoft.com/office/drawing/2014/main" xmlns="" id="{76A925DC-F612-4616-8E5A-1C7DA017E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88" y="4634739"/>
            <a:ext cx="2344485" cy="1714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985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3021A-FEFB-415B-BFA4-9B4BB27824EC}"/>
              </a:ext>
            </a:extLst>
          </p:cNvPr>
          <p:cNvSpPr>
            <a:spLocks noGrp="1"/>
          </p:cNvSpPr>
          <p:nvPr>
            <p:ph type="title"/>
          </p:nvPr>
        </p:nvSpPr>
        <p:spPr>
          <a:xfrm>
            <a:off x="0" y="373515"/>
            <a:ext cx="7886700" cy="1325563"/>
          </a:xfrm>
          <a:solidFill>
            <a:srgbClr val="00FFFF"/>
          </a:solidFill>
          <a:ln>
            <a:solidFill>
              <a:srgbClr val="00FFFF"/>
            </a:solidFill>
          </a:ln>
        </p:spPr>
        <p:txBody>
          <a:bodyPr>
            <a:normAutofit/>
          </a:bodyPr>
          <a:lstStyle/>
          <a:p>
            <a:r>
              <a:rPr lang="en-US" sz="5400" b="1" dirty="0"/>
              <a:t>The Cortex:</a:t>
            </a:r>
          </a:p>
        </p:txBody>
      </p:sp>
      <p:sp>
        <p:nvSpPr>
          <p:cNvPr id="3" name="Rectangle 2">
            <a:extLst>
              <a:ext uri="{FF2B5EF4-FFF2-40B4-BE49-F238E27FC236}">
                <a16:creationId xmlns:a16="http://schemas.microsoft.com/office/drawing/2014/main" xmlns="" id="{ED4A0C34-A783-490E-A680-8BBA35A8CF58}"/>
              </a:ext>
            </a:extLst>
          </p:cNvPr>
          <p:cNvSpPr/>
          <p:nvPr/>
        </p:nvSpPr>
        <p:spPr>
          <a:xfrm>
            <a:off x="3246539" y="6425967"/>
            <a:ext cx="5897461" cy="192947"/>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xmlns="" id="{7AA9C561-FDAC-4F68-BA8B-ED3CD1745A81}"/>
              </a:ext>
            </a:extLst>
          </p:cNvPr>
          <p:cNvSpPr txBox="1">
            <a:spLocks noChangeArrowheads="1"/>
          </p:cNvSpPr>
          <p:nvPr/>
        </p:nvSpPr>
        <p:spPr>
          <a:xfrm>
            <a:off x="197141" y="1929544"/>
            <a:ext cx="5062756"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en-US" altLang="en-US" dirty="0">
                <a:latin typeface="Agency FB" panose="020B0503020202020204" pitchFamily="34" charset="0"/>
              </a:rPr>
              <a:t>Middle part of the shaft</a:t>
            </a:r>
          </a:p>
          <a:p>
            <a:pPr>
              <a:lnSpc>
                <a:spcPct val="80000"/>
              </a:lnSpc>
              <a:buFontTx/>
              <a:buChar char="•"/>
            </a:pPr>
            <a:endParaRPr lang="en-US" altLang="en-US" dirty="0">
              <a:latin typeface="Agency FB" panose="020B0503020202020204" pitchFamily="34" charset="0"/>
            </a:endParaRPr>
          </a:p>
          <a:p>
            <a:pPr>
              <a:lnSpc>
                <a:spcPct val="80000"/>
              </a:lnSpc>
              <a:buFontTx/>
              <a:buChar char="•"/>
            </a:pPr>
            <a:r>
              <a:rPr lang="en-US" altLang="en-US" dirty="0">
                <a:latin typeface="Agency FB" panose="020B0503020202020204" pitchFamily="34" charset="0"/>
              </a:rPr>
              <a:t>Makes up the largest part (what you will most likely see under our microscopes)</a:t>
            </a:r>
          </a:p>
          <a:p>
            <a:pPr>
              <a:lnSpc>
                <a:spcPct val="80000"/>
              </a:lnSpc>
              <a:buFontTx/>
              <a:buChar char="•"/>
            </a:pPr>
            <a:endParaRPr lang="en-US" altLang="en-US" dirty="0">
              <a:latin typeface="Agency FB" panose="020B0503020202020204" pitchFamily="34" charset="0"/>
            </a:endParaRPr>
          </a:p>
          <a:p>
            <a:pPr>
              <a:lnSpc>
                <a:spcPct val="80000"/>
              </a:lnSpc>
              <a:buFontTx/>
              <a:buChar char="•"/>
            </a:pPr>
            <a:r>
              <a:rPr lang="en-US" altLang="en-US" dirty="0">
                <a:latin typeface="Agency FB" panose="020B0503020202020204" pitchFamily="34" charset="0"/>
              </a:rPr>
              <a:t>Contains most of the pigment (melanin) that give hair its color.</a:t>
            </a:r>
          </a:p>
          <a:p>
            <a:pPr>
              <a:lnSpc>
                <a:spcPct val="80000"/>
              </a:lnSpc>
              <a:buFontTx/>
              <a:buChar char="•"/>
            </a:pPr>
            <a:endParaRPr lang="en-US" altLang="en-US" dirty="0">
              <a:latin typeface="Comic Sans MS" panose="030F0702030302020204" pitchFamily="66" charset="0"/>
            </a:endParaRPr>
          </a:p>
          <a:p>
            <a:pPr>
              <a:lnSpc>
                <a:spcPct val="80000"/>
              </a:lnSpc>
              <a:buFontTx/>
              <a:buChar char="•"/>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lvl="1">
              <a:lnSpc>
                <a:spcPct val="80000"/>
              </a:lnSpc>
              <a:buFontTx/>
              <a:buChar char="–"/>
            </a:pPr>
            <a:endParaRPr lang="en-US" altLang="en-US" dirty="0">
              <a:latin typeface="Comic Sans MS" panose="030F0702030302020204" pitchFamily="66" charset="0"/>
            </a:endParaRPr>
          </a:p>
          <a:p>
            <a:pPr>
              <a:lnSpc>
                <a:spcPct val="80000"/>
              </a:lnSpc>
            </a:pPr>
            <a:endParaRPr lang="en-US" altLang="en-US" dirty="0">
              <a:latin typeface="Comic Sans MS" panose="030F0702030302020204" pitchFamily="66" charset="0"/>
            </a:endParaRPr>
          </a:p>
        </p:txBody>
      </p:sp>
      <p:pic>
        <p:nvPicPr>
          <p:cNvPr id="9218" name="Picture 2" descr="Image result for hair cortex">
            <a:extLst>
              <a:ext uri="{FF2B5EF4-FFF2-40B4-BE49-F238E27FC236}">
                <a16:creationId xmlns:a16="http://schemas.microsoft.com/office/drawing/2014/main" xmlns="" id="{18F2DC05-F632-489D-9556-2E9B5D3F6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512" y="3274328"/>
            <a:ext cx="3262082" cy="28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8849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226</TotalTime>
  <Words>553</Words>
  <Application>Microsoft Macintosh PowerPoint</Application>
  <PresentationFormat>On-screen Show (4:3)</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Fun Fact:</vt:lpstr>
      <vt:lpstr>Introduction:</vt:lpstr>
      <vt:lpstr>Introduction:</vt:lpstr>
      <vt:lpstr>Introduction:</vt:lpstr>
      <vt:lpstr>Function of Hair:</vt:lpstr>
      <vt:lpstr>Structure of Hair:</vt:lpstr>
      <vt:lpstr>The Cuticle:</vt:lpstr>
      <vt:lpstr>The Cortex:</vt:lpstr>
      <vt:lpstr>The Medulla:</vt:lpstr>
      <vt:lpstr>Lab Investigation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Niblett</dc:creator>
  <cp:lastModifiedBy>Plano High School</cp:lastModifiedBy>
  <cp:revision>11</cp:revision>
  <dcterms:created xsi:type="dcterms:W3CDTF">2019-01-09T23:45:24Z</dcterms:created>
  <dcterms:modified xsi:type="dcterms:W3CDTF">2019-10-17T13:59:28Z</dcterms:modified>
</cp:coreProperties>
</file>