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9" r:id="rId4"/>
    <p:sldId id="270" r:id="rId5"/>
    <p:sldId id="259" r:id="rId6"/>
    <p:sldId id="277" r:id="rId7"/>
    <p:sldId id="260" r:id="rId8"/>
    <p:sldId id="261" r:id="rId9"/>
    <p:sldId id="276" r:id="rId10"/>
    <p:sldId id="262" r:id="rId11"/>
    <p:sldId id="271" r:id="rId12"/>
    <p:sldId id="263" r:id="rId13"/>
    <p:sldId id="272" r:id="rId14"/>
    <p:sldId id="273" r:id="rId15"/>
    <p:sldId id="274" r:id="rId16"/>
    <p:sldId id="275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4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7FF3-3E93-4B43-82F8-3D2C6753C977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C764-3F01-43BF-9B1E-420B25E5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7FF3-3E93-4B43-82F8-3D2C6753C977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C764-3F01-43BF-9B1E-420B25E5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9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7FF3-3E93-4B43-82F8-3D2C6753C977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C764-3F01-43BF-9B1E-420B25E5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7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7FF3-3E93-4B43-82F8-3D2C6753C977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C764-3F01-43BF-9B1E-420B25E5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7FF3-3E93-4B43-82F8-3D2C6753C977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C764-3F01-43BF-9B1E-420B25E5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7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7FF3-3E93-4B43-82F8-3D2C6753C977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C764-3F01-43BF-9B1E-420B25E5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8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7FF3-3E93-4B43-82F8-3D2C6753C977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C764-3F01-43BF-9B1E-420B25E5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1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7FF3-3E93-4B43-82F8-3D2C6753C977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C764-3F01-43BF-9B1E-420B25E5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6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7FF3-3E93-4B43-82F8-3D2C6753C977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C764-3F01-43BF-9B1E-420B25E5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5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7FF3-3E93-4B43-82F8-3D2C6753C977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C764-3F01-43BF-9B1E-420B25E5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4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7FF3-3E93-4B43-82F8-3D2C6753C977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C764-3F01-43BF-9B1E-420B25E5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8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C7FF3-3E93-4B43-82F8-3D2C6753C977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FC764-3F01-43BF-9B1E-420B25E50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0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youtube.com/watch?v=_jT_YN4dao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0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3021A-FEFB-415B-BFA4-9B4BB278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3515"/>
            <a:ext cx="7886700" cy="1325563"/>
          </a:xfrm>
          <a:solidFill>
            <a:srgbClr val="00FFFF"/>
          </a:solidFill>
          <a:ln>
            <a:solidFill>
              <a:srgbClr val="00FFFF"/>
            </a:solidFill>
          </a:ln>
        </p:spPr>
        <p:txBody>
          <a:bodyPr>
            <a:normAutofit/>
          </a:bodyPr>
          <a:lstStyle/>
          <a:p>
            <a:r>
              <a:rPr lang="en-US" sz="5400" b="1" dirty="0"/>
              <a:t>Medullary Index: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4A0C34-A783-490E-A680-8BBA35A8CF58}"/>
              </a:ext>
            </a:extLst>
          </p:cNvPr>
          <p:cNvSpPr/>
          <p:nvPr/>
        </p:nvSpPr>
        <p:spPr>
          <a:xfrm>
            <a:off x="3246539" y="6425967"/>
            <a:ext cx="5897461" cy="192947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8036231F-3255-468E-A651-F4C146A811B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006367"/>
            <a:ext cx="8382000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 dirty="0">
                <a:latin typeface="Agency FB" panose="020B0503020202020204" pitchFamily="34" charset="0"/>
              </a:rPr>
              <a:t>The ratio of the diameter of the medulla to the diameter of the entire hair is known as the medullary index.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 dirty="0">
                <a:latin typeface="Agency FB" panose="020B0503020202020204" pitchFamily="34" charset="0"/>
              </a:rPr>
              <a:t>If the medullary index is 0.5 or greater, the hair most likely is animal hair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 dirty="0">
                <a:latin typeface="Agency FB" panose="020B0503020202020204" pitchFamily="34" charset="0"/>
              </a:rPr>
              <a:t>If the medullary index is 0.33 or less, the hair most likely is human hair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 sz="2800" dirty="0"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  <a:buFontTx/>
              <a:buChar char="–"/>
            </a:pPr>
            <a:endParaRPr lang="en-US" altLang="en-US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5404" y="4764217"/>
            <a:ext cx="49197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MI=  </a:t>
            </a:r>
            <a:r>
              <a:rPr lang="en-US" sz="3600" b="1" u="sng" dirty="0"/>
              <a:t>Width of Medulla</a:t>
            </a:r>
          </a:p>
          <a:p>
            <a:r>
              <a:rPr lang="en-US" sz="3600" b="1" dirty="0"/>
              <a:t>         Diameter of Hair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705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3021A-FEFB-415B-BFA4-9B4BB278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3515"/>
            <a:ext cx="7886700" cy="1325563"/>
          </a:xfrm>
          <a:solidFill>
            <a:srgbClr val="00FFFF"/>
          </a:solidFill>
          <a:ln>
            <a:solidFill>
              <a:srgbClr val="00FFFF"/>
            </a:solidFill>
          </a:ln>
        </p:spPr>
        <p:txBody>
          <a:bodyPr>
            <a:normAutofit/>
          </a:bodyPr>
          <a:lstStyle/>
          <a:p>
            <a:r>
              <a:rPr lang="en-US" sz="5400" b="1" dirty="0"/>
              <a:t>Practice: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4A0C34-A783-490E-A680-8BBA35A8CF58}"/>
              </a:ext>
            </a:extLst>
          </p:cNvPr>
          <p:cNvSpPr/>
          <p:nvPr/>
        </p:nvSpPr>
        <p:spPr>
          <a:xfrm>
            <a:off x="3246539" y="6425967"/>
            <a:ext cx="5897461" cy="192947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8036231F-3255-468E-A651-F4C146A811B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006367"/>
            <a:ext cx="8382000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 dirty="0">
                <a:latin typeface="Agency FB" panose="020B0503020202020204" pitchFamily="34" charset="0"/>
              </a:rPr>
              <a:t>Suppose this sample of hair has a diameter of 110 microns and has a medulla that measures 58 microns.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 dirty="0">
                <a:latin typeface="Agency FB" panose="020B0503020202020204" pitchFamily="34" charset="0"/>
              </a:rPr>
              <a:t>What is the medullary index of hair?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 dirty="0">
                <a:latin typeface="Agency FB" panose="020B0503020202020204" pitchFamily="34" charset="0"/>
              </a:rPr>
              <a:t>Is it human or animal?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 sz="2800" dirty="0"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  <a:buFontTx/>
              <a:buChar char="–"/>
            </a:pPr>
            <a:endParaRPr lang="en-US" altLang="en-US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446" y="3767561"/>
            <a:ext cx="2894728" cy="2351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611" y="4314423"/>
            <a:ext cx="36189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MI=  </a:t>
            </a:r>
            <a:r>
              <a:rPr lang="en-US" sz="2000" u="sng" dirty="0"/>
              <a:t>Width of Medulla</a:t>
            </a:r>
          </a:p>
          <a:p>
            <a:r>
              <a:rPr lang="en-US" sz="2000" dirty="0"/>
              <a:t>         Diameter of Hair</a:t>
            </a:r>
          </a:p>
          <a:p>
            <a:endParaRPr lang="en-US" sz="2000" dirty="0"/>
          </a:p>
          <a:p>
            <a:r>
              <a:rPr lang="en-US" sz="2000" dirty="0"/>
              <a:t>MI= </a:t>
            </a:r>
            <a:r>
              <a:rPr lang="en-US" sz="2000" u="sng" dirty="0"/>
              <a:t>58</a:t>
            </a:r>
          </a:p>
          <a:p>
            <a:r>
              <a:rPr lang="en-US" sz="2000" dirty="0"/>
              <a:t>        110</a:t>
            </a:r>
          </a:p>
          <a:p>
            <a:endParaRPr lang="en-US" sz="2000" dirty="0"/>
          </a:p>
          <a:p>
            <a:r>
              <a:rPr lang="en-US" sz="2000" dirty="0"/>
              <a:t>MI= 0.53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8799" y="4613919"/>
            <a:ext cx="21515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Animal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Hair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94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3021A-FEFB-415B-BFA4-9B4BB278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  <a:solidFill>
            <a:srgbClr val="00FFFF"/>
          </a:solidFill>
          <a:ln>
            <a:solidFill>
              <a:srgbClr val="00FFFF"/>
            </a:solidFill>
          </a:ln>
        </p:spPr>
        <p:txBody>
          <a:bodyPr>
            <a:normAutofit/>
          </a:bodyPr>
          <a:lstStyle/>
          <a:p>
            <a:r>
              <a:rPr lang="en-US" sz="5400" b="1" dirty="0"/>
              <a:t>Structure of Hair: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4A0C34-A783-490E-A680-8BBA35A8CF58}"/>
              </a:ext>
            </a:extLst>
          </p:cNvPr>
          <p:cNvSpPr/>
          <p:nvPr/>
        </p:nvSpPr>
        <p:spPr>
          <a:xfrm>
            <a:off x="3246539" y="6425967"/>
            <a:ext cx="5897461" cy="192947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360D6E11-A2D9-4397-8555-EFA380D90430}"/>
              </a:ext>
            </a:extLst>
          </p:cNvPr>
          <p:cNvSpPr txBox="1">
            <a:spLocks noChangeArrowheads="1"/>
          </p:cNvSpPr>
          <p:nvPr/>
        </p:nvSpPr>
        <p:spPr>
          <a:xfrm>
            <a:off x="207213" y="1344417"/>
            <a:ext cx="4812064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dirty="0">
                <a:latin typeface="Agency FB" panose="020B0503020202020204" pitchFamily="34" charset="0"/>
              </a:rPr>
              <a:t>Hair is incredibly strong, thanks to the protein that comprises it (</a:t>
            </a:r>
            <a:r>
              <a:rPr lang="en-US" altLang="en-US" b="1" u="sng" dirty="0">
                <a:latin typeface="Agency FB" panose="020B0503020202020204" pitchFamily="34" charset="0"/>
              </a:rPr>
              <a:t>keratin</a:t>
            </a:r>
            <a:r>
              <a:rPr lang="en-US" altLang="en-US" dirty="0">
                <a:latin typeface="Agency FB" panose="020B0503020202020204" pitchFamily="34" charset="0"/>
              </a:rPr>
              <a:t>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dirty="0">
                <a:latin typeface="Agency FB" panose="020B0503020202020204" pitchFamily="34" charset="0"/>
              </a:rPr>
              <a:t>Keratin is a chain of amino acids that forms a spiral or helix.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dirty="0">
                <a:latin typeface="Agency FB" panose="020B0503020202020204" pitchFamily="34" charset="0"/>
              </a:rPr>
              <a:t>Keratin helices are connected by strong bonds between the amino acids.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dirty="0">
                <a:latin typeface="Agency FB" panose="020B0503020202020204" pitchFamily="34" charset="0"/>
              </a:rPr>
              <a:t>These bonds also make hair resistant to decomposition, which is extremely useful to forensic investigators.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Agency FB" panose="020B0503020202020204" pitchFamily="34" charset="0"/>
            </a:endParaRPr>
          </a:p>
          <a:p>
            <a:pPr lvl="3">
              <a:lnSpc>
                <a:spcPct val="80000"/>
              </a:lnSpc>
              <a:buFontTx/>
              <a:buChar char="–"/>
            </a:pPr>
            <a:endParaRPr lang="en-US" altLang="en-US" dirty="0">
              <a:latin typeface="Comic Sans MS" panose="030F0702030302020204" pitchFamily="66" charset="0"/>
            </a:endParaRPr>
          </a:p>
          <a:p>
            <a:pPr lvl="3">
              <a:lnSpc>
                <a:spcPct val="80000"/>
              </a:lnSpc>
              <a:buFontTx/>
              <a:buChar char="–"/>
            </a:pPr>
            <a:endParaRPr lang="en-US" altLang="en-US" sz="1400" dirty="0"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</a:pPr>
            <a:endParaRPr lang="en-US" altLang="en-US" dirty="0"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  <a:buFontTx/>
              <a:buChar char="–"/>
            </a:pPr>
            <a:endParaRPr lang="en-US" altLang="en-US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hair anatomy keratin">
            <a:extLst>
              <a:ext uri="{FF2B5EF4-FFF2-40B4-BE49-F238E27FC236}">
                <a16:creationId xmlns:a16="http://schemas.microsoft.com/office/drawing/2014/main" xmlns="" id="{B234B7FF-E579-4724-8783-0F484C648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14" y="2808634"/>
            <a:ext cx="3829886" cy="2116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1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3021A-FEFB-415B-BFA4-9B4BB278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  <a:solidFill>
            <a:srgbClr val="00FFFF"/>
          </a:solidFill>
          <a:ln>
            <a:solidFill>
              <a:srgbClr val="00FFFF"/>
            </a:solidFill>
          </a:ln>
        </p:spPr>
        <p:txBody>
          <a:bodyPr>
            <a:normAutofit/>
          </a:bodyPr>
          <a:lstStyle/>
          <a:p>
            <a:r>
              <a:rPr lang="en-US" sz="5400" b="1" dirty="0"/>
              <a:t>Hair Analysis in Forensics: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4A0C34-A783-490E-A680-8BBA35A8CF58}"/>
              </a:ext>
            </a:extLst>
          </p:cNvPr>
          <p:cNvSpPr/>
          <p:nvPr/>
        </p:nvSpPr>
        <p:spPr>
          <a:xfrm>
            <a:off x="3246539" y="6425967"/>
            <a:ext cx="5897461" cy="192947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360D6E11-A2D9-4397-8555-EFA380D90430}"/>
              </a:ext>
            </a:extLst>
          </p:cNvPr>
          <p:cNvSpPr txBox="1">
            <a:spLocks noChangeArrowheads="1"/>
          </p:cNvSpPr>
          <p:nvPr/>
        </p:nvSpPr>
        <p:spPr>
          <a:xfrm>
            <a:off x="-109913" y="1319995"/>
            <a:ext cx="5532197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 dirty="0">
                <a:latin typeface="Agency FB" panose="020B0503020202020204" pitchFamily="34" charset="0"/>
              </a:rPr>
              <a:t>Forensic lab analysts use a variety of methods for analyzing hair.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 dirty="0">
                <a:latin typeface="Agency FB" panose="020B0503020202020204" pitchFamily="34" charset="0"/>
              </a:rPr>
              <a:t>Hair is collected by plucking, shaking and scraping surfaces.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 dirty="0">
                <a:latin typeface="Agency FB" panose="020B0503020202020204" pitchFamily="34" charset="0"/>
              </a:rPr>
              <a:t>Adhesives are also used to collect hairs from victims or objects.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 dirty="0">
                <a:latin typeface="Agency FB" panose="020B0503020202020204" pitchFamily="34" charset="0"/>
              </a:rPr>
              <a:t>The hair can then be analyzed using microscopy (microscope) or chemical testing.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 dirty="0">
              <a:latin typeface="Agency FB" panose="020B0503020202020204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Agency FB" panose="020B0503020202020204" pitchFamily="34" charset="0"/>
            </a:endParaRPr>
          </a:p>
          <a:p>
            <a:pPr lvl="3">
              <a:lnSpc>
                <a:spcPct val="80000"/>
              </a:lnSpc>
              <a:buFontTx/>
              <a:buChar char="–"/>
            </a:pPr>
            <a:endParaRPr lang="en-US" altLang="en-US" dirty="0">
              <a:latin typeface="Comic Sans MS" panose="030F0702030302020204" pitchFamily="66" charset="0"/>
            </a:endParaRPr>
          </a:p>
          <a:p>
            <a:pPr lvl="3">
              <a:lnSpc>
                <a:spcPct val="80000"/>
              </a:lnSpc>
              <a:buFontTx/>
              <a:buChar char="–"/>
            </a:pPr>
            <a:endParaRPr lang="en-US" altLang="en-US" sz="1400" dirty="0"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</a:pPr>
            <a:endParaRPr lang="en-US" altLang="en-US" dirty="0"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  <a:buFontTx/>
              <a:buChar char="–"/>
            </a:pPr>
            <a:endParaRPr lang="en-US" altLang="en-US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xmlns="" id="{DE1EF183-078D-458B-BA6D-9F78918F1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72" y="3850135"/>
            <a:ext cx="3539542" cy="2333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orensics hair">
            <a:extLst>
              <a:ext uri="{FF2B5EF4-FFF2-40B4-BE49-F238E27FC236}">
                <a16:creationId xmlns:a16="http://schemas.microsoft.com/office/drawing/2014/main" xmlns="" id="{EDA217B9-65D8-4D43-90C1-A9D46F32B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37" y="1767605"/>
            <a:ext cx="3039436" cy="1897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466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3021A-FEFB-415B-BFA4-9B4BB278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3515"/>
            <a:ext cx="7886700" cy="1325563"/>
          </a:xfrm>
          <a:solidFill>
            <a:srgbClr val="00FFFF"/>
          </a:solidFill>
          <a:ln>
            <a:solidFill>
              <a:srgbClr val="00FFFF"/>
            </a:solidFill>
          </a:ln>
        </p:spPr>
        <p:txBody>
          <a:bodyPr>
            <a:normAutofit/>
          </a:bodyPr>
          <a:lstStyle/>
          <a:p>
            <a:r>
              <a:rPr lang="en-US" sz="5400" b="1" dirty="0"/>
              <a:t>Hair Analysis in Forensics: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4A0C34-A783-490E-A680-8BBA35A8CF58}"/>
              </a:ext>
            </a:extLst>
          </p:cNvPr>
          <p:cNvSpPr/>
          <p:nvPr/>
        </p:nvSpPr>
        <p:spPr>
          <a:xfrm>
            <a:off x="3246539" y="6425967"/>
            <a:ext cx="5897461" cy="192947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360D6E11-A2D9-4397-8555-EFA380D90430}"/>
              </a:ext>
            </a:extLst>
          </p:cNvPr>
          <p:cNvSpPr txBox="1">
            <a:spLocks noChangeArrowheads="1"/>
          </p:cNvSpPr>
          <p:nvPr/>
        </p:nvSpPr>
        <p:spPr>
          <a:xfrm>
            <a:off x="170575" y="1759591"/>
            <a:ext cx="5398257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 dirty="0">
                <a:latin typeface="Agency FB" panose="020B0503020202020204" pitchFamily="34" charset="0"/>
              </a:rPr>
              <a:t>When using microscopy, investigators use a comparison microscope to make comparisons between the medullary index of a suspect hair and evidence hair.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 dirty="0">
                <a:latin typeface="Agency FB" panose="020B0503020202020204" pitchFamily="34" charset="0"/>
              </a:rPr>
              <a:t>Electron microscopes provide remarkably detailed views of a hair sample by magnifying up to 50,000 times.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 dirty="0">
              <a:latin typeface="Agency FB" panose="020B0503020202020204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Agency FB" panose="020B0503020202020204" pitchFamily="34" charset="0"/>
            </a:endParaRPr>
          </a:p>
          <a:p>
            <a:pPr lvl="3">
              <a:lnSpc>
                <a:spcPct val="80000"/>
              </a:lnSpc>
              <a:buFontTx/>
              <a:buChar char="–"/>
            </a:pPr>
            <a:endParaRPr lang="en-US" altLang="en-US" dirty="0">
              <a:latin typeface="Comic Sans MS" panose="030F0702030302020204" pitchFamily="66" charset="0"/>
            </a:endParaRPr>
          </a:p>
          <a:p>
            <a:pPr lvl="3">
              <a:lnSpc>
                <a:spcPct val="80000"/>
              </a:lnSpc>
              <a:buFontTx/>
              <a:buChar char="–"/>
            </a:pPr>
            <a:endParaRPr lang="en-US" altLang="en-US" sz="1400" dirty="0"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</a:pPr>
            <a:endParaRPr lang="en-US" altLang="en-US" dirty="0"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  <a:buFontTx/>
              <a:buChar char="–"/>
            </a:pPr>
            <a:endParaRPr lang="en-US" altLang="en-US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Image result for forensics hair">
            <a:extLst>
              <a:ext uri="{FF2B5EF4-FFF2-40B4-BE49-F238E27FC236}">
                <a16:creationId xmlns:a16="http://schemas.microsoft.com/office/drawing/2014/main" xmlns="" id="{1F7F77BA-D14D-4EB3-AA6F-ED4A15CD1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39112" y="2759716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3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3021A-FEFB-415B-BFA4-9B4BB278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3515"/>
            <a:ext cx="7886700" cy="1325563"/>
          </a:xfrm>
          <a:solidFill>
            <a:srgbClr val="00FFFF"/>
          </a:solidFill>
          <a:ln>
            <a:solidFill>
              <a:srgbClr val="00FFFF"/>
            </a:solidFill>
          </a:ln>
        </p:spPr>
        <p:txBody>
          <a:bodyPr>
            <a:normAutofit/>
          </a:bodyPr>
          <a:lstStyle/>
          <a:p>
            <a:r>
              <a:rPr lang="en-US" sz="5400" b="1" dirty="0"/>
              <a:t>Hair Analysis in Forensics: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4A0C34-A783-490E-A680-8BBA35A8CF58}"/>
              </a:ext>
            </a:extLst>
          </p:cNvPr>
          <p:cNvSpPr/>
          <p:nvPr/>
        </p:nvSpPr>
        <p:spPr>
          <a:xfrm>
            <a:off x="3246539" y="6425967"/>
            <a:ext cx="5897461" cy="192947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360D6E11-A2D9-4397-8555-EFA380D90430}"/>
              </a:ext>
            </a:extLst>
          </p:cNvPr>
          <p:cNvSpPr txBox="1">
            <a:spLocks noChangeArrowheads="1"/>
          </p:cNvSpPr>
          <p:nvPr/>
        </p:nvSpPr>
        <p:spPr>
          <a:xfrm>
            <a:off x="170576" y="1759591"/>
            <a:ext cx="5483744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 dirty="0">
                <a:latin typeface="Agency FB" panose="020B0503020202020204" pitchFamily="34" charset="0"/>
              </a:rPr>
              <a:t>Anything ingested or absorbed through your skin becomes part of your hair.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 dirty="0">
                <a:latin typeface="Agency FB" panose="020B0503020202020204" pitchFamily="34" charset="0"/>
              </a:rPr>
              <a:t>This has proven to be beneficial for forensic investigators.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 dirty="0">
                <a:latin typeface="Agency FB" panose="020B0503020202020204" pitchFamily="34" charset="0"/>
              </a:rPr>
              <a:t>Since hair does not readily decompose, tests can help establish a timeline of a suspect’s or victim’s exposure to toxins or drugs.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sz="2800" dirty="0">
                <a:latin typeface="Agency FB" panose="020B0503020202020204" pitchFamily="34" charset="0"/>
              </a:rPr>
              <a:t>   Ex. </a:t>
            </a:r>
            <a:r>
              <a:rPr lang="en-US" altLang="en-US" sz="2800" dirty="0">
                <a:latin typeface="Agency FB" panose="020B0503020202020204" pitchFamily="34" charset="0"/>
                <a:hlinkClick r:id="rId2"/>
              </a:rPr>
              <a:t>Napoleon Bonaparte</a:t>
            </a:r>
            <a:endParaRPr lang="en-US" altLang="en-US" sz="2800" dirty="0">
              <a:latin typeface="Agency FB" panose="020B0503020202020204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 dirty="0">
              <a:latin typeface="Agency FB" panose="020B0503020202020204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Agency FB" panose="020B0503020202020204" pitchFamily="34" charset="0"/>
            </a:endParaRPr>
          </a:p>
          <a:p>
            <a:pPr lvl="3">
              <a:lnSpc>
                <a:spcPct val="80000"/>
              </a:lnSpc>
              <a:buFontTx/>
              <a:buChar char="–"/>
            </a:pPr>
            <a:endParaRPr lang="en-US" altLang="en-US" dirty="0">
              <a:latin typeface="Comic Sans MS" panose="030F0702030302020204" pitchFamily="66" charset="0"/>
            </a:endParaRPr>
          </a:p>
          <a:p>
            <a:pPr lvl="3">
              <a:lnSpc>
                <a:spcPct val="80000"/>
              </a:lnSpc>
              <a:buFontTx/>
              <a:buChar char="–"/>
            </a:pPr>
            <a:endParaRPr lang="en-US" altLang="en-US" sz="1400" dirty="0"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</a:pPr>
            <a:endParaRPr lang="en-US" altLang="en-US" dirty="0"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  <a:buFontTx/>
              <a:buChar char="–"/>
            </a:pPr>
            <a:endParaRPr lang="en-US" altLang="en-US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Image result for click for video png">
            <a:extLst>
              <a:ext uri="{FF2B5EF4-FFF2-40B4-BE49-F238E27FC236}">
                <a16:creationId xmlns:a16="http://schemas.microsoft.com/office/drawing/2014/main" xmlns="" id="{65397085-F6DE-40F4-BE70-2A030BFE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2" y="5963874"/>
            <a:ext cx="677411" cy="67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napoleon bonaparte hair">
            <a:extLst>
              <a:ext uri="{FF2B5EF4-FFF2-40B4-BE49-F238E27FC236}">
                <a16:creationId xmlns:a16="http://schemas.microsoft.com/office/drawing/2014/main" xmlns="" id="{BA3494AA-47E5-4E02-9F55-C8582330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26" y="3026037"/>
            <a:ext cx="3368374" cy="2449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2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3021A-FEFB-415B-BFA4-9B4BB278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  <a:solidFill>
            <a:srgbClr val="00FFFF"/>
          </a:solidFill>
          <a:ln>
            <a:solidFill>
              <a:srgbClr val="00FFFF"/>
            </a:solidFill>
          </a:ln>
        </p:spPr>
        <p:txBody>
          <a:bodyPr>
            <a:normAutofit/>
          </a:bodyPr>
          <a:lstStyle/>
          <a:p>
            <a:r>
              <a:rPr lang="en-US" sz="5400" b="1" dirty="0"/>
              <a:t>Hair Analysis in Forensics: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4A0C34-A783-490E-A680-8BBA35A8CF58}"/>
              </a:ext>
            </a:extLst>
          </p:cNvPr>
          <p:cNvSpPr/>
          <p:nvPr/>
        </p:nvSpPr>
        <p:spPr>
          <a:xfrm>
            <a:off x="3246539" y="6425967"/>
            <a:ext cx="5897461" cy="192947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360D6E11-A2D9-4397-8555-EFA380D90430}"/>
              </a:ext>
            </a:extLst>
          </p:cNvPr>
          <p:cNvSpPr txBox="1">
            <a:spLocks noChangeArrowheads="1"/>
          </p:cNvSpPr>
          <p:nvPr/>
        </p:nvSpPr>
        <p:spPr>
          <a:xfrm>
            <a:off x="170575" y="1344417"/>
            <a:ext cx="5031887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 dirty="0">
                <a:latin typeface="Agency FB" panose="020B0503020202020204" pitchFamily="34" charset="0"/>
              </a:rPr>
              <a:t>A test called Neutron Activation Analysis can be used to detect toxins/chemicals within the hair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 dirty="0">
                <a:latin typeface="Agency FB" panose="020B0503020202020204" pitchFamily="34" charset="0"/>
              </a:rPr>
              <a:t>This test can provide links between hair evidence and the circumstances surrounding the hair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 dirty="0">
                <a:latin typeface="Agency FB" panose="020B0503020202020204" pitchFamily="34" charset="0"/>
              </a:rPr>
              <a:t>NAA was the nuclear test that was performed on Napoleon Bonaparte’s hair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 dirty="0">
              <a:latin typeface="Agency FB" panose="020B0503020202020204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Agency FB" panose="020B0503020202020204" pitchFamily="34" charset="0"/>
            </a:endParaRPr>
          </a:p>
          <a:p>
            <a:pPr lvl="3">
              <a:lnSpc>
                <a:spcPct val="80000"/>
              </a:lnSpc>
              <a:buFontTx/>
              <a:buChar char="–"/>
            </a:pPr>
            <a:endParaRPr lang="en-US" altLang="en-US" dirty="0">
              <a:latin typeface="Comic Sans MS" panose="030F0702030302020204" pitchFamily="66" charset="0"/>
            </a:endParaRPr>
          </a:p>
          <a:p>
            <a:pPr lvl="3">
              <a:lnSpc>
                <a:spcPct val="80000"/>
              </a:lnSpc>
              <a:buFontTx/>
              <a:buChar char="–"/>
            </a:pPr>
            <a:endParaRPr lang="en-US" altLang="en-US" sz="1400" dirty="0"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</a:pPr>
            <a:endParaRPr lang="en-US" altLang="en-US" dirty="0"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  <a:buFontTx/>
              <a:buChar char="–"/>
            </a:pPr>
            <a:endParaRPr lang="en-US" altLang="en-US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xmlns="" id="{66227608-1724-4B3D-89CC-801EE9F2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83" y="3383263"/>
            <a:ext cx="4032417" cy="2047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6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4597CE11-B8B7-42A7-90A4-19DCC5447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461" y="109537"/>
            <a:ext cx="8229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00FFFF"/>
                </a:solidFill>
                <a:latin typeface="Rockwell Extra Bold" panose="02060903040505020403" pitchFamily="18" charset="0"/>
              </a:rPr>
              <a:t>Review &amp; Reinforcement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C4491E1D-920E-483C-ADC1-56D288130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461" y="1481676"/>
            <a:ext cx="7290558" cy="43513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4000" u="sng" dirty="0">
                <a:latin typeface="Agency FB" panose="020B0503020202020204" pitchFamily="34" charset="0"/>
              </a:rPr>
              <a:t>Complete the Hair Review Worksheet</a:t>
            </a:r>
            <a:endParaRPr lang="en-US" altLang="en-US" sz="4000" dirty="0">
              <a:latin typeface="Agency FB" panose="020B0503020202020204" pitchFamily="34" charset="0"/>
            </a:endParaRPr>
          </a:p>
        </p:txBody>
      </p:sp>
      <p:pic>
        <p:nvPicPr>
          <p:cNvPr id="12290" name="Picture 2" descr="Related image">
            <a:extLst>
              <a:ext uri="{FF2B5EF4-FFF2-40B4-BE49-F238E27FC236}">
                <a16:creationId xmlns:a16="http://schemas.microsoft.com/office/drawing/2014/main" xmlns="" id="{94B6D67D-3F6E-4E0C-A126-4EB332F5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33" b="97444" l="8333" r="94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18" y="3791569"/>
            <a:ext cx="3135385" cy="313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3021A-FEFB-415B-BFA4-9B4BB278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568"/>
            <a:ext cx="7886700" cy="1325563"/>
          </a:xfrm>
          <a:solidFill>
            <a:srgbClr val="00FFFF"/>
          </a:solidFill>
          <a:ln>
            <a:solidFill>
              <a:srgbClr val="00FFFF"/>
            </a:solidFill>
          </a:ln>
        </p:spPr>
        <p:txBody>
          <a:bodyPr>
            <a:normAutofit/>
          </a:bodyPr>
          <a:lstStyle/>
          <a:p>
            <a:r>
              <a:rPr lang="en-US" sz="5400" b="1" dirty="0"/>
              <a:t>Recap: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4A0C34-A783-490E-A680-8BBA35A8CF58}"/>
              </a:ext>
            </a:extLst>
          </p:cNvPr>
          <p:cNvSpPr/>
          <p:nvPr/>
        </p:nvSpPr>
        <p:spPr>
          <a:xfrm>
            <a:off x="3246539" y="6425967"/>
            <a:ext cx="5897461" cy="192947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1C9DFF-77F2-43F5-B402-C42D5C663E1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522066"/>
            <a:ext cx="91440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1" dirty="0">
                <a:latin typeface="Bradley Hand ITC" panose="03070402050302030203" pitchFamily="66" charset="0"/>
              </a:rPr>
              <a:t>Hair can be considered both class and individual evidence depending on if the follicle is present.</a:t>
            </a:r>
          </a:p>
          <a:p>
            <a:r>
              <a:rPr lang="en-US" altLang="en-US" sz="3600" b="1" dirty="0">
                <a:latin typeface="Bradley Hand ITC" panose="03070402050302030203" pitchFamily="66" charset="0"/>
              </a:rPr>
              <a:t>The follicle is the part of the hair that contains DNA.</a:t>
            </a:r>
          </a:p>
          <a:p>
            <a:r>
              <a:rPr lang="en-US" altLang="en-US" sz="3600" b="1" dirty="0">
                <a:latin typeface="Bradley Hand ITC" panose="03070402050302030203" pitchFamily="66" charset="0"/>
              </a:rPr>
              <a:t>The other part of the hair is called the shaft and is composed of 3 layers:</a:t>
            </a:r>
          </a:p>
          <a:p>
            <a:pPr lvl="2"/>
            <a:r>
              <a:rPr lang="en-US" altLang="en-US" sz="2800" b="1" dirty="0">
                <a:latin typeface="Bradley Hand ITC" panose="03070402050302030203" pitchFamily="66" charset="0"/>
              </a:rPr>
              <a:t>Cuticle</a:t>
            </a:r>
          </a:p>
          <a:p>
            <a:pPr lvl="2"/>
            <a:r>
              <a:rPr lang="en-US" altLang="en-US" sz="2800" b="1" dirty="0">
                <a:latin typeface="Bradley Hand ITC" panose="03070402050302030203" pitchFamily="66" charset="0"/>
              </a:rPr>
              <a:t>Cortex</a:t>
            </a:r>
          </a:p>
          <a:p>
            <a:pPr lvl="2"/>
            <a:r>
              <a:rPr lang="en-US" altLang="en-US" sz="2800" b="1" dirty="0">
                <a:latin typeface="Bradley Hand ITC" panose="03070402050302030203" pitchFamily="66" charset="0"/>
              </a:rPr>
              <a:t>Medulla</a:t>
            </a:r>
          </a:p>
        </p:txBody>
      </p:sp>
      <p:pic>
        <p:nvPicPr>
          <p:cNvPr id="5" name="Picture 2" descr="Image result for 3 layers of hair">
            <a:extLst>
              <a:ext uri="{FF2B5EF4-FFF2-40B4-BE49-F238E27FC236}">
                <a16:creationId xmlns:a16="http://schemas.microsoft.com/office/drawing/2014/main" xmlns="" id="{DEF8C384-EA46-4D2E-8059-CB1BB33BD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74" y="5323994"/>
            <a:ext cx="1860654" cy="153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3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3021A-FEFB-415B-BFA4-9B4BB278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3515"/>
            <a:ext cx="7886700" cy="1325563"/>
          </a:xfrm>
          <a:solidFill>
            <a:srgbClr val="00FFFF"/>
          </a:solidFill>
          <a:ln>
            <a:solidFill>
              <a:srgbClr val="00FFFF"/>
            </a:solidFill>
          </a:ln>
        </p:spPr>
        <p:txBody>
          <a:bodyPr>
            <a:normAutofit/>
          </a:bodyPr>
          <a:lstStyle/>
          <a:p>
            <a:r>
              <a:rPr lang="en-US" sz="5400" b="1" dirty="0"/>
              <a:t>Recap: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4A0C34-A783-490E-A680-8BBA35A8CF58}"/>
              </a:ext>
            </a:extLst>
          </p:cNvPr>
          <p:cNvSpPr/>
          <p:nvPr/>
        </p:nvSpPr>
        <p:spPr>
          <a:xfrm>
            <a:off x="3246539" y="6425967"/>
            <a:ext cx="5897461" cy="192947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1C9DFF-77F2-43F5-B402-C42D5C663E1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99078"/>
            <a:ext cx="879627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1" dirty="0">
                <a:latin typeface="Bradley Hand ITC" panose="03070402050302030203" pitchFamily="66" charset="0"/>
              </a:rPr>
              <a:t>Macroscopic properties of hair include characteristics that can be seen with the naked eye. What are some macroscopic properties?</a:t>
            </a:r>
          </a:p>
          <a:p>
            <a:r>
              <a:rPr lang="en-US" altLang="en-US" sz="3600" b="1" dirty="0">
                <a:latin typeface="Bradley Hand ITC" panose="03070402050302030203" pitchFamily="66" charset="0"/>
              </a:rPr>
              <a:t>Microscopic properties of hair include characteristics that must be seen with the aid of a microscope. What are some microscopic properties of hair?</a:t>
            </a:r>
            <a:endParaRPr lang="en-US" alt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3021A-FEFB-415B-BFA4-9B4BB278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3515"/>
            <a:ext cx="7886700" cy="1325563"/>
          </a:xfrm>
          <a:solidFill>
            <a:srgbClr val="00FFFF"/>
          </a:solidFill>
          <a:ln>
            <a:solidFill>
              <a:srgbClr val="00FFFF"/>
            </a:solidFill>
          </a:ln>
        </p:spPr>
        <p:txBody>
          <a:bodyPr>
            <a:normAutofit/>
          </a:bodyPr>
          <a:lstStyle/>
          <a:p>
            <a:r>
              <a:rPr lang="en-US" sz="5400" b="1" dirty="0"/>
              <a:t>Recap: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4A0C34-A783-490E-A680-8BBA35A8CF58}"/>
              </a:ext>
            </a:extLst>
          </p:cNvPr>
          <p:cNvSpPr/>
          <p:nvPr/>
        </p:nvSpPr>
        <p:spPr>
          <a:xfrm>
            <a:off x="3246539" y="6425967"/>
            <a:ext cx="5897461" cy="192947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1C9DFF-77F2-43F5-B402-C42D5C663E1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99078"/>
            <a:ext cx="879627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1" dirty="0">
                <a:latin typeface="Bradley Hand ITC" panose="03070402050302030203" pitchFamily="66" charset="0"/>
              </a:rPr>
              <a:t>There are 4 possible medulla patterns:</a:t>
            </a:r>
            <a:endParaRPr lang="en-US" altLang="en-US" sz="2800" b="1" dirty="0">
              <a:latin typeface="Bradley Hand ITC" panose="03070402050302030203" pitchFamily="66" charset="0"/>
            </a:endParaRPr>
          </a:p>
        </p:txBody>
      </p:sp>
      <p:pic>
        <p:nvPicPr>
          <p:cNvPr id="5" name="Picture 4" descr="Image result for medulla patterns chart">
            <a:extLst>
              <a:ext uri="{FF2B5EF4-FFF2-40B4-BE49-F238E27FC236}">
                <a16:creationId xmlns:a16="http://schemas.microsoft.com/office/drawing/2014/main" xmlns="" id="{96AC6D44-4D28-4DE7-814E-FDE6169B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15" y="2572801"/>
            <a:ext cx="4259439" cy="32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5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3021A-FEFB-415B-BFA4-9B4BB278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3515"/>
            <a:ext cx="7886700" cy="1325563"/>
          </a:xfrm>
          <a:solidFill>
            <a:srgbClr val="00FFFF"/>
          </a:solidFill>
          <a:ln>
            <a:solidFill>
              <a:srgbClr val="00FFFF"/>
            </a:solidFill>
          </a:ln>
        </p:spPr>
        <p:txBody>
          <a:bodyPr>
            <a:normAutofit/>
          </a:bodyPr>
          <a:lstStyle/>
          <a:p>
            <a:r>
              <a:rPr lang="en-US" sz="5400" b="1" dirty="0"/>
              <a:t>Introduction: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4A0C34-A783-490E-A680-8BBA35A8CF58}"/>
              </a:ext>
            </a:extLst>
          </p:cNvPr>
          <p:cNvSpPr/>
          <p:nvPr/>
        </p:nvSpPr>
        <p:spPr>
          <a:xfrm>
            <a:off x="3246539" y="6425967"/>
            <a:ext cx="5897461" cy="192947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CD8C743-DAD1-4D82-9114-8A37A3407125}"/>
              </a:ext>
            </a:extLst>
          </p:cNvPr>
          <p:cNvSpPr txBox="1">
            <a:spLocks noChangeArrowheads="1"/>
          </p:cNvSpPr>
          <p:nvPr/>
        </p:nvSpPr>
        <p:spPr>
          <a:xfrm>
            <a:off x="191242" y="1873735"/>
            <a:ext cx="4457001" cy="3962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dirty="0">
                <a:latin typeface="Agency FB" panose="020B0503020202020204" pitchFamily="34" charset="0"/>
              </a:rPr>
              <a:t>Today, we will be discussing other properties of hair as well as how the medulla can be used to match suspect hair samples to evidence hair samples.</a:t>
            </a:r>
          </a:p>
          <a:p>
            <a:pPr>
              <a:lnSpc>
                <a:spcPct val="80000"/>
              </a:lnSpc>
            </a:pPr>
            <a:endParaRPr lang="en-US" altLang="en-US" dirty="0">
              <a:latin typeface="Bradley Hand ITC" panose="03070402050302030203" pitchFamily="66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6CEA30D4-AE3E-4D07-AA10-DBAA77236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332" y="2238770"/>
            <a:ext cx="3986213" cy="3046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97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3021A-FEFB-415B-BFA4-9B4BB278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3515"/>
            <a:ext cx="7886700" cy="1325563"/>
          </a:xfrm>
          <a:solidFill>
            <a:srgbClr val="00FFFF"/>
          </a:solidFill>
          <a:ln>
            <a:solidFill>
              <a:srgbClr val="00FFFF"/>
            </a:solidFill>
          </a:ln>
        </p:spPr>
        <p:txBody>
          <a:bodyPr>
            <a:normAutofit/>
          </a:bodyPr>
          <a:lstStyle/>
          <a:p>
            <a:r>
              <a:rPr lang="en-US" sz="5400" b="1" dirty="0"/>
              <a:t>Hair Regions: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4A0C34-A783-490E-A680-8BBA35A8CF58}"/>
              </a:ext>
            </a:extLst>
          </p:cNvPr>
          <p:cNvSpPr/>
          <p:nvPr/>
        </p:nvSpPr>
        <p:spPr>
          <a:xfrm>
            <a:off x="3246539" y="6425967"/>
            <a:ext cx="5897461" cy="192947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CD8C743-DAD1-4D82-9114-8A37A3407125}"/>
              </a:ext>
            </a:extLst>
          </p:cNvPr>
          <p:cNvSpPr txBox="1">
            <a:spLocks noChangeArrowheads="1"/>
          </p:cNvSpPr>
          <p:nvPr/>
        </p:nvSpPr>
        <p:spPr>
          <a:xfrm>
            <a:off x="170641" y="1736531"/>
            <a:ext cx="7024032" cy="3962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dirty="0">
                <a:latin typeface="Agency FB" panose="020B0503020202020204" pitchFamily="34" charset="0"/>
              </a:rPr>
              <a:t>Human hairs can vary from region to region on the body of the same person.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dirty="0">
                <a:latin typeface="Agency FB" panose="020B0503020202020204" pitchFamily="34" charset="0"/>
              </a:rPr>
              <a:t>Hairs originate from: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3600" dirty="0">
                <a:latin typeface="Agency FB" panose="020B0503020202020204" pitchFamily="34" charset="0"/>
              </a:rPr>
              <a:t>Head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3600" dirty="0">
                <a:latin typeface="Agency FB" panose="020B0503020202020204" pitchFamily="34" charset="0"/>
              </a:rPr>
              <a:t>Eyebrow/lash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3600" dirty="0">
                <a:latin typeface="Agency FB" panose="020B0503020202020204" pitchFamily="34" charset="0"/>
              </a:rPr>
              <a:t>Beard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3600" dirty="0">
                <a:latin typeface="Agency FB" panose="020B0503020202020204" pitchFamily="34" charset="0"/>
              </a:rPr>
              <a:t>Pubic area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3600" dirty="0">
                <a:latin typeface="Agency FB" panose="020B0503020202020204" pitchFamily="34" charset="0"/>
              </a:rPr>
              <a:t>Body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3600" dirty="0">
                <a:latin typeface="Agency FB" panose="020B0503020202020204" pitchFamily="34" charset="0"/>
              </a:rPr>
              <a:t>Underarm</a:t>
            </a:r>
          </a:p>
          <a:p>
            <a:pPr lvl="1">
              <a:lnSpc>
                <a:spcPct val="80000"/>
              </a:lnSpc>
              <a:buFontTx/>
              <a:buChar char="•"/>
            </a:pPr>
            <a:endParaRPr lang="en-US" altLang="en-US" sz="3600" dirty="0">
              <a:latin typeface="Agency FB" panose="020B050302020202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dirty="0">
              <a:latin typeface="Bradley Hand ITC" panose="03070402050302030203" pitchFamily="66" charset="0"/>
            </a:endParaRPr>
          </a:p>
        </p:txBody>
      </p:sp>
      <p:pic>
        <p:nvPicPr>
          <p:cNvPr id="6146" name="Picture 2" descr="Image result for beard hair">
            <a:extLst>
              <a:ext uri="{FF2B5EF4-FFF2-40B4-BE49-F238E27FC236}">
                <a16:creationId xmlns:a16="http://schemas.microsoft.com/office/drawing/2014/main" xmlns="" id="{DB01D224-3981-4421-83BF-C6E2E55B6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5"/>
          <a:stretch/>
        </p:blipFill>
        <p:spPr bwMode="auto">
          <a:xfrm>
            <a:off x="4421740" y="4073615"/>
            <a:ext cx="4099179" cy="2407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42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3021A-FEFB-415B-BFA4-9B4BB278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  <a:solidFill>
            <a:srgbClr val="00FFFF"/>
          </a:solidFill>
          <a:ln>
            <a:solidFill>
              <a:srgbClr val="00FFFF"/>
            </a:solidFill>
          </a:ln>
        </p:spPr>
        <p:txBody>
          <a:bodyPr>
            <a:normAutofit/>
          </a:bodyPr>
          <a:lstStyle/>
          <a:p>
            <a:r>
              <a:rPr lang="en-US" sz="5400" b="1" dirty="0"/>
              <a:t>Hair Differences: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4A0C34-A783-490E-A680-8BBA35A8CF58}"/>
              </a:ext>
            </a:extLst>
          </p:cNvPr>
          <p:cNvSpPr/>
          <p:nvPr/>
        </p:nvSpPr>
        <p:spPr>
          <a:xfrm>
            <a:off x="3246539" y="6425967"/>
            <a:ext cx="5897461" cy="192947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6E19CB8A-6A46-4BAC-A5B3-30E0B2A53975}"/>
              </a:ext>
            </a:extLst>
          </p:cNvPr>
          <p:cNvSpPr txBox="1">
            <a:spLocks noChangeArrowheads="1"/>
          </p:cNvSpPr>
          <p:nvPr/>
        </p:nvSpPr>
        <p:spPr>
          <a:xfrm>
            <a:off x="-145465" y="1394004"/>
            <a:ext cx="4176625" cy="4790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dirty="0">
                <a:latin typeface="Agency FB" panose="020B0503020202020204" pitchFamily="34" charset="0"/>
              </a:rPr>
              <a:t>Hairs can vary from one source to another.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dirty="0">
                <a:latin typeface="Agency FB" panose="020B0503020202020204" pitchFamily="34" charset="0"/>
              </a:rPr>
              <a:t>For example, different ethnic groups have unique characteristics in the properties of their hair.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dirty="0">
                <a:latin typeface="Agency FB" panose="020B0503020202020204" pitchFamily="34" charset="0"/>
              </a:rPr>
              <a:t>Hair examiners have identified some key physical characteristics that are associated with hair of different ancestral groups: European, Asian, and African.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latin typeface="Agency FB" panose="020B0503020202020204" pitchFamily="34" charset="0"/>
            </a:endParaRPr>
          </a:p>
        </p:txBody>
      </p:sp>
      <p:pic>
        <p:nvPicPr>
          <p:cNvPr id="1026" name="Picture 2" descr="Image result for european, african and asian 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38" y="3329960"/>
            <a:ext cx="5022762" cy="3025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uropean, african and asian h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490" y="1247832"/>
            <a:ext cx="2971800" cy="1962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4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3021A-FEFB-415B-BFA4-9B4BB278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3515"/>
            <a:ext cx="7886700" cy="1325563"/>
          </a:xfrm>
          <a:solidFill>
            <a:srgbClr val="00FFFF"/>
          </a:solidFill>
          <a:ln>
            <a:solidFill>
              <a:srgbClr val="00FFFF"/>
            </a:solidFill>
          </a:ln>
        </p:spPr>
        <p:txBody>
          <a:bodyPr>
            <a:normAutofit/>
          </a:bodyPr>
          <a:lstStyle/>
          <a:p>
            <a:r>
              <a:rPr lang="en-US" sz="5400" b="1" dirty="0"/>
              <a:t>Hair Differences: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4A0C34-A783-490E-A680-8BBA35A8CF58}"/>
              </a:ext>
            </a:extLst>
          </p:cNvPr>
          <p:cNvSpPr/>
          <p:nvPr/>
        </p:nvSpPr>
        <p:spPr>
          <a:xfrm>
            <a:off x="3246539" y="6425967"/>
            <a:ext cx="5897461" cy="192947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0284B3A-76F1-4BFB-9915-ABF9EE1ADCDE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852722"/>
            <a:ext cx="8382000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dirty="0">
                <a:latin typeface="Agency FB" panose="020B0503020202020204" pitchFamily="34" charset="0"/>
              </a:rPr>
              <a:t>Animal hair and human hair have several differences as well.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dirty="0">
                <a:latin typeface="Agency FB" panose="020B0503020202020204" pitchFamily="34" charset="0"/>
              </a:rPr>
              <a:t>Pigmentation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dirty="0">
                <a:latin typeface="Agency FB" panose="020B0503020202020204" pitchFamily="34" charset="0"/>
              </a:rPr>
              <a:t>Medullary index (we’ll discuss this at the end of the lesson)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dirty="0">
                <a:latin typeface="Agency FB" panose="020B0503020202020204" pitchFamily="34" charset="0"/>
              </a:rPr>
              <a:t>Cuticle type</a:t>
            </a:r>
          </a:p>
          <a:p>
            <a:pPr lvl="1">
              <a:lnSpc>
                <a:spcPct val="80000"/>
              </a:lnSpc>
              <a:buFontTx/>
              <a:buChar char="•"/>
            </a:pPr>
            <a:endParaRPr lang="en-US" altLang="en-US" dirty="0">
              <a:latin typeface="Agency FB" panose="020B0503020202020204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dirty="0">
              <a:latin typeface="Agency FB" panose="020B0503020202020204" pitchFamily="34" charset="0"/>
            </a:endParaRPr>
          </a:p>
          <a:p>
            <a:pPr lvl="1">
              <a:lnSpc>
                <a:spcPct val="80000"/>
              </a:lnSpc>
              <a:buFontTx/>
              <a:buChar char="–"/>
            </a:pPr>
            <a:endParaRPr lang="en-US" altLang="en-US" dirty="0"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  <a:buFontTx/>
              <a:buChar char="–"/>
            </a:pPr>
            <a:endParaRPr lang="en-US" altLang="en-US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Image result for animal hair vs human hair under micro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9" y="3641166"/>
            <a:ext cx="7399457" cy="2347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4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3021A-FEFB-415B-BFA4-9B4BB278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3515"/>
            <a:ext cx="7886700" cy="1325563"/>
          </a:xfrm>
          <a:solidFill>
            <a:srgbClr val="00FFFF"/>
          </a:solidFill>
          <a:ln>
            <a:solidFill>
              <a:srgbClr val="00FFFF"/>
            </a:solidFill>
          </a:ln>
        </p:spPr>
        <p:txBody>
          <a:bodyPr>
            <a:normAutofit/>
          </a:bodyPr>
          <a:lstStyle/>
          <a:p>
            <a:r>
              <a:rPr lang="en-US" sz="5400" b="1" dirty="0"/>
              <a:t>Hair Differences: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4A0C34-A783-490E-A680-8BBA35A8CF58}"/>
              </a:ext>
            </a:extLst>
          </p:cNvPr>
          <p:cNvSpPr/>
          <p:nvPr/>
        </p:nvSpPr>
        <p:spPr>
          <a:xfrm>
            <a:off x="3246539" y="6425967"/>
            <a:ext cx="5897461" cy="192947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DC47DC-6614-4C8D-B50C-99BF010D0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2295635"/>
            <a:ext cx="6705600" cy="3533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6232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832</TotalTime>
  <Words>654</Words>
  <Application>Microsoft Macintosh PowerPoint</Application>
  <PresentationFormat>On-screen Show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Recap:</vt:lpstr>
      <vt:lpstr>Recap:</vt:lpstr>
      <vt:lpstr>Recap:</vt:lpstr>
      <vt:lpstr>Introduction:</vt:lpstr>
      <vt:lpstr>Hair Regions:</vt:lpstr>
      <vt:lpstr>Hair Differences:</vt:lpstr>
      <vt:lpstr>Hair Differences:</vt:lpstr>
      <vt:lpstr>Hair Differences:</vt:lpstr>
      <vt:lpstr>Medullary Index:</vt:lpstr>
      <vt:lpstr>Practice:</vt:lpstr>
      <vt:lpstr>Structure of Hair:</vt:lpstr>
      <vt:lpstr>Hair Analysis in Forensics:</vt:lpstr>
      <vt:lpstr>Hair Analysis in Forensics:</vt:lpstr>
      <vt:lpstr>Hair Analysis in Forensics:</vt:lpstr>
      <vt:lpstr>Hair Analysis in Forensics:</vt:lpstr>
      <vt:lpstr>Review &amp; Reinforcement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Niblett</dc:creator>
  <cp:lastModifiedBy>Plano High School</cp:lastModifiedBy>
  <cp:revision>19</cp:revision>
  <dcterms:created xsi:type="dcterms:W3CDTF">2019-01-09T23:45:24Z</dcterms:created>
  <dcterms:modified xsi:type="dcterms:W3CDTF">2019-10-18T13:09:49Z</dcterms:modified>
</cp:coreProperties>
</file>