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83" r:id="rId10"/>
    <p:sldId id="282" r:id="rId11"/>
    <p:sldId id="265" r:id="rId12"/>
    <p:sldId id="268" r:id="rId13"/>
    <p:sldId id="28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9" r:id="rId23"/>
    <p:sldId id="278" r:id="rId24"/>
    <p:sldId id="279" r:id="rId25"/>
    <p:sldId id="280" r:id="rId26"/>
    <p:sldId id="281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550BA-2A22-4FBE-A280-641174084DBF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5E37-84DF-4387-9CB1-DC1BC0F90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6D5B4E6-2ED0-B043-BC4E-F7D37EAC41CD}" type="slidenum">
              <a:rPr lang="en-US" sz="1200"/>
              <a:pPr/>
              <a:t>27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2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F86F1A0-14E8-8C4E-BEFF-968F3881EDD5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19C6C47-DE7C-B549-9D75-F90A46525FDB}" type="slidenum">
              <a:rPr lang="en-US" sz="1200"/>
              <a:pPr/>
              <a:t>29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1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C39A-0ADC-4D9B-9E91-2AE0D164E91B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231A-0745-4956-BD3F-72F8B668D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4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8" Type="http://schemas.openxmlformats.org/officeDocument/2006/relationships/image" Target="../media/image63.jpeg"/><Relationship Id="rId9" Type="http://schemas.openxmlformats.org/officeDocument/2006/relationships/image" Target="../media/image64.jpeg"/><Relationship Id="rId10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400800" cy="1470025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Trace Evidence: Hair</a:t>
            </a:r>
            <a:endParaRPr lang="en-US" dirty="0" smtClean="0"/>
          </a:p>
        </p:txBody>
      </p:sp>
      <p:pic>
        <p:nvPicPr>
          <p:cNvPr id="3076" name="Picture 5" descr="LAW_SM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scientopia.org/blogs/scicurious/files/2013/03/cousin-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47750"/>
            <a:ext cx="7391400" cy="55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ahoma" pitchFamily="34" charset="0"/>
              </a:rPr>
              <a:t>3 stages of growth determined by the root (proximal end)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198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Anagen</a:t>
            </a:r>
            <a:r>
              <a:rPr lang="en-US" dirty="0" smtClean="0"/>
              <a:t> root – an active growth stage, often found with a ribbon-like tip and a follicular tag (a soft tissue from the follicle)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Catagen</a:t>
            </a:r>
            <a:r>
              <a:rPr lang="en-US" dirty="0" smtClean="0"/>
              <a:t> root – the intermediate stage of growth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Telogen</a:t>
            </a:r>
            <a:r>
              <a:rPr lang="en-US" dirty="0" smtClean="0"/>
              <a:t> root – a resting stage, has a bulb-like shape. Often found with very little pigment and an abundance of cortical </a:t>
            </a:r>
            <a:r>
              <a:rPr lang="en-US" dirty="0" err="1" smtClean="0"/>
              <a:t>fusi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B55AB-0044-40DB-A8BB-53A21C0D10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16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8194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362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 descr="16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4800600"/>
            <a:ext cx="2513012" cy="169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Roots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632CC-B813-41AE-A823-B051F17864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012950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Hairs that are forcibly removed often end up with a follicular tag (a soft tissue from the follicle) attached to the roots.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The follicular material may be suitable for nuclear DNA analysis.</a:t>
            </a:r>
          </a:p>
        </p:txBody>
      </p:sp>
      <p:pic>
        <p:nvPicPr>
          <p:cNvPr id="18437" name="Picture 6" descr="17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7338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17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914400" y="5715000"/>
            <a:ext cx="232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telogen root without </a:t>
            </a:r>
          </a:p>
          <a:p>
            <a:r>
              <a:rPr lang="en-US">
                <a:latin typeface="Tahoma" pitchFamily="34" charset="0"/>
              </a:rPr>
              <a:t>follicular tag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100513" y="5678488"/>
            <a:ext cx="199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telogen root with </a:t>
            </a:r>
          </a:p>
          <a:p>
            <a:r>
              <a:rPr lang="en-US">
                <a:latin typeface="Tahoma" pitchFamily="34" charset="0"/>
              </a:rPr>
              <a:t>follicular tag</a:t>
            </a:r>
          </a:p>
        </p:txBody>
      </p:sp>
      <p:sp>
        <p:nvSpPr>
          <p:cNvPr id="1844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Roots (continued)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Postmortem Root Band </a:t>
            </a:r>
            <a:r>
              <a:rPr lang="en-US" smtClean="0">
                <a:latin typeface="Tahoma" pitchFamily="34" charset="0"/>
              </a:rPr>
              <a:t>(aka "Dead man's root”) a dark band that may appear near the root of the hair originating from a decomposing body</a:t>
            </a:r>
          </a:p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5B44F-F388-41EE-BFC4-DFB40DAD06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9461" name="Picture 5" descr="18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2178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8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030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Human &amp; Animal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pigment tends to be denser towards the cuticle. Animal hair tends to be in ovoid bodies closer to medulla.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medulla is generally larger in animals (</a:t>
            </a:r>
            <a:r>
              <a:rPr lang="en-US" dirty="0" err="1" smtClean="0"/>
              <a:t>medullary</a:t>
            </a:r>
            <a:r>
              <a:rPr lang="en-US" dirty="0" smtClean="0"/>
              <a:t> index). &gt;.5 is animal, &lt;.33 is human.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Humans have imbricate cuticles, while animals have </a:t>
            </a:r>
            <a:r>
              <a:rPr lang="en-US" dirty="0" err="1" smtClean="0"/>
              <a:t>spinous</a:t>
            </a:r>
            <a:r>
              <a:rPr lang="en-US" dirty="0" smtClean="0"/>
              <a:t> or coronal cuticles.</a:t>
            </a:r>
            <a:endParaRPr lang="en-US" dirty="0"/>
          </a:p>
        </p:txBody>
      </p:sp>
      <p:pic>
        <p:nvPicPr>
          <p:cNvPr id="4" name="Picture 7" descr="1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16432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0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2971800"/>
            <a:ext cx="1482725" cy="116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26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7930" y="4916270"/>
            <a:ext cx="1900767" cy="7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27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02" y="4800600"/>
            <a:ext cx="1699098" cy="97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Racial Origin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Caucasian</a:t>
            </a:r>
          </a:p>
          <a:p>
            <a:pPr lvl="1"/>
            <a:r>
              <a:rPr lang="en-US" smtClean="0">
                <a:latin typeface="Tahoma" pitchFamily="34" charset="0"/>
              </a:rPr>
              <a:t>moderate diameter with very little variation</a:t>
            </a:r>
          </a:p>
          <a:p>
            <a:pPr lvl="1"/>
            <a:r>
              <a:rPr lang="en-US" dirty="0" smtClean="0">
                <a:latin typeface="Tahoma" pitchFamily="34" charset="0"/>
              </a:rPr>
              <a:t>light to moderate pigment density with fairly even distribution</a:t>
            </a:r>
          </a:p>
          <a:p>
            <a:pPr lvl="1"/>
            <a:r>
              <a:rPr lang="en-US" dirty="0" smtClean="0">
                <a:latin typeface="Tahoma" pitchFamily="34" charset="0"/>
              </a:rPr>
              <a:t>oval-shaped cross-section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F19863-C825-460A-9654-DD12A8F80E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6629" name="Picture 5" descr="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743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Racial Origin (continued)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9A454-6C7E-45ED-884E-4F68C6C765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7652" name="Picture 6" descr="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27765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" y="1371600"/>
            <a:ext cx="2968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Caucasian Head </a:t>
            </a:r>
          </a:p>
          <a:p>
            <a:r>
              <a:rPr lang="en-US" sz="2400" b="1">
                <a:latin typeface="Tahoma" pitchFamily="34" charset="0"/>
              </a:rPr>
              <a:t>Hair cross-section</a:t>
            </a:r>
          </a:p>
        </p:txBody>
      </p:sp>
      <p:pic>
        <p:nvPicPr>
          <p:cNvPr id="27654" name="Picture 8" descr="32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2209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32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209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32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23574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6705600" y="4343400"/>
            <a:ext cx="183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Caucasian </a:t>
            </a:r>
          </a:p>
          <a:p>
            <a:r>
              <a:rPr lang="en-US" sz="2400" b="1">
                <a:latin typeface="Tahoma" pitchFamily="34" charset="0"/>
              </a:rPr>
              <a:t>Head hairs</a:t>
            </a:r>
          </a:p>
        </p:txBody>
      </p:sp>
      <p:sp>
        <p:nvSpPr>
          <p:cNvPr id="27658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Racial Origin (continued)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Asian</a:t>
            </a:r>
          </a:p>
          <a:p>
            <a:pPr lvl="1"/>
            <a:r>
              <a:rPr lang="en-US" dirty="0" smtClean="0">
                <a:latin typeface="Tahoma" pitchFamily="34" charset="0"/>
              </a:rPr>
              <a:t>coarse shaft diameter</a:t>
            </a:r>
          </a:p>
          <a:p>
            <a:pPr lvl="1"/>
            <a:r>
              <a:rPr lang="en-US" dirty="0" smtClean="0">
                <a:latin typeface="Tahoma" pitchFamily="34" charset="0"/>
              </a:rPr>
              <a:t>streaky pigments with heavy density</a:t>
            </a:r>
          </a:p>
          <a:p>
            <a:pPr lvl="1"/>
            <a:r>
              <a:rPr lang="en-US" dirty="0" smtClean="0">
                <a:latin typeface="Tahoma" pitchFamily="34" charset="0"/>
              </a:rPr>
              <a:t>thick cuticle</a:t>
            </a:r>
          </a:p>
          <a:p>
            <a:pPr lvl="1"/>
            <a:r>
              <a:rPr lang="en-US" dirty="0" smtClean="0">
                <a:latin typeface="Tahoma" pitchFamily="34" charset="0"/>
              </a:rPr>
              <a:t>round cross-section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F1E58-8DCB-4E9B-ABEF-7D18735D7B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8677" name="Picture 5" descr="33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327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33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Racial Origin (continued)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CD9D0E-1173-430D-B079-609BFB018A4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9700" name="Picture 9" descr="34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416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34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460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34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76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4114800" y="1533525"/>
            <a:ext cx="3244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ahoma" pitchFamily="34" charset="0"/>
              </a:rPr>
              <a:t>Asian Head </a:t>
            </a:r>
            <a:r>
              <a:rPr lang="en-US" sz="2800" b="1" dirty="0">
                <a:latin typeface="Tahoma" pitchFamily="34" charset="0"/>
              </a:rPr>
              <a:t>Hairs</a:t>
            </a:r>
          </a:p>
        </p:txBody>
      </p:sp>
      <p:sp>
        <p:nvSpPr>
          <p:cNvPr id="29704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Racial Origin (continued)</a:t>
            </a:r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African</a:t>
            </a:r>
          </a:p>
          <a:p>
            <a:pPr lvl="1"/>
            <a:r>
              <a:rPr lang="en-US" sz="2600" dirty="0" smtClean="0">
                <a:latin typeface="Tahoma" pitchFamily="34" charset="0"/>
              </a:rPr>
              <a:t>fine to moderate shaft diameter</a:t>
            </a:r>
          </a:p>
          <a:p>
            <a:pPr lvl="1"/>
            <a:r>
              <a:rPr lang="en-US" sz="2600" dirty="0" smtClean="0">
                <a:latin typeface="Tahoma" pitchFamily="34" charset="0"/>
              </a:rPr>
              <a:t>considerable variation throughout the hair shaft with prominent twists and curls</a:t>
            </a:r>
          </a:p>
          <a:p>
            <a:pPr lvl="1"/>
            <a:r>
              <a:rPr lang="en-US" sz="2600" dirty="0" smtClean="0">
                <a:latin typeface="Tahoma" pitchFamily="34" charset="0"/>
              </a:rPr>
              <a:t>heavy pigment density with aggregate pigment </a:t>
            </a:r>
            <a:r>
              <a:rPr lang="en-US" sz="2600" dirty="0" err="1" smtClean="0">
                <a:latin typeface="Tahoma" pitchFamily="34" charset="0"/>
              </a:rPr>
              <a:t>clumpings</a:t>
            </a:r>
            <a:endParaRPr lang="en-US" sz="2600" dirty="0" smtClean="0">
              <a:latin typeface="Tahoma" pitchFamily="34" charset="0"/>
            </a:endParaRPr>
          </a:p>
          <a:p>
            <a:pPr lvl="1"/>
            <a:r>
              <a:rPr lang="en-US" sz="2600" dirty="0" smtClean="0">
                <a:latin typeface="Tahoma" pitchFamily="34" charset="0"/>
              </a:rPr>
              <a:t>flat cross-section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BB2EE-6B35-479B-B8B4-83F6475EA0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25" name="Picture 5" descr="35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12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35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8273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35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6859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Racial Origin (continued)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EF8F3-225C-45B3-8294-2470D78149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514600" y="1538288"/>
            <a:ext cx="34531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ahoma" pitchFamily="34" charset="0"/>
              </a:rPr>
              <a:t>African head </a:t>
            </a:r>
            <a:r>
              <a:rPr lang="en-US" sz="2800" b="1" dirty="0">
                <a:latin typeface="Tahoma" pitchFamily="34" charset="0"/>
              </a:rPr>
              <a:t>hairs</a:t>
            </a:r>
          </a:p>
        </p:txBody>
      </p:sp>
      <p:pic>
        <p:nvPicPr>
          <p:cNvPr id="31749" name="Picture 9" descr="36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5479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3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7066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36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9988"/>
            <a:ext cx="25146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Hair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Hair is</a:t>
            </a:r>
          </a:p>
          <a:p>
            <a:pPr eaLnBrk="1" hangingPunct="1"/>
            <a:r>
              <a:rPr lang="en-US" smtClean="0"/>
              <a:t>A slender threadlike outgrowth from the follicles of the skin of mammals</a:t>
            </a:r>
          </a:p>
          <a:p>
            <a:pPr eaLnBrk="1" hangingPunct="1"/>
            <a:r>
              <a:rPr lang="en-US" smtClean="0"/>
              <a:t>Found all over our bodies</a:t>
            </a:r>
          </a:p>
          <a:p>
            <a:pPr lvl="1" eaLnBrk="1" hangingPunct="1"/>
            <a:r>
              <a:rPr lang="en-US" smtClean="0"/>
              <a:t>Head</a:t>
            </a:r>
          </a:p>
          <a:p>
            <a:pPr lvl="1" eaLnBrk="1" hangingPunct="1"/>
            <a:r>
              <a:rPr lang="en-US" smtClean="0"/>
              <a:t>Face</a:t>
            </a:r>
          </a:p>
          <a:p>
            <a:pPr lvl="1" eaLnBrk="1" hangingPunct="1"/>
            <a:r>
              <a:rPr lang="en-US" smtClean="0"/>
              <a:t>Chest</a:t>
            </a:r>
          </a:p>
          <a:p>
            <a:pPr lvl="1" eaLnBrk="1" hangingPunct="1"/>
            <a:r>
              <a:rPr lang="en-US" smtClean="0"/>
              <a:t>Limbs (arms and legs)</a:t>
            </a:r>
          </a:p>
          <a:p>
            <a:pPr lvl="1" eaLnBrk="1" hangingPunct="1"/>
            <a:r>
              <a:rPr lang="en-US" smtClean="0"/>
              <a:t>Pubic region</a:t>
            </a: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865AB-368D-4B4E-8E84-5EB5B1C66CD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5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EBAB8-B02E-4585-8263-C2D3B2F3D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3597275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835275"/>
            <a:ext cx="23701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368550"/>
            <a:ext cx="25034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5029200"/>
            <a:ext cx="1905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359275"/>
            <a:ext cx="19621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3060700" cy="768350"/>
          </a:xfrm>
          <a:noFill/>
        </p:spPr>
        <p:txBody>
          <a:bodyPr wrap="none">
            <a:spAutoFit/>
          </a:bodyPr>
          <a:lstStyle/>
          <a:p>
            <a:r>
              <a:rPr lang="en-US" smtClean="0">
                <a:latin typeface="Tahoma" pitchFamily="34" charset="0"/>
              </a:rPr>
              <a:t>Variations</a:t>
            </a:r>
          </a:p>
        </p:txBody>
      </p:sp>
      <p:sp>
        <p:nvSpPr>
          <p:cNvPr id="32777" name="Rectangle 3"/>
          <p:cNvSpPr>
            <a:spLocks noChangeArrowheads="1"/>
          </p:cNvSpPr>
          <p:nvPr/>
        </p:nvSpPr>
        <p:spPr bwMode="auto">
          <a:xfrm>
            <a:off x="585788" y="1295400"/>
            <a:ext cx="75676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Why do we need to examine each hair sample from root to tip?</a:t>
            </a:r>
          </a:p>
          <a:p>
            <a:endParaRPr lang="en-US" sz="2400">
              <a:latin typeface="Tahoma" pitchFamily="34" charset="0"/>
            </a:endParaRPr>
          </a:p>
          <a:p>
            <a:r>
              <a:rPr lang="en-US" sz="2400" b="1">
                <a:latin typeface="Tahoma" pitchFamily="34" charset="0"/>
              </a:rPr>
              <a:t>Five Regions of a single head hair</a:t>
            </a:r>
          </a:p>
        </p:txBody>
      </p:sp>
      <p:sp>
        <p:nvSpPr>
          <p:cNvPr id="32778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Variations (continued)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4DCA0E-0F90-4613-B259-E566A1BBEC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68338" y="1816100"/>
            <a:ext cx="3751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One person's</a:t>
            </a:r>
          </a:p>
          <a:p>
            <a:r>
              <a:rPr lang="en-US" sz="2800">
                <a:latin typeface="Tahoma" pitchFamily="34" charset="0"/>
              </a:rPr>
              <a:t>head hair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4725988" y="1828800"/>
            <a:ext cx="4189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One person </a:t>
            </a:r>
          </a:p>
          <a:p>
            <a:r>
              <a:rPr lang="en-US" sz="2800">
                <a:latin typeface="Tahoma" pitchFamily="34" charset="0"/>
              </a:rPr>
              <a:t>of multiple race</a:t>
            </a:r>
          </a:p>
        </p:txBody>
      </p:sp>
      <p:pic>
        <p:nvPicPr>
          <p:cNvPr id="33798" name="Picture 8" descr="3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30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635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" descr="21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45038"/>
            <a:ext cx="2362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8" descr="21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3143250"/>
            <a:ext cx="22272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20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2230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Distal Ends</a:t>
            </a:r>
          </a:p>
        </p:txBody>
      </p:sp>
      <p:pic>
        <p:nvPicPr>
          <p:cNvPr id="20486" name="Content Placeholder 5" descr="19b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500188"/>
            <a:ext cx="2109788" cy="13192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84FC3-11B6-4D96-9463-A73FE538B1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488" name="Picture 6" descr="19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981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4800600" y="153352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ahoma" pitchFamily="34" charset="0"/>
              </a:rPr>
              <a:t>Scissor-cut </a:t>
            </a:r>
          </a:p>
        </p:txBody>
      </p:sp>
      <p:pic>
        <p:nvPicPr>
          <p:cNvPr id="20490" name="Picture 8" descr="20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85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3"/>
          <p:cNvSpPr>
            <a:spLocks noChangeArrowheads="1"/>
          </p:cNvSpPr>
          <p:nvPr/>
        </p:nvSpPr>
        <p:spPr bwMode="auto">
          <a:xfrm>
            <a:off x="7467600" y="2371725"/>
            <a:ext cx="1497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Abraded</a:t>
            </a:r>
          </a:p>
        </p:txBody>
      </p:sp>
      <p:sp>
        <p:nvSpPr>
          <p:cNvPr id="20492" name="Rectangle 4"/>
          <p:cNvSpPr>
            <a:spLocks noChangeArrowheads="1"/>
          </p:cNvSpPr>
          <p:nvPr/>
        </p:nvSpPr>
        <p:spPr bwMode="auto">
          <a:xfrm>
            <a:off x="4787900" y="3130550"/>
            <a:ext cx="168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Razor-cut</a:t>
            </a:r>
          </a:p>
        </p:txBody>
      </p:sp>
      <p:pic>
        <p:nvPicPr>
          <p:cNvPr id="20493" name="Picture 11" descr="20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18288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3"/>
          <p:cNvSpPr>
            <a:spLocks noChangeArrowheads="1"/>
          </p:cNvSpPr>
          <p:nvPr/>
        </p:nvSpPr>
        <p:spPr bwMode="auto">
          <a:xfrm>
            <a:off x="7407275" y="3971925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Rounded</a:t>
            </a:r>
          </a:p>
        </p:txBody>
      </p:sp>
      <p:sp>
        <p:nvSpPr>
          <p:cNvPr id="20495" name="Rectangle 4"/>
          <p:cNvSpPr>
            <a:spLocks noChangeArrowheads="1"/>
          </p:cNvSpPr>
          <p:nvPr/>
        </p:nvSpPr>
        <p:spPr bwMode="auto">
          <a:xfrm>
            <a:off x="7627938" y="5648325"/>
            <a:ext cx="1287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Broken</a:t>
            </a:r>
          </a:p>
        </p:txBody>
      </p:sp>
      <p:sp>
        <p:nvSpPr>
          <p:cNvPr id="20496" name="Rectangle 3"/>
          <p:cNvSpPr>
            <a:spLocks noChangeArrowheads="1"/>
          </p:cNvSpPr>
          <p:nvPr/>
        </p:nvSpPr>
        <p:spPr bwMode="auto">
          <a:xfrm>
            <a:off x="4114800" y="48006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Burnt hair</a:t>
            </a:r>
          </a:p>
        </p:txBody>
      </p:sp>
      <p:pic>
        <p:nvPicPr>
          <p:cNvPr id="20497" name="Picture 16" descr="22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695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7" descr="22b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4800600"/>
            <a:ext cx="1366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Somatic Origin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smtClean="0">
                <a:latin typeface="Tahoma" pitchFamily="34" charset="0"/>
              </a:rPr>
              <a:t>Hairs from different parts of the body exhibit different characteristics: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Head hairs	</a:t>
            </a:r>
          </a:p>
          <a:p>
            <a:pPr lvl="1">
              <a:spcBef>
                <a:spcPct val="0"/>
              </a:spcBef>
            </a:pPr>
            <a:r>
              <a:rPr lang="en-US" sz="2000" smtClean="0">
                <a:latin typeface="Tahoma" pitchFamily="34" charset="0"/>
              </a:rPr>
              <a:t>Typically much longer than other hairs on the body</a:t>
            </a:r>
          </a:p>
          <a:p>
            <a:pPr lvl="1">
              <a:spcBef>
                <a:spcPct val="0"/>
              </a:spcBef>
            </a:pPr>
            <a:r>
              <a:rPr lang="en-US" sz="2000" smtClean="0">
                <a:latin typeface="Tahoma" pitchFamily="34" charset="0"/>
              </a:rPr>
              <a:t>Generally soft and most likely to have artificial treatment (bleaching, dyes)</a:t>
            </a:r>
          </a:p>
          <a:p>
            <a:pPr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Pubic hairs</a:t>
            </a:r>
          </a:p>
          <a:p>
            <a:pPr lvl="1">
              <a:spcBef>
                <a:spcPct val="0"/>
              </a:spcBef>
            </a:pPr>
            <a:r>
              <a:rPr lang="en-US" sz="2000" smtClean="0">
                <a:latin typeface="Tahoma" pitchFamily="34" charset="0"/>
              </a:rPr>
              <a:t>Typically coarse in diameter with wide variations</a:t>
            </a:r>
          </a:p>
          <a:p>
            <a:pPr lvl="1">
              <a:spcBef>
                <a:spcPct val="0"/>
              </a:spcBef>
            </a:pPr>
            <a:r>
              <a:rPr lang="en-US" sz="2000" b="1" smtClean="0">
                <a:latin typeface="Tahoma" pitchFamily="34" charset="0"/>
              </a:rPr>
              <a:t>Buckling</a:t>
            </a:r>
            <a:r>
              <a:rPr lang="en-US" sz="2000" smtClean="0">
                <a:latin typeface="Tahoma" pitchFamily="34" charset="0"/>
              </a:rPr>
              <a:t> is a special characteristic found in pubic hairs</a:t>
            </a:r>
            <a:endParaRPr 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5464A-E91C-4D90-9E70-77192FE52E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4821" name="Picture 6" descr="031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ahoma" pitchFamily="34" charset="0"/>
              </a:rPr>
              <a:t>Somatic Origin (continued)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b="1" smtClean="0">
                <a:latin typeface="Tahoma" pitchFamily="34" charset="0"/>
              </a:rPr>
              <a:t>Limb hairs </a:t>
            </a:r>
            <a:r>
              <a:rPr lang="en-US" sz="2400" smtClean="0">
                <a:latin typeface="Tahoma" pitchFamily="34" charset="0"/>
              </a:rPr>
              <a:t>(arm or leg)	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Fine diameter with little variation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Arc-like, gross appearance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Tips are usually tapered, often blunt and abraded, rounded scale ends due to wear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Soft texture</a:t>
            </a:r>
          </a:p>
          <a:p>
            <a:pPr>
              <a:spcBef>
                <a:spcPct val="0"/>
              </a:spcBef>
            </a:pPr>
            <a:r>
              <a:rPr lang="en-US" sz="2400" b="1" smtClean="0">
                <a:latin typeface="Tahoma" pitchFamily="34" charset="0"/>
              </a:rPr>
              <a:t>Facial hairs </a:t>
            </a:r>
            <a:r>
              <a:rPr lang="en-US" sz="2400" smtClean="0">
                <a:latin typeface="Tahoma" pitchFamily="34" charset="0"/>
              </a:rPr>
              <a:t>(beard/mustache)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Very coarse diameter with irregular or triangular cross-sections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Very broad and continuous medulla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Medulla may be double</a:t>
            </a:r>
          </a:p>
          <a:p>
            <a:pPr lvl="1">
              <a:spcBef>
                <a:spcPct val="0"/>
              </a:spcBef>
            </a:pPr>
            <a:r>
              <a:rPr lang="en-US" sz="2400" smtClean="0">
                <a:latin typeface="Tahoma" pitchFamily="34" charset="0"/>
              </a:rPr>
              <a:t>Stiff texture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00EC9-16D7-4EEA-967C-05BA75B95B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2860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286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6248400" y="1671638"/>
            <a:ext cx="178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Beard hair</a:t>
            </a:r>
          </a:p>
        </p:txBody>
      </p:sp>
      <p:sp>
        <p:nvSpPr>
          <p:cNvPr id="35848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ahoma" pitchFamily="34" charset="0"/>
              </a:rPr>
              <a:t>Hair Comparisons (continued)</a:t>
            </a: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>
                <a:latin typeface="Tahoma" pitchFamily="34" charset="0"/>
              </a:rPr>
              <a:t>3 basic conclusions that can be reached in hair comparisons:	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latin typeface="Tahoma" pitchFamily="34" charset="0"/>
              </a:rPr>
              <a:t>Similar </a:t>
            </a:r>
            <a:r>
              <a:rPr lang="en-US" sz="2400" dirty="0" err="1" smtClean="0">
                <a:latin typeface="Tahoma" pitchFamily="34" charset="0"/>
              </a:rPr>
              <a:t>microscopical</a:t>
            </a:r>
            <a:r>
              <a:rPr lang="en-US" sz="2400" dirty="0" smtClean="0">
                <a:latin typeface="Tahoma" pitchFamily="34" charset="0"/>
              </a:rPr>
              <a:t> characteristics – the questioned hairs </a:t>
            </a:r>
            <a:r>
              <a:rPr lang="en-US" sz="2400" u="sng" dirty="0" smtClean="0">
                <a:latin typeface="Tahoma" pitchFamily="34" charset="0"/>
              </a:rPr>
              <a:t>could have</a:t>
            </a:r>
            <a:r>
              <a:rPr lang="en-US" sz="2400" dirty="0" smtClean="0">
                <a:latin typeface="Tahoma" pitchFamily="34" charset="0"/>
              </a:rPr>
              <a:t> originated from the source of the known hair standards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latin typeface="Tahoma" pitchFamily="34" charset="0"/>
              </a:rPr>
              <a:t>Dissimilar </a:t>
            </a:r>
            <a:r>
              <a:rPr lang="en-US" sz="2400" dirty="0" err="1" smtClean="0">
                <a:latin typeface="Tahoma" pitchFamily="34" charset="0"/>
              </a:rPr>
              <a:t>microscopical</a:t>
            </a:r>
            <a:r>
              <a:rPr lang="en-US" sz="2400" dirty="0" smtClean="0">
                <a:latin typeface="Tahoma" pitchFamily="34" charset="0"/>
              </a:rPr>
              <a:t> characteristics – the questioned hairs did not originate from the source represented by the known hair standards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latin typeface="Tahoma" pitchFamily="34" charset="0"/>
              </a:rPr>
              <a:t>Both similar and slightly different </a:t>
            </a:r>
            <a:r>
              <a:rPr lang="en-US" sz="2400" dirty="0" err="1" smtClean="0">
                <a:latin typeface="Tahoma" pitchFamily="34" charset="0"/>
              </a:rPr>
              <a:t>microscopical</a:t>
            </a:r>
            <a:r>
              <a:rPr lang="en-US" sz="2400" dirty="0" smtClean="0">
                <a:latin typeface="Tahoma" pitchFamily="34" charset="0"/>
              </a:rPr>
              <a:t> characteristics – inconclusive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39765-E1D8-4042-818C-23EAFBBFE1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7109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  <p:pic>
        <p:nvPicPr>
          <p:cNvPr id="1033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ahoma" pitchFamily="34" charset="0"/>
              </a:rPr>
              <a:t>Significance of Hair Evidence</a:t>
            </a:r>
            <a:endParaRPr lang="en-US" sz="400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latin typeface="Tahoma" pitchFamily="34" charset="0"/>
              </a:rPr>
              <a:t>The frequency of contact between a victim and a suspect, as well as the crime scene, is a big factor in interpreting the significance of hair evidence.</a:t>
            </a:r>
          </a:p>
          <a:p>
            <a:r>
              <a:rPr lang="en-US" sz="2400" smtClean="0">
                <a:latin typeface="Tahoma" pitchFamily="34" charset="0"/>
              </a:rPr>
              <a:t>Examples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ahoma" pitchFamily="34" charset="0"/>
              </a:rPr>
              <a:t>The pubic hair of a recent ex-boyfriend found at the scene of a sexual assault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ahoma" pitchFamily="34" charset="0"/>
              </a:rPr>
              <a:t>A husband who is suspected of murdering his wife at home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ahoma" pitchFamily="34" charset="0"/>
              </a:rPr>
              <a:t>A missing child's hair in the backseat of a former nanny's car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ahoma" pitchFamily="34" charset="0"/>
              </a:rPr>
              <a:t>A missing child's hair in the backseat of a cleaning lady's car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ahoma" pitchFamily="34" charset="0"/>
              </a:rPr>
              <a:t>A stepfather's head hair found on a little girl's underwear</a:t>
            </a:r>
          </a:p>
          <a:p>
            <a:pPr lvl="1">
              <a:buFont typeface="Arial" charset="0"/>
              <a:buChar char="•"/>
            </a:pPr>
            <a:r>
              <a:rPr lang="en-US" sz="2000" smtClean="0">
                <a:latin typeface="Tahoma" pitchFamily="34" charset="0"/>
              </a:rPr>
              <a:t>A stepfather's pubic hair found in the crotch area of a little girl's underwear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C2F7DC-C8E3-4BB5-A6CE-348821924B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8133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11473" cy="1312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a typeface="ＭＳ Ｐゴシック" panose="020B0600070205080204" pitchFamily="34" charset="-128"/>
              </a:rPr>
              <a:t>Hair and DNA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348" y="1447800"/>
            <a:ext cx="7511472" cy="4654260"/>
          </a:xfrm>
        </p:spPr>
        <p:txBody>
          <a:bodyPr anchor="t">
            <a:noAutofit/>
          </a:bodyPr>
          <a:lstStyle/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200" cap="none" dirty="0">
                <a:ea typeface="ＭＳ Ｐゴシック" panose="020B0600070205080204" pitchFamily="34" charset="-128"/>
              </a:rPr>
              <a:t>Recent major breakthroughs in DNA profiling have extended this technology to the individualization of human hair. </a:t>
            </a:r>
          </a:p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200" cap="none" dirty="0">
                <a:ea typeface="ＭＳ Ｐゴシック" panose="020B0600070205080204" pitchFamily="34" charset="-128"/>
              </a:rPr>
              <a:t>The probability of detecting DNA in hair roots is more likely for hair being examined in its </a:t>
            </a:r>
            <a:r>
              <a:rPr lang="en-US" sz="3200" i="1" cap="none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anagen</a:t>
            </a:r>
            <a:r>
              <a:rPr lang="en-US" sz="3200" cap="none" dirty="0">
                <a:ea typeface="ＭＳ Ｐゴシック" panose="020B0600070205080204" pitchFamily="34" charset="-128"/>
              </a:rPr>
              <a:t> or early growth phase as opposed to its </a:t>
            </a:r>
            <a:r>
              <a:rPr lang="en-US" sz="3200" i="1" cap="none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catagen</a:t>
            </a:r>
            <a:r>
              <a:rPr lang="en-US" sz="3200" cap="none" dirty="0">
                <a:ea typeface="ＭＳ Ｐゴシック" panose="020B0600070205080204" pitchFamily="34" charset="-128"/>
              </a:rPr>
              <a:t> (middle) or </a:t>
            </a:r>
            <a:r>
              <a:rPr lang="en-US" sz="3200" i="1" cap="none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telogen</a:t>
            </a:r>
            <a:r>
              <a:rPr lang="en-US" sz="3200" cap="none" dirty="0">
                <a:ea typeface="ＭＳ Ｐゴシック" panose="020B0600070205080204" pitchFamily="34" charset="-128"/>
              </a:rPr>
              <a:t> (final) phases.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933950" y="-628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FORENSIC SCIENCE: An Introduction by Richard Saferstein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339345" y="6178259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02C26B16-A2E7-4EAD-AB4D-8B8A68342EFA}" type="slidenum">
              <a:rPr lang="en-US" sz="11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</a:t>
            </a:fld>
            <a:endParaRPr lang="en-US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295400"/>
            <a:ext cx="7543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2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11473" cy="1312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a typeface="ＭＳ Ｐゴシック" panose="020B0600070205080204" pitchFamily="34" charset="-128"/>
              </a:rPr>
              <a:t>Hair and DNA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348" y="1447800"/>
            <a:ext cx="7511472" cy="4654260"/>
          </a:xfrm>
        </p:spPr>
        <p:txBody>
          <a:bodyPr anchor="t">
            <a:normAutofit/>
          </a:bodyPr>
          <a:lstStyle/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600" cap="none" dirty="0">
                <a:ea typeface="ＭＳ Ｐゴシック" panose="020B0600070205080204" pitchFamily="34" charset="-128"/>
              </a:rPr>
              <a:t>Often, when hair is forcibly removed a </a:t>
            </a:r>
            <a:r>
              <a:rPr lang="en-US" sz="3600" i="1" cap="none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follicular tag</a:t>
            </a:r>
            <a:r>
              <a:rPr lang="en-US" sz="3600" cap="none" dirty="0">
                <a:ea typeface="ＭＳ Ｐゴシック" panose="020B0600070205080204" pitchFamily="34" charset="-128"/>
              </a:rPr>
              <a:t>, a translucent piece of tissue surrounding the </a:t>
            </a:r>
            <a:r>
              <a:rPr lang="en-US" sz="3600" cap="none" dirty="0" smtClean="0">
                <a:ea typeface="ＭＳ Ｐゴシック" panose="020B0600070205080204" pitchFamily="34" charset="-128"/>
              </a:rPr>
              <a:t>hair’s </a:t>
            </a:r>
            <a:r>
              <a:rPr lang="en-US" sz="3600" cap="none" dirty="0">
                <a:ea typeface="ＭＳ Ｐゴシック" panose="020B0600070205080204" pitchFamily="34" charset="-128"/>
              </a:rPr>
              <a:t>shaft near the root may be present. </a:t>
            </a:r>
          </a:p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3600" cap="none" dirty="0">
                <a:ea typeface="ＭＳ Ｐゴシック" panose="020B0600070205080204" pitchFamily="34" charset="-128"/>
              </a:rPr>
              <a:t>This has proven to be a rich source of </a:t>
            </a:r>
            <a:r>
              <a:rPr lang="en-US" sz="3600" i="1" cap="none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nuclear DNA</a:t>
            </a:r>
            <a:r>
              <a:rPr lang="en-US" sz="3600" cap="none" dirty="0">
                <a:ea typeface="ＭＳ Ｐゴシック" panose="020B0600070205080204" pitchFamily="34" charset="-128"/>
              </a:rPr>
              <a:t> associated with hair.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FORENSIC SCIENCE: An Introduction by Richard Saferstein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39345" y="6178259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02C26B16-A2E7-4EAD-AB4D-8B8A68342EFA}" type="slidenum">
              <a:rPr lang="en-US" sz="11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</a:t>
            </a:fld>
            <a:endParaRPr lang="en-US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295400"/>
            <a:ext cx="7543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5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11473" cy="1312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a typeface="ＭＳ Ｐゴシック" panose="020B0600070205080204" pitchFamily="34" charset="-128"/>
              </a:rPr>
              <a:t>Hair and Mitochondrial DNA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348" y="1752600"/>
            <a:ext cx="7511472" cy="4349460"/>
          </a:xfrm>
        </p:spPr>
        <p:txBody>
          <a:bodyPr anchor="t">
            <a:noAutofit/>
          </a:bodyPr>
          <a:lstStyle/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2900" cap="none" dirty="0">
                <a:ea typeface="ＭＳ Ｐゴシック" panose="020B0600070205080204" pitchFamily="34" charset="-128"/>
              </a:rPr>
              <a:t>Mitochondrial DNA can be extracted from the hair shaft</a:t>
            </a:r>
            <a:r>
              <a:rPr lang="en-US" sz="2900" cap="none" dirty="0" smtClean="0">
                <a:ea typeface="ＭＳ Ｐゴシック" panose="020B0600070205080204" pitchFamily="34" charset="-128"/>
              </a:rPr>
              <a:t>.</a:t>
            </a:r>
            <a:endParaRPr lang="en-US" sz="2900" cap="none" dirty="0">
              <a:ea typeface="ＭＳ Ｐゴシック" panose="020B0600070205080204" pitchFamily="34" charset="-128"/>
            </a:endParaRPr>
          </a:p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2900" cap="none" dirty="0">
                <a:ea typeface="ＭＳ Ｐゴシック" panose="020B0600070205080204" pitchFamily="34" charset="-128"/>
              </a:rPr>
              <a:t>Mitochondrial DNA is found in cellular material located outside of the nucleus and it is transmitted only from the mother to child. </a:t>
            </a:r>
          </a:p>
          <a:p>
            <a:pPr marL="457200" lvl="1" indent="-457200">
              <a:lnSpc>
                <a:spcPct val="90000"/>
              </a:lnSpc>
              <a:buSzPct val="125000"/>
              <a:buBlip>
                <a:blip r:embed="rId3"/>
              </a:buBlip>
            </a:pPr>
            <a:r>
              <a:rPr lang="en-US" sz="2900" cap="none" dirty="0">
                <a:ea typeface="ＭＳ Ｐゴシック" panose="020B0600070205080204" pitchFamily="34" charset="-128"/>
              </a:rPr>
              <a:t>As a rule, all positive </a:t>
            </a:r>
            <a:r>
              <a:rPr lang="en-US" sz="2900" i="1" cap="none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microscopic hair comparisons must be confirmed by DNA analysis</a:t>
            </a:r>
            <a:r>
              <a:rPr lang="en-US" sz="2900" cap="none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933950" y="-628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1" i="0" kern="120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FORENSIC SCIENCE: An Introduction by Richard Saferstein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339345" y="6178259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02C26B16-A2E7-4EAD-AB4D-8B8A68342EFA}" type="slidenum">
              <a:rPr lang="en-US" sz="11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29</a:t>
            </a:fld>
            <a:endParaRPr lang="en-US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1600200"/>
            <a:ext cx="75438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0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(continued)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constituents</a:t>
            </a:r>
            <a:endParaRPr lang="en-US" b="1" i="1" smtClean="0"/>
          </a:p>
          <a:p>
            <a:pPr lvl="1" eaLnBrk="1" hangingPunct="1"/>
            <a:r>
              <a:rPr lang="en-US" smtClean="0"/>
              <a:t>Keratin is a protein that makes up most of the hair shaft.</a:t>
            </a:r>
            <a:endParaRPr lang="en-US" b="1" smtClean="0"/>
          </a:p>
          <a:p>
            <a:pPr lvl="1" eaLnBrk="1" hangingPunct="1"/>
            <a:r>
              <a:rPr lang="en-US" smtClean="0"/>
              <a:t>Melanin is a pigment that gives hair its color.</a:t>
            </a:r>
            <a:endParaRPr lang="en-US" b="1" smtClean="0"/>
          </a:p>
          <a:p>
            <a:pPr lvl="1" eaLnBrk="1" hangingPunct="1"/>
            <a:r>
              <a:rPr lang="en-US" smtClean="0"/>
              <a:t>Redheads have pheomelanin instead of melanin.</a:t>
            </a:r>
            <a:endParaRPr lang="en-US" b="1" smtClean="0"/>
          </a:p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E2E03-6D9E-4EF2-818C-D79BCBC60B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149" name="Picture 6" descr="RedHai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13716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(continued)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Cortex – the main body (wooden portion)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Medulla – the central cell of the cortex that is not always present in every hair (lead)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Cuticle – a layer of scales covering the hair shaft (yellow paint)</a:t>
            </a:r>
            <a:endParaRPr lang="en-US" sz="2800" b="1" dirty="0" smtClean="0"/>
          </a:p>
          <a:p>
            <a:pPr eaLnBrk="1" hangingPunct="1">
              <a:buFont typeface="Arial" charset="0"/>
              <a:buNone/>
            </a:pP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BC866-5DD2-414C-809C-10169C5E77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173" name="Picture 5" descr="pencil-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555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81400"/>
            <a:ext cx="563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846388" y="3733800"/>
            <a:ext cx="264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/>
              <a:t>Pencil vs. Hair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Cuticle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Cortex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33800" y="4876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96200" y="5029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Ovoid Body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38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Cortical </a:t>
            </a:r>
            <a:r>
              <a:rPr lang="en-US" dirty="0" err="1" smtClean="0"/>
              <a:t>Fusi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579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Pigment Granule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 Variation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88169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6248400" cy="38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bfro.net/images/whatis/figures/Fig.%203%20with%20cap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5340" y="871460"/>
            <a:ext cx="2436467" cy="1760347"/>
          </a:xfrm>
          <a:prstGeom prst="rect">
            <a:avLst/>
          </a:prstGeom>
          <a:noFill/>
        </p:spPr>
      </p:pic>
      <p:pic>
        <p:nvPicPr>
          <p:cNvPr id="1031" name="Picture 7" descr="Figure 91 is a photomicrograph of a uniserial-ladder medulla."/>
          <p:cNvPicPr>
            <a:picLocks noChangeAspect="1" noChangeArrowheads="1"/>
          </p:cNvPicPr>
          <p:nvPr/>
        </p:nvPicPr>
        <p:blipFill>
          <a:blip r:embed="rId5" cstate="print"/>
          <a:srcRect l="16333" t="31720" r="6333" b="25269"/>
          <a:stretch>
            <a:fillRect/>
          </a:stretch>
        </p:blipFill>
        <p:spPr bwMode="auto">
          <a:xfrm rot="5400000">
            <a:off x="2552700" y="1943100"/>
            <a:ext cx="2209800" cy="762000"/>
          </a:xfrm>
          <a:prstGeom prst="rect">
            <a:avLst/>
          </a:prstGeom>
          <a:noFill/>
        </p:spPr>
      </p:pic>
      <p:pic>
        <p:nvPicPr>
          <p:cNvPr id="1033" name="Picture 9" descr="Figure 92 is a photomicrograph of a multiserial-ladder medulla."/>
          <p:cNvPicPr>
            <a:picLocks noChangeAspect="1" noChangeArrowheads="1"/>
          </p:cNvPicPr>
          <p:nvPr/>
        </p:nvPicPr>
        <p:blipFill>
          <a:blip r:embed="rId6" cstate="print"/>
          <a:srcRect l="15833" t="21707" b="15854"/>
          <a:stretch>
            <a:fillRect/>
          </a:stretch>
        </p:blipFill>
        <p:spPr bwMode="auto">
          <a:xfrm rot="5400000">
            <a:off x="3521869" y="1735931"/>
            <a:ext cx="2405061" cy="1219199"/>
          </a:xfrm>
          <a:prstGeom prst="rect">
            <a:avLst/>
          </a:prstGeom>
          <a:noFill/>
        </p:spPr>
      </p:pic>
      <p:pic>
        <p:nvPicPr>
          <p:cNvPr id="1035" name="Picture 11" descr="Figure 93 is a photomicrograph of a cellular or vacuolated-type animal hair."/>
          <p:cNvPicPr>
            <a:picLocks noChangeAspect="1" noChangeArrowheads="1"/>
          </p:cNvPicPr>
          <p:nvPr/>
        </p:nvPicPr>
        <p:blipFill>
          <a:blip r:embed="rId7" cstate="print"/>
          <a:srcRect t="25439" r="19833" b="13743"/>
          <a:stretch>
            <a:fillRect/>
          </a:stretch>
        </p:blipFill>
        <p:spPr bwMode="auto">
          <a:xfrm rot="5400000">
            <a:off x="4760119" y="1869281"/>
            <a:ext cx="2290762" cy="990600"/>
          </a:xfrm>
          <a:prstGeom prst="rect">
            <a:avLst/>
          </a:prstGeom>
          <a:noFill/>
        </p:spPr>
      </p:pic>
      <p:pic>
        <p:nvPicPr>
          <p:cNvPr id="1037" name="Picture 13" descr="Figure 94 is a photomicrograph of a deer medulla."/>
          <p:cNvPicPr>
            <a:picLocks noChangeAspect="1" noChangeArrowheads="1"/>
          </p:cNvPicPr>
          <p:nvPr/>
        </p:nvPicPr>
        <p:blipFill>
          <a:blip r:embed="rId8" cstate="print"/>
          <a:srcRect l="13333" t="24390"/>
          <a:stretch>
            <a:fillRect/>
          </a:stretch>
        </p:blipFill>
        <p:spPr bwMode="auto">
          <a:xfrm rot="5400000">
            <a:off x="5829300" y="1714500"/>
            <a:ext cx="2476500" cy="1181100"/>
          </a:xfrm>
          <a:prstGeom prst="rect">
            <a:avLst/>
          </a:prstGeom>
          <a:noFill/>
        </p:spPr>
      </p:pic>
      <p:pic>
        <p:nvPicPr>
          <p:cNvPr id="1039" name="Picture 15" descr="http://www.fbi.gov/about-us/lab/forensic-science-communications/fsc/july2004/images/2004_03/figure135.jpg"/>
          <p:cNvPicPr>
            <a:picLocks noChangeAspect="1" noChangeArrowheads="1"/>
          </p:cNvPicPr>
          <p:nvPr/>
        </p:nvPicPr>
        <p:blipFill>
          <a:blip r:embed="rId9" cstate="print"/>
          <a:srcRect t="18649" b="16486"/>
          <a:stretch>
            <a:fillRect/>
          </a:stretch>
        </p:blipFill>
        <p:spPr bwMode="auto">
          <a:xfrm rot="5400000">
            <a:off x="6838950" y="1466850"/>
            <a:ext cx="285750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97000"/>
          <a:ext cx="9144000" cy="5736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3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Imbricate Scales</a:t>
                      </a:r>
                      <a:endParaRPr lang="en-US" sz="24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Coronal Scales Diagram</a:t>
                      </a:r>
                      <a:endParaRPr lang="en-US" sz="24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Spinous</a:t>
                      </a:r>
                      <a:r>
                        <a:rPr lang="en-US" sz="2400" dirty="0" smtClean="0"/>
                        <a:t> Scales Diagram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328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Human Hair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Bat Hair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Mink hair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262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7" descr="26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048000" cy="121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2330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27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895600" cy="16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7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29200"/>
            <a:ext cx="293494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28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204252"/>
            <a:ext cx="2736850" cy="175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8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18075"/>
            <a:ext cx="2971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0D5FA-EF85-4CF0-8BDF-4DF36D5F29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906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>
                <a:latin typeface="Tahoma" pitchFamily="34" charset="0"/>
              </a:rPr>
              <a:t> Pigment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latin typeface="Tahoma" pitchFamily="34" charset="0"/>
              </a:rPr>
              <a:t>Colors </a:t>
            </a:r>
            <a:r>
              <a:rPr lang="en-US" sz="2400" smtClean="0"/>
              <a:t>– </a:t>
            </a:r>
            <a:r>
              <a:rPr lang="en-US" sz="2400" smtClean="0">
                <a:latin typeface="Tahoma" pitchFamily="34" charset="0"/>
              </a:rPr>
              <a:t>light, medium, dark; reddish-brown, brown, black, etc.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latin typeface="Tahoma" pitchFamily="34" charset="0"/>
              </a:rPr>
              <a:t>Sizes </a:t>
            </a:r>
            <a:r>
              <a:rPr lang="en-US" sz="2400" smtClean="0"/>
              <a:t>– </a:t>
            </a:r>
            <a:r>
              <a:rPr lang="en-US" sz="2400" smtClean="0">
                <a:latin typeface="Tahoma" pitchFamily="34" charset="0"/>
              </a:rPr>
              <a:t>fine, moderate, large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latin typeface="Tahoma" pitchFamily="34" charset="0"/>
              </a:rPr>
              <a:t>Density </a:t>
            </a:r>
            <a:r>
              <a:rPr lang="en-US" sz="2400" smtClean="0"/>
              <a:t>– </a:t>
            </a:r>
            <a:r>
              <a:rPr lang="en-US" sz="2400" smtClean="0">
                <a:latin typeface="Tahoma" pitchFamily="34" charset="0"/>
              </a:rPr>
              <a:t>light, moderate, heavy</a:t>
            </a:r>
          </a:p>
          <a:p>
            <a:pPr lvl="1" eaLnBrk="1" hangingPunct="1">
              <a:buFontTx/>
              <a:buChar char="•"/>
            </a:pPr>
            <a:r>
              <a:rPr lang="en-US" sz="2400" smtClean="0">
                <a:latin typeface="Tahoma" pitchFamily="34" charset="0"/>
              </a:rPr>
              <a:t>Distribution </a:t>
            </a:r>
            <a:r>
              <a:rPr lang="en-US" sz="2400" smtClean="0"/>
              <a:t>– </a:t>
            </a:r>
            <a:r>
              <a:rPr lang="en-US" sz="2400" smtClean="0">
                <a:latin typeface="Tahoma" pitchFamily="34" charset="0"/>
              </a:rPr>
              <a:t>random, peripheral, even, central, one-sided</a:t>
            </a:r>
          </a:p>
          <a:p>
            <a:pPr lvl="1" eaLnBrk="1" hangingPunct="1">
              <a:buFontTx/>
              <a:buChar char="•"/>
            </a:pPr>
            <a:endParaRPr lang="en-US" sz="2400" smtClean="0">
              <a:latin typeface="Tahoma" pitchFamily="34" charset="0"/>
            </a:endParaRPr>
          </a:p>
          <a:p>
            <a:pPr eaLnBrk="1" hangingPunct="1">
              <a:buFontTx/>
              <a:buChar char="•"/>
            </a:pPr>
            <a:endParaRPr lang="en-US" sz="2800" smtClean="0">
              <a:latin typeface="Tahoma" pitchFamily="34" charset="0"/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12293" name="Picture 7" descr="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9416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648200" y="6019800"/>
            <a:ext cx="218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Dyed Human Hair</a:t>
            </a:r>
          </a:p>
        </p:txBody>
      </p:sp>
      <p:sp>
        <p:nvSpPr>
          <p:cNvPr id="12295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Characteristics 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8CCBD-3040-4EAD-826C-5043B9B234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316" name="Picture 9" descr="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73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895600" y="22860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One-Sided</a:t>
            </a:r>
          </a:p>
        </p:txBody>
      </p:sp>
      <p:pic>
        <p:nvPicPr>
          <p:cNvPr id="13318" name="Picture 12" descr="13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2286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7026275" y="2133600"/>
            <a:ext cx="196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Peripheral in </a:t>
            </a:r>
          </a:p>
          <a:p>
            <a:r>
              <a:rPr lang="en-US" sz="2400">
                <a:latin typeface="Tahoma" pitchFamily="34" charset="0"/>
              </a:rPr>
              <a:t>Human Hair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533400" y="1295400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ahoma" pitchFamily="34" charset="0"/>
              </a:rPr>
              <a:t>Various Pigment Distributions</a:t>
            </a:r>
          </a:p>
        </p:txBody>
      </p:sp>
      <p:pic>
        <p:nvPicPr>
          <p:cNvPr id="13321" name="Picture 15" descr="13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267200"/>
            <a:ext cx="22240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7010400" y="4419600"/>
            <a:ext cx="219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Central in Red </a:t>
            </a:r>
          </a:p>
          <a:p>
            <a:r>
              <a:rPr lang="en-US" sz="2400">
                <a:latin typeface="Tahoma" pitchFamily="34" charset="0"/>
              </a:rPr>
              <a:t>Human Hair</a:t>
            </a:r>
          </a:p>
        </p:txBody>
      </p:sp>
      <p:pic>
        <p:nvPicPr>
          <p:cNvPr id="13323" name="Picture 17" descr="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397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2971800" y="4419600"/>
            <a:ext cx="1749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Random in </a:t>
            </a:r>
          </a:p>
          <a:p>
            <a:r>
              <a:rPr lang="en-US" sz="2400">
                <a:latin typeface="Tahoma" pitchFamily="34" charset="0"/>
              </a:rPr>
              <a:t>Animal Hair</a:t>
            </a:r>
          </a:p>
        </p:txBody>
      </p:sp>
      <p:sp>
        <p:nvSpPr>
          <p:cNvPr id="13325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(continued)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smtClean="0"/>
              <a:t>Ovoid bodies </a:t>
            </a:r>
            <a:r>
              <a:rPr lang="en-US" sz="2800" smtClean="0"/>
              <a:t>– spherical to oval solid structures found mostly in cattle and dog hairs, but present in some human hairs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8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EC7D7-2E7B-46C3-9350-540438EB0A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341" name="Picture 7" descr="10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2362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10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2320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914400" y="4800600"/>
            <a:ext cx="2384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Ovoid Bodies</a:t>
            </a:r>
          </a:p>
          <a:p>
            <a:r>
              <a:rPr lang="en-US" sz="2800">
                <a:latin typeface="Tahoma" pitchFamily="34" charset="0"/>
              </a:rPr>
              <a:t>in human hair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029200" y="4837113"/>
            <a:ext cx="2241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Ovoid Bodies</a:t>
            </a:r>
          </a:p>
          <a:p>
            <a:r>
              <a:rPr lang="en-US" sz="2800">
                <a:latin typeface="Tahoma" pitchFamily="34" charset="0"/>
              </a:rPr>
              <a:t>in dog hair</a:t>
            </a:r>
          </a:p>
        </p:txBody>
      </p:sp>
      <p:sp>
        <p:nvSpPr>
          <p:cNvPr id="14345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Copyright © Texas Education Agency 2011. All rights reserved.</a:t>
            </a:r>
          </a:p>
          <a:p>
            <a:pPr eaLnBrk="1" hangingPunct="1"/>
            <a:r>
              <a:rPr lang="en-US">
                <a:solidFill>
                  <a:srgbClr val="7F7F7F"/>
                </a:solidFill>
                <a:latin typeface="Times New Roman" pitchFamily="18" charset="0"/>
              </a:rPr>
              <a:t>Images and other multimedia content used with permission.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1419</Words>
  <Application>Microsoft Macintosh PowerPoint</Application>
  <PresentationFormat>On-screen Show (4:3)</PresentationFormat>
  <Paragraphs>237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Trace Evidence: Hair</vt:lpstr>
      <vt:lpstr>Hair</vt:lpstr>
      <vt:lpstr>Structure (continued)</vt:lpstr>
      <vt:lpstr>Structure (continued)</vt:lpstr>
      <vt:lpstr>Medullar Variation</vt:lpstr>
      <vt:lpstr>Scales</vt:lpstr>
      <vt:lpstr>Characteristics</vt:lpstr>
      <vt:lpstr>Characteristics (continued)</vt:lpstr>
      <vt:lpstr>Characteristics (continued)</vt:lpstr>
      <vt:lpstr>3 stages of growth determined by the root (proximal end)</vt:lpstr>
      <vt:lpstr>Roots (continued)</vt:lpstr>
      <vt:lpstr>Roots (continued)</vt:lpstr>
      <vt:lpstr>Differences Between Human &amp; Animal Hair</vt:lpstr>
      <vt:lpstr>Racial Origin</vt:lpstr>
      <vt:lpstr>Racial Origin (continued)</vt:lpstr>
      <vt:lpstr>Racial Origin (continued)</vt:lpstr>
      <vt:lpstr>Racial Origin (continued)</vt:lpstr>
      <vt:lpstr>Racial Origin (continued)</vt:lpstr>
      <vt:lpstr>Racial Origin (continued)</vt:lpstr>
      <vt:lpstr>Variations</vt:lpstr>
      <vt:lpstr>Variations (continued)</vt:lpstr>
      <vt:lpstr>Distal Ends</vt:lpstr>
      <vt:lpstr>Somatic Origin</vt:lpstr>
      <vt:lpstr>Somatic Origin (continued)</vt:lpstr>
      <vt:lpstr>Hair Comparisons (continued)</vt:lpstr>
      <vt:lpstr>Significance of Hair Evidence</vt:lpstr>
      <vt:lpstr>Hair and DNA</vt:lpstr>
      <vt:lpstr>Hair and DNA</vt:lpstr>
      <vt:lpstr>Hair and Mitochondrial DNA</vt:lpstr>
    </vt:vector>
  </TitlesOfParts>
  <Company>RRISD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Trace Evidence: Hair</dc:title>
  <dc:creator>e129459</dc:creator>
  <cp:lastModifiedBy>Plano High School</cp:lastModifiedBy>
  <cp:revision>25</cp:revision>
  <dcterms:created xsi:type="dcterms:W3CDTF">2013-07-02T16:21:15Z</dcterms:created>
  <dcterms:modified xsi:type="dcterms:W3CDTF">2019-10-21T15:04:39Z</dcterms:modified>
</cp:coreProperties>
</file>