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76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74" r:id="rId15"/>
    <p:sldId id="275" r:id="rId16"/>
    <p:sldId id="261" r:id="rId17"/>
    <p:sldId id="277" r:id="rId18"/>
    <p:sldId id="258" r:id="rId19"/>
    <p:sldId id="278" r:id="rId20"/>
    <p:sldId id="270" r:id="rId21"/>
    <p:sldId id="272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344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B64CC-3E62-432F-8AA8-52907E7572E6}" type="datetimeFigureOut">
              <a:rPr lang="en-US" smtClean="0"/>
              <a:pPr/>
              <a:t>10/3/19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419DA-01AD-4A88-A36D-019306FA2A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840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B64CC-3E62-432F-8AA8-52907E7572E6}" type="datetimeFigureOut">
              <a:rPr lang="en-US" smtClean="0"/>
              <a:pPr/>
              <a:t>10/3/19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419DA-01AD-4A88-A36D-019306FA2A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53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B64CC-3E62-432F-8AA8-52907E7572E6}" type="datetimeFigureOut">
              <a:rPr lang="en-US" smtClean="0"/>
              <a:pPr/>
              <a:t>10/3/19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419DA-01AD-4A88-A36D-019306FA2A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879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B64CC-3E62-432F-8AA8-52907E7572E6}" type="datetimeFigureOut">
              <a:rPr lang="en-US" smtClean="0"/>
              <a:pPr/>
              <a:t>10/3/19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419DA-01AD-4A88-A36D-019306FA2A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65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B64CC-3E62-432F-8AA8-52907E7572E6}" type="datetimeFigureOut">
              <a:rPr lang="en-US" smtClean="0"/>
              <a:pPr/>
              <a:t>10/3/19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419DA-01AD-4A88-A36D-019306FA2A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916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B64CC-3E62-432F-8AA8-52907E7572E6}" type="datetimeFigureOut">
              <a:rPr lang="en-US" smtClean="0"/>
              <a:pPr/>
              <a:t>10/3/19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419DA-01AD-4A88-A36D-019306FA2A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945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B64CC-3E62-432F-8AA8-52907E7572E6}" type="datetimeFigureOut">
              <a:rPr lang="en-US" smtClean="0"/>
              <a:pPr/>
              <a:t>10/3/19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419DA-01AD-4A88-A36D-019306FA2A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578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B64CC-3E62-432F-8AA8-52907E7572E6}" type="datetimeFigureOut">
              <a:rPr lang="en-US" smtClean="0"/>
              <a:pPr/>
              <a:t>10/3/19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419DA-01AD-4A88-A36D-019306FA2A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401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B64CC-3E62-432F-8AA8-52907E7572E6}" type="datetimeFigureOut">
              <a:rPr lang="en-US" smtClean="0"/>
              <a:pPr/>
              <a:t>10/3/19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419DA-01AD-4A88-A36D-019306FA2A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98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B64CC-3E62-432F-8AA8-52907E7572E6}" type="datetimeFigureOut">
              <a:rPr lang="en-US" smtClean="0"/>
              <a:pPr/>
              <a:t>10/3/19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419DA-01AD-4A88-A36D-019306FA2A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293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B64CC-3E62-432F-8AA8-52907E7572E6}" type="datetimeFigureOut">
              <a:rPr lang="en-US" smtClean="0"/>
              <a:pPr/>
              <a:t>10/3/19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419DA-01AD-4A88-A36D-019306FA2A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327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EB64CC-3E62-432F-8AA8-52907E7572E6}" type="datetimeFigureOut">
              <a:rPr lang="en-US" smtClean="0"/>
              <a:pPr/>
              <a:t>10/3/19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B419DA-01AD-4A88-A36D-019306FA2A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247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gi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gi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imgres?q=pictographs+for+students&amp;hl=en&amp;sa=X&amp;qscrl=1&amp;nord=1&amp;rlz=1T4ADFA_enUS402US402&amp;biw=1600&amp;bih=617&amp;tbm=isch&amp;prmd=ivns&amp;tbnid=S8xNWkTxVjoVXM:&amp;imgrefurl=http://www.pir.sa.gov.au/forestrymatters/forestry_fun/pictograph&amp;docid=qNHBIodv51oIxM&amp;w=650&amp;h=442&amp;ei=UEJiTr3aE8Gutwe-pMWICg&amp;zoom=1" TargetMode="External"/><Relationship Id="rId4" Type="http://schemas.openxmlformats.org/officeDocument/2006/relationships/image" Target="../media/image9.jpeg"/><Relationship Id="rId5" Type="http://schemas.openxmlformats.org/officeDocument/2006/relationships/oleObject" Target="Macintosh%20HD:Users:Admin:Downloads:table%20for%20graph%20infromation.docx!OLE_LINK1" TargetMode="External"/><Relationship Id="rId6" Type="http://schemas.openxmlformats.org/officeDocument/2006/relationships/image" Target="../media/image8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graphs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5430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and Label each axis	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54545"/>
            <a:ext cx="8229600" cy="5403273"/>
          </a:xfrm>
        </p:spPr>
        <p:txBody>
          <a:bodyPr>
            <a:normAutofit/>
          </a:bodyPr>
          <a:lstStyle/>
          <a:p>
            <a:r>
              <a:rPr lang="en-US" dirty="0" smtClean="0"/>
              <a:t>Independent/Manipulated on X axis </a:t>
            </a:r>
          </a:p>
          <a:p>
            <a:pPr lvl="1"/>
            <a:r>
              <a:rPr lang="en-US" dirty="0" smtClean="0"/>
              <a:t>What is it</a:t>
            </a:r>
            <a:endParaRPr lang="en-US" dirty="0"/>
          </a:p>
          <a:p>
            <a:pPr lvl="1"/>
            <a:r>
              <a:rPr lang="en-US" dirty="0" smtClean="0"/>
              <a:t>What units is it measured in</a:t>
            </a:r>
          </a:p>
          <a:p>
            <a:pPr lvl="1"/>
            <a:r>
              <a:rPr lang="en-US" dirty="0" smtClean="0"/>
              <a:t>Use scale you calculated </a:t>
            </a:r>
          </a:p>
          <a:p>
            <a:pPr lvl="2"/>
            <a:r>
              <a:rPr lang="en-US" dirty="0" smtClean="0"/>
              <a:t>(number the lines not the boxes)</a:t>
            </a:r>
            <a:endParaRPr lang="en-US" dirty="0"/>
          </a:p>
          <a:p>
            <a:r>
              <a:rPr lang="en-US" dirty="0" smtClean="0"/>
              <a:t>Dependent/Responding on Y axis</a:t>
            </a:r>
          </a:p>
          <a:p>
            <a:pPr lvl="1"/>
            <a:r>
              <a:rPr lang="en-US" dirty="0" smtClean="0"/>
              <a:t>What is it</a:t>
            </a:r>
            <a:endParaRPr lang="en-US" dirty="0"/>
          </a:p>
          <a:p>
            <a:pPr lvl="1"/>
            <a:r>
              <a:rPr lang="en-US" dirty="0" smtClean="0"/>
              <a:t>What units is it measured in</a:t>
            </a:r>
          </a:p>
          <a:p>
            <a:pPr lvl="1"/>
            <a:r>
              <a:rPr lang="en-US" dirty="0" smtClean="0"/>
              <a:t>Use scale you calculated</a:t>
            </a:r>
          </a:p>
          <a:p>
            <a:pPr lvl="2"/>
            <a:r>
              <a:rPr lang="en-US" dirty="0" smtClean="0"/>
              <a:t>(number the lines not the boxes)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833728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Plot the data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Plot each data value on the graph with a dot.</a:t>
            </a:r>
          </a:p>
          <a:p>
            <a:r>
              <a:rPr lang="en-US" dirty="0" smtClean="0"/>
              <a:t>Find the number for your independent variable on the X axis and the number for your dependent variable on your Y axis and put a dot where they meet.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050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 the graph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Connect all of the dots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441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 the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title should clearly tell what the graph is about</a:t>
            </a:r>
          </a:p>
          <a:p>
            <a:pPr lvl="1"/>
            <a:r>
              <a:rPr lang="en-US" dirty="0" smtClean="0"/>
              <a:t>Independent Variable vs. Dependent Variable</a:t>
            </a:r>
          </a:p>
          <a:p>
            <a:r>
              <a:rPr lang="en-US" dirty="0" smtClean="0"/>
              <a:t>If your graph has more than one set of data, provide a “key” to identify the different lines.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298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Ask yourself these questions after you made your graph . . 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you read the data easily?</a:t>
            </a:r>
          </a:p>
          <a:p>
            <a:pPr lvl="1"/>
            <a:r>
              <a:rPr lang="en-US" dirty="0" smtClean="0"/>
              <a:t>Can you see patterns and trends?</a:t>
            </a:r>
          </a:p>
          <a:p>
            <a:r>
              <a:rPr lang="en-US" dirty="0" smtClean="0"/>
              <a:t>Do you know what the graph is about?</a:t>
            </a:r>
          </a:p>
          <a:p>
            <a:r>
              <a:rPr lang="en-US" dirty="0" smtClean="0"/>
              <a:t>Do you know what is being graphed on each axis?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Interpreting your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US" dirty="0" smtClean="0"/>
              <a:t>Look at the patterns/trends</a:t>
            </a:r>
          </a:p>
          <a:p>
            <a:pPr lvl="1"/>
            <a:r>
              <a:rPr lang="en-US" dirty="0" smtClean="0"/>
              <a:t>Can you extrapolate the data</a:t>
            </a:r>
          </a:p>
          <a:p>
            <a:pPr lvl="2"/>
            <a:r>
              <a:rPr lang="en-US" dirty="0" smtClean="0"/>
              <a:t>If the graph were to continue, what would the next point be?</a:t>
            </a:r>
          </a:p>
          <a:p>
            <a:r>
              <a:rPr lang="en-US" dirty="0" smtClean="0"/>
              <a:t>Does the data support your hypothesis?</a:t>
            </a:r>
          </a:p>
          <a:p>
            <a:pPr lvl="1"/>
            <a:r>
              <a:rPr lang="en-US" dirty="0" smtClean="0"/>
              <a:t>How?</a:t>
            </a:r>
          </a:p>
          <a:p>
            <a:pPr lvl="1"/>
            <a:r>
              <a:rPr lang="en-US" dirty="0" smtClean="0"/>
              <a:t>Why?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://labwrite.ncsu.edu/res/gh/groupbargraph2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685800"/>
            <a:ext cx="7315200" cy="5715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269508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1016000"/>
            <a:ext cx="5943600" cy="482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://www.mathgoodies.com/lessons/graphs/images/line_example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533400"/>
            <a:ext cx="6324600" cy="5486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885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206500"/>
            <a:ext cx="7620000" cy="444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What makes a good graph??</a:t>
            </a:r>
          </a:p>
          <a:p>
            <a:pPr lvl="1"/>
            <a:r>
              <a:rPr lang="en-US" dirty="0" smtClean="0"/>
              <a:t>Title</a:t>
            </a:r>
          </a:p>
          <a:p>
            <a:pPr lvl="1"/>
            <a:r>
              <a:rPr lang="en-US" dirty="0" smtClean="0"/>
              <a:t>Axes </a:t>
            </a:r>
          </a:p>
          <a:p>
            <a:pPr lvl="2"/>
            <a:r>
              <a:rPr lang="en-US" dirty="0" smtClean="0"/>
              <a:t>Labeled</a:t>
            </a:r>
          </a:p>
          <a:p>
            <a:pPr lvl="3"/>
            <a:r>
              <a:rPr lang="en-US" dirty="0" smtClean="0"/>
              <a:t>What is it</a:t>
            </a:r>
          </a:p>
          <a:p>
            <a:pPr lvl="3"/>
            <a:r>
              <a:rPr lang="en-US" dirty="0" smtClean="0"/>
              <a:t>Units measured in </a:t>
            </a:r>
          </a:p>
          <a:p>
            <a:pPr lvl="2"/>
            <a:r>
              <a:rPr lang="en-US" dirty="0" smtClean="0"/>
              <a:t>Numbers evenly spaced</a:t>
            </a:r>
          </a:p>
          <a:p>
            <a:pPr lvl="2"/>
            <a:r>
              <a:rPr lang="en-US" dirty="0" smtClean="0"/>
              <a:t>Scale appropriate for data </a:t>
            </a:r>
          </a:p>
          <a:p>
            <a:pPr lvl="2"/>
            <a:r>
              <a:rPr lang="en-US" dirty="0" smtClean="0"/>
              <a:t>Start with a reasonable number for data</a:t>
            </a:r>
          </a:p>
          <a:p>
            <a:pPr lvl="3"/>
            <a:r>
              <a:rPr lang="en-US" dirty="0" smtClean="0"/>
              <a:t>Squiggly line</a:t>
            </a:r>
          </a:p>
          <a:p>
            <a:pPr lvl="1"/>
            <a:r>
              <a:rPr lang="en-US" dirty="0" smtClean="0"/>
              <a:t>Key</a:t>
            </a:r>
          </a:p>
          <a:p>
            <a:pPr lvl="3"/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http://www.mathgoodies.com/lessons/graphs/images/line_example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371600"/>
            <a:ext cx="3429000" cy="35052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4038600" y="25146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 axis 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724400" y="2667000"/>
            <a:ext cx="1066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934200" y="5181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 axis 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rot="5400000" flipH="1" flipV="1">
            <a:off x="6858794" y="4876006"/>
            <a:ext cx="609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>
            <a:off x="6781800" y="1219200"/>
            <a:ext cx="609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5486400" y="2743200"/>
            <a:ext cx="381000" cy="914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086600" y="4648200"/>
            <a:ext cx="4572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eft Brace 15"/>
          <p:cNvSpPr/>
          <p:nvPr/>
        </p:nvSpPr>
        <p:spPr>
          <a:xfrm>
            <a:off x="5181600" y="1752600"/>
            <a:ext cx="457200" cy="28194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Left Brace 16"/>
          <p:cNvSpPr/>
          <p:nvPr/>
        </p:nvSpPr>
        <p:spPr>
          <a:xfrm rot="16200000">
            <a:off x="7200900" y="3467100"/>
            <a:ext cx="457200" cy="28194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7" grpId="0"/>
      <p:bldP spid="11" grpId="0" animBg="1"/>
      <p:bldP spid="12" grpId="0" animBg="1"/>
      <p:bldP spid="16" grpId="0" animBg="1"/>
      <p:bldP spid="1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l_fi" descr="http://image.tutorvista.com/Qimages/QD/34659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609600"/>
            <a:ext cx="8229600" cy="5867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533456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g_hi" descr="http://t1.gstatic.com/images?q=tbn:ANd9GcRVwvjEm3q6rDrTtyN8I-4RQ91emIbEacL4CjLlmCtzkza3KOHwcw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7" b="3892"/>
          <a:stretch>
            <a:fillRect/>
          </a:stretch>
        </p:blipFill>
        <p:spPr bwMode="auto">
          <a:xfrm>
            <a:off x="3560108" y="838200"/>
            <a:ext cx="4821892" cy="476023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304801" y="304800"/>
          <a:ext cx="3124200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1" name="Document" r:id="rId5" imgW="5626100" imgH="2489200" progId="Word.Document.12">
                  <p:link updateAutomatic="1"/>
                </p:oleObj>
              </mc:Choice>
              <mc:Fallback>
                <p:oleObj name="Document" r:id="rId5" imgW="5626100" imgH="2489200" progId="Word.Document.12">
                  <p:link updateAutomatic="1"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1" y="304800"/>
                        <a:ext cx="3124200" cy="228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649310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76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Bar graph</a:t>
            </a:r>
          </a:p>
          <a:p>
            <a:pPr lvl="1">
              <a:buNone/>
            </a:pPr>
            <a:r>
              <a:rPr lang="en-US" dirty="0" smtClean="0"/>
              <a:t>Making comparisons for data at one point in time</a:t>
            </a:r>
          </a:p>
          <a:p>
            <a:pPr lvl="1">
              <a:buNone/>
            </a:pPr>
            <a:r>
              <a:rPr lang="en-US" dirty="0" smtClean="0"/>
              <a:t>Data includes ranges (scores)</a:t>
            </a:r>
          </a:p>
          <a:p>
            <a:pPr lvl="1"/>
            <a:endParaRPr lang="en-US" dirty="0"/>
          </a:p>
        </p:txBody>
      </p:sp>
      <p:pic>
        <p:nvPicPr>
          <p:cNvPr id="5" name="Picture 4" descr="http://www.mathgoodies.com/lessons/graphs/images/line_example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04800"/>
            <a:ext cx="4267200" cy="28194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533400" y="3276600"/>
            <a:ext cx="70866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Line graph</a:t>
            </a:r>
          </a:p>
          <a:p>
            <a:pPr lvl="1"/>
            <a:r>
              <a:rPr lang="en-US" sz="2800" dirty="0" smtClean="0"/>
              <a:t>Making comparisons over time</a:t>
            </a:r>
          </a:p>
          <a:p>
            <a:pPr lvl="1"/>
            <a:r>
              <a:rPr lang="en-US" sz="2800" dirty="0" smtClean="0"/>
              <a:t>Most commonly used 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85800" y="4724400"/>
            <a:ext cx="67818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Pie graph</a:t>
            </a:r>
          </a:p>
          <a:p>
            <a:pPr lvl="1"/>
            <a:r>
              <a:rPr lang="en-US" sz="2800" dirty="0" smtClean="0"/>
              <a:t>Making comparisons with percentages </a:t>
            </a:r>
          </a:p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457200"/>
            <a:ext cx="4953000" cy="4021667"/>
          </a:xfrm>
          <a:prstGeom prst="rect">
            <a:avLst/>
          </a:prstGeom>
        </p:spPr>
      </p:pic>
      <p:pic>
        <p:nvPicPr>
          <p:cNvPr id="10" name="Picture 9" descr="http://labwrite.ncsu.edu/res/gh/groupbargraph2.gif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352800"/>
            <a:ext cx="4953000" cy="3352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build="p"/>
      <p:bldP spid="7" grpId="0"/>
      <p:bldP spid="7" grpId="1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 the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Independent/Manipulated Variable</a:t>
            </a:r>
          </a:p>
          <a:p>
            <a:pPr lvl="1"/>
            <a:r>
              <a:rPr lang="en-US" dirty="0" smtClean="0"/>
              <a:t>Changed by the experimenter</a:t>
            </a:r>
          </a:p>
          <a:p>
            <a:pPr lvl="1"/>
            <a:r>
              <a:rPr lang="en-US" dirty="0" smtClean="0"/>
              <a:t>What causes the outcome you are trying to observe</a:t>
            </a:r>
          </a:p>
          <a:p>
            <a:pPr lvl="2"/>
            <a:r>
              <a:rPr lang="en-US" dirty="0" smtClean="0"/>
              <a:t>Goes on the X axis (horizontal)</a:t>
            </a:r>
          </a:p>
          <a:p>
            <a:pPr lvl="2"/>
            <a:r>
              <a:rPr lang="en-US" dirty="0" smtClean="0"/>
              <a:t>Should be on the left side of a data 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0492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 the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ependent/Responding Variable</a:t>
            </a:r>
          </a:p>
          <a:p>
            <a:pPr lvl="1"/>
            <a:r>
              <a:rPr lang="en-US" dirty="0" smtClean="0"/>
              <a:t>Changes in response to independent/manipulated variable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outcome you are trying to observe</a:t>
            </a:r>
          </a:p>
          <a:p>
            <a:pPr lvl="2"/>
            <a:r>
              <a:rPr lang="en-US" dirty="0" smtClean="0"/>
              <a:t>Goes on the Y axis (vertical)</a:t>
            </a:r>
          </a:p>
          <a:p>
            <a:pPr lvl="2"/>
            <a:r>
              <a:rPr lang="en-US" dirty="0" smtClean="0"/>
              <a:t>Should be on the right side of a data 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318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 the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What </a:t>
            </a:r>
            <a:r>
              <a:rPr lang="en-US" b="1" dirty="0"/>
              <a:t>effect does studying with music have on student test scores?</a:t>
            </a:r>
            <a:r>
              <a:rPr lang="en-US" dirty="0" smtClean="0">
                <a:effectLst/>
              </a:rPr>
              <a:t>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is the independent/manipulated variable?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Which is the dependent/responding variable?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2094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Determine the variable range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Subtract the lowest data value from the highest data value</a:t>
            </a:r>
          </a:p>
          <a:p>
            <a:r>
              <a:rPr lang="en-US" dirty="0" smtClean="0"/>
              <a:t>Do each variable separately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599" y="3428999"/>
            <a:ext cx="3913531" cy="2697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0095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Determine the scale of the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Scale = what each line on each axis is worth</a:t>
            </a:r>
          </a:p>
          <a:p>
            <a:r>
              <a:rPr lang="en-US" dirty="0" smtClean="0"/>
              <a:t>Count the number of lines you want to use (could be all of the lines on your axis)</a:t>
            </a:r>
          </a:p>
          <a:p>
            <a:r>
              <a:rPr lang="en-US" dirty="0" smtClean="0"/>
              <a:t>Divide the range by the number of lines you want to use</a:t>
            </a:r>
          </a:p>
          <a:p>
            <a:pPr lvl="1"/>
            <a:r>
              <a:rPr lang="en-US" dirty="0" smtClean="0"/>
              <a:t>Round up</a:t>
            </a:r>
          </a:p>
          <a:p>
            <a:r>
              <a:rPr lang="en-US" dirty="0" smtClean="0"/>
              <a:t>Write the rounded numbers for the lines on the axis </a:t>
            </a:r>
            <a:endParaRPr lang="en-US" dirty="0" smtClean="0"/>
          </a:p>
          <a:p>
            <a:r>
              <a:rPr lang="en-US" dirty="0" smtClean="0"/>
              <a:t>Figure out which number you want to start with</a:t>
            </a:r>
          </a:p>
          <a:p>
            <a:pPr lvl="1"/>
            <a:r>
              <a:rPr lang="en-US" dirty="0" smtClean="0"/>
              <a:t>Around the lowest data point? </a:t>
            </a:r>
          </a:p>
          <a:p>
            <a:pPr lvl="2"/>
            <a:r>
              <a:rPr lang="en-US" dirty="0" smtClean="0"/>
              <a:t>Squiggly line?</a:t>
            </a:r>
            <a:endParaRPr lang="en-US" dirty="0" smtClean="0"/>
          </a:p>
          <a:p>
            <a:r>
              <a:rPr lang="en-US" dirty="0" smtClean="0"/>
              <a:t>Do each axis separately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53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Determine the scale of the graph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417638"/>
            <a:ext cx="3913531" cy="2697163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70731" y="2686540"/>
            <a:ext cx="3941996" cy="3686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873440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871</TotalTime>
  <Words>530</Words>
  <Application>Microsoft Macintosh PowerPoint</Application>
  <PresentationFormat>On-screen Show (4:3)</PresentationFormat>
  <Paragraphs>90</Paragraphs>
  <Slides>21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Links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Office Theme</vt:lpstr>
      <vt:lpstr>Macintosh HD:Users:Admin:Downloads:table for graph infromation.docx!OLE_LINK1</vt:lpstr>
      <vt:lpstr>Introduction to graphs</vt:lpstr>
      <vt:lpstr>Graphs</vt:lpstr>
      <vt:lpstr>Types of graphs</vt:lpstr>
      <vt:lpstr>Identify the variables</vt:lpstr>
      <vt:lpstr>Identify the variables</vt:lpstr>
      <vt:lpstr>Identify the variables</vt:lpstr>
      <vt:lpstr>Determine the variable range</vt:lpstr>
      <vt:lpstr>Determine the scale of the graph</vt:lpstr>
      <vt:lpstr>Determine the scale of the graph</vt:lpstr>
      <vt:lpstr>Number and Label each axis </vt:lpstr>
      <vt:lpstr>Plot the data points</vt:lpstr>
      <vt:lpstr>Draw the graph  </vt:lpstr>
      <vt:lpstr>Title the Graph</vt:lpstr>
      <vt:lpstr>Ask yourself these questions after you made your graph . . . </vt:lpstr>
      <vt:lpstr>Interpreting your graph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graphs</dc:title>
  <dc:creator>moser family</dc:creator>
  <cp:lastModifiedBy>Plano High School</cp:lastModifiedBy>
  <cp:revision>15</cp:revision>
  <dcterms:created xsi:type="dcterms:W3CDTF">2012-09-12T20:13:56Z</dcterms:created>
  <dcterms:modified xsi:type="dcterms:W3CDTF">2019-10-03T18:36:27Z</dcterms:modified>
</cp:coreProperties>
</file>