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9" r:id="rId3"/>
    <p:sldId id="27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284" autoAdjust="0"/>
  </p:normalViewPr>
  <p:slideViewPr>
    <p:cSldViewPr snapToGrid="0">
      <p:cViewPr varScale="1">
        <p:scale>
          <a:sx n="67" d="100"/>
          <a:sy n="67" d="100"/>
        </p:scale>
        <p:origin x="-17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462A4-74A8-0240-A0E2-263A62270771}" type="datetimeFigureOut">
              <a:rPr lang="en-US" smtClean="0"/>
              <a:t>2/19/20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FB45A-EFD1-DA41-AF21-C30452D28287}" type="slidenum">
              <a:rPr lang="en-US" smtClean="0"/>
              <a:t>‹#›</a:t>
            </a:fld>
            <a:endParaRPr lang="en-US"/>
          </a:p>
        </p:txBody>
      </p:sp>
    </p:spTree>
    <p:extLst>
      <p:ext uri="{BB962C8B-B14F-4D97-AF65-F5344CB8AC3E}">
        <p14:creationId xmlns:p14="http://schemas.microsoft.com/office/powerpoint/2010/main" val="3713942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youtube.com/watch?v=cfWsgS0I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hlinkClick r:id="rId3"/>
              </a:rPr>
              <a:t>Bindle Explanation Video Clip: https://www.youtube.com/watch?v=cfWsgS0ID-s</a:t>
            </a:r>
            <a:endParaRPr lang="en-US" sz="11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8BFB45A-EFD1-DA41-AF21-C30452D28287}" type="slidenum">
              <a:rPr lang="en-US" smtClean="0"/>
              <a:t>18</a:t>
            </a:fld>
            <a:endParaRPr lang="en-US"/>
          </a:p>
        </p:txBody>
      </p:sp>
    </p:spTree>
    <p:extLst>
      <p:ext uri="{BB962C8B-B14F-4D97-AF65-F5344CB8AC3E}">
        <p14:creationId xmlns:p14="http://schemas.microsoft.com/office/powerpoint/2010/main" val="256999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79A70F-AAE5-453D-A75E-E04563634296}"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350619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9A70F-AAE5-453D-A75E-E04563634296}"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11096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9A70F-AAE5-453D-A75E-E04563634296}"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155093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9A70F-AAE5-453D-A75E-E04563634296}"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9428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9A70F-AAE5-453D-A75E-E04563634296}" type="datetimeFigureOut">
              <a:rPr lang="en-US" smtClean="0"/>
              <a:t>2/19/20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400164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79A70F-AAE5-453D-A75E-E04563634296}"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68290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79A70F-AAE5-453D-A75E-E04563634296}" type="datetimeFigureOut">
              <a:rPr lang="en-US" smtClean="0"/>
              <a:t>2/19/20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232496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79A70F-AAE5-453D-A75E-E04563634296}" type="datetimeFigureOut">
              <a:rPr lang="en-US" smtClean="0"/>
              <a:t>2/19/20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262594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9A70F-AAE5-453D-A75E-E04563634296}" type="datetimeFigureOut">
              <a:rPr lang="en-US" smtClean="0"/>
              <a:t>2/19/20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165545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9A70F-AAE5-453D-A75E-E04563634296}"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218497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9A70F-AAE5-453D-A75E-E04563634296}" type="datetimeFigureOut">
              <a:rPr lang="en-US" smtClean="0"/>
              <a:t>2/19/20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47C6-36EC-4C22-9182-F77E12F44206}" type="slidenum">
              <a:rPr lang="en-US" smtClean="0"/>
              <a:t>‹#›</a:t>
            </a:fld>
            <a:endParaRPr lang="en-US"/>
          </a:p>
        </p:txBody>
      </p:sp>
    </p:spTree>
    <p:extLst>
      <p:ext uri="{BB962C8B-B14F-4D97-AF65-F5344CB8AC3E}">
        <p14:creationId xmlns:p14="http://schemas.microsoft.com/office/powerpoint/2010/main" val="3769692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9A70F-AAE5-453D-A75E-E04563634296}" type="datetimeFigureOut">
              <a:rPr lang="en-US" smtClean="0"/>
              <a:t>2/19/20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247C6-36EC-4C22-9182-F77E12F44206}" type="slidenum">
              <a:rPr lang="en-US" smtClean="0"/>
              <a:t>‹#›</a:t>
            </a:fld>
            <a:endParaRPr lang="en-US"/>
          </a:p>
        </p:txBody>
      </p:sp>
    </p:spTree>
    <p:extLst>
      <p:ext uri="{BB962C8B-B14F-4D97-AF65-F5344CB8AC3E}">
        <p14:creationId xmlns:p14="http://schemas.microsoft.com/office/powerpoint/2010/main" val="96252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3.jpeg"/><Relationship Id="rId1" Type="http://schemas.openxmlformats.org/officeDocument/2006/relationships/video" Target="https://www.youtube.com/embed/cfWsgS0ID-s" TargetMode="Externa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ABBB08D-44EB-4044-B43F-64E81728D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97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SEEING THE CRIME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1" y="2202823"/>
            <a:ext cx="374987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During this step, a trained forensic photographer photographs the evidence that has been </a:t>
            </a:r>
            <a:r>
              <a:rPr lang="en-US" sz="2400" u="sng" dirty="0"/>
              <a:t>marked</a:t>
            </a:r>
            <a:r>
              <a:rPr lang="en-US" sz="2400" dirty="0"/>
              <a:t>.</a:t>
            </a:r>
          </a:p>
          <a:p>
            <a:pPr marL="285750" indent="-285750">
              <a:buFont typeface="Arial" panose="020B0604020202020204" pitchFamily="34" charset="0"/>
              <a:buChar char="•"/>
            </a:pPr>
            <a:r>
              <a:rPr lang="en-US" sz="2400" dirty="0"/>
              <a:t>Any time </a:t>
            </a:r>
            <a:r>
              <a:rPr lang="en-US" sz="2400" u="sng" dirty="0"/>
              <a:t>new</a:t>
            </a:r>
            <a:r>
              <a:rPr lang="en-US" sz="2400" dirty="0"/>
              <a:t> evidence is marked, photographs will be made.</a:t>
            </a:r>
          </a:p>
          <a:p>
            <a:pPr marL="285750" indent="-285750">
              <a:buFont typeface="Arial" panose="020B0604020202020204" pitchFamily="34" charset="0"/>
              <a:buChar char="•"/>
            </a:pPr>
            <a:r>
              <a:rPr lang="en-US" sz="2400" dirty="0"/>
              <a:t>We will look at the procedures for taking photographs at a crime scene at a later date.</a:t>
            </a:r>
            <a:endParaRPr lang="en-US" sz="1600" dirty="0"/>
          </a:p>
        </p:txBody>
      </p:sp>
      <p:pic>
        <p:nvPicPr>
          <p:cNvPr id="5122" name="Picture 2" descr="Image result for photographing evidence">
            <a:extLst>
              <a:ext uri="{FF2B5EF4-FFF2-40B4-BE49-F238E27FC236}">
                <a16:creationId xmlns="" xmlns:a16="http://schemas.microsoft.com/office/drawing/2014/main" id="{5BF55CEF-70C0-4B4A-8C09-C827F3F8B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29" y="2309848"/>
            <a:ext cx="4547971" cy="3370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758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SKETCHING THE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1" y="2202823"/>
            <a:ext cx="408543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Once photographs have been taken, the crime scene investigator will sketch the scene.</a:t>
            </a:r>
          </a:p>
          <a:p>
            <a:pPr marL="285750" indent="-285750">
              <a:buFont typeface="Arial" panose="020B0604020202020204" pitchFamily="34" charset="0"/>
              <a:buChar char="•"/>
            </a:pPr>
            <a:r>
              <a:rPr lang="en-US" sz="2000" dirty="0"/>
              <a:t>This is a rough sketch that depicts the dimensions of the scene and shows the location of all evidence</a:t>
            </a:r>
          </a:p>
          <a:p>
            <a:pPr marL="285750" indent="-285750">
              <a:buFont typeface="Arial" panose="020B0604020202020204" pitchFamily="34" charset="0"/>
              <a:buChar char="•"/>
            </a:pPr>
            <a:r>
              <a:rPr lang="en-US" sz="2000" dirty="0"/>
              <a:t>The sketch should match the photographs and evidence markers in the sketch should align with evidence markers in the photographs.</a:t>
            </a:r>
          </a:p>
          <a:p>
            <a:pPr marL="285750" indent="-285750">
              <a:buFont typeface="Arial" panose="020B0604020202020204" pitchFamily="34" charset="0"/>
              <a:buChar char="•"/>
            </a:pPr>
            <a:r>
              <a:rPr lang="en-US" sz="2000" dirty="0"/>
              <a:t>We will also look more deeply at crime scene sketches at a later time.</a:t>
            </a:r>
            <a:endParaRPr lang="en-US" sz="1400" dirty="0"/>
          </a:p>
        </p:txBody>
      </p:sp>
      <p:pic>
        <p:nvPicPr>
          <p:cNvPr id="6146" name="Picture 2" descr="Image result for sketching the crime">
            <a:extLst>
              <a:ext uri="{FF2B5EF4-FFF2-40B4-BE49-F238E27FC236}">
                <a16:creationId xmlns="" xmlns:a16="http://schemas.microsoft.com/office/drawing/2014/main" id="{1BA5CF31-73BF-400D-A6CD-9DDD2ECD5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20" y="2288097"/>
            <a:ext cx="4255315" cy="4255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21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SEARCHING THE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1" y="2202823"/>
            <a:ext cx="408543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During this step, investigators really focus on finding all evidence and a more detailed search is performed.</a:t>
            </a:r>
          </a:p>
          <a:p>
            <a:pPr marL="285750" indent="-285750">
              <a:buFont typeface="Arial" panose="020B0604020202020204" pitchFamily="34" charset="0"/>
              <a:buChar char="•"/>
            </a:pPr>
            <a:r>
              <a:rPr lang="en-US" sz="2000" dirty="0"/>
              <a:t>A search pattern is declared and investigators work together to ensure that no part of the crime scene has been left unsearched.</a:t>
            </a:r>
          </a:p>
          <a:p>
            <a:pPr marL="285750" indent="-285750">
              <a:buFont typeface="Arial" panose="020B0604020202020204" pitchFamily="34" charset="0"/>
              <a:buChar char="•"/>
            </a:pPr>
            <a:r>
              <a:rPr lang="en-US" sz="2000" dirty="0"/>
              <a:t>If new evidence is found, it is marked with evidence markers, photographed and documented in the sketch.</a:t>
            </a:r>
          </a:p>
          <a:p>
            <a:pPr marL="285750" indent="-285750">
              <a:buFont typeface="Arial" panose="020B0604020202020204" pitchFamily="34" charset="0"/>
              <a:buChar char="•"/>
            </a:pPr>
            <a:r>
              <a:rPr lang="en-US" sz="2000" dirty="0"/>
              <a:t>We will also look more deeply into search patterns at a later date.</a:t>
            </a:r>
            <a:endParaRPr lang="en-US" sz="1400" dirty="0"/>
          </a:p>
        </p:txBody>
      </p:sp>
      <p:pic>
        <p:nvPicPr>
          <p:cNvPr id="7170" name="Picture 2" descr="Image result for crime scene search">
            <a:extLst>
              <a:ext uri="{FF2B5EF4-FFF2-40B4-BE49-F238E27FC236}">
                <a16:creationId xmlns="" xmlns:a16="http://schemas.microsoft.com/office/drawing/2014/main" id="{7067D514-092F-4F49-B9CA-9D60912A7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829" y="2893077"/>
            <a:ext cx="4655102" cy="3169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396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AND COLLECTING EVIDENCE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Physical evidence can be anything from massive objects to microscopic traces.</a:t>
            </a:r>
          </a:p>
          <a:p>
            <a:pPr marL="285750" indent="-285750">
              <a:buFont typeface="Arial" panose="020B0604020202020204" pitchFamily="34" charset="0"/>
              <a:buChar char="•"/>
            </a:pPr>
            <a:r>
              <a:rPr lang="en-US" sz="2000" dirty="0"/>
              <a:t>Each piece of evidence (no matter how big or small) must be preserved in its original state (as much as possible) and its integrity maintained.</a:t>
            </a:r>
          </a:p>
          <a:p>
            <a:pPr marL="285750" indent="-285750">
              <a:buFont typeface="Arial" panose="020B0604020202020204" pitchFamily="34" charset="0"/>
              <a:buChar char="•"/>
            </a:pPr>
            <a:r>
              <a:rPr lang="en-US" sz="2000" dirty="0"/>
              <a:t>Each item should be handled carefully and wrapped separately to avoid cross contamination.</a:t>
            </a:r>
          </a:p>
          <a:p>
            <a:pPr marL="285750" indent="-285750">
              <a:buFont typeface="Arial" panose="020B0604020202020204" pitchFamily="34" charset="0"/>
              <a:buChar char="•"/>
            </a:pPr>
            <a:r>
              <a:rPr lang="en-US" sz="2000" dirty="0"/>
              <a:t>The search for evidence is not limited to the crime scene (ex. Evidence can be found on the body during an autopsy)</a:t>
            </a:r>
            <a:endParaRPr lang="en-US" sz="1400" dirty="0"/>
          </a:p>
        </p:txBody>
      </p:sp>
      <p:pic>
        <p:nvPicPr>
          <p:cNvPr id="1026" name="Picture 2" descr="Image result for evidenc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127" y="2286000"/>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evidence colle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686" y="5309043"/>
            <a:ext cx="2470381" cy="1383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59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AND COLLECTING EVIDENCE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Investigators must handle and process evidence in a way that prevents any change from taking place from the crime scene to the crime lab. </a:t>
            </a:r>
          </a:p>
          <a:p>
            <a:pPr marL="285750" indent="-285750">
              <a:buFont typeface="Arial" panose="020B0604020202020204" pitchFamily="34" charset="0"/>
              <a:buChar char="•"/>
            </a:pPr>
            <a:r>
              <a:rPr lang="en-US" sz="2000" dirty="0"/>
              <a:t>The use of disposable gloves is vital during handling of evidence.</a:t>
            </a:r>
          </a:p>
          <a:p>
            <a:pPr marL="285750" indent="-285750">
              <a:buFont typeface="Arial" panose="020B0604020202020204" pitchFamily="34" charset="0"/>
              <a:buChar char="•"/>
            </a:pPr>
            <a:r>
              <a:rPr lang="en-US" sz="2000" dirty="0"/>
              <a:t>Evidence should remain unmoved until investigators have documented its location and appearance in notes, sketches and photographs.</a:t>
            </a:r>
          </a:p>
          <a:p>
            <a:pPr marL="285750" indent="-285750">
              <a:buFont typeface="Arial" panose="020B0604020202020204" pitchFamily="34" charset="0"/>
              <a:buChar char="•"/>
            </a:pPr>
            <a:r>
              <a:rPr lang="en-US" sz="2000" dirty="0"/>
              <a:t>Crime scene investigators have a large assortment of packaging materials and tools, ready to package a diverse array of evidence.</a:t>
            </a:r>
            <a:endParaRPr lang="en-US" sz="1400" dirty="0"/>
          </a:p>
        </p:txBody>
      </p:sp>
      <p:pic>
        <p:nvPicPr>
          <p:cNvPr id="2050" name="Picture 2" descr="Image result for evidenc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430" y="2306594"/>
            <a:ext cx="2858530" cy="2858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evidence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195" y="4196760"/>
            <a:ext cx="1898392" cy="2497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924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AND COLLECTING EVIDENCE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sp>
        <p:nvSpPr>
          <p:cNvPr id="6" name="TextBox 5">
            <a:extLst>
              <a:ext uri="{FF2B5EF4-FFF2-40B4-BE49-F238E27FC236}">
                <a16:creationId xmlns="" xmlns:a16="http://schemas.microsoft.com/office/drawing/2014/main" id="{0F31193D-269C-4BD5-A890-32937C0D7431}"/>
              </a:ext>
            </a:extLst>
          </p:cNvPr>
          <p:cNvSpPr txBox="1"/>
          <p:nvPr/>
        </p:nvSpPr>
        <p:spPr>
          <a:xfrm>
            <a:off x="159390" y="2202823"/>
            <a:ext cx="4412609" cy="430887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chain of custody is the process of protecting evidence from the crime scene to the lab.</a:t>
            </a:r>
          </a:p>
          <a:p>
            <a:pPr marL="285750" indent="-285750">
              <a:buFont typeface="Arial" panose="020B0604020202020204" pitchFamily="34" charset="0"/>
              <a:buChar char="•"/>
            </a:pPr>
            <a:r>
              <a:rPr lang="en-US" sz="2000" dirty="0" smtClean="0"/>
              <a:t>According to the chain of custody, evidence should be packaged in the following way:</a:t>
            </a:r>
          </a:p>
          <a:p>
            <a:pPr marL="742950" lvl="1" indent="-285750">
              <a:buFont typeface="Arial" panose="020B0604020202020204" pitchFamily="34" charset="0"/>
              <a:buChar char="•"/>
            </a:pPr>
            <a:r>
              <a:rPr lang="en-US" sz="1400" dirty="0" smtClean="0"/>
              <a:t>Appropriate packaging should be used</a:t>
            </a:r>
          </a:p>
          <a:p>
            <a:pPr marL="742950" lvl="1" indent="-285750">
              <a:buFont typeface="Arial" panose="020B0604020202020204" pitchFamily="34" charset="0"/>
              <a:buChar char="•"/>
            </a:pPr>
            <a:r>
              <a:rPr lang="en-US" sz="1400" dirty="0" smtClean="0"/>
              <a:t>Packaging should be sealed with evidence tape</a:t>
            </a:r>
          </a:p>
          <a:p>
            <a:pPr marL="742950" lvl="1" indent="-285750">
              <a:buFont typeface="Arial" panose="020B0604020202020204" pitchFamily="34" charset="0"/>
              <a:buChar char="•"/>
            </a:pPr>
            <a:r>
              <a:rPr lang="en-US" sz="1400" dirty="0" smtClean="0"/>
              <a:t>The signature of the collecting officer should appear on the evidence tape.</a:t>
            </a:r>
          </a:p>
          <a:p>
            <a:pPr marL="742950" lvl="1" indent="-285750">
              <a:buFont typeface="Arial" panose="020B0604020202020204" pitchFamily="34" charset="0"/>
              <a:buChar char="•"/>
            </a:pPr>
            <a:r>
              <a:rPr lang="en-US" sz="1400" dirty="0" smtClean="0"/>
              <a:t>The seal must never be broken</a:t>
            </a:r>
          </a:p>
          <a:p>
            <a:pPr marL="1200150" lvl="2" indent="-285750">
              <a:buFont typeface="Arial" panose="020B0604020202020204" pitchFamily="34" charset="0"/>
              <a:buChar char="•"/>
            </a:pPr>
            <a:r>
              <a:rPr lang="en-US" sz="1400" dirty="0" smtClean="0"/>
              <a:t>If evidence must be processed, the evidence must be removed without puncturing the signed evidence label</a:t>
            </a:r>
          </a:p>
          <a:p>
            <a:pPr marL="742950" lvl="1" indent="-285750">
              <a:buFont typeface="Arial" panose="020B0604020202020204" pitchFamily="34" charset="0"/>
              <a:buChar char="•"/>
            </a:pPr>
            <a:r>
              <a:rPr lang="en-US" sz="1400" dirty="0" smtClean="0"/>
              <a:t>A chain of custody log must be filled out.</a:t>
            </a:r>
          </a:p>
          <a:p>
            <a:pPr marL="1200150" lvl="2" indent="-285750">
              <a:buFont typeface="Arial" panose="020B0604020202020204" pitchFamily="34" charset="0"/>
              <a:buChar char="•"/>
            </a:pPr>
            <a:r>
              <a:rPr lang="en-US" sz="1400" dirty="0" smtClean="0"/>
              <a:t>The signatures on the log must match the signatures on the evidence labels.</a:t>
            </a:r>
            <a:endParaRPr lang="en-US" sz="1400" dirty="0"/>
          </a:p>
        </p:txBody>
      </p:sp>
      <p:pic>
        <p:nvPicPr>
          <p:cNvPr id="3074" name="Picture 2" descr="Image result for evidenc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49" y="3758411"/>
            <a:ext cx="4174180" cy="2888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 result for evidence collection"/>
          <p:cNvPicPr>
            <a:picLocks noChangeAspect="1" noChangeArrowheads="1"/>
          </p:cNvPicPr>
          <p:nvPr/>
        </p:nvPicPr>
        <p:blipFill rotWithShape="1">
          <a:blip r:embed="rId4">
            <a:extLst>
              <a:ext uri="{28A0092B-C50C-407E-A947-70E740481C1C}">
                <a14:useLocalDpi xmlns:a14="http://schemas.microsoft.com/office/drawing/2010/main" val="0"/>
              </a:ext>
            </a:extLst>
          </a:blip>
          <a:srcRect l="5324" t="8774" r="21115"/>
          <a:stretch/>
        </p:blipFill>
        <p:spPr bwMode="auto">
          <a:xfrm>
            <a:off x="5450123" y="1505127"/>
            <a:ext cx="3509319" cy="2417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28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AND COLLECTING EVIDENCE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pic>
        <p:nvPicPr>
          <p:cNvPr id="4098" name="Picture 2" descr="Image result for evidenc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53" y="2597926"/>
            <a:ext cx="3810000" cy="3390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Left Arrow 1"/>
          <p:cNvSpPr/>
          <p:nvPr/>
        </p:nvSpPr>
        <p:spPr>
          <a:xfrm rot="20065566">
            <a:off x="3442471" y="2565571"/>
            <a:ext cx="1820563" cy="69197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66884" y="2383484"/>
            <a:ext cx="3279231"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Evidence tape must be signed</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3236" y="3054897"/>
            <a:ext cx="3443593" cy="3443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Left Arrow 11"/>
          <p:cNvSpPr/>
          <p:nvPr/>
        </p:nvSpPr>
        <p:spPr>
          <a:xfrm rot="9892728">
            <a:off x="4789357" y="5548834"/>
            <a:ext cx="1820563" cy="69197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2613" y="6193777"/>
            <a:ext cx="5124271" cy="584775"/>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Chain of Custody log must travel with evidence and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should reflect anyone that had contact with evidence</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51477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AND COLLECTING EVIDENCE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sp>
        <p:nvSpPr>
          <p:cNvPr id="7" name="Rectangle 6"/>
          <p:cNvSpPr/>
          <p:nvPr/>
        </p:nvSpPr>
        <p:spPr>
          <a:xfrm>
            <a:off x="3751972" y="4502511"/>
            <a:ext cx="5137261" cy="1938992"/>
          </a:xfrm>
          <a:prstGeom prst="rect">
            <a:avLst/>
          </a:prstGeom>
          <a:noFill/>
        </p:spPr>
        <p:txBody>
          <a:bodyPr wrap="squar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In the event that evidence is found that is REALLY tiny,</a:t>
            </a:r>
          </a:p>
          <a:p>
            <a:pPr algn="ctr"/>
            <a:r>
              <a:rPr lang="en-US" sz="2000" dirty="0" smtClean="0">
                <a:ln w="0"/>
                <a:effectLst>
                  <a:outerShdw blurRad="38100" dist="19050" dir="2700000" algn="tl" rotWithShape="0">
                    <a:schemeClr val="dk1">
                      <a:alpha val="40000"/>
                    </a:schemeClr>
                  </a:outerShdw>
                </a:effectLst>
              </a:rPr>
              <a:t>Investigators will use a bindle to secure the evidence.</a:t>
            </a:r>
          </a:p>
          <a:p>
            <a:pPr algn="ctr"/>
            <a:r>
              <a:rPr lang="en-US" sz="2000" b="0" cap="none" spc="0" dirty="0" smtClean="0">
                <a:ln w="0"/>
                <a:solidFill>
                  <a:schemeClr val="tx1"/>
                </a:solidFill>
                <a:effectLst>
                  <a:outerShdw blurRad="38100" dist="19050" dir="2700000" algn="tl" rotWithShape="0">
                    <a:schemeClr val="dk1">
                      <a:alpha val="40000"/>
                    </a:schemeClr>
                  </a:outerShdw>
                </a:effectLst>
              </a:rPr>
              <a:t>Sometimes referred to as a druggist’s fold, a bindle ensures that evidence isn’t lost.</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5122" name="Picture 2" descr="Image result for bindle ev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428" y="2039972"/>
            <a:ext cx="3147798" cy="2360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15278" y="2510599"/>
            <a:ext cx="3101681" cy="364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Left Arrow 1"/>
          <p:cNvSpPr/>
          <p:nvPr/>
        </p:nvSpPr>
        <p:spPr>
          <a:xfrm rot="20065566">
            <a:off x="3126214" y="2637347"/>
            <a:ext cx="2199012" cy="89422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353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fWsgS0ID-s"/>
          <p:cNvPicPr>
            <a:picLocks noRot="1" noChangeAspect="1"/>
          </p:cNvPicPr>
          <p:nvPr>
            <a:quickTimeFile r:link="rId1"/>
          </p:nvPr>
        </p:nvPicPr>
        <p:blipFill>
          <a:blip r:embed="rId4"/>
          <a:stretch>
            <a:fillRect/>
          </a:stretch>
        </p:blipFill>
        <p:spPr>
          <a:xfrm>
            <a:off x="183459" y="1416136"/>
            <a:ext cx="8740804" cy="4916702"/>
          </a:xfrm>
          <a:prstGeom prst="rect">
            <a:avLst/>
          </a:prstGeom>
        </p:spPr>
      </p:pic>
      <p:sp>
        <p:nvSpPr>
          <p:cNvPr id="3" name="Rectangle 2"/>
          <p:cNvSpPr/>
          <p:nvPr/>
        </p:nvSpPr>
        <p:spPr>
          <a:xfrm>
            <a:off x="1761619" y="314752"/>
            <a:ext cx="562076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Packaging Evidence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440427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smtClean="0"/>
              <a:t>NEXT STEPS</a:t>
            </a:r>
            <a:endParaRPr lang="en-US" sz="2400" dirty="0"/>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sp>
        <p:nvSpPr>
          <p:cNvPr id="7" name="Rectangle 6"/>
          <p:cNvSpPr/>
          <p:nvPr/>
        </p:nvSpPr>
        <p:spPr>
          <a:xfrm>
            <a:off x="159390" y="2356711"/>
            <a:ext cx="5137261" cy="4401205"/>
          </a:xfrm>
          <a:prstGeom prst="rect">
            <a:avLst/>
          </a:prstGeom>
          <a:noFill/>
        </p:spPr>
        <p:txBody>
          <a:bodyPr wrap="square" lIns="91440" tIns="45720" rIns="91440" bIns="45720">
            <a:spAutoFit/>
          </a:bodyPr>
          <a:lstStyle/>
          <a:p>
            <a:pPr marL="342900" indent="-342900">
              <a:buFont typeface="Wingdings" panose="05000000000000000000" pitchFamily="2" charset="2"/>
              <a:buChar char="q"/>
            </a:pPr>
            <a:r>
              <a:rPr lang="en-US" sz="2000" b="0" cap="none" spc="0" dirty="0" smtClean="0">
                <a:ln w="0"/>
                <a:solidFill>
                  <a:schemeClr val="tx1"/>
                </a:solidFill>
                <a:effectLst>
                  <a:outerShdw blurRad="38100" dist="19050" dir="2700000" algn="tl" rotWithShape="0">
                    <a:schemeClr val="dk1">
                      <a:alpha val="40000"/>
                    </a:schemeClr>
                  </a:outerShdw>
                </a:effectLst>
              </a:rPr>
              <a:t>Once evidence is collected, it can be transferred to a crime lab for further analysis.</a:t>
            </a:r>
          </a:p>
          <a:p>
            <a:endParaRPr lang="en-US" sz="2000" dirty="0">
              <a:ln w="0"/>
              <a:effectLst>
                <a:outerShdw blurRad="38100" dist="19050" dir="2700000" algn="tl" rotWithShape="0">
                  <a:schemeClr val="dk1">
                    <a:alpha val="40000"/>
                  </a:schemeClr>
                </a:outerShdw>
              </a:effectLst>
            </a:endParaRPr>
          </a:p>
          <a:p>
            <a:pPr marL="342900" indent="-342900">
              <a:buFont typeface="Wingdings" panose="05000000000000000000" pitchFamily="2" charset="2"/>
              <a:buChar char="q"/>
            </a:pPr>
            <a:r>
              <a:rPr lang="en-US" sz="2000" b="0" cap="none" spc="0" dirty="0" smtClean="0">
                <a:ln w="0"/>
                <a:solidFill>
                  <a:schemeClr val="tx1"/>
                </a:solidFill>
                <a:effectLst>
                  <a:outerShdw blurRad="38100" dist="19050" dir="2700000" algn="tl" rotWithShape="0">
                    <a:schemeClr val="dk1">
                      <a:alpha val="40000"/>
                    </a:schemeClr>
                  </a:outerShdw>
                </a:effectLst>
              </a:rPr>
              <a:t>However, each person that handles the evidence must be included on the chain of custody log.</a:t>
            </a:r>
          </a:p>
          <a:p>
            <a:endParaRPr lang="en-US" sz="2000" dirty="0">
              <a:ln w="0"/>
              <a:effectLst>
                <a:outerShdw blurRad="38100" dist="19050" dir="2700000" algn="tl" rotWithShape="0">
                  <a:schemeClr val="dk1">
                    <a:alpha val="40000"/>
                  </a:schemeClr>
                </a:outerShdw>
              </a:effectLst>
            </a:endParaRPr>
          </a:p>
          <a:p>
            <a:pPr marL="342900" indent="-342900">
              <a:buFont typeface="Wingdings" panose="05000000000000000000" pitchFamily="2" charset="2"/>
              <a:buChar char="q"/>
            </a:pPr>
            <a:r>
              <a:rPr lang="en-US" sz="2000" b="0" cap="none" spc="0" dirty="0" smtClean="0">
                <a:ln w="0"/>
                <a:solidFill>
                  <a:schemeClr val="tx1"/>
                </a:solidFill>
                <a:effectLst>
                  <a:outerShdw blurRad="38100" dist="19050" dir="2700000" algn="tl" rotWithShape="0">
                    <a:schemeClr val="dk1">
                      <a:alpha val="40000"/>
                    </a:schemeClr>
                  </a:outerShdw>
                </a:effectLst>
              </a:rPr>
              <a:t>They must also place the evidence in a new package with a new evidence seal, so that the integrity of the evidence is maintained.</a:t>
            </a:r>
          </a:p>
          <a:p>
            <a:endParaRPr lang="en-US" sz="2000" dirty="0">
              <a:ln w="0"/>
              <a:effectLst>
                <a:outerShdw blurRad="38100" dist="19050" dir="2700000" algn="tl" rotWithShape="0">
                  <a:schemeClr val="dk1">
                    <a:alpha val="40000"/>
                  </a:schemeClr>
                </a:outerShdw>
              </a:effectLst>
            </a:endParaRPr>
          </a:p>
          <a:p>
            <a:pPr marL="342900" indent="-342900">
              <a:buFont typeface="Wingdings" panose="05000000000000000000" pitchFamily="2" charset="2"/>
              <a:buChar char="q"/>
            </a:pPr>
            <a:r>
              <a:rPr lang="en-US" sz="2000" b="0" cap="none" spc="0" dirty="0" smtClean="0">
                <a:ln w="0"/>
                <a:solidFill>
                  <a:schemeClr val="tx1"/>
                </a:solidFill>
                <a:effectLst>
                  <a:outerShdw blurRad="38100" dist="19050" dir="2700000" algn="tl" rotWithShape="0">
                    <a:schemeClr val="dk1">
                      <a:alpha val="40000"/>
                    </a:schemeClr>
                  </a:outerShdw>
                </a:effectLst>
              </a:rPr>
              <a:t>Failure to do so will result in the inadmissibility of the evidence in court.</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6146" name="Picture 2" descr="Image result for packaging eviden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8" t="13833" r="11353" b="17325"/>
          <a:stretch/>
        </p:blipFill>
        <p:spPr bwMode="auto">
          <a:xfrm>
            <a:off x="5296651" y="3636490"/>
            <a:ext cx="3739016" cy="2904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556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524315"/>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Just as a car needs fuel to run, criminal laboratories also need </a:t>
            </a:r>
            <a:r>
              <a:rPr lang="en-US" sz="2400" u="sng" dirty="0"/>
              <a:t>EVIDENCE</a:t>
            </a:r>
            <a:r>
              <a:rPr lang="en-US" sz="2400" dirty="0"/>
              <a:t> to run.</a:t>
            </a:r>
          </a:p>
          <a:p>
            <a:pPr marL="285750" indent="-285750">
              <a:buFont typeface="Wingdings" panose="05000000000000000000" pitchFamily="2" charset="2"/>
              <a:buChar char="q"/>
            </a:pPr>
            <a:r>
              <a:rPr lang="en-US" sz="2400" dirty="0"/>
              <a:t>Evidence can be what </a:t>
            </a:r>
            <a:r>
              <a:rPr lang="en-US" sz="2400" u="sng" dirty="0"/>
              <a:t>MAKES</a:t>
            </a:r>
            <a:r>
              <a:rPr lang="en-US" sz="2400" dirty="0"/>
              <a:t> or </a:t>
            </a:r>
            <a:r>
              <a:rPr lang="en-US" sz="2400" u="sng" dirty="0"/>
              <a:t>BREAKS</a:t>
            </a:r>
            <a:r>
              <a:rPr lang="en-US" sz="2400" dirty="0"/>
              <a:t>  a criminal case</a:t>
            </a:r>
          </a:p>
          <a:p>
            <a:pPr marL="285750" indent="-285750">
              <a:buFont typeface="Wingdings" panose="05000000000000000000" pitchFamily="2" charset="2"/>
              <a:buChar char="q"/>
            </a:pPr>
            <a:r>
              <a:rPr lang="en-US" sz="2400" dirty="0"/>
              <a:t>Evidence can be used to convict, exonerate or prove a defendant to be </a:t>
            </a:r>
            <a:r>
              <a:rPr lang="en-US" sz="2400" u="sng" dirty="0"/>
              <a:t>not</a:t>
            </a:r>
            <a:r>
              <a:rPr lang="en-US" sz="2400" dirty="0"/>
              <a:t> guilty of an accused crime</a:t>
            </a:r>
          </a:p>
          <a:p>
            <a:pPr marL="285750" indent="-285750">
              <a:buFont typeface="Wingdings" panose="05000000000000000000" pitchFamily="2" charset="2"/>
              <a:buChar char="q"/>
            </a:pPr>
            <a:r>
              <a:rPr lang="en-US" sz="2400" dirty="0"/>
              <a:t>Before evidence can be used, its presence must be </a:t>
            </a:r>
            <a:r>
              <a:rPr lang="en-US" sz="2400" u="sng" dirty="0"/>
              <a:t>recognized</a:t>
            </a:r>
            <a:r>
              <a:rPr lang="en-US" sz="2400" dirty="0"/>
              <a:t> at the crime scene.</a:t>
            </a:r>
          </a:p>
          <a:p>
            <a:pPr marL="285750" indent="-285750">
              <a:buFont typeface="Wingdings" panose="05000000000000000000" pitchFamily="2" charset="2"/>
              <a:buChar char="q"/>
            </a:pPr>
            <a:r>
              <a:rPr lang="en-US" sz="2400" dirty="0"/>
              <a:t>Forensic Science begins at the </a:t>
            </a:r>
            <a:r>
              <a:rPr lang="en-US" sz="2400" u="sng" dirty="0"/>
              <a:t>crime</a:t>
            </a:r>
            <a:r>
              <a:rPr lang="en-US" sz="2400" dirty="0"/>
              <a:t> </a:t>
            </a:r>
            <a:r>
              <a:rPr lang="en-US" sz="2400" u="sng" dirty="0"/>
              <a:t>scene</a:t>
            </a:r>
          </a:p>
          <a:p>
            <a:pPr marL="285750" indent="-285750">
              <a:buFont typeface="Wingdings" panose="05000000000000000000" pitchFamily="2" charset="2"/>
              <a:buChar char="q"/>
            </a:pPr>
            <a:r>
              <a:rPr lang="en-US" sz="2400" dirty="0"/>
              <a:t>If the investigator cannot </a:t>
            </a:r>
            <a:r>
              <a:rPr lang="en-US" sz="2400" u="sng" dirty="0"/>
              <a:t>recognize</a:t>
            </a:r>
            <a:r>
              <a:rPr lang="en-US" sz="2400" dirty="0"/>
              <a:t> evidence or cannot properly </a:t>
            </a:r>
            <a:r>
              <a:rPr lang="en-US" sz="2400" u="sng" dirty="0"/>
              <a:t>preserve</a:t>
            </a:r>
            <a:r>
              <a:rPr lang="en-US" sz="2400" dirty="0"/>
              <a:t> it for laboratory examination, it is of no use</a:t>
            </a:r>
          </a:p>
          <a:p>
            <a:pPr marL="285750" indent="-285750">
              <a:buFont typeface="Wingdings" panose="05000000000000000000" pitchFamily="2" charset="2"/>
              <a:buChar char="q"/>
            </a:pPr>
            <a:r>
              <a:rPr lang="en-US" sz="2400" dirty="0"/>
              <a:t>With proper training, police agencies and investigators can </a:t>
            </a:r>
            <a:r>
              <a:rPr lang="en-US" sz="2400" u="sng" dirty="0"/>
              <a:t>ensure</a:t>
            </a:r>
            <a:r>
              <a:rPr lang="en-US" sz="2400" dirty="0"/>
              <a:t> competent performance at crime scenes.</a:t>
            </a:r>
          </a:p>
        </p:txBody>
      </p:sp>
    </p:spTree>
    <p:extLst>
      <p:ext uri="{BB962C8B-B14F-4D97-AF65-F5344CB8AC3E}">
        <p14:creationId xmlns:p14="http://schemas.microsoft.com/office/powerpoint/2010/main" val="6242030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smtClean="0"/>
              <a:t>Practice</a:t>
            </a:r>
            <a:endParaRPr lang="en-US" sz="2400" dirty="0"/>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0" y="2202823"/>
            <a:ext cx="4412609" cy="307777"/>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p:txBody>
      </p:sp>
      <p:sp>
        <p:nvSpPr>
          <p:cNvPr id="7" name="Rectangle 6"/>
          <p:cNvSpPr/>
          <p:nvPr/>
        </p:nvSpPr>
        <p:spPr>
          <a:xfrm>
            <a:off x="159390" y="2356711"/>
            <a:ext cx="5137261" cy="707886"/>
          </a:xfrm>
          <a:prstGeom prst="rect">
            <a:avLst/>
          </a:prstGeom>
          <a:noFill/>
        </p:spPr>
        <p:txBody>
          <a:bodyPr wrap="square" lIns="91440" tIns="45720" rIns="91440" bIns="45720">
            <a:spAutoFit/>
          </a:bodyPr>
          <a:lstStyle/>
          <a:p>
            <a:pPr marL="342900" indent="-342900">
              <a:buFont typeface="Wingdings" panose="05000000000000000000" pitchFamily="2" charset="2"/>
              <a:buChar char="q"/>
            </a:pPr>
            <a:r>
              <a:rPr lang="en-US" sz="2000" b="0" cap="none" spc="0" dirty="0" smtClean="0">
                <a:ln w="0"/>
                <a:solidFill>
                  <a:schemeClr val="tx1"/>
                </a:solidFill>
                <a:effectLst>
                  <a:outerShdw blurRad="38100" dist="19050" dir="2700000" algn="tl" rotWithShape="0">
                    <a:schemeClr val="dk1">
                      <a:alpha val="40000"/>
                    </a:schemeClr>
                  </a:outerShdw>
                </a:effectLst>
              </a:rPr>
              <a:t>Complete the Securing and Packaging Evidence Close Reading Assignment.</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389769" y="3218485"/>
            <a:ext cx="2435069" cy="324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3192633" y="3190432"/>
            <a:ext cx="2439626" cy="3269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6000054" y="3193771"/>
            <a:ext cx="2439983" cy="3266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77049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3"/>
          <p:cNvSpPr txBox="1">
            <a:spLocks noChangeArrowheads="1"/>
          </p:cNvSpPr>
          <p:nvPr/>
        </p:nvSpPr>
        <p:spPr>
          <a:xfrm>
            <a:off x="327454" y="1581665"/>
            <a:ext cx="8223422" cy="5123935"/>
          </a:xfrm>
          <a:prstGeom prst="rect">
            <a:avLst/>
          </a:prstGeom>
          <a:solidFill>
            <a:schemeClr val="bg1">
              <a:lumMod val="8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85000"/>
              </a:lnSpc>
              <a:spcAft>
                <a:spcPct val="35000"/>
              </a:spcAft>
              <a:buFont typeface="Wingdings" panose="05000000000000000000" pitchFamily="2" charset="2"/>
              <a:buNone/>
              <a:defRPr/>
            </a:pPr>
            <a:r>
              <a:rPr lang="en-US" sz="2400" b="1" u="sng" dirty="0" smtClean="0"/>
              <a:t>Who is at the crime scene? </a:t>
            </a:r>
          </a:p>
          <a:p>
            <a:pPr marL="533400" indent="-533400">
              <a:lnSpc>
                <a:spcPct val="85000"/>
              </a:lnSpc>
              <a:spcAft>
                <a:spcPts val="600"/>
              </a:spcAft>
              <a:buSzPct val="90000"/>
              <a:defRPr/>
            </a:pPr>
            <a:r>
              <a:rPr lang="en-US" sz="2000" dirty="0" smtClean="0"/>
              <a:t>Police and possibly a district attorney.</a:t>
            </a:r>
          </a:p>
          <a:p>
            <a:pPr marL="0" indent="0">
              <a:lnSpc>
                <a:spcPct val="85000"/>
              </a:lnSpc>
              <a:spcAft>
                <a:spcPts val="600"/>
              </a:spcAft>
              <a:buSzPct val="90000"/>
              <a:buFont typeface="Wingdings" panose="05000000000000000000" pitchFamily="2" charset="2"/>
              <a:buNone/>
              <a:defRPr/>
            </a:pPr>
            <a:r>
              <a:rPr lang="en-US" sz="2000" dirty="0" smtClean="0">
                <a:solidFill>
                  <a:srgbClr val="3A763A"/>
                </a:solidFill>
              </a:rPr>
              <a:t>       </a:t>
            </a:r>
            <a:r>
              <a:rPr lang="en-US" sz="1200" dirty="0" smtClean="0">
                <a:solidFill>
                  <a:srgbClr val="3A763A"/>
                </a:solidFill>
              </a:rPr>
              <a:t>(DA may be present to issue warrants)</a:t>
            </a:r>
          </a:p>
          <a:p>
            <a:pPr marL="533400" indent="-533400">
              <a:lnSpc>
                <a:spcPct val="85000"/>
              </a:lnSpc>
              <a:spcAft>
                <a:spcPts val="600"/>
              </a:spcAft>
              <a:buSzPct val="90000"/>
              <a:defRPr/>
            </a:pPr>
            <a:r>
              <a:rPr lang="en-US" sz="2000" dirty="0" smtClean="0"/>
              <a:t>Crime scene investigators. </a:t>
            </a:r>
          </a:p>
          <a:p>
            <a:pPr marL="0" indent="0">
              <a:lnSpc>
                <a:spcPct val="85000"/>
              </a:lnSpc>
              <a:spcAft>
                <a:spcPts val="600"/>
              </a:spcAft>
              <a:buSzPct val="90000"/>
              <a:buFont typeface="Wingdings" panose="05000000000000000000" pitchFamily="2" charset="2"/>
              <a:buNone/>
              <a:defRPr/>
            </a:pPr>
            <a:r>
              <a:rPr lang="en-US" sz="2000" dirty="0" smtClean="0">
                <a:solidFill>
                  <a:srgbClr val="3A763A"/>
                </a:solidFill>
              </a:rPr>
              <a:t>       </a:t>
            </a:r>
            <a:r>
              <a:rPr lang="en-US" sz="1200" dirty="0" smtClean="0">
                <a:solidFill>
                  <a:srgbClr val="3A763A"/>
                </a:solidFill>
              </a:rPr>
              <a:t>(document scene in detail and collect evidence)</a:t>
            </a:r>
          </a:p>
          <a:p>
            <a:pPr marL="533400" indent="-533400">
              <a:lnSpc>
                <a:spcPct val="85000"/>
              </a:lnSpc>
              <a:spcAft>
                <a:spcPts val="600"/>
              </a:spcAft>
              <a:buSzPct val="90000"/>
              <a:defRPr/>
            </a:pPr>
            <a:r>
              <a:rPr lang="en-US" sz="2000" dirty="0" smtClean="0"/>
              <a:t>Medical examiners. </a:t>
            </a:r>
          </a:p>
          <a:p>
            <a:pPr marL="0" indent="0">
              <a:lnSpc>
                <a:spcPct val="85000"/>
              </a:lnSpc>
              <a:spcAft>
                <a:spcPts val="600"/>
              </a:spcAft>
              <a:buSzPct val="90000"/>
              <a:buFont typeface="Wingdings" panose="05000000000000000000" pitchFamily="2" charset="2"/>
              <a:buNone/>
              <a:defRPr/>
            </a:pPr>
            <a:r>
              <a:rPr lang="en-US" sz="1200" dirty="0" smtClean="0">
                <a:solidFill>
                  <a:srgbClr val="3A763A"/>
                </a:solidFill>
              </a:rPr>
              <a:t>           (aka: coroners determine COD)</a:t>
            </a:r>
          </a:p>
          <a:p>
            <a:pPr marL="533400" indent="-533400">
              <a:lnSpc>
                <a:spcPct val="85000"/>
              </a:lnSpc>
              <a:spcAft>
                <a:spcPts val="600"/>
              </a:spcAft>
              <a:buSzPct val="90000"/>
              <a:defRPr/>
            </a:pPr>
            <a:r>
              <a:rPr lang="en-US" sz="2000" dirty="0" smtClean="0"/>
              <a:t>Detectives. </a:t>
            </a:r>
          </a:p>
          <a:p>
            <a:pPr marL="0" indent="0">
              <a:lnSpc>
                <a:spcPct val="85000"/>
              </a:lnSpc>
              <a:spcAft>
                <a:spcPts val="600"/>
              </a:spcAft>
              <a:buSzPct val="90000"/>
              <a:buFont typeface="Wingdings" panose="05000000000000000000" pitchFamily="2" charset="2"/>
              <a:buNone/>
              <a:defRPr/>
            </a:pPr>
            <a:r>
              <a:rPr lang="en-US" sz="1200" dirty="0" smtClean="0">
                <a:solidFill>
                  <a:srgbClr val="3A763A"/>
                </a:solidFill>
              </a:rPr>
              <a:t>           (look for leads/interview witnesses/talk to CSI)</a:t>
            </a:r>
          </a:p>
          <a:p>
            <a:pPr marL="533400" indent="-533400">
              <a:lnSpc>
                <a:spcPct val="85000"/>
              </a:lnSpc>
              <a:spcAft>
                <a:spcPts val="600"/>
              </a:spcAft>
              <a:buSzPct val="90000"/>
              <a:defRPr/>
            </a:pPr>
            <a:r>
              <a:rPr lang="en-US" sz="2000" dirty="0" smtClean="0"/>
              <a:t>Specialists. </a:t>
            </a:r>
          </a:p>
          <a:p>
            <a:pPr marL="0" indent="0">
              <a:lnSpc>
                <a:spcPct val="85000"/>
              </a:lnSpc>
              <a:spcAft>
                <a:spcPts val="600"/>
              </a:spcAft>
              <a:buSzPct val="90000"/>
              <a:buFont typeface="Wingdings" panose="05000000000000000000" pitchFamily="2" charset="2"/>
              <a:buNone/>
              <a:defRPr/>
            </a:pPr>
            <a:r>
              <a:rPr lang="en-US" sz="2000" dirty="0" smtClean="0">
                <a:solidFill>
                  <a:srgbClr val="3A763A"/>
                </a:solidFill>
              </a:rPr>
              <a:t>      </a:t>
            </a:r>
            <a:r>
              <a:rPr lang="en-US" sz="1200" dirty="0" smtClean="0">
                <a:solidFill>
                  <a:srgbClr val="3A763A"/>
                </a:solidFill>
              </a:rPr>
              <a:t>(entomologists, psychologists, anthropologists, </a:t>
            </a:r>
            <a:r>
              <a:rPr lang="en-US" sz="1200" dirty="0" err="1" smtClean="0">
                <a:solidFill>
                  <a:srgbClr val="3A763A"/>
                </a:solidFill>
              </a:rPr>
              <a:t>etc</a:t>
            </a:r>
            <a:r>
              <a:rPr lang="en-US" sz="1200" dirty="0" smtClean="0">
                <a:solidFill>
                  <a:srgbClr val="3A763A"/>
                </a:solidFill>
              </a:rPr>
              <a:t>)</a:t>
            </a:r>
          </a:p>
        </p:txBody>
      </p:sp>
      <p:pic>
        <p:nvPicPr>
          <p:cNvPr id="1028" name="Picture 4" descr="Image result for poli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85" y="1743074"/>
            <a:ext cx="2047875"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32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barn(inVertical)">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2000"/>
                                        <p:tgtEl>
                                          <p:spTgt spid="5">
                                            <p:txEl>
                                              <p:pRg st="7" end="7"/>
                                            </p:txEl>
                                          </p:spTgt>
                                        </p:tgtEl>
                                      </p:cBhvr>
                                    </p:animEffect>
                                    <p:anim calcmode="lin" valueType="num">
                                      <p:cBhvr>
                                        <p:cTn id="32" dur="2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33" dur="2000" fill="hold"/>
                                        <p:tgtEl>
                                          <p:spTgt spid="5">
                                            <p:txEl>
                                              <p:pRg st="7" end="7"/>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2000"/>
                                        <p:tgtEl>
                                          <p:spTgt spid="5">
                                            <p:txEl>
                                              <p:pRg st="8" end="8"/>
                                            </p:txEl>
                                          </p:spTgt>
                                        </p:tgtEl>
                                      </p:cBhvr>
                                    </p:animEffect>
                                    <p:anim calcmode="lin" valueType="num">
                                      <p:cBhvr>
                                        <p:cTn id="37" dur="2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38" dur="20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580">
                                          <p:stCondLst>
                                            <p:cond delay="0"/>
                                          </p:stCondLst>
                                        </p:cTn>
                                        <p:tgtEl>
                                          <p:spTgt spid="5">
                                            <p:txEl>
                                              <p:pRg st="9" end="9"/>
                                            </p:txEl>
                                          </p:spTgt>
                                        </p:tgtEl>
                                      </p:cBhvr>
                                    </p:animEffect>
                                    <p:anim calcmode="lin" valueType="num">
                                      <p:cBhvr>
                                        <p:cTn id="44"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9" end="9"/>
                                            </p:txEl>
                                          </p:spTgt>
                                        </p:tgtEl>
                                      </p:cBhvr>
                                      <p:to x="100000" y="60000"/>
                                    </p:animScale>
                                    <p:animScale>
                                      <p:cBhvr>
                                        <p:cTn id="50" dur="166" decel="50000">
                                          <p:stCondLst>
                                            <p:cond delay="676"/>
                                          </p:stCondLst>
                                        </p:cTn>
                                        <p:tgtEl>
                                          <p:spTgt spid="5">
                                            <p:txEl>
                                              <p:pRg st="9" end="9"/>
                                            </p:txEl>
                                          </p:spTgt>
                                        </p:tgtEl>
                                      </p:cBhvr>
                                      <p:to x="100000" y="100000"/>
                                    </p:animScale>
                                    <p:animScale>
                                      <p:cBhvr>
                                        <p:cTn id="51" dur="26">
                                          <p:stCondLst>
                                            <p:cond delay="1312"/>
                                          </p:stCondLst>
                                        </p:cTn>
                                        <p:tgtEl>
                                          <p:spTgt spid="5">
                                            <p:txEl>
                                              <p:pRg st="9" end="9"/>
                                            </p:txEl>
                                          </p:spTgt>
                                        </p:tgtEl>
                                      </p:cBhvr>
                                      <p:to x="100000" y="80000"/>
                                    </p:animScale>
                                    <p:animScale>
                                      <p:cBhvr>
                                        <p:cTn id="52" dur="166" decel="50000">
                                          <p:stCondLst>
                                            <p:cond delay="1338"/>
                                          </p:stCondLst>
                                        </p:cTn>
                                        <p:tgtEl>
                                          <p:spTgt spid="5">
                                            <p:txEl>
                                              <p:pRg st="9" end="9"/>
                                            </p:txEl>
                                          </p:spTgt>
                                        </p:tgtEl>
                                      </p:cBhvr>
                                      <p:to x="100000" y="100000"/>
                                    </p:animScale>
                                    <p:animScale>
                                      <p:cBhvr>
                                        <p:cTn id="53" dur="26">
                                          <p:stCondLst>
                                            <p:cond delay="1642"/>
                                          </p:stCondLst>
                                        </p:cTn>
                                        <p:tgtEl>
                                          <p:spTgt spid="5">
                                            <p:txEl>
                                              <p:pRg st="9" end="9"/>
                                            </p:txEl>
                                          </p:spTgt>
                                        </p:tgtEl>
                                      </p:cBhvr>
                                      <p:to x="100000" y="90000"/>
                                    </p:animScale>
                                    <p:animScale>
                                      <p:cBhvr>
                                        <p:cTn id="54" dur="166" decel="50000">
                                          <p:stCondLst>
                                            <p:cond delay="1668"/>
                                          </p:stCondLst>
                                        </p:cTn>
                                        <p:tgtEl>
                                          <p:spTgt spid="5">
                                            <p:txEl>
                                              <p:pRg st="9" end="9"/>
                                            </p:txEl>
                                          </p:spTgt>
                                        </p:tgtEl>
                                      </p:cBhvr>
                                      <p:to x="100000" y="100000"/>
                                    </p:animScale>
                                    <p:animScale>
                                      <p:cBhvr>
                                        <p:cTn id="55" dur="26">
                                          <p:stCondLst>
                                            <p:cond delay="1808"/>
                                          </p:stCondLst>
                                        </p:cTn>
                                        <p:tgtEl>
                                          <p:spTgt spid="5">
                                            <p:txEl>
                                              <p:pRg st="9" end="9"/>
                                            </p:txEl>
                                          </p:spTgt>
                                        </p:tgtEl>
                                      </p:cBhvr>
                                      <p:to x="100000" y="95000"/>
                                    </p:animScale>
                                    <p:animScale>
                                      <p:cBhvr>
                                        <p:cTn id="56" dur="166" decel="50000">
                                          <p:stCondLst>
                                            <p:cond delay="1834"/>
                                          </p:stCondLst>
                                        </p:cTn>
                                        <p:tgtEl>
                                          <p:spTgt spid="5">
                                            <p:txEl>
                                              <p:pRg st="9" end="9"/>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wipe(down)">
                                      <p:cBhvr>
                                        <p:cTn id="59" dur="580">
                                          <p:stCondLst>
                                            <p:cond delay="0"/>
                                          </p:stCondLst>
                                        </p:cTn>
                                        <p:tgtEl>
                                          <p:spTgt spid="5">
                                            <p:txEl>
                                              <p:pRg st="10" end="10"/>
                                            </p:txEl>
                                          </p:spTgt>
                                        </p:tgtEl>
                                      </p:cBhvr>
                                    </p:animEffect>
                                    <p:anim calcmode="lin" valueType="num">
                                      <p:cBhvr>
                                        <p:cTn id="60"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xEl>
                                              <p:pRg st="10" end="10"/>
                                            </p:txEl>
                                          </p:spTgt>
                                        </p:tgtEl>
                                      </p:cBhvr>
                                      <p:to x="100000" y="60000"/>
                                    </p:animScale>
                                    <p:animScale>
                                      <p:cBhvr>
                                        <p:cTn id="66" dur="166" decel="50000">
                                          <p:stCondLst>
                                            <p:cond delay="676"/>
                                          </p:stCondLst>
                                        </p:cTn>
                                        <p:tgtEl>
                                          <p:spTgt spid="5">
                                            <p:txEl>
                                              <p:pRg st="10" end="10"/>
                                            </p:txEl>
                                          </p:spTgt>
                                        </p:tgtEl>
                                      </p:cBhvr>
                                      <p:to x="100000" y="100000"/>
                                    </p:animScale>
                                    <p:animScale>
                                      <p:cBhvr>
                                        <p:cTn id="67" dur="26">
                                          <p:stCondLst>
                                            <p:cond delay="1312"/>
                                          </p:stCondLst>
                                        </p:cTn>
                                        <p:tgtEl>
                                          <p:spTgt spid="5">
                                            <p:txEl>
                                              <p:pRg st="10" end="10"/>
                                            </p:txEl>
                                          </p:spTgt>
                                        </p:tgtEl>
                                      </p:cBhvr>
                                      <p:to x="100000" y="80000"/>
                                    </p:animScale>
                                    <p:animScale>
                                      <p:cBhvr>
                                        <p:cTn id="68" dur="166" decel="50000">
                                          <p:stCondLst>
                                            <p:cond delay="1338"/>
                                          </p:stCondLst>
                                        </p:cTn>
                                        <p:tgtEl>
                                          <p:spTgt spid="5">
                                            <p:txEl>
                                              <p:pRg st="10" end="10"/>
                                            </p:txEl>
                                          </p:spTgt>
                                        </p:tgtEl>
                                      </p:cBhvr>
                                      <p:to x="100000" y="100000"/>
                                    </p:animScale>
                                    <p:animScale>
                                      <p:cBhvr>
                                        <p:cTn id="69" dur="26">
                                          <p:stCondLst>
                                            <p:cond delay="1642"/>
                                          </p:stCondLst>
                                        </p:cTn>
                                        <p:tgtEl>
                                          <p:spTgt spid="5">
                                            <p:txEl>
                                              <p:pRg st="10" end="10"/>
                                            </p:txEl>
                                          </p:spTgt>
                                        </p:tgtEl>
                                      </p:cBhvr>
                                      <p:to x="100000" y="90000"/>
                                    </p:animScale>
                                    <p:animScale>
                                      <p:cBhvr>
                                        <p:cTn id="70" dur="166" decel="50000">
                                          <p:stCondLst>
                                            <p:cond delay="1668"/>
                                          </p:stCondLst>
                                        </p:cTn>
                                        <p:tgtEl>
                                          <p:spTgt spid="5">
                                            <p:txEl>
                                              <p:pRg st="10" end="10"/>
                                            </p:txEl>
                                          </p:spTgt>
                                        </p:tgtEl>
                                      </p:cBhvr>
                                      <p:to x="100000" y="100000"/>
                                    </p:animScale>
                                    <p:animScale>
                                      <p:cBhvr>
                                        <p:cTn id="71" dur="26">
                                          <p:stCondLst>
                                            <p:cond delay="1808"/>
                                          </p:stCondLst>
                                        </p:cTn>
                                        <p:tgtEl>
                                          <p:spTgt spid="5">
                                            <p:txEl>
                                              <p:pRg st="10" end="10"/>
                                            </p:txEl>
                                          </p:spTgt>
                                        </p:tgtEl>
                                      </p:cBhvr>
                                      <p:to x="100000" y="95000"/>
                                    </p:animScale>
                                    <p:animScale>
                                      <p:cBhvr>
                                        <p:cTn id="72" dur="166" decel="50000">
                                          <p:stCondLst>
                                            <p:cond delay="1834"/>
                                          </p:stCondLst>
                                        </p:cTn>
                                        <p:tgtEl>
                                          <p:spTgt spid="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5262979"/>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Investigators are trained to follow certain steps to ensure that evidence is found, secured and collected so that it maintains its integrity as it travels from the crime scene to the court room.</a:t>
            </a:r>
          </a:p>
          <a:p>
            <a:pPr marL="285750" indent="-285750">
              <a:buFont typeface="Wingdings" panose="05000000000000000000" pitchFamily="2" charset="2"/>
              <a:buChar char="q"/>
            </a:pPr>
            <a:r>
              <a:rPr lang="en-US" sz="2400" dirty="0"/>
              <a:t>The chronological documentation or paper trail that records the sequence of custody, control, transfer, analysis, and disposition of physical or electronic evidence is known as the </a:t>
            </a:r>
            <a:r>
              <a:rPr lang="en-US" sz="2400" b="1" i="1" u="sng" dirty="0"/>
              <a:t>chain of custody</a:t>
            </a:r>
            <a:r>
              <a:rPr lang="en-US" sz="2400" dirty="0"/>
              <a:t>.</a:t>
            </a:r>
          </a:p>
          <a:p>
            <a:pPr marL="285750" indent="-285750">
              <a:buFont typeface="Wingdings" panose="05000000000000000000" pitchFamily="2" charset="2"/>
              <a:buChar char="q"/>
            </a:pPr>
            <a:r>
              <a:rPr lang="en-US" sz="2400" dirty="0"/>
              <a:t>So, what are the steps that crime scene investigators follow?</a:t>
            </a:r>
          </a:p>
          <a:p>
            <a:pPr marL="1257300" lvl="2" indent="-342900">
              <a:buFont typeface="Wingdings" panose="05000000000000000000" pitchFamily="2" charset="2"/>
              <a:buChar char="Ø"/>
            </a:pPr>
            <a:r>
              <a:rPr lang="en-US" sz="2400" dirty="0"/>
              <a:t>Securing the Scene</a:t>
            </a:r>
          </a:p>
          <a:p>
            <a:pPr marL="1257300" lvl="2" indent="-342900">
              <a:buFont typeface="Wingdings" panose="05000000000000000000" pitchFamily="2" charset="2"/>
              <a:buChar char="Ø"/>
            </a:pPr>
            <a:r>
              <a:rPr lang="en-US" sz="2400" dirty="0"/>
              <a:t>Separating Witnesses</a:t>
            </a:r>
          </a:p>
          <a:p>
            <a:pPr marL="1257300" lvl="2" indent="-342900">
              <a:buFont typeface="Wingdings" panose="05000000000000000000" pitchFamily="2" charset="2"/>
              <a:buChar char="Ø"/>
            </a:pPr>
            <a:r>
              <a:rPr lang="en-US" sz="2400" dirty="0"/>
              <a:t>Scanning the Scene</a:t>
            </a:r>
          </a:p>
          <a:p>
            <a:pPr marL="1257300" lvl="2" indent="-342900">
              <a:buFont typeface="Wingdings" panose="05000000000000000000" pitchFamily="2" charset="2"/>
              <a:buChar char="Ø"/>
            </a:pPr>
            <a:r>
              <a:rPr lang="en-US" sz="2400" dirty="0"/>
              <a:t>Seeing the Scene</a:t>
            </a:r>
          </a:p>
          <a:p>
            <a:pPr marL="1257300" lvl="2" indent="-342900">
              <a:buFont typeface="Wingdings" panose="05000000000000000000" pitchFamily="2" charset="2"/>
              <a:buChar char="Ø"/>
            </a:pPr>
            <a:r>
              <a:rPr lang="en-US" sz="2400" dirty="0"/>
              <a:t>Sketching the Scene</a:t>
            </a:r>
          </a:p>
          <a:p>
            <a:pPr marL="1257300" lvl="2" indent="-342900">
              <a:buFont typeface="Wingdings" panose="05000000000000000000" pitchFamily="2" charset="2"/>
              <a:buChar char="Ø"/>
            </a:pPr>
            <a:r>
              <a:rPr lang="en-US" sz="2400" dirty="0"/>
              <a:t>Searching the Scene</a:t>
            </a:r>
          </a:p>
          <a:p>
            <a:pPr marL="1257300" lvl="2" indent="-342900">
              <a:buFont typeface="Wingdings" panose="05000000000000000000" pitchFamily="2" charset="2"/>
              <a:buChar char="Ø"/>
            </a:pPr>
            <a:r>
              <a:rPr lang="en-US" sz="2400" dirty="0"/>
              <a:t>Securing and Collecting Evidence</a:t>
            </a:r>
          </a:p>
        </p:txBody>
      </p:sp>
    </p:spTree>
    <p:extLst>
      <p:ext uri="{BB962C8B-B14F-4D97-AF65-F5344CB8AC3E}">
        <p14:creationId xmlns:p14="http://schemas.microsoft.com/office/powerpoint/2010/main" val="259590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Today, you will participate in a </a:t>
            </a:r>
            <a:r>
              <a:rPr lang="en-US" sz="2400" b="1" u="sng" dirty="0"/>
              <a:t>Jigsaw activity</a:t>
            </a:r>
            <a:r>
              <a:rPr lang="en-US" sz="2400" dirty="0"/>
              <a:t>, where you will research one of the 7 steps of CSI</a:t>
            </a:r>
          </a:p>
          <a:p>
            <a:pPr marL="285750" indent="-285750">
              <a:buFont typeface="Wingdings" panose="05000000000000000000" pitchFamily="2" charset="2"/>
              <a:buChar char="q"/>
            </a:pPr>
            <a:r>
              <a:rPr lang="en-US" sz="2400" dirty="0"/>
              <a:t>As you research, your goal is to become an “expert” on this topic.</a:t>
            </a:r>
          </a:p>
          <a:p>
            <a:pPr marL="285750" indent="-285750">
              <a:buFont typeface="Wingdings" panose="05000000000000000000" pitchFamily="2" charset="2"/>
              <a:buChar char="q"/>
            </a:pPr>
            <a:r>
              <a:rPr lang="en-US" sz="2400" dirty="0"/>
              <a:t>You will then be placed in a group where you will teach the other members of the group about your step.</a:t>
            </a:r>
          </a:p>
        </p:txBody>
      </p:sp>
      <p:pic>
        <p:nvPicPr>
          <p:cNvPr id="1026" name="Picture 2" descr="Image result for jigsaw puzzle clipart png">
            <a:extLst>
              <a:ext uri="{FF2B5EF4-FFF2-40B4-BE49-F238E27FC236}">
                <a16:creationId xmlns="" xmlns:a16="http://schemas.microsoft.com/office/drawing/2014/main" id="{72D88727-64AD-4279-94AA-AEC14F8C9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159" y="3429000"/>
            <a:ext cx="3119599" cy="2677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85C39471-D293-46BC-8F65-0B84C67C878A}"/>
              </a:ext>
            </a:extLst>
          </p:cNvPr>
          <p:cNvSpPr/>
          <p:nvPr/>
        </p:nvSpPr>
        <p:spPr>
          <a:xfrm>
            <a:off x="-339755" y="3718095"/>
            <a:ext cx="7982126" cy="2677656"/>
          </a:xfrm>
          <a:prstGeom prst="rect">
            <a:avLst/>
          </a:prstGeom>
        </p:spPr>
        <p:txBody>
          <a:bodyPr wrap="square">
            <a:spAutoFit/>
          </a:bodyPr>
          <a:lstStyle/>
          <a:p>
            <a:pPr marL="1257300" lvl="2" indent="-342900">
              <a:buFont typeface="Wingdings" panose="05000000000000000000" pitchFamily="2" charset="2"/>
              <a:buChar char="Ø"/>
            </a:pPr>
            <a:r>
              <a:rPr lang="en-US" sz="2400" dirty="0"/>
              <a:t>Group 1: Securing the Scene</a:t>
            </a:r>
          </a:p>
          <a:p>
            <a:pPr marL="1257300" lvl="2" indent="-342900">
              <a:buFont typeface="Wingdings" panose="05000000000000000000" pitchFamily="2" charset="2"/>
              <a:buChar char="Ø"/>
            </a:pPr>
            <a:r>
              <a:rPr lang="en-US" sz="2400" dirty="0"/>
              <a:t>Group 2: Separating Witnesses</a:t>
            </a:r>
          </a:p>
          <a:p>
            <a:pPr marL="1257300" lvl="2" indent="-342900">
              <a:buFont typeface="Wingdings" panose="05000000000000000000" pitchFamily="2" charset="2"/>
              <a:buChar char="Ø"/>
            </a:pPr>
            <a:r>
              <a:rPr lang="en-US" sz="2400" dirty="0"/>
              <a:t>Group 3: Scanning the Scene</a:t>
            </a:r>
          </a:p>
          <a:p>
            <a:pPr marL="1257300" lvl="2" indent="-342900">
              <a:buFont typeface="Wingdings" panose="05000000000000000000" pitchFamily="2" charset="2"/>
              <a:buChar char="Ø"/>
            </a:pPr>
            <a:r>
              <a:rPr lang="en-US" sz="2400" dirty="0"/>
              <a:t>Group 4: Seeing the Scene</a:t>
            </a:r>
          </a:p>
          <a:p>
            <a:pPr marL="1257300" lvl="2" indent="-342900">
              <a:buFont typeface="Wingdings" panose="05000000000000000000" pitchFamily="2" charset="2"/>
              <a:buChar char="Ø"/>
            </a:pPr>
            <a:r>
              <a:rPr lang="en-US" sz="2400" dirty="0"/>
              <a:t>Group 5: Sketching the Scene</a:t>
            </a:r>
          </a:p>
          <a:p>
            <a:pPr marL="1257300" lvl="2" indent="-342900">
              <a:buFont typeface="Wingdings" panose="05000000000000000000" pitchFamily="2" charset="2"/>
              <a:buChar char="Ø"/>
            </a:pPr>
            <a:r>
              <a:rPr lang="en-US" sz="2400" dirty="0"/>
              <a:t>Group 6: Searching the Scene</a:t>
            </a:r>
          </a:p>
          <a:p>
            <a:pPr marL="1257300" lvl="2" indent="-342900">
              <a:buFont typeface="Wingdings" panose="05000000000000000000" pitchFamily="2" charset="2"/>
              <a:buChar char="Ø"/>
            </a:pPr>
            <a:r>
              <a:rPr lang="en-US" sz="2400" dirty="0"/>
              <a:t>Group 7: Securing and Collecting Evidence</a:t>
            </a:r>
          </a:p>
        </p:txBody>
      </p:sp>
    </p:spTree>
    <p:extLst>
      <p:ext uri="{BB962C8B-B14F-4D97-AF65-F5344CB8AC3E}">
        <p14:creationId xmlns:p14="http://schemas.microsoft.com/office/powerpoint/2010/main" val="12000825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THE CRIME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209726" y="2323749"/>
            <a:ext cx="498306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first officer arriving on the scene of a crime must </a:t>
            </a:r>
            <a:r>
              <a:rPr lang="en-US" sz="2000" u="sng" dirty="0"/>
              <a:t>preserve</a:t>
            </a:r>
            <a:r>
              <a:rPr lang="en-US" sz="2000" dirty="0"/>
              <a:t> and protect the area as much as possible</a:t>
            </a:r>
          </a:p>
          <a:p>
            <a:pPr marL="285750" indent="-285750">
              <a:buFont typeface="Arial" panose="020B0604020202020204" pitchFamily="34" charset="0"/>
              <a:buChar char="•"/>
            </a:pPr>
            <a:r>
              <a:rPr lang="en-US" sz="2000" dirty="0"/>
              <a:t>However, first </a:t>
            </a:r>
            <a:r>
              <a:rPr lang="en-US" sz="2000" u="sng" dirty="0"/>
              <a:t>priority</a:t>
            </a:r>
            <a:r>
              <a:rPr lang="en-US" sz="2000" dirty="0"/>
              <a:t> should be given to obtaining medical assistance for individuals in need AND to arresting the perpetrator</a:t>
            </a:r>
          </a:p>
          <a:p>
            <a:pPr marL="285750" indent="-285750">
              <a:buFont typeface="Arial" panose="020B0604020202020204" pitchFamily="34" charset="0"/>
              <a:buChar char="•"/>
            </a:pPr>
            <a:r>
              <a:rPr lang="en-US" sz="2000" dirty="0"/>
              <a:t>Once everyone is safe, extensive efforts must be made to </a:t>
            </a:r>
            <a:r>
              <a:rPr lang="en-US" sz="2000" u="sng" dirty="0"/>
              <a:t>exclude</a:t>
            </a:r>
            <a:r>
              <a:rPr lang="en-US" sz="2000" dirty="0"/>
              <a:t> all unauthorized persons from the scene</a:t>
            </a:r>
          </a:p>
          <a:p>
            <a:pPr marL="285750" indent="-285750">
              <a:buFont typeface="Arial" panose="020B0604020202020204" pitchFamily="34" charset="0"/>
              <a:buChar char="•"/>
            </a:pPr>
            <a:r>
              <a:rPr lang="en-US" sz="2000" u="sng" dirty="0"/>
              <a:t>Ropes</a:t>
            </a:r>
            <a:r>
              <a:rPr lang="en-US" sz="2000" dirty="0"/>
              <a:t> or barricades along with strategic positioning of guards will prevent unauthorized access to the scene.</a:t>
            </a:r>
          </a:p>
        </p:txBody>
      </p:sp>
      <p:pic>
        <p:nvPicPr>
          <p:cNvPr id="6" name="Picture 2" descr="Image result for crime scene do not cross">
            <a:extLst>
              <a:ext uri="{FF2B5EF4-FFF2-40B4-BE49-F238E27FC236}">
                <a16:creationId xmlns="" xmlns:a16="http://schemas.microsoft.com/office/drawing/2014/main" id="{0F2B3713-B9E0-4919-AAE2-73CCB4FB57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899" y="1545978"/>
            <a:ext cx="3505930" cy="2326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rime scene do not cross">
            <a:extLst>
              <a:ext uri="{FF2B5EF4-FFF2-40B4-BE49-F238E27FC236}">
                <a16:creationId xmlns="" xmlns:a16="http://schemas.microsoft.com/office/drawing/2014/main" id="{48322860-BA30-4CFA-A36D-ABD3B8AE1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382" y="4078447"/>
            <a:ext cx="2574022" cy="257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72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SECURING THE CRIME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209726" y="2323749"/>
            <a:ext cx="4303551" cy="2616101"/>
          </a:xfrm>
          <a:prstGeom prst="rect">
            <a:avLst/>
          </a:prstGeom>
          <a:noFill/>
        </p:spPr>
        <p:txBody>
          <a:bodyPr wrap="square" rtlCol="0">
            <a:spAutoFit/>
          </a:bodyPr>
          <a:lstStyle/>
          <a:p>
            <a:pPr marL="285750" indent="-285750">
              <a:buFont typeface="Arial" panose="020B0604020202020204" pitchFamily="34" charset="0"/>
              <a:buChar char="•"/>
            </a:pPr>
            <a:r>
              <a:rPr lang="en-US" sz="2400" dirty="0"/>
              <a:t>Every individual who enters the scene must be </a:t>
            </a:r>
            <a:r>
              <a:rPr lang="en-US" sz="2400" u="sng" dirty="0"/>
              <a:t>documented</a:t>
            </a:r>
            <a:r>
              <a:rPr lang="en-US" sz="2400" dirty="0"/>
              <a:t> (crime scene logs) as well as the time and date that they entered and exited the scene.</a:t>
            </a:r>
          </a:p>
          <a:p>
            <a:endParaRPr lang="en-US" sz="2000" dirty="0"/>
          </a:p>
        </p:txBody>
      </p:sp>
      <p:pic>
        <p:nvPicPr>
          <p:cNvPr id="2050" name="Picture 2" descr="scene log">
            <a:extLst>
              <a:ext uri="{FF2B5EF4-FFF2-40B4-BE49-F238E27FC236}">
                <a16:creationId xmlns="" xmlns:a16="http://schemas.microsoft.com/office/drawing/2014/main" id="{8600B859-8A27-442D-969A-C8ED19927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413" y="2664601"/>
            <a:ext cx="2838450" cy="367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109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SEPARATING THE WITNESSES</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209726" y="2323749"/>
            <a:ext cx="4983060" cy="4247317"/>
          </a:xfrm>
          <a:prstGeom prst="rect">
            <a:avLst/>
          </a:prstGeom>
          <a:noFill/>
        </p:spPr>
        <p:txBody>
          <a:bodyPr wrap="square" rtlCol="0">
            <a:spAutoFit/>
          </a:bodyPr>
          <a:lstStyle/>
          <a:p>
            <a:pPr marL="285750" indent="-285750">
              <a:buFont typeface="Arial" panose="020B0604020202020204" pitchFamily="34" charset="0"/>
              <a:buChar char="•"/>
            </a:pPr>
            <a:r>
              <a:rPr lang="en-US" sz="2000" dirty="0"/>
              <a:t>Separating the witnesses is the next priority</a:t>
            </a:r>
          </a:p>
          <a:p>
            <a:pPr marL="285750" indent="-285750">
              <a:buFont typeface="Arial" panose="020B0604020202020204" pitchFamily="34" charset="0"/>
              <a:buChar char="•"/>
            </a:pPr>
            <a:r>
              <a:rPr lang="en-US" sz="2000" dirty="0"/>
              <a:t>Witnesses must not be allowed to </a:t>
            </a:r>
            <a:r>
              <a:rPr lang="en-US" sz="2000" u="sng" dirty="0"/>
              <a:t>talk</a:t>
            </a:r>
            <a:r>
              <a:rPr lang="en-US" sz="2000" dirty="0"/>
              <a:t> to one another</a:t>
            </a:r>
          </a:p>
          <a:p>
            <a:pPr marL="285750" indent="-285750">
              <a:buFont typeface="Arial" panose="020B0604020202020204" pitchFamily="34" charset="0"/>
              <a:buChar char="•"/>
            </a:pPr>
            <a:r>
              <a:rPr lang="en-US" sz="2000" dirty="0"/>
              <a:t>Investigators will compare their </a:t>
            </a:r>
            <a:r>
              <a:rPr lang="en-US" sz="2000" u="sng" dirty="0"/>
              <a:t>accounts</a:t>
            </a:r>
          </a:p>
          <a:p>
            <a:pPr marL="285750" indent="-285750">
              <a:buFont typeface="Arial" panose="020B0604020202020204" pitchFamily="34" charset="0"/>
              <a:buChar char="•"/>
            </a:pPr>
            <a:r>
              <a:rPr lang="en-US" sz="2000" dirty="0"/>
              <a:t>Witnesses are separated to avoid working together as well as to avoid one witness to be </a:t>
            </a:r>
            <a:r>
              <a:rPr lang="en-US" sz="2000" u="sng" dirty="0"/>
              <a:t>influenced</a:t>
            </a:r>
            <a:r>
              <a:rPr lang="en-US" sz="2000" dirty="0"/>
              <a:t> by another</a:t>
            </a:r>
          </a:p>
          <a:p>
            <a:pPr marL="285750" indent="-285750">
              <a:buFont typeface="Arial" panose="020B0604020202020204" pitchFamily="34" charset="0"/>
              <a:buChar char="•"/>
            </a:pPr>
            <a:r>
              <a:rPr lang="en-US" sz="2000" dirty="0"/>
              <a:t>The following are questions that are usually asked of the witnesses:</a:t>
            </a:r>
          </a:p>
          <a:p>
            <a:pPr marL="742950" lvl="1" indent="-285750">
              <a:buFont typeface="Arial" panose="020B0604020202020204" pitchFamily="34" charset="0"/>
              <a:buChar char="•"/>
            </a:pPr>
            <a:r>
              <a:rPr lang="en-US" sz="1400" dirty="0"/>
              <a:t>What did you see?</a:t>
            </a:r>
          </a:p>
          <a:p>
            <a:pPr marL="742950" lvl="1" indent="-285750">
              <a:buFont typeface="Arial" panose="020B0604020202020204" pitchFamily="34" charset="0"/>
              <a:buChar char="•"/>
            </a:pPr>
            <a:r>
              <a:rPr lang="en-US" sz="1400" dirty="0"/>
              <a:t>Where were you when you made this observation?</a:t>
            </a:r>
          </a:p>
          <a:p>
            <a:pPr marL="742950" lvl="1" indent="-285750">
              <a:buFont typeface="Arial" panose="020B0604020202020204" pitchFamily="34" charset="0"/>
              <a:buChar char="•"/>
            </a:pPr>
            <a:r>
              <a:rPr lang="en-US" sz="1400" dirty="0"/>
              <a:t>Did you see anyone else?</a:t>
            </a:r>
          </a:p>
          <a:p>
            <a:pPr marL="742950" lvl="1" indent="-285750">
              <a:buFont typeface="Arial" panose="020B0604020202020204" pitchFamily="34" charset="0"/>
              <a:buChar char="•"/>
            </a:pPr>
            <a:r>
              <a:rPr lang="en-US" sz="1400" dirty="0"/>
              <a:t>Do you have any information that may be helpful in our investigation?</a:t>
            </a:r>
          </a:p>
        </p:txBody>
      </p:sp>
      <p:pic>
        <p:nvPicPr>
          <p:cNvPr id="3078" name="Picture 6" descr="Image result for police talking to witnesses">
            <a:extLst>
              <a:ext uri="{FF2B5EF4-FFF2-40B4-BE49-F238E27FC236}">
                <a16:creationId xmlns="" xmlns:a16="http://schemas.microsoft.com/office/drawing/2014/main" id="{9628B2F1-3A5C-453B-B682-D5D378246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86" y="3581943"/>
            <a:ext cx="3741488"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96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6E7090E-4DBA-4763-9DEA-7DC6D974C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4FEB8C86-3D69-4A5F-B2AC-6781AC7F4D25}"/>
              </a:ext>
            </a:extLst>
          </p:cNvPr>
          <p:cNvSpPr txBox="1"/>
          <p:nvPr/>
        </p:nvSpPr>
        <p:spPr>
          <a:xfrm>
            <a:off x="142613" y="1686187"/>
            <a:ext cx="8674216" cy="461665"/>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400" dirty="0"/>
              <a:t>SCANNING THE CRIME SCENE</a:t>
            </a:r>
          </a:p>
        </p:txBody>
      </p:sp>
      <p:sp>
        <p:nvSpPr>
          <p:cNvPr id="5" name="TextBox 4">
            <a:extLst>
              <a:ext uri="{FF2B5EF4-FFF2-40B4-BE49-F238E27FC236}">
                <a16:creationId xmlns="" xmlns:a16="http://schemas.microsoft.com/office/drawing/2014/main" id="{0F31193D-269C-4BD5-A890-32937C0D7431}"/>
              </a:ext>
            </a:extLst>
          </p:cNvPr>
          <p:cNvSpPr txBox="1"/>
          <p:nvPr/>
        </p:nvSpPr>
        <p:spPr>
          <a:xfrm>
            <a:off x="159391" y="2202823"/>
            <a:ext cx="882521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Next, investigators and first responding officers will do a quick scan of the scene and will mark evidence with </a:t>
            </a:r>
            <a:r>
              <a:rPr lang="en-US" sz="2000" u="sng" dirty="0"/>
              <a:t>evidence</a:t>
            </a:r>
            <a:r>
              <a:rPr lang="en-US" sz="2000" dirty="0"/>
              <a:t> </a:t>
            </a:r>
            <a:r>
              <a:rPr lang="en-US" sz="2000" u="sng" dirty="0"/>
              <a:t>markers</a:t>
            </a:r>
            <a:r>
              <a:rPr lang="en-US" sz="2000" dirty="0"/>
              <a:t>.</a:t>
            </a:r>
          </a:p>
          <a:p>
            <a:pPr marL="285750" indent="-285750">
              <a:buFont typeface="Arial" panose="020B0604020202020204" pitchFamily="34" charset="0"/>
              <a:buChar char="•"/>
            </a:pPr>
            <a:r>
              <a:rPr lang="en-US" sz="2000" dirty="0"/>
              <a:t>A more thorough search is done at a later time.</a:t>
            </a:r>
          </a:p>
          <a:p>
            <a:pPr marL="285750" indent="-285750">
              <a:buFont typeface="Arial" panose="020B0604020202020204" pitchFamily="34" charset="0"/>
              <a:buChar char="•"/>
            </a:pPr>
            <a:r>
              <a:rPr lang="en-US" sz="2000" dirty="0"/>
              <a:t>The purpose of this step is to allow </a:t>
            </a:r>
            <a:r>
              <a:rPr lang="en-US" sz="2000" u="sng" dirty="0"/>
              <a:t>records</a:t>
            </a:r>
            <a:r>
              <a:rPr lang="en-US" sz="2000" dirty="0"/>
              <a:t> of the scene to be made quickly and efficiently.</a:t>
            </a:r>
            <a:endParaRPr lang="en-US" sz="1400" dirty="0"/>
          </a:p>
        </p:txBody>
      </p:sp>
      <p:pic>
        <p:nvPicPr>
          <p:cNvPr id="4098" name="Picture 2" descr="Image result for marking evidence">
            <a:extLst>
              <a:ext uri="{FF2B5EF4-FFF2-40B4-BE49-F238E27FC236}">
                <a16:creationId xmlns="" xmlns:a16="http://schemas.microsoft.com/office/drawing/2014/main" id="{25B8C254-74B7-4F3B-A782-AE55563270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078" y="3739654"/>
            <a:ext cx="5092118" cy="286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49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719</TotalTime>
  <Words>1245</Words>
  <Application>Microsoft Macintosh PowerPoint</Application>
  <PresentationFormat>On-screen Show (4:3)</PresentationFormat>
  <Paragraphs>114</Paragraphs>
  <Slides>20</Slides>
  <Notes>1</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Niblett</dc:creator>
  <cp:lastModifiedBy>Plano High School</cp:lastModifiedBy>
  <cp:revision>21</cp:revision>
  <dcterms:created xsi:type="dcterms:W3CDTF">2018-09-03T15:12:36Z</dcterms:created>
  <dcterms:modified xsi:type="dcterms:W3CDTF">2020-02-19T20:43:57Z</dcterms:modified>
</cp:coreProperties>
</file>