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8.xml" ContentType="application/vnd.openxmlformats-officedocument.presentationml.notesSlide+xml"/>
  <Override PartName="/ppt/media/audio5.bin" ContentType="audio/unknown"/>
  <Override PartName="/ppt/media/audio6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7.bin" ContentType="audio/unknown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audio8.bin" ContentType="audio/unknown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E732-1529-9B47-A8C0-63D2DD0C6E1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0AC64-465A-9846-892C-F4329D91C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D195DC-4522-2F46-AC78-B5DEB91296F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90114" name="Rectangle 2"/>
          <p:cNvSpPr>
            <a:spLocks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228AEF-3187-A54D-BBE7-EC41B483353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do the chromosomes look like an X after DNA Replication? What are those called? – sister chromatids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kind of chromosomes separate in Meiosis 1? – Homologous chromosomes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kind of cells are made in Meisosis 1? – haploid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kind of chromosomes separate in Meiosis 2? – sister chromatids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6630F-2840-9D40-ADE5-747F9AA27C9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During meiosis, the number of chromosomes per cell is cut in half through the separation of the homologous chromosomes.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The result of meiosis is 4 haploid cells that are genetically different from one another and from the original cell.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F33934-CB2A-774B-B4FA-DB9F9EF9262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Interphase 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Cells undergo a round of DNA replication, forming duplicate chromosomes.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F93E0F-C997-0045-ABF9-3058D6082DB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Prophase 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Each chromosome pairs with its corresponding homologous chromosome to form a tetrad.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Nuclear envelopes disappear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Spindles fibers form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Centrioles move to opposite sides of nucleus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B749E-5FCF-5346-8B46-26CBCA73BF1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</a:rPr>
              <a:t>Crossing-over occurs during meiosis. (1) Homologous chromosomes form a tetrad. (2) Chromatids cross over one another. (3) The crossed sections of the chromatids are exchanged. </a:t>
            </a:r>
          </a:p>
          <a:p>
            <a:pPr marL="0" lvl="1"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</a:rPr>
              <a:t>(some of the </a:t>
            </a:r>
            <a:r>
              <a:rPr lang="ja-JP" altLang="en-US">
                <a:latin typeface="Arial" charset="0"/>
                <a:ea typeface="ＭＳ Ｐゴシック" charset="0"/>
              </a:rPr>
              <a:t>‘</a:t>
            </a:r>
            <a:r>
              <a:rPr lang="en-US" altLang="ja-JP">
                <a:latin typeface="Arial" charset="0"/>
                <a:ea typeface="ＭＳ Ｐゴシック" charset="0"/>
              </a:rPr>
              <a:t>mom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 chromosome switches with the </a:t>
            </a:r>
            <a:r>
              <a:rPr lang="ja-JP" altLang="en-US">
                <a:latin typeface="Arial" charset="0"/>
                <a:ea typeface="ＭＳ Ｐゴシック" charset="0"/>
              </a:rPr>
              <a:t>‘</a:t>
            </a:r>
            <a:r>
              <a:rPr lang="en-US" altLang="ja-JP">
                <a:latin typeface="Arial" charset="0"/>
                <a:ea typeface="ＭＳ Ｐゴシック" charset="0"/>
              </a:rPr>
              <a:t>dad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 chromosome)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B33CCA-12DB-A741-9ADF-726DE082E4B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Metaphase 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Spindle fibers attach to the chromosomes.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3B05A3-6B41-2449-BD5B-566FB2869461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Anaphase 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The fibers pull the homologous chromosomes toward opposite ends of the cell.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3A9128-2061-AF47-AE0F-981EEDB09A4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Telophase I and Cytokinesis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Nuclear membranes form.  The cell separates into two cells.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281F49-7336-F442-8781-C51F58127F90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Telophase I and Cytokinesis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Nuclear membranes form.  The cell separates into two cells. The end products of meiosis I have chromosomes and </a:t>
            </a:r>
            <a:r>
              <a:rPr lang="en-US" b="1" u="sng">
                <a:latin typeface="Arial" charset="0"/>
                <a:ea typeface="ＭＳ Ｐゴシック" charset="0"/>
                <a:cs typeface="ＭＳ Ｐゴシック" charset="0"/>
              </a:rPr>
              <a:t>alleles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that are different from each other and from the diploid cell that entered meiosis I.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B5143F-95D2-9740-81B7-55D3F5CA9FDE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Telophase I and Cytokinesis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Nuclear membranes form.  The cell separates into two cells.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C0DCEE-90EE-6C45-87C6-5407A4969DB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1A61E0-C8AC-4541-948C-CFAB9E5F79B1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 Telophase I and Cytokinesis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Nuclear membranes form.  The cell separates into two cells.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B6AF69-E285-9C48-80D4-88B0CDFB566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During meiosis, the number of chromosomes per cell is cut in half through the separation of the homologous chromosomes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  The result of meiosis is 4 haploid cells that are genetically different from one another and from the original cell.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80B115-9C57-5E4F-B45D-57423E0700D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II Prophase II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Meiosis I results in two haploid (N) daughter cells, each with half the number of chromosomes as the original cell. The two haploid (N) daughter cells, from Meiosis I enter Meiosis II.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don’t tetrads form? – because there are no homologous chromosomes to pair up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10173B-A9CC-3945-AF1C-13658F1E1E6B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II Metaphase II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The chromosomes line up in a similar way to the metaphase state of mitosis.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9AB76C-48B1-BB4C-B957-BD2457FB322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II Anaphase II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The sister chromatids separate and move toward opposite ends of the cell.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690309-0238-0749-9833-421FBD03183B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II Telophase II and Cytokinesis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Meiosis II results in four haploid (N) daughter cells.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08AFF-26AF-8949-AF66-2D92503EDBAC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9D1D9A-0DAC-3340-BA6A-004EEC968589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produces four genetically different haploid cells.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males, meiosis results in four equal-sized gametes called sperm.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1C132-5040-6649-9881-AF660C3288DE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Active art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"/>
              </a:rPr>
              <a:t>www.phschool.com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Cbp-4114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Meiosis produces four genetically different haploid cells.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 females, only one large egg cell results from meiosis. The other three cells, called polar bodies, usually are not involved in reproduction.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09527E-5AD4-744F-8DA1-B7BA780B1C9D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Each cell has 2 copies of each chromosome because we inherit one copy from each parent.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4EC425-7AE3-3148-B431-CC365D5214DA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E4D807-8A26-8C4F-8764-CEB99E048693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E2746A-9071-794E-84EE-9FC57B3BCB76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105BE-D7D0-3840-B7C4-D826DFF1D8D3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BC2212-54CB-2440-91A9-336E63D3214B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6CD8A0-C1F1-A445-A54E-8C9576B6643A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BEE460-5CD3-5743-92B7-9E2CEFFCFB57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DCAACA-F676-B043-BB51-148289CC219D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Can happen with an error in crossing over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10D3C2-614E-F246-9694-AC9454F1180F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Can happen with an error in crossing over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Movie: Duplication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41BFAE-2053-0A45-8965-7D880970CC29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Chromosomal mutations involve changes in whole chromosomes.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17F30-F707-EA4A-91D5-118301E1250D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Chromosomal mutations involve changes in whole chromosomes.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Movie: Translocation and inversion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87EB7F-A4FE-294F-8B68-B60E7BEDAF1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5C38F3-06EB-AF4E-B78F-7ED09EC6564F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51DAD9-F8E2-EB40-B47E-632D2532269C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Nondisjunction causes gametes to have abnormal numbers of chromosomes.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The result of nondisjunction may be a chromosome disorder such as Down syndrome.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</a:p>
          <a:p>
            <a:pPr marL="0" lvl="1" eaLnBrk="1" hangingPunct="1"/>
            <a:r>
              <a:rPr lang="en-US">
                <a:latin typeface="Arial" charset="0"/>
                <a:ea typeface="ＭＳ Ｐゴシック" charset="0"/>
              </a:rPr>
              <a:t>Movie: Nondisjunction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C67F80-771A-E949-9FD6-1BA936DCAF35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karyotype is from a person with Down syndrome. Down syndrome causes mental retardation and various physical problems. People with Down syndrome can, however, lead active, happy lives. Photo credit: ©Dr. Dennis Kunkel/CNRI/Phototake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630F33-7C31-E24F-B734-390A3324892F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7173FE-0925-D24A-A03B-E9E4D04D8DAA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E9C564-43BE-674E-A3ED-A6CB01F140A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98306" name="Rectangle 2"/>
          <p:cNvSpPr>
            <a:spLocks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3D7F0-40F6-E34C-8647-728AEB2A3AB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5CD2C8-DB15-A54B-BBB0-E90A3D42FA7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02402" name="Rectangle 2"/>
          <p:cNvSpPr>
            <a:spLocks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537270-8015-864E-84AD-C910712EAFAE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lvl="1"/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meiosis keeps chromosome number same from generation to generation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order for every member of a species to have the same number of chromosomes, changing the amount of chromosomes changes the amount of DNA and would ‘confuse’ our cells</a:t>
            </a:r>
          </a:p>
          <a:p>
            <a:pPr marL="0" lvl="1"/>
            <a:r>
              <a:rPr lang="en-US">
                <a:latin typeface="Arial" charset="0"/>
                <a:ea typeface="ＭＳ Ｐゴシック" charset="0"/>
              </a:rPr>
              <a:t>All organisms have different numbers of chromosomes (eg the adult fruit fly has 8 chromosomes; 4 pairs)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EB534-8E3E-4E43-BBF9-FFAC74806415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E99D-AEBC-CA49-AF83-E617055E3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73DB-BD1D-0849-A838-8A0FADFB7C5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19B2-2BE2-7548-9C47-CDC332AF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5.bin"/><Relationship Id="rId6" Type="http://schemas.openxmlformats.org/officeDocument/2006/relationships/audio" Target="../media/audio4.bin"/><Relationship Id="rId7" Type="http://schemas.openxmlformats.org/officeDocument/2006/relationships/audio" Target="../media/audio6.bin"/><Relationship Id="rId8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hschool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audio" Target="../media/audio3.bin"/><Relationship Id="rId4" Type="http://schemas.openxmlformats.org/officeDocument/2006/relationships/audio" Target="../media/audio8.bin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hyperlink" Target="file://localhost/C/%5CDocuments%20and%20Settings%5CKaren%20Kenney%5CMy%20Documents%5CTeaching%5CHonors%20Biology%5CResources%5CMovies%5Cvaduplic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hyperlink" Target="file://localhost/C/%5CDocuments%20and%20Settings%5CKaren%20Kenney%5CMy%20Documents%5CTeaching%5CHonors%20Biology%5CResources%5CMovies%5Cvatransl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hyperlink" Target="Resources/Movies/vanondis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457200"/>
            <a:ext cx="4572001" cy="304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Cell Division to create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Gametes (sex cells)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28600"/>
            <a:ext cx="41656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27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4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3203575" y="6408738"/>
            <a:ext cx="1171575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</a:rPr>
              <a:t>gametes</a:t>
            </a:r>
          </a:p>
        </p:txBody>
      </p:sp>
      <p:sp>
        <p:nvSpPr>
          <p:cNvPr id="517122" name="AutoShape 2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39800"/>
          </a:xfrm>
          <a:noFill/>
        </p:spPr>
        <p:txBody>
          <a:bodyPr/>
          <a:lstStyle/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How do we make sperm &amp; eggs?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8500" y="838200"/>
            <a:ext cx="8424863" cy="1473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Must reduce 46 chromosomes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1363" lvl="1" indent="-284163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must </a:t>
            </a:r>
            <a:r>
              <a:rPr lang="en-US" u="sng">
                <a:latin typeface="Arial" charset="0"/>
                <a:ea typeface="ＭＳ Ｐゴシック" charset="0"/>
              </a:rPr>
              <a:t>half</a:t>
            </a:r>
            <a:r>
              <a:rPr lang="en-US">
                <a:latin typeface="Arial" charset="0"/>
                <a:ea typeface="ＭＳ Ｐゴシック" charset="0"/>
              </a:rPr>
              <a:t> the number of chromosomes</a:t>
            </a:r>
          </a:p>
          <a:p>
            <a:pPr marL="741363" lvl="1" indent="-284163">
              <a:lnSpc>
                <a:spcPct val="90000"/>
              </a:lnSpc>
            </a:pPr>
            <a:r>
              <a:rPr lang="en-US" u="sng">
                <a:solidFill>
                  <a:srgbClr val="FFFFFF"/>
                </a:solidFill>
                <a:latin typeface="Arial" charset="0"/>
                <a:ea typeface="ＭＳ Ｐゴシック" charset="0"/>
              </a:rPr>
              <a:t>Haploid</a:t>
            </a: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 = 1 copy (n)</a:t>
            </a:r>
          </a:p>
        </p:txBody>
      </p:sp>
      <p:grpSp>
        <p:nvGrpSpPr>
          <p:cNvPr id="517125" name="Group 5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517126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27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517128" name="Group 8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101407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30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131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7132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rgbClr val="0F116A"/>
                  </a:solidFill>
                </a:rPr>
                <a:t>23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517133" name="AutoShape 13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1384" name="Group 14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517135" name="Oval 15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01387" name="Group 19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517140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41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2" name="AutoShape 22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43" name="AutoShape 23"/>
          <p:cNvSpPr>
            <a:spLocks noChangeArrowheads="1"/>
          </p:cNvSpPr>
          <p:nvPr/>
        </p:nvSpPr>
        <p:spPr bwMode="auto">
          <a:xfrm>
            <a:off x="1971675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000" b="1" u="sng">
                <a:solidFill>
                  <a:srgbClr val="CC0000"/>
                </a:solidFill>
              </a:rPr>
              <a:t>meiosis</a:t>
            </a:r>
          </a:p>
        </p:txBody>
      </p:sp>
      <p:sp>
        <p:nvSpPr>
          <p:cNvPr id="517145" name="Oval 25"/>
          <p:cNvSpPr>
            <a:spLocks noChangeArrowheads="1"/>
          </p:cNvSpPr>
          <p:nvPr/>
        </p:nvSpPr>
        <p:spPr bwMode="auto">
          <a:xfrm>
            <a:off x="7535863" y="3225800"/>
            <a:ext cx="1485900" cy="1485900"/>
          </a:xfrm>
          <a:prstGeom prst="ellipse">
            <a:avLst/>
          </a:prstGeom>
          <a:solidFill>
            <a:srgbClr val="C364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46" name="Rectangle 26"/>
          <p:cNvSpPr>
            <a:spLocks noChangeArrowheads="1"/>
          </p:cNvSpPr>
          <p:nvPr/>
        </p:nvSpPr>
        <p:spPr bwMode="auto">
          <a:xfrm>
            <a:off x="7945438" y="3632200"/>
            <a:ext cx="720725" cy="671513"/>
          </a:xfrm>
          <a:prstGeom prst="rect">
            <a:avLst/>
          </a:prstGeom>
          <a:solidFill>
            <a:srgbClr val="C36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517147" name="AutoShape 27"/>
          <p:cNvSpPr>
            <a:spLocks noChangeArrowheads="1"/>
          </p:cNvSpPr>
          <p:nvPr/>
        </p:nvSpPr>
        <p:spPr bwMode="auto">
          <a:xfrm>
            <a:off x="6210300" y="5380038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000" b="1" u="sng">
                <a:solidFill>
                  <a:srgbClr val="CC0000"/>
                </a:solidFill>
              </a:rPr>
              <a:t>fertilization</a:t>
            </a:r>
          </a:p>
        </p:txBody>
      </p:sp>
      <p:sp>
        <p:nvSpPr>
          <p:cNvPr id="517148" name="AutoShape 28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17149" name="Group 29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517150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51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rgbClr val="0F116A"/>
                  </a:solidFill>
                </a:rPr>
                <a:t>23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517152" name="Group 32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101397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54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155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7156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7780338" y="2660650"/>
            <a:ext cx="922337" cy="37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</a:rPr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23157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7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7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7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7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7" grpId="0" animBg="1"/>
      <p:bldP spid="517122" grpId="0" animBg="1"/>
      <p:bldP spid="517124" grpId="0" build="p" autoUpdateAnimBg="0"/>
      <p:bldP spid="517137" grpId="0" build="p" autoUpdateAnimBg="0" advAuto="0"/>
      <p:bldP spid="517138" grpId="0" build="p" autoUpdateAnimBg="0" advAuto="0"/>
      <p:bldP spid="517143" grpId="0" animBg="1"/>
      <p:bldP spid="517145" grpId="0" animBg="1"/>
      <p:bldP spid="517146" grpId="0" animBg="1"/>
      <p:bldP spid="517147" grpId="0" animBg="1"/>
      <p:bldP spid="517148" grpId="0" animBg="1"/>
      <p:bldP spid="517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must we reduce the number of chromosomes in our sex cells?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1152525" y="3348038"/>
            <a:ext cx="1485900" cy="1485900"/>
          </a:xfrm>
          <a:prstGeom prst="ellipse">
            <a:avLst/>
          </a:prstGeom>
          <a:solidFill>
            <a:srgbClr val="FF45B9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524000" y="3733800"/>
            <a:ext cx="7207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499718" name="Group 6"/>
          <p:cNvGrpSpPr>
            <a:grpSpLocks/>
          </p:cNvGrpSpPr>
          <p:nvPr/>
        </p:nvGrpSpPr>
        <p:grpSpPr bwMode="auto">
          <a:xfrm>
            <a:off x="2828925" y="3348038"/>
            <a:ext cx="2171700" cy="2413000"/>
            <a:chOff x="1872" y="2640"/>
            <a:chExt cx="1368" cy="1520"/>
          </a:xfrm>
        </p:grpSpPr>
        <p:sp>
          <p:nvSpPr>
            <p:cNvPr id="499719" name="Freeform 7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9720" name="Oval 8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3962400" y="3810000"/>
            <a:ext cx="7207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828925" y="3725863"/>
            <a:ext cx="495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200" b="1">
                <a:solidFill>
                  <a:srgbClr val="0F116A"/>
                </a:solidFill>
              </a:rPr>
              <a:t>+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6715125" y="3322638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5267325" y="393858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7162800" y="3810000"/>
            <a:ext cx="7207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chemeClr val="bg1"/>
                </a:solidFill>
              </a:rPr>
              <a:t>92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1371600" y="5029200"/>
            <a:ext cx="6810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F116A"/>
                </a:solidFill>
              </a:rPr>
              <a:t>egg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3733800" y="5105400"/>
            <a:ext cx="1022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F116A"/>
                </a:solidFill>
              </a:rPr>
              <a:t>sperm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934200" y="5105400"/>
            <a:ext cx="1068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F116A"/>
                </a:solidFill>
              </a:rPr>
              <a:t>zygote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38" name="AutoShape 26"/>
          <p:cNvSpPr>
            <a:spLocks noChangeArrowheads="1"/>
          </p:cNvSpPr>
          <p:nvPr/>
        </p:nvSpPr>
        <p:spPr bwMode="auto">
          <a:xfrm>
            <a:off x="0" y="2133600"/>
            <a:ext cx="3746500" cy="6127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F116A"/>
                </a:solidFill>
              </a:rPr>
              <a:t>If we didn’t, then….</a:t>
            </a:r>
          </a:p>
        </p:txBody>
      </p:sp>
      <p:sp>
        <p:nvSpPr>
          <p:cNvPr id="499739" name="AutoShape 27"/>
          <p:cNvSpPr>
            <a:spLocks noChangeArrowheads="1"/>
          </p:cNvSpPr>
          <p:nvPr/>
        </p:nvSpPr>
        <p:spPr bwMode="auto">
          <a:xfrm>
            <a:off x="6019800" y="5943600"/>
            <a:ext cx="2662238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pPr>
              <a:defRPr/>
            </a:pPr>
            <a:r>
              <a:rPr lang="en-US" sz="3000" b="1" i="1" dirty="0" err="1">
                <a:solidFill>
                  <a:schemeClr val="bg1"/>
                </a:solidFill>
              </a:rPr>
              <a:t>Doesn</a:t>
            </a:r>
            <a:r>
              <a:rPr lang="ja-JP" altLang="en-US" sz="3000" b="1" i="1" dirty="0">
                <a:solidFill>
                  <a:schemeClr val="bg1"/>
                </a:solidFill>
                <a:latin typeface="Arial"/>
              </a:rPr>
              <a:t>’</a:t>
            </a:r>
            <a:r>
              <a:rPr lang="en-US" sz="3000" b="1" i="1" dirty="0">
                <a:solidFill>
                  <a:schemeClr val="bg1"/>
                </a:solidFill>
              </a:rPr>
              <a:t>t work!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99741" name="Text Box 29"/>
          <p:cNvSpPr txBox="1">
            <a:spLocks noChangeArrowheads="1"/>
          </p:cNvSpPr>
          <p:nvPr/>
        </p:nvSpPr>
        <p:spPr bwMode="auto">
          <a:xfrm>
            <a:off x="1296988" y="2895600"/>
            <a:ext cx="12128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200" dirty="0">
                <a:solidFill>
                  <a:srgbClr val="CC0000"/>
                </a:solidFill>
                <a:sym typeface="Zapf Dingbats" charset="0"/>
              </a:rPr>
              <a:t></a:t>
            </a:r>
            <a:endParaRPr lang="en-US" sz="14200" dirty="0">
              <a:solidFill>
                <a:srgbClr val="CC0000"/>
              </a:solidFill>
            </a:endParaRPr>
          </a:p>
        </p:txBody>
      </p:sp>
      <p:sp>
        <p:nvSpPr>
          <p:cNvPr id="499742" name="Text Box 30"/>
          <p:cNvSpPr txBox="1">
            <a:spLocks noChangeArrowheads="1"/>
          </p:cNvSpPr>
          <p:nvPr/>
        </p:nvSpPr>
        <p:spPr bwMode="auto">
          <a:xfrm>
            <a:off x="3581400" y="2895600"/>
            <a:ext cx="12128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200" dirty="0">
                <a:solidFill>
                  <a:srgbClr val="CC0000"/>
                </a:solidFill>
                <a:sym typeface="Zapf Dingbats" charset="0"/>
              </a:rPr>
              <a:t></a:t>
            </a:r>
            <a:endParaRPr lang="en-US" sz="14200" dirty="0">
              <a:solidFill>
                <a:srgbClr val="CC0000"/>
              </a:solidFill>
            </a:endParaRPr>
          </a:p>
        </p:txBody>
      </p:sp>
      <p:sp>
        <p:nvSpPr>
          <p:cNvPr id="499743" name="Text Box 31"/>
          <p:cNvSpPr txBox="1">
            <a:spLocks noChangeArrowheads="1"/>
          </p:cNvSpPr>
          <p:nvPr/>
        </p:nvSpPr>
        <p:spPr bwMode="auto">
          <a:xfrm>
            <a:off x="6789738" y="2895600"/>
            <a:ext cx="12128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200" dirty="0">
                <a:solidFill>
                  <a:srgbClr val="CC0000"/>
                </a:solidFill>
                <a:sym typeface="Zapf Dingbats" charset="0"/>
              </a:rPr>
              <a:t></a:t>
            </a:r>
            <a:endParaRPr lang="en-US" sz="14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nimBg="1"/>
      <p:bldP spid="499717" grpId="0" build="p" autoUpdateAnimBg="0"/>
      <p:bldP spid="499721" grpId="0" build="p" autoUpdateAnimBg="0"/>
      <p:bldP spid="499722" grpId="0" build="p" autoUpdateAnimBg="0"/>
      <p:bldP spid="499723" grpId="0" animBg="1"/>
      <p:bldP spid="499724" grpId="0" animBg="1"/>
      <p:bldP spid="499725" grpId="0" build="p" autoUpdateAnimBg="0"/>
      <p:bldP spid="499729" grpId="0" build="p" autoUpdateAnimBg="0"/>
      <p:bldP spid="499730" grpId="0" build="p" autoUpdateAnimBg="0"/>
      <p:bldP spid="499731" grpId="0" build="p" autoUpdateAnimBg="0"/>
      <p:bldP spid="499738" grpId="0" animBg="1" autoUpdateAnimBg="0"/>
      <p:bldP spid="499739" grpId="0" animBg="1" autoUpdateAnimBg="0"/>
      <p:bldP spid="499741" grpId="0" build="p" autoUpdateAnimBg="0"/>
      <p:bldP spid="499742" grpId="0" build="p" autoUpdateAnimBg="0"/>
      <p:bldP spid="4997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42"/>
          <p:cNvSpPr>
            <a:spLocks noChangeArrowheads="1"/>
          </p:cNvSpPr>
          <p:nvPr/>
        </p:nvSpPr>
        <p:spPr bwMode="auto">
          <a:xfrm>
            <a:off x="3429000" y="5334000"/>
            <a:ext cx="1677988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rIns="0" bIns="0" anchor="ctr">
            <a:spAutoFit/>
          </a:bodyPr>
          <a:lstStyle/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1 copy</a:t>
            </a:r>
          </a:p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haploid</a:t>
            </a:r>
          </a:p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71" name="AutoShape 41"/>
          <p:cNvSpPr>
            <a:spLocks noChangeArrowheads="1"/>
          </p:cNvSpPr>
          <p:nvPr/>
        </p:nvSpPr>
        <p:spPr bwMode="auto">
          <a:xfrm>
            <a:off x="7318375" y="3505200"/>
            <a:ext cx="1825625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rIns="0" bIns="0" anchor="ctr">
            <a:spAutoFit/>
          </a:bodyPr>
          <a:lstStyle/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2 copies</a:t>
            </a:r>
          </a:p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diploid</a:t>
            </a:r>
          </a:p>
          <a:p>
            <a:pPr marL="288925" indent="-288925">
              <a:buFont typeface="Wingdings" charset="0"/>
              <a:buChar char="§"/>
              <a:defRPr/>
            </a:pPr>
            <a:r>
              <a:rPr lang="en-US" sz="2600" b="1" dirty="0">
                <a:solidFill>
                  <a:srgbClr val="0F116A"/>
                </a:solidFill>
              </a:rPr>
              <a:t>2n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do we reduce the chromosome number?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624763" cy="48307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Meiosis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Special cell division in sexually reproducing organisms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</a:rPr>
              <a:t>eparates matching chromosomes to </a:t>
            </a:r>
            <a:r>
              <a:rPr lang="en-US" dirty="0">
                <a:latin typeface="Arial" charset="0"/>
                <a:ea typeface="ＭＳ Ｐゴシック" charset="0"/>
              </a:rPr>
              <a:t>form </a:t>
            </a:r>
            <a:r>
              <a:rPr lang="en-US" dirty="0" smtClean="0">
                <a:latin typeface="Arial" charset="0"/>
                <a:ea typeface="ＭＳ Ｐゴシック" charset="0"/>
              </a:rPr>
              <a:t>cells with one set of chromosomes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Reduces Chromosome Number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</a:rPr>
              <a:t>by half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Diploid	  	Haploid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Makes gametes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50292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8001000" y="5105400"/>
            <a:ext cx="952500" cy="1574800"/>
            <a:chOff x="4319" y="2693"/>
            <a:chExt cx="1368" cy="1520"/>
          </a:xfrm>
        </p:grpSpPr>
        <p:grpSp>
          <p:nvGrpSpPr>
            <p:cNvPr id="105512" name="Group 19"/>
            <p:cNvGrpSpPr>
              <a:grpSpLocks/>
            </p:cNvGrpSpPr>
            <p:nvPr/>
          </p:nvGrpSpPr>
          <p:grpSpPr bwMode="auto">
            <a:xfrm>
              <a:off x="4319" y="2693"/>
              <a:ext cx="1368" cy="1520"/>
              <a:chOff x="1872" y="2640"/>
              <a:chExt cx="1368" cy="1520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auto">
              <a:xfrm>
                <a:off x="2303" y="2640"/>
                <a:ext cx="937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" name="Freeform 22"/>
            <p:cNvSpPr>
              <a:spLocks/>
            </p:cNvSpPr>
            <p:nvPr/>
          </p:nvSpPr>
          <p:spPr bwMode="auto">
            <a:xfrm flipH="1">
              <a:off x="5372" y="2855"/>
              <a:ext cx="139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 flipH="1" flipV="1">
              <a:off x="4957" y="3019"/>
              <a:ext cx="84" cy="239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 flipH="1">
              <a:off x="5169" y="3061"/>
              <a:ext cx="119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5791200" y="5105400"/>
            <a:ext cx="952500" cy="1574800"/>
            <a:chOff x="3198" y="2693"/>
            <a:chExt cx="1368" cy="1520"/>
          </a:xfrm>
        </p:grpSpPr>
        <p:grpSp>
          <p:nvGrpSpPr>
            <p:cNvPr id="105506" name="Group 26"/>
            <p:cNvGrpSpPr>
              <a:grpSpLocks/>
            </p:cNvGrpSpPr>
            <p:nvPr/>
          </p:nvGrpSpPr>
          <p:grpSpPr bwMode="auto">
            <a:xfrm>
              <a:off x="3198" y="2693"/>
              <a:ext cx="1368" cy="1520"/>
              <a:chOff x="1872" y="2640"/>
              <a:chExt cx="1368" cy="1520"/>
            </a:xfrm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auto">
              <a:xfrm>
                <a:off x="2303" y="2640"/>
                <a:ext cx="937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8" name="Freeform 29"/>
            <p:cNvSpPr>
              <a:spLocks/>
            </p:cNvSpPr>
            <p:nvPr/>
          </p:nvSpPr>
          <p:spPr bwMode="auto">
            <a:xfrm flipH="1">
              <a:off x="3864" y="2849"/>
              <a:ext cx="139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 flipH="1" flipV="1">
              <a:off x="4270" y="2880"/>
              <a:ext cx="82" cy="241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flipH="1">
              <a:off x="4101" y="3205"/>
              <a:ext cx="119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6858000" y="5105400"/>
            <a:ext cx="952500" cy="1574800"/>
            <a:chOff x="4319" y="2693"/>
            <a:chExt cx="1368" cy="1520"/>
          </a:xfrm>
        </p:grpSpPr>
        <p:grpSp>
          <p:nvGrpSpPr>
            <p:cNvPr id="105500" name="Group 19"/>
            <p:cNvGrpSpPr>
              <a:grpSpLocks/>
            </p:cNvGrpSpPr>
            <p:nvPr/>
          </p:nvGrpSpPr>
          <p:grpSpPr bwMode="auto">
            <a:xfrm>
              <a:off x="4319" y="2693"/>
              <a:ext cx="1368" cy="1520"/>
              <a:chOff x="1872" y="2640"/>
              <a:chExt cx="1368" cy="152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2303" y="2640"/>
                <a:ext cx="937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" name="Freeform 22"/>
            <p:cNvSpPr>
              <a:spLocks/>
            </p:cNvSpPr>
            <p:nvPr/>
          </p:nvSpPr>
          <p:spPr bwMode="auto">
            <a:xfrm flipH="1">
              <a:off x="5372" y="2855"/>
              <a:ext cx="139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 flipH="1" flipV="1">
              <a:off x="4957" y="3019"/>
              <a:ext cx="84" cy="239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 flipH="1">
              <a:off x="5169" y="3061"/>
              <a:ext cx="119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" name="Group 25"/>
          <p:cNvGrpSpPr>
            <a:grpSpLocks/>
          </p:cNvGrpSpPr>
          <p:nvPr/>
        </p:nvGrpSpPr>
        <p:grpSpPr bwMode="auto">
          <a:xfrm>
            <a:off x="4800600" y="5105400"/>
            <a:ext cx="952500" cy="1574800"/>
            <a:chOff x="3198" y="2693"/>
            <a:chExt cx="1368" cy="1520"/>
          </a:xfrm>
        </p:grpSpPr>
        <p:grpSp>
          <p:nvGrpSpPr>
            <p:cNvPr id="105494" name="Group 26"/>
            <p:cNvGrpSpPr>
              <a:grpSpLocks/>
            </p:cNvGrpSpPr>
            <p:nvPr/>
          </p:nvGrpSpPr>
          <p:grpSpPr bwMode="auto">
            <a:xfrm>
              <a:off x="3198" y="2693"/>
              <a:ext cx="1368" cy="1520"/>
              <a:chOff x="1872" y="2640"/>
              <a:chExt cx="1368" cy="1520"/>
            </a:xfrm>
          </p:grpSpPr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Oval 28"/>
              <p:cNvSpPr>
                <a:spLocks noChangeArrowheads="1"/>
              </p:cNvSpPr>
              <p:nvPr/>
            </p:nvSpPr>
            <p:spPr bwMode="auto">
              <a:xfrm>
                <a:off x="2303" y="2640"/>
                <a:ext cx="937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2" name="Freeform 29"/>
            <p:cNvSpPr>
              <a:spLocks/>
            </p:cNvSpPr>
            <p:nvPr/>
          </p:nvSpPr>
          <p:spPr bwMode="auto">
            <a:xfrm flipH="1">
              <a:off x="3864" y="2849"/>
              <a:ext cx="139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 flipH="1" flipV="1">
              <a:off x="4270" y="2880"/>
              <a:ext cx="82" cy="241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H="1">
              <a:off x="4101" y="3205"/>
              <a:ext cx="119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5715000" y="4572000"/>
            <a:ext cx="7620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629400" y="4724400"/>
            <a:ext cx="228600" cy="381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086600" y="4724400"/>
            <a:ext cx="244475" cy="52228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391400" y="4648200"/>
            <a:ext cx="9144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486" name="Group 87"/>
          <p:cNvGrpSpPr>
            <a:grpSpLocks/>
          </p:cNvGrpSpPr>
          <p:nvPr/>
        </p:nvGrpSpPr>
        <p:grpSpPr bwMode="auto">
          <a:xfrm>
            <a:off x="6324600" y="3429000"/>
            <a:ext cx="1333500" cy="1320800"/>
            <a:chOff x="6172200" y="4191000"/>
            <a:chExt cx="1485900" cy="1485900"/>
          </a:xfrm>
        </p:grpSpPr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6172200" y="4191000"/>
              <a:ext cx="1485900" cy="1485900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 flipV="1">
              <a:off x="6934200" y="5105400"/>
              <a:ext cx="131763" cy="38100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flipH="1">
              <a:off x="6628584" y="4419600"/>
              <a:ext cx="222885" cy="9144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7010400" y="4495800"/>
              <a:ext cx="187325" cy="4572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 flipH="1">
              <a:off x="6400392" y="4419600"/>
              <a:ext cx="222885" cy="9144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 flipH="1" flipV="1">
              <a:off x="7162800" y="5105400"/>
              <a:ext cx="130901" cy="380405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 flipH="1">
              <a:off x="7314928" y="4496396"/>
              <a:ext cx="187506" cy="4572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18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Phases of Meiosis</a:t>
            </a:r>
          </a:p>
        </p:txBody>
      </p:sp>
      <p:sp>
        <p:nvSpPr>
          <p:cNvPr id="107522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383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28600" y="3276600"/>
            <a:ext cx="16764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flipH="1">
            <a:off x="581025" y="3541713"/>
            <a:ext cx="257175" cy="1058862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H="1">
            <a:off x="762000" y="3581400"/>
            <a:ext cx="257175" cy="1058863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990600" y="3810000"/>
            <a:ext cx="216903" cy="529389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H="1">
            <a:off x="1287463" y="3805238"/>
            <a:ext cx="217487" cy="530225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2681288" y="3278188"/>
            <a:ext cx="1673225" cy="1673225"/>
            <a:chOff x="4032" y="1344"/>
            <a:chExt cx="912" cy="912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032" y="1344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7588" name="Group 18"/>
            <p:cNvGrpSpPr>
              <a:grpSpLocks/>
            </p:cNvGrpSpPr>
            <p:nvPr/>
          </p:nvGrpSpPr>
          <p:grpSpPr bwMode="auto">
            <a:xfrm flipV="1">
              <a:off x="4416" y="1968"/>
              <a:ext cx="192" cy="240"/>
              <a:chOff x="5376" y="2304"/>
              <a:chExt cx="240" cy="288"/>
            </a:xfrm>
          </p:grpSpPr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5376" y="2304"/>
                <a:ext cx="104" cy="30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flipH="1">
                <a:off x="5517" y="2304"/>
                <a:ext cx="106" cy="30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7589" name="Group 21"/>
            <p:cNvGrpSpPr>
              <a:grpSpLocks/>
            </p:cNvGrpSpPr>
            <p:nvPr/>
          </p:nvGrpSpPr>
          <p:grpSpPr bwMode="auto">
            <a:xfrm>
              <a:off x="4176" y="1536"/>
              <a:ext cx="236" cy="480"/>
              <a:chOff x="480" y="3024"/>
              <a:chExt cx="284" cy="576"/>
            </a:xfrm>
          </p:grpSpPr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3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 flipH="1">
                <a:off x="622" y="3024"/>
                <a:ext cx="142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7590" name="Group 24"/>
            <p:cNvGrpSpPr>
              <a:grpSpLocks/>
            </p:cNvGrpSpPr>
            <p:nvPr/>
          </p:nvGrpSpPr>
          <p:grpSpPr bwMode="auto">
            <a:xfrm flipV="1">
              <a:off x="4656" y="1728"/>
              <a:ext cx="192" cy="240"/>
              <a:chOff x="5376" y="2304"/>
              <a:chExt cx="240" cy="288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7591" name="Group 27"/>
            <p:cNvGrpSpPr>
              <a:grpSpLocks/>
            </p:cNvGrpSpPr>
            <p:nvPr/>
          </p:nvGrpSpPr>
          <p:grpSpPr bwMode="auto">
            <a:xfrm>
              <a:off x="4416" y="1392"/>
              <a:ext cx="236" cy="480"/>
              <a:chOff x="480" y="3024"/>
              <a:chExt cx="284" cy="576"/>
            </a:xfrm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480" y="3024"/>
                <a:ext cx="143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 flipH="1">
                <a:off x="624" y="3024"/>
                <a:ext cx="152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07529" name="Group 64"/>
          <p:cNvGrpSpPr>
            <a:grpSpLocks/>
          </p:cNvGrpSpPr>
          <p:nvPr/>
        </p:nvGrpSpPr>
        <p:grpSpPr bwMode="auto">
          <a:xfrm>
            <a:off x="4800600" y="2667000"/>
            <a:ext cx="1447800" cy="3200400"/>
            <a:chOff x="4440" y="1104"/>
            <a:chExt cx="912" cy="2016"/>
          </a:xfrm>
        </p:grpSpPr>
        <p:grpSp>
          <p:nvGrpSpPr>
            <p:cNvPr id="107570" name="Group 47"/>
            <p:cNvGrpSpPr>
              <a:grpSpLocks/>
            </p:cNvGrpSpPr>
            <p:nvPr/>
          </p:nvGrpSpPr>
          <p:grpSpPr bwMode="auto">
            <a:xfrm>
              <a:off x="4440" y="2208"/>
              <a:ext cx="912" cy="912"/>
              <a:chOff x="4560" y="3408"/>
              <a:chExt cx="912" cy="912"/>
            </a:xfrm>
          </p:grpSpPr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4704" y="398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49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581" name="Group 50"/>
              <p:cNvGrpSpPr>
                <a:grpSpLocks/>
              </p:cNvGrpSpPr>
              <p:nvPr/>
            </p:nvGrpSpPr>
            <p:grpSpPr bwMode="auto">
              <a:xfrm flipV="1">
                <a:off x="4752" y="3600"/>
                <a:ext cx="192" cy="240"/>
                <a:chOff x="5376" y="2304"/>
                <a:chExt cx="240" cy="288"/>
              </a:xfrm>
            </p:grpSpPr>
            <p:sp>
              <p:nvSpPr>
                <p:cNvPr id="41" name="Freeform 5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582" name="Group 53"/>
              <p:cNvGrpSpPr>
                <a:grpSpLocks/>
              </p:cNvGrpSpPr>
              <p:nvPr/>
            </p:nvGrpSpPr>
            <p:grpSpPr bwMode="auto">
              <a:xfrm>
                <a:off x="5040" y="3696"/>
                <a:ext cx="236" cy="480"/>
                <a:chOff x="480" y="3024"/>
                <a:chExt cx="284" cy="576"/>
              </a:xfrm>
            </p:grpSpPr>
            <p:sp>
              <p:nvSpPr>
                <p:cNvPr id="39" name="Freeform 5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5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7571" name="Group 56"/>
            <p:cNvGrpSpPr>
              <a:grpSpLocks/>
            </p:cNvGrpSpPr>
            <p:nvPr/>
          </p:nvGrpSpPr>
          <p:grpSpPr bwMode="auto">
            <a:xfrm>
              <a:off x="4440" y="1104"/>
              <a:ext cx="912" cy="912"/>
              <a:chOff x="3504" y="3408"/>
              <a:chExt cx="912" cy="912"/>
            </a:xfrm>
          </p:grpSpPr>
          <p:sp>
            <p:nvSpPr>
              <p:cNvPr id="28" name="Oval 57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573" name="Group 58"/>
              <p:cNvGrpSpPr>
                <a:grpSpLocks/>
              </p:cNvGrpSpPr>
              <p:nvPr/>
            </p:nvGrpSpPr>
            <p:grpSpPr bwMode="auto">
              <a:xfrm flipV="1">
                <a:off x="4032" y="3600"/>
                <a:ext cx="192" cy="240"/>
                <a:chOff x="5376" y="2304"/>
                <a:chExt cx="240" cy="288"/>
              </a:xfrm>
            </p:grpSpPr>
            <p:sp>
              <p:nvSpPr>
                <p:cNvPr id="33" name="Freeform 59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Freeform 60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574" name="Group 61"/>
              <p:cNvGrpSpPr>
                <a:grpSpLocks/>
              </p:cNvGrpSpPr>
              <p:nvPr/>
            </p:nvGrpSpPr>
            <p:grpSpPr bwMode="auto">
              <a:xfrm>
                <a:off x="3748" y="3744"/>
                <a:ext cx="236" cy="480"/>
                <a:chOff x="480" y="3024"/>
                <a:chExt cx="284" cy="576"/>
              </a:xfrm>
            </p:grpSpPr>
            <p:sp>
              <p:nvSpPr>
                <p:cNvPr id="31" name="Freeform 6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Freeform 6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7530" name="Group 1131"/>
          <p:cNvGrpSpPr>
            <a:grpSpLocks/>
          </p:cNvGrpSpPr>
          <p:nvPr/>
        </p:nvGrpSpPr>
        <p:grpSpPr bwMode="auto">
          <a:xfrm>
            <a:off x="7086600" y="533400"/>
            <a:ext cx="1524000" cy="3124200"/>
            <a:chOff x="4368" y="2352"/>
            <a:chExt cx="960" cy="1968"/>
          </a:xfrm>
        </p:grpSpPr>
        <p:grpSp>
          <p:nvGrpSpPr>
            <p:cNvPr id="107562" name="Group 1086"/>
            <p:cNvGrpSpPr>
              <a:grpSpLocks/>
            </p:cNvGrpSpPr>
            <p:nvPr/>
          </p:nvGrpSpPr>
          <p:grpSpPr bwMode="auto">
            <a:xfrm>
              <a:off x="4368" y="2352"/>
              <a:ext cx="960" cy="960"/>
              <a:chOff x="1200" y="3216"/>
              <a:chExt cx="960" cy="960"/>
            </a:xfrm>
          </p:grpSpPr>
          <p:sp>
            <p:nvSpPr>
              <p:cNvPr id="49" name="Oval 1087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1088"/>
              <p:cNvSpPr>
                <a:spLocks/>
              </p:cNvSpPr>
              <p:nvPr/>
            </p:nvSpPr>
            <p:spPr bwMode="auto">
              <a:xfrm flipV="1">
                <a:off x="1453" y="3648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1089"/>
              <p:cNvSpPr>
                <a:spLocks/>
              </p:cNvSpPr>
              <p:nvPr/>
            </p:nvSpPr>
            <p:spPr bwMode="auto">
              <a:xfrm>
                <a:off x="1732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7563" name="Group 1090"/>
            <p:cNvGrpSpPr>
              <a:grpSpLocks/>
            </p:cNvGrpSpPr>
            <p:nvPr/>
          </p:nvGrpSpPr>
          <p:grpSpPr bwMode="auto">
            <a:xfrm>
              <a:off x="4368" y="3360"/>
              <a:ext cx="960" cy="960"/>
              <a:chOff x="2208" y="3216"/>
              <a:chExt cx="960" cy="960"/>
            </a:xfrm>
          </p:grpSpPr>
          <p:sp>
            <p:nvSpPr>
              <p:cNvPr id="46" name="Oval 109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1092"/>
              <p:cNvSpPr>
                <a:spLocks/>
              </p:cNvSpPr>
              <p:nvPr/>
            </p:nvSpPr>
            <p:spPr bwMode="auto">
              <a:xfrm flipH="1">
                <a:off x="2692" y="34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1093"/>
              <p:cNvSpPr>
                <a:spLocks/>
              </p:cNvSpPr>
              <p:nvPr/>
            </p:nvSpPr>
            <p:spPr bwMode="auto">
              <a:xfrm flipH="1" flipV="1">
                <a:off x="2413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07531" name="Group 1130"/>
          <p:cNvGrpSpPr>
            <a:grpSpLocks/>
          </p:cNvGrpSpPr>
          <p:nvPr/>
        </p:nvGrpSpPr>
        <p:grpSpPr bwMode="auto">
          <a:xfrm>
            <a:off x="7086600" y="3733800"/>
            <a:ext cx="1524000" cy="3124200"/>
            <a:chOff x="4368" y="240"/>
            <a:chExt cx="960" cy="1968"/>
          </a:xfrm>
        </p:grpSpPr>
        <p:grpSp>
          <p:nvGrpSpPr>
            <p:cNvPr id="107554" name="Group 1095"/>
            <p:cNvGrpSpPr>
              <a:grpSpLocks/>
            </p:cNvGrpSpPr>
            <p:nvPr/>
          </p:nvGrpSpPr>
          <p:grpSpPr bwMode="auto">
            <a:xfrm>
              <a:off x="4368" y="240"/>
              <a:ext cx="960" cy="960"/>
              <a:chOff x="3408" y="3216"/>
              <a:chExt cx="960" cy="960"/>
            </a:xfrm>
          </p:grpSpPr>
          <p:sp>
            <p:nvSpPr>
              <p:cNvPr id="58" name="Oval 10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1097"/>
              <p:cNvSpPr>
                <a:spLocks/>
              </p:cNvSpPr>
              <p:nvPr/>
            </p:nvSpPr>
            <p:spPr bwMode="auto">
              <a:xfrm flipV="1">
                <a:off x="3936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1098"/>
              <p:cNvSpPr>
                <a:spLocks/>
              </p:cNvSpPr>
              <p:nvPr/>
            </p:nvSpPr>
            <p:spPr bwMode="auto">
              <a:xfrm>
                <a:off x="3696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7555" name="Group 1099"/>
            <p:cNvGrpSpPr>
              <a:grpSpLocks/>
            </p:cNvGrpSpPr>
            <p:nvPr/>
          </p:nvGrpSpPr>
          <p:grpSpPr bwMode="auto">
            <a:xfrm>
              <a:off x="4368" y="1248"/>
              <a:ext cx="960" cy="960"/>
              <a:chOff x="4416" y="3216"/>
              <a:chExt cx="960" cy="960"/>
            </a:xfrm>
          </p:grpSpPr>
          <p:sp>
            <p:nvSpPr>
              <p:cNvPr id="55" name="Oval 1100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1101"/>
              <p:cNvSpPr>
                <a:spLocks/>
              </p:cNvSpPr>
              <p:nvPr/>
            </p:nvSpPr>
            <p:spPr bwMode="auto">
              <a:xfrm flipH="1">
                <a:off x="4944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1102"/>
              <p:cNvSpPr>
                <a:spLocks/>
              </p:cNvSpPr>
              <p:nvPr/>
            </p:nvSpPr>
            <p:spPr bwMode="auto">
              <a:xfrm flipH="1" flipV="1">
                <a:off x="4704" y="355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cxnSp>
        <p:nvCxnSpPr>
          <p:cNvPr id="28672" name="Straight Arrow Connector 28671"/>
          <p:cNvCxnSpPr/>
          <p:nvPr/>
        </p:nvCxnSpPr>
        <p:spPr>
          <a:xfrm>
            <a:off x="1981200" y="4114800"/>
            <a:ext cx="6858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533" name="Group 28681"/>
          <p:cNvGrpSpPr>
            <a:grpSpLocks/>
          </p:cNvGrpSpPr>
          <p:nvPr/>
        </p:nvGrpSpPr>
        <p:grpSpPr bwMode="auto">
          <a:xfrm>
            <a:off x="4343400" y="3581400"/>
            <a:ext cx="669925" cy="1050925"/>
            <a:chOff x="4343400" y="3581400"/>
            <a:chExt cx="669225" cy="1050225"/>
          </a:xfrm>
        </p:grpSpPr>
        <p:cxnSp>
          <p:nvCxnSpPr>
            <p:cNvPr id="65" name="Straight Arrow Connector 64"/>
            <p:cNvCxnSpPr>
              <a:stCxn id="12" idx="6"/>
            </p:cNvCxnSpPr>
            <p:nvPr/>
          </p:nvCxnSpPr>
          <p:spPr>
            <a:xfrm flipV="1">
              <a:off x="4354501" y="3581400"/>
              <a:ext cx="597862" cy="53304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36" idx="1"/>
            </p:cNvCxnSpPr>
            <p:nvPr/>
          </p:nvCxnSpPr>
          <p:spPr>
            <a:xfrm>
              <a:off x="4343400" y="4114445"/>
              <a:ext cx="669225" cy="51718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34" name="Group 28686"/>
          <p:cNvGrpSpPr>
            <a:grpSpLocks/>
          </p:cNvGrpSpPr>
          <p:nvPr/>
        </p:nvGrpSpPr>
        <p:grpSpPr bwMode="auto">
          <a:xfrm>
            <a:off x="6172200" y="1752600"/>
            <a:ext cx="1066800" cy="1371600"/>
            <a:chOff x="6172200" y="1752600"/>
            <a:chExt cx="1066800" cy="1371602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83313" y="1752600"/>
              <a:ext cx="1055687" cy="137160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172200" y="3124202"/>
              <a:ext cx="990600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35" name="Group 28691"/>
          <p:cNvGrpSpPr>
            <a:grpSpLocks/>
          </p:cNvGrpSpPr>
          <p:nvPr/>
        </p:nvGrpSpPr>
        <p:grpSpPr bwMode="auto">
          <a:xfrm>
            <a:off x="6248400" y="4648200"/>
            <a:ext cx="838200" cy="1295400"/>
            <a:chOff x="6248400" y="4648200"/>
            <a:chExt cx="838200" cy="1295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6259513" y="4648200"/>
              <a:ext cx="827087" cy="45720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248400" y="5105400"/>
              <a:ext cx="838200" cy="83820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3" name="TextBox 28692"/>
          <p:cNvSpPr txBox="1">
            <a:spLocks noChangeArrowheads="1"/>
          </p:cNvSpPr>
          <p:nvPr/>
        </p:nvSpPr>
        <p:spPr bwMode="auto">
          <a:xfrm>
            <a:off x="1752600" y="4419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Interphase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962400" y="4648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Meiosis I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943600" y="3810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Meiosis II</a:t>
            </a:r>
          </a:p>
        </p:txBody>
      </p:sp>
      <p:sp>
        <p:nvSpPr>
          <p:cNvPr id="28695" name="TextBox 28694"/>
          <p:cNvSpPr txBox="1"/>
          <p:nvPr/>
        </p:nvSpPr>
        <p:spPr>
          <a:xfrm>
            <a:off x="3175" y="1143000"/>
            <a:ext cx="677862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>
              <a:defRPr/>
            </a:pPr>
            <a:r>
              <a:rPr lang="en-US" sz="3000" dirty="0"/>
              <a:t>Meiosis involves one replication and two divisions, meiosis I and meiosis II.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Makes 4 haploid cells from 1 diploid cell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7540" name="TextBox 28695"/>
          <p:cNvSpPr txBox="1">
            <a:spLocks noChangeArrowheads="1"/>
          </p:cNvSpPr>
          <p:nvPr/>
        </p:nvSpPr>
        <p:spPr bwMode="auto">
          <a:xfrm>
            <a:off x="1524000" y="3276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DNA Replication</a:t>
            </a:r>
          </a:p>
        </p:txBody>
      </p:sp>
      <p:sp>
        <p:nvSpPr>
          <p:cNvPr id="107541" name="TextBox 95"/>
          <p:cNvSpPr txBox="1">
            <a:spLocks noChangeArrowheads="1"/>
          </p:cNvSpPr>
          <p:nvPr/>
        </p:nvSpPr>
        <p:spPr bwMode="auto">
          <a:xfrm>
            <a:off x="4038600" y="3276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  <a:r>
              <a:rPr lang="en-US" sz="1800" baseline="30000"/>
              <a:t>st</a:t>
            </a:r>
            <a:r>
              <a:rPr lang="en-US" sz="1800"/>
              <a:t> Division</a:t>
            </a:r>
          </a:p>
        </p:txBody>
      </p:sp>
      <p:sp>
        <p:nvSpPr>
          <p:cNvPr id="107542" name="TextBox 96"/>
          <p:cNvSpPr txBox="1">
            <a:spLocks noChangeArrowheads="1"/>
          </p:cNvSpPr>
          <p:nvPr/>
        </p:nvSpPr>
        <p:spPr bwMode="auto">
          <a:xfrm>
            <a:off x="6019800" y="3505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  <a:r>
              <a:rPr lang="en-US" sz="1800" baseline="30000"/>
              <a:t>nd</a:t>
            </a:r>
            <a:r>
              <a:rPr lang="en-US" sz="1800"/>
              <a:t> Division</a:t>
            </a:r>
          </a:p>
        </p:txBody>
      </p:sp>
      <p:sp>
        <p:nvSpPr>
          <p:cNvPr id="107543" name="TextBox 97"/>
          <p:cNvSpPr txBox="1">
            <a:spLocks noChangeArrowheads="1"/>
          </p:cNvSpPr>
          <p:nvPr/>
        </p:nvSpPr>
        <p:spPr bwMode="auto">
          <a:xfrm>
            <a:off x="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Diploid (2 sets)</a:t>
            </a:r>
          </a:p>
        </p:txBody>
      </p:sp>
      <p:sp>
        <p:nvSpPr>
          <p:cNvPr id="107544" name="TextBox 98"/>
          <p:cNvSpPr txBox="1">
            <a:spLocks noChangeArrowheads="1"/>
          </p:cNvSpPr>
          <p:nvPr/>
        </p:nvSpPr>
        <p:spPr bwMode="auto">
          <a:xfrm>
            <a:off x="7467600" y="3810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Haploid ( 1 set)</a:t>
            </a:r>
          </a:p>
        </p:txBody>
      </p:sp>
      <p:sp>
        <p:nvSpPr>
          <p:cNvPr id="107545" name="TextBox 99"/>
          <p:cNvSpPr txBox="1">
            <a:spLocks noChangeArrowheads="1"/>
          </p:cNvSpPr>
          <p:nvPr/>
        </p:nvSpPr>
        <p:spPr bwMode="auto">
          <a:xfrm>
            <a:off x="7467600" y="2057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Haploid ( 1 set)</a:t>
            </a:r>
          </a:p>
        </p:txBody>
      </p:sp>
      <p:sp>
        <p:nvSpPr>
          <p:cNvPr id="107546" name="TextBox 100"/>
          <p:cNvSpPr txBox="1">
            <a:spLocks noChangeArrowheads="1"/>
          </p:cNvSpPr>
          <p:nvPr/>
        </p:nvSpPr>
        <p:spPr bwMode="auto">
          <a:xfrm>
            <a:off x="7467600" y="3733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Haploid ( 1 set)</a:t>
            </a:r>
          </a:p>
        </p:txBody>
      </p:sp>
      <p:sp>
        <p:nvSpPr>
          <p:cNvPr id="107547" name="TextBox 101"/>
          <p:cNvSpPr txBox="1">
            <a:spLocks noChangeArrowheads="1"/>
          </p:cNvSpPr>
          <p:nvPr/>
        </p:nvSpPr>
        <p:spPr bwMode="auto">
          <a:xfrm>
            <a:off x="7467600" y="5257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Haploid ( 1 set)</a:t>
            </a:r>
          </a:p>
        </p:txBody>
      </p:sp>
    </p:spTree>
    <p:extLst>
      <p:ext uri="{BB962C8B-B14F-4D97-AF65-F5344CB8AC3E}">
        <p14:creationId xmlns:p14="http://schemas.microsoft.com/office/powerpoint/2010/main" val="335789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</a:t>
            </a:r>
          </a:p>
        </p:txBody>
      </p:sp>
      <p:pic>
        <p:nvPicPr>
          <p:cNvPr id="109570" name="Picture 4" descr="1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503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103438" y="4311650"/>
            <a:ext cx="15113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Prophase </a:t>
            </a:r>
            <a:r>
              <a:rPr lang="en-US" sz="2000" b="1">
                <a:latin typeface="Times New Roman" charset="0"/>
              </a:rPr>
              <a:t>I</a:t>
            </a:r>
            <a:endParaRPr lang="en-US" sz="20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3783013" y="4321175"/>
            <a:ext cx="1666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Metaphase </a:t>
            </a:r>
            <a:r>
              <a:rPr lang="en-US" sz="2000" b="1">
                <a:latin typeface="Times New Roman" charset="0"/>
              </a:rPr>
              <a:t>I</a:t>
            </a:r>
            <a:endParaRPr lang="en-US" sz="20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5556250" y="4338638"/>
            <a:ext cx="15668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Anaphase </a:t>
            </a:r>
            <a:r>
              <a:rPr lang="en-US" sz="2000" b="1">
                <a:latin typeface="Times New Roman" charset="0"/>
              </a:rPr>
              <a:t>I</a:t>
            </a:r>
            <a:endParaRPr lang="en-US" sz="20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7208838" y="4306888"/>
            <a:ext cx="19351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Telophase </a:t>
            </a:r>
            <a:r>
              <a:rPr lang="en-US" sz="2000" b="1">
                <a:latin typeface="Times New Roman" charset="0"/>
              </a:rPr>
              <a:t>I</a:t>
            </a:r>
            <a:r>
              <a:rPr lang="en-US" sz="2000" b="1"/>
              <a:t> and </a:t>
            </a:r>
            <a:br>
              <a:rPr lang="en-US" sz="2000" b="1"/>
            </a:br>
            <a:r>
              <a:rPr lang="en-US" sz="2000" b="1"/>
              <a:t>Cytokinesis</a:t>
            </a:r>
            <a:endParaRPr lang="en-US" sz="20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0" y="4319588"/>
            <a:ext cx="19034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Interphase </a:t>
            </a:r>
            <a:endParaRPr lang="en-US" sz="20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9576" name="Rectangle 10"/>
          <p:cNvSpPr>
            <a:spLocks noChangeArrowheads="1"/>
          </p:cNvSpPr>
          <p:nvPr/>
        </p:nvSpPr>
        <p:spPr bwMode="auto">
          <a:xfrm>
            <a:off x="1716088" y="3932238"/>
            <a:ext cx="2128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sz="2000" b="1"/>
              <a:t>Meiosis </a:t>
            </a:r>
            <a:r>
              <a:rPr lang="en-US" sz="2000" b="1">
                <a:latin typeface="Times New Roman" charset="0"/>
              </a:rPr>
              <a:t>I</a:t>
            </a:r>
          </a:p>
        </p:txBody>
      </p:sp>
      <p:sp>
        <p:nvSpPr>
          <p:cNvPr id="109577" name="Rectangle 11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843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Interphase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5288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Similar to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mitosis</a:t>
            </a:r>
            <a:r>
              <a:rPr lang="en-US" b="1" dirty="0" smtClean="0"/>
              <a:t> interphase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DNA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replicated (S phase),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forming sister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chromatids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Centriole</a:t>
            </a:r>
            <a:r>
              <a:rPr lang="en-US" dirty="0" smtClean="0"/>
              <a:t> pairs replicate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19" name="Picture 4" descr="interphas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193925"/>
            <a:ext cx="48704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I: Prophase 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052888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(same as mitosis)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Chromosomes condense 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Centrioles separate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Spindle Fibers form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Nuclear Envelop dissolves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(different from mitosis)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Homologous chromosome match up to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form a </a:t>
            </a:r>
            <a:r>
              <a:rPr lang="en-US" sz="2400" b="1" u="sng" dirty="0">
                <a:latin typeface="Arial" charset="0"/>
                <a:ea typeface="ＭＳ Ｐゴシック" charset="0"/>
                <a:cs typeface="ＭＳ Ｐゴシック" charset="0"/>
              </a:rPr>
              <a:t>tetrad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3667" name="Picture 4" descr="me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556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2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I: Prophase 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870950" cy="48482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tetrads form, </a:t>
            </a:r>
            <a:r>
              <a:rPr lang="en-US" b="1" u="sng">
                <a:latin typeface="Arial" charset="0"/>
                <a:ea typeface="ＭＳ Ｐゴシック" charset="0"/>
                <a:cs typeface="ＭＳ Ｐゴシック" charset="0"/>
              </a:rPr>
              <a:t>crossing-over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can happen.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Exchange parts of the non-sister chromatids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makes new combinations of alleles</a:t>
            </a:r>
          </a:p>
        </p:txBody>
      </p:sp>
      <p:pic>
        <p:nvPicPr>
          <p:cNvPr id="115715" name="Picture 4" descr="chr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1199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6019800" y="3733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Movie: vacrossi</a:t>
            </a:r>
          </a:p>
        </p:txBody>
      </p:sp>
      <p:sp>
        <p:nvSpPr>
          <p:cNvPr id="115717" name="TextBox 5"/>
          <p:cNvSpPr txBox="1">
            <a:spLocks noChangeArrowheads="1"/>
          </p:cNvSpPr>
          <p:nvPr/>
        </p:nvSpPr>
        <p:spPr bwMode="auto">
          <a:xfrm>
            <a:off x="609600" y="3886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Paternal</a:t>
            </a:r>
          </a:p>
        </p:txBody>
      </p:sp>
      <p:sp>
        <p:nvSpPr>
          <p:cNvPr id="115718" name="TextBox 6"/>
          <p:cNvSpPr txBox="1">
            <a:spLocks noChangeArrowheads="1"/>
          </p:cNvSpPr>
          <p:nvPr/>
        </p:nvSpPr>
        <p:spPr bwMode="auto">
          <a:xfrm>
            <a:off x="1600200" y="3886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Maternal</a:t>
            </a:r>
          </a:p>
        </p:txBody>
      </p:sp>
    </p:spTree>
    <p:extLst>
      <p:ext uri="{BB962C8B-B14F-4D97-AF65-F5344CB8AC3E}">
        <p14:creationId xmlns:p14="http://schemas.microsoft.com/office/powerpoint/2010/main" val="33035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I: Metaphase 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052888" cy="4525963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Homologous chromosomes line up in the middle of the cell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chromosomes line up is random (independent assortment)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Leads to genetic variability </a:t>
            </a:r>
          </a:p>
        </p:txBody>
      </p:sp>
      <p:pic>
        <p:nvPicPr>
          <p:cNvPr id="117763" name="Picture 4" descr="METAPHA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733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1"/>
          <p:cNvGrpSpPr>
            <a:grpSpLocks/>
          </p:cNvGrpSpPr>
          <p:nvPr/>
        </p:nvGrpSpPr>
        <p:grpSpPr bwMode="auto">
          <a:xfrm>
            <a:off x="6172200" y="4202113"/>
            <a:ext cx="2825750" cy="2667000"/>
            <a:chOff x="5257800" y="3352800"/>
            <a:chExt cx="3282950" cy="3265245"/>
          </a:xfrm>
        </p:grpSpPr>
        <p:pic>
          <p:nvPicPr>
            <p:cNvPr id="117766" name="Picture 4" descr="METAPHAS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352800"/>
              <a:ext cx="3282950" cy="3265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METAPHASE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43390" r="23300" b="25683"/>
            <a:stretch/>
          </p:blipFill>
          <p:spPr bwMode="auto">
            <a:xfrm rot="14394421">
              <a:off x="7001966" y="4692958"/>
              <a:ext cx="850109" cy="105959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65" name="TextBox 2"/>
          <p:cNvSpPr txBox="1">
            <a:spLocks noChangeArrowheads="1"/>
          </p:cNvSpPr>
          <p:nvPr/>
        </p:nvSpPr>
        <p:spPr bwMode="auto">
          <a:xfrm>
            <a:off x="7162800" y="3810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4203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72"/>
          <p:cNvGrpSpPr>
            <a:grpSpLocks/>
          </p:cNvGrpSpPr>
          <p:nvPr/>
        </p:nvGrpSpPr>
        <p:grpSpPr bwMode="auto">
          <a:xfrm>
            <a:off x="1457325" y="1716088"/>
            <a:ext cx="6153150" cy="6153150"/>
            <a:chOff x="918" y="1081"/>
            <a:chExt cx="3876" cy="3876"/>
          </a:xfrm>
        </p:grpSpPr>
        <p:sp>
          <p:nvSpPr>
            <p:cNvPr id="119854" name="AutoShape 70"/>
            <p:cNvSpPr>
              <a:spLocks noChangeArrowheads="1"/>
            </p:cNvSpPr>
            <p:nvPr/>
          </p:nvSpPr>
          <p:spPr bwMode="auto">
            <a:xfrm rot="102854">
              <a:off x="918" y="1081"/>
              <a:ext cx="3876" cy="38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7 w 21600"/>
                <a:gd name="T13" fmla="*/ 0 h 21600"/>
                <a:gd name="T14" fmla="*/ 21533 w 21600"/>
                <a:gd name="T15" fmla="*/ 118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10" y="9271"/>
                  </a:moveTo>
                  <a:cubicBezTo>
                    <a:pt x="2259" y="4723"/>
                    <a:pt x="6190" y="1385"/>
                    <a:pt x="10800" y="1385"/>
                  </a:cubicBezTo>
                  <a:cubicBezTo>
                    <a:pt x="15409" y="1385"/>
                    <a:pt x="19340" y="4723"/>
                    <a:pt x="20089" y="9271"/>
                  </a:cubicBezTo>
                  <a:lnTo>
                    <a:pt x="21456" y="9046"/>
                  </a:lnTo>
                  <a:cubicBezTo>
                    <a:pt x="20597" y="3828"/>
                    <a:pt x="16087" y="0"/>
                    <a:pt x="10799" y="0"/>
                  </a:cubicBezTo>
                  <a:cubicBezTo>
                    <a:pt x="5512" y="0"/>
                    <a:pt x="1002" y="3828"/>
                    <a:pt x="143" y="9046"/>
                  </a:cubicBezTo>
                  <a:lnTo>
                    <a:pt x="1510" y="927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5" name="Freeform 71"/>
            <p:cNvSpPr>
              <a:spLocks/>
            </p:cNvSpPr>
            <p:nvPr/>
          </p:nvSpPr>
          <p:spPr bwMode="auto">
            <a:xfrm>
              <a:off x="4617" y="2601"/>
              <a:ext cx="57" cy="436"/>
            </a:xfrm>
            <a:custGeom>
              <a:avLst/>
              <a:gdLst>
                <a:gd name="T0" fmla="*/ 0 w 57"/>
                <a:gd name="T1" fmla="*/ 0 h 436"/>
                <a:gd name="T2" fmla="*/ 57 w 57"/>
                <a:gd name="T3" fmla="*/ 436 h 4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36">
                  <a:moveTo>
                    <a:pt x="0" y="0"/>
                  </a:moveTo>
                  <a:cubicBezTo>
                    <a:pt x="24" y="181"/>
                    <a:pt x="48" y="363"/>
                    <a:pt x="57" y="436"/>
                  </a:cubicBezTo>
                </a:path>
              </a:pathLst>
            </a:custGeom>
            <a:solidFill>
              <a:srgbClr val="7F7F7F"/>
            </a:solidFill>
            <a:ln w="381000" cap="flat" cmpd="sng">
              <a:solidFill>
                <a:srgbClr val="7F7F7F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Sexual reproduction lifecycle</a:t>
            </a:r>
          </a:p>
        </p:txBody>
      </p:sp>
      <p:grpSp>
        <p:nvGrpSpPr>
          <p:cNvPr id="119811" name="Group 16"/>
          <p:cNvGrpSpPr>
            <a:grpSpLocks/>
          </p:cNvGrpSpPr>
          <p:nvPr/>
        </p:nvGrpSpPr>
        <p:grpSpPr bwMode="auto">
          <a:xfrm>
            <a:off x="80963" y="4275138"/>
            <a:ext cx="1485900" cy="1485900"/>
            <a:chOff x="553" y="1260"/>
            <a:chExt cx="936" cy="936"/>
          </a:xfrm>
        </p:grpSpPr>
        <p:sp>
          <p:nvSpPr>
            <p:cNvPr id="119850" name="Oval 5"/>
            <p:cNvSpPr>
              <a:spLocks noChangeArrowheads="1"/>
            </p:cNvSpPr>
            <p:nvPr/>
          </p:nvSpPr>
          <p:spPr bwMode="auto">
            <a:xfrm>
              <a:off x="553" y="126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13"/>
            <p:cNvSpPr>
              <a:spLocks/>
            </p:cNvSpPr>
            <p:nvPr/>
          </p:nvSpPr>
          <p:spPr bwMode="auto">
            <a:xfrm flipV="1">
              <a:off x="732" y="1627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14"/>
            <p:cNvSpPr>
              <a:spLocks/>
            </p:cNvSpPr>
            <p:nvPr/>
          </p:nvSpPr>
          <p:spPr bwMode="auto">
            <a:xfrm flipH="1">
              <a:off x="976" y="1531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15"/>
            <p:cNvSpPr>
              <a:spLocks/>
            </p:cNvSpPr>
            <p:nvPr/>
          </p:nvSpPr>
          <p:spPr bwMode="auto">
            <a:xfrm>
              <a:off x="1164" y="1387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12" name="Group 30"/>
          <p:cNvGrpSpPr>
            <a:grpSpLocks/>
          </p:cNvGrpSpPr>
          <p:nvPr/>
        </p:nvGrpSpPr>
        <p:grpSpPr bwMode="auto">
          <a:xfrm>
            <a:off x="1111250" y="4275138"/>
            <a:ext cx="2171700" cy="2413000"/>
            <a:chOff x="1558" y="2800"/>
            <a:chExt cx="1368" cy="1520"/>
          </a:xfrm>
        </p:grpSpPr>
        <p:grpSp>
          <p:nvGrpSpPr>
            <p:cNvPr id="119844" name="Group 18"/>
            <p:cNvGrpSpPr>
              <a:grpSpLocks/>
            </p:cNvGrpSpPr>
            <p:nvPr/>
          </p:nvGrpSpPr>
          <p:grpSpPr bwMode="auto">
            <a:xfrm>
              <a:off x="1558" y="2800"/>
              <a:ext cx="1368" cy="1520"/>
              <a:chOff x="1872" y="2640"/>
              <a:chExt cx="1368" cy="1520"/>
            </a:xfrm>
          </p:grpSpPr>
          <p:sp>
            <p:nvSpPr>
              <p:cNvPr id="119848" name="Freeform 19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49" name="Oval 20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845" name="Freeform 27"/>
            <p:cNvSpPr>
              <a:spLocks/>
            </p:cNvSpPr>
            <p:nvPr/>
          </p:nvSpPr>
          <p:spPr bwMode="auto">
            <a:xfrm flipH="1">
              <a:off x="2611" y="2962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6" name="Freeform 28"/>
            <p:cNvSpPr>
              <a:spLocks/>
            </p:cNvSpPr>
            <p:nvPr/>
          </p:nvSpPr>
          <p:spPr bwMode="auto">
            <a:xfrm flipH="1" flipV="1">
              <a:off x="2197" y="3126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7" name="Freeform 29"/>
            <p:cNvSpPr>
              <a:spLocks/>
            </p:cNvSpPr>
            <p:nvPr/>
          </p:nvSpPr>
          <p:spPr bwMode="auto">
            <a:xfrm flipH="1">
              <a:off x="2409" y="3168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13" name="Group 69"/>
          <p:cNvGrpSpPr>
            <a:grpSpLocks/>
          </p:cNvGrpSpPr>
          <p:nvPr/>
        </p:nvGrpSpPr>
        <p:grpSpPr bwMode="auto">
          <a:xfrm>
            <a:off x="6856413" y="4275138"/>
            <a:ext cx="2171700" cy="2413000"/>
            <a:chOff x="4319" y="2693"/>
            <a:chExt cx="1368" cy="1520"/>
          </a:xfrm>
        </p:grpSpPr>
        <p:grpSp>
          <p:nvGrpSpPr>
            <p:cNvPr id="119838" name="Group 55"/>
            <p:cNvGrpSpPr>
              <a:grpSpLocks/>
            </p:cNvGrpSpPr>
            <p:nvPr/>
          </p:nvGrpSpPr>
          <p:grpSpPr bwMode="auto">
            <a:xfrm>
              <a:off x="4319" y="2693"/>
              <a:ext cx="1368" cy="1520"/>
              <a:chOff x="1872" y="2640"/>
              <a:chExt cx="1368" cy="1520"/>
            </a:xfrm>
          </p:grpSpPr>
          <p:sp>
            <p:nvSpPr>
              <p:cNvPr id="119842" name="Freeform 56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43" name="Oval 57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839" name="Freeform 58"/>
            <p:cNvSpPr>
              <a:spLocks/>
            </p:cNvSpPr>
            <p:nvPr/>
          </p:nvSpPr>
          <p:spPr bwMode="auto">
            <a:xfrm flipH="1">
              <a:off x="5372" y="2855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0" name="Freeform 59"/>
            <p:cNvSpPr>
              <a:spLocks/>
            </p:cNvSpPr>
            <p:nvPr/>
          </p:nvSpPr>
          <p:spPr bwMode="auto">
            <a:xfrm flipH="1" flipV="1">
              <a:off x="4958" y="3019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1" name="Freeform 60"/>
            <p:cNvSpPr>
              <a:spLocks/>
            </p:cNvSpPr>
            <p:nvPr/>
          </p:nvSpPr>
          <p:spPr bwMode="auto">
            <a:xfrm flipH="1">
              <a:off x="5170" y="3061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14" name="Group 78"/>
          <p:cNvGrpSpPr>
            <a:grpSpLocks/>
          </p:cNvGrpSpPr>
          <p:nvPr/>
        </p:nvGrpSpPr>
        <p:grpSpPr bwMode="auto">
          <a:xfrm>
            <a:off x="5076825" y="4275138"/>
            <a:ext cx="2171700" cy="2413000"/>
            <a:chOff x="3198" y="2693"/>
            <a:chExt cx="1368" cy="1520"/>
          </a:xfrm>
        </p:grpSpPr>
        <p:grpSp>
          <p:nvGrpSpPr>
            <p:cNvPr id="119832" name="Group 62"/>
            <p:cNvGrpSpPr>
              <a:grpSpLocks/>
            </p:cNvGrpSpPr>
            <p:nvPr/>
          </p:nvGrpSpPr>
          <p:grpSpPr bwMode="auto">
            <a:xfrm>
              <a:off x="3198" y="2693"/>
              <a:ext cx="1368" cy="1520"/>
              <a:chOff x="1872" y="2640"/>
              <a:chExt cx="1368" cy="1520"/>
            </a:xfrm>
          </p:grpSpPr>
          <p:sp>
            <p:nvSpPr>
              <p:cNvPr id="119836" name="Freeform 63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37" name="Oval 64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833" name="Freeform 65"/>
            <p:cNvSpPr>
              <a:spLocks/>
            </p:cNvSpPr>
            <p:nvPr/>
          </p:nvSpPr>
          <p:spPr bwMode="auto">
            <a:xfrm flipH="1">
              <a:off x="3863" y="2850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4" name="Freeform 66"/>
            <p:cNvSpPr>
              <a:spLocks/>
            </p:cNvSpPr>
            <p:nvPr/>
          </p:nvSpPr>
          <p:spPr bwMode="auto">
            <a:xfrm flipH="1" flipV="1">
              <a:off x="4269" y="2880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5" name="Freeform 67"/>
            <p:cNvSpPr>
              <a:spLocks/>
            </p:cNvSpPr>
            <p:nvPr/>
          </p:nvSpPr>
          <p:spPr bwMode="auto">
            <a:xfrm flipH="1">
              <a:off x="4101" y="3205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15" name="Group 48"/>
          <p:cNvGrpSpPr>
            <a:grpSpLocks/>
          </p:cNvGrpSpPr>
          <p:nvPr/>
        </p:nvGrpSpPr>
        <p:grpSpPr bwMode="auto">
          <a:xfrm>
            <a:off x="3789363" y="1257300"/>
            <a:ext cx="1485900" cy="1485900"/>
            <a:chOff x="2411" y="2540"/>
            <a:chExt cx="936" cy="936"/>
          </a:xfrm>
        </p:grpSpPr>
        <p:sp>
          <p:nvSpPr>
            <p:cNvPr id="119825" name="Oval 33"/>
            <p:cNvSpPr>
              <a:spLocks noChangeArrowheads="1"/>
            </p:cNvSpPr>
            <p:nvPr/>
          </p:nvSpPr>
          <p:spPr bwMode="auto">
            <a:xfrm>
              <a:off x="2411" y="2540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6" name="Freeform 38"/>
            <p:cNvSpPr>
              <a:spLocks/>
            </p:cNvSpPr>
            <p:nvPr/>
          </p:nvSpPr>
          <p:spPr bwMode="auto">
            <a:xfrm flipV="1">
              <a:off x="2529" y="2925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7" name="Freeform 39"/>
            <p:cNvSpPr>
              <a:spLocks/>
            </p:cNvSpPr>
            <p:nvPr/>
          </p:nvSpPr>
          <p:spPr bwMode="auto">
            <a:xfrm flipH="1">
              <a:off x="2994" y="2719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8" name="Freeform 40"/>
            <p:cNvSpPr>
              <a:spLocks/>
            </p:cNvSpPr>
            <p:nvPr/>
          </p:nvSpPr>
          <p:spPr bwMode="auto">
            <a:xfrm>
              <a:off x="2836" y="3106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9" name="Freeform 45"/>
            <p:cNvSpPr>
              <a:spLocks/>
            </p:cNvSpPr>
            <p:nvPr/>
          </p:nvSpPr>
          <p:spPr bwMode="auto">
            <a:xfrm flipH="1">
              <a:off x="2675" y="263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88 w 152"/>
                <a:gd name="T3" fmla="*/ 179 h 624"/>
                <a:gd name="T4" fmla="*/ 29 w 152"/>
                <a:gd name="T5" fmla="*/ 38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0" name="Freeform 46"/>
            <p:cNvSpPr>
              <a:spLocks/>
            </p:cNvSpPr>
            <p:nvPr/>
          </p:nvSpPr>
          <p:spPr bwMode="auto">
            <a:xfrm flipH="1" flipV="1">
              <a:off x="2854" y="2755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25 w 104"/>
                <a:gd name="T3" fmla="*/ 65 h 288"/>
                <a:gd name="T4" fmla="*/ 12 w 104"/>
                <a:gd name="T5" fmla="*/ 9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1" name="Freeform 47"/>
            <p:cNvSpPr>
              <a:spLocks/>
            </p:cNvSpPr>
            <p:nvPr/>
          </p:nvSpPr>
          <p:spPr bwMode="auto">
            <a:xfrm flipH="1">
              <a:off x="3081" y="2806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32 w 152"/>
                <a:gd name="T3" fmla="*/ 3 h 624"/>
                <a:gd name="T4" fmla="*/ 11 w 152"/>
                <a:gd name="T5" fmla="*/ 6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6" name="AutoShape 73"/>
          <p:cNvSpPr>
            <a:spLocks noChangeArrowheads="1"/>
          </p:cNvSpPr>
          <p:nvPr/>
        </p:nvSpPr>
        <p:spPr bwMode="auto">
          <a:xfrm>
            <a:off x="166688" y="2743200"/>
            <a:ext cx="1677987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119817" name="AutoShape 74"/>
          <p:cNvSpPr>
            <a:spLocks noChangeArrowheads="1"/>
          </p:cNvSpPr>
          <p:nvPr/>
        </p:nvSpPr>
        <p:spPr bwMode="auto">
          <a:xfrm>
            <a:off x="5360988" y="1298575"/>
            <a:ext cx="1825625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2 copies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diploid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2n</a:t>
            </a:r>
          </a:p>
        </p:txBody>
      </p:sp>
      <p:sp>
        <p:nvSpPr>
          <p:cNvPr id="119818" name="AutoShape 75"/>
          <p:cNvSpPr>
            <a:spLocks noChangeArrowheads="1"/>
          </p:cNvSpPr>
          <p:nvPr/>
        </p:nvSpPr>
        <p:spPr bwMode="auto">
          <a:xfrm>
            <a:off x="7277100" y="2743200"/>
            <a:ext cx="1677988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>
              <a:buFont typeface="Wingdings" charset="0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119819" name="AutoShape 76"/>
          <p:cNvSpPr>
            <a:spLocks noChangeArrowheads="1"/>
          </p:cNvSpPr>
          <p:nvPr/>
        </p:nvSpPr>
        <p:spPr bwMode="auto">
          <a:xfrm>
            <a:off x="5862638" y="2998788"/>
            <a:ext cx="1119187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meiosis</a:t>
            </a:r>
          </a:p>
        </p:txBody>
      </p:sp>
      <p:sp>
        <p:nvSpPr>
          <p:cNvPr id="119820" name="AutoShape 77"/>
          <p:cNvSpPr>
            <a:spLocks noChangeArrowheads="1"/>
          </p:cNvSpPr>
          <p:nvPr/>
        </p:nvSpPr>
        <p:spPr bwMode="auto">
          <a:xfrm>
            <a:off x="2108200" y="2998788"/>
            <a:ext cx="1570038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fertilization</a:t>
            </a:r>
          </a:p>
        </p:txBody>
      </p:sp>
      <p:pic>
        <p:nvPicPr>
          <p:cNvPr id="510033" name="Picture 81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1000" y="554355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034" name="AutoShape 82"/>
          <p:cNvSpPr>
            <a:spLocks noChangeArrowheads="1"/>
          </p:cNvSpPr>
          <p:nvPr/>
        </p:nvSpPr>
        <p:spPr bwMode="auto">
          <a:xfrm flipH="1">
            <a:off x="3476625" y="3324225"/>
            <a:ext cx="2246313" cy="1741488"/>
          </a:xfrm>
          <a:prstGeom prst="wedgeEllipseCallout">
            <a:avLst>
              <a:gd name="adj1" fmla="val 29431"/>
              <a:gd name="adj2" fmla="val 865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b="1">
                <a:solidFill>
                  <a:srgbClr val="0F116A"/>
                </a:solidFill>
                <a:latin typeface="Comic Sans MS" charset="0"/>
              </a:rPr>
              <a:t>In the next</a:t>
            </a:r>
            <a:br>
              <a:rPr lang="en-US" b="1">
                <a:solidFill>
                  <a:srgbClr val="0F116A"/>
                </a:solidFill>
                <a:latin typeface="Comic Sans MS" charset="0"/>
              </a:rPr>
            </a:br>
            <a:r>
              <a:rPr lang="en-US" b="1">
                <a:solidFill>
                  <a:srgbClr val="0F116A"/>
                </a:solidFill>
                <a:latin typeface="Comic Sans MS" charset="0"/>
              </a:rPr>
              <a:t>generation…</a:t>
            </a:r>
            <a:br>
              <a:rPr lang="en-US" b="1">
                <a:solidFill>
                  <a:srgbClr val="0F116A"/>
                </a:solidFill>
                <a:latin typeface="Comic Sans MS" charset="0"/>
              </a:rPr>
            </a:br>
            <a:r>
              <a:rPr lang="en-US" b="1">
                <a:solidFill>
                  <a:srgbClr val="0F116A"/>
                </a:solidFill>
                <a:latin typeface="Comic Sans MS" charset="0"/>
              </a:rPr>
              <a:t>We’re mixing</a:t>
            </a:r>
          </a:p>
          <a:p>
            <a:r>
              <a:rPr lang="en-US" b="1">
                <a:solidFill>
                  <a:srgbClr val="0F116A"/>
                </a:solidFill>
                <a:latin typeface="Comic Sans MS" charset="0"/>
              </a:rPr>
              <a:t>things up here</a:t>
            </a:r>
            <a:r>
              <a:rPr lang="en-US" b="1" i="1">
                <a:solidFill>
                  <a:srgbClr val="0F116A"/>
                </a:solidFill>
                <a:latin typeface="Comic Sans MS" charset="0"/>
              </a:rPr>
              <a:t>!</a:t>
            </a:r>
          </a:p>
          <a:p>
            <a:r>
              <a:rPr lang="en-US" b="1" i="1">
                <a:solidFill>
                  <a:srgbClr val="CC0000"/>
                </a:solidFill>
                <a:latin typeface="Comic Sans MS" charset="0"/>
              </a:rPr>
              <a:t>A good thing?</a:t>
            </a:r>
            <a:endParaRPr lang="en-US" b="1" i="1">
              <a:solidFill>
                <a:srgbClr val="0F116A"/>
              </a:solidFill>
              <a:latin typeface="Comic Sans MS" charset="0"/>
            </a:endParaRPr>
          </a:p>
        </p:txBody>
      </p:sp>
      <p:sp>
        <p:nvSpPr>
          <p:cNvPr id="119823" name="AutoShape 84"/>
          <p:cNvSpPr>
            <a:spLocks noChangeArrowheads="1"/>
          </p:cNvSpPr>
          <p:nvPr/>
        </p:nvSpPr>
        <p:spPr bwMode="auto">
          <a:xfrm>
            <a:off x="760413" y="6102350"/>
            <a:ext cx="1212850" cy="4111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gametes</a:t>
            </a:r>
          </a:p>
        </p:txBody>
      </p:sp>
      <p:sp>
        <p:nvSpPr>
          <p:cNvPr id="119824" name="AutoShape 85"/>
          <p:cNvSpPr>
            <a:spLocks noChangeArrowheads="1"/>
          </p:cNvSpPr>
          <p:nvPr/>
        </p:nvSpPr>
        <p:spPr bwMode="auto">
          <a:xfrm>
            <a:off x="6873875" y="6102350"/>
            <a:ext cx="1212850" cy="4111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gametes</a:t>
            </a:r>
          </a:p>
        </p:txBody>
      </p:sp>
    </p:spTree>
    <p:extLst>
      <p:ext uri="{BB962C8B-B14F-4D97-AF65-F5344CB8AC3E}">
        <p14:creationId xmlns:p14="http://schemas.microsoft.com/office/powerpoint/2010/main" val="206277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0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03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229600" cy="3886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Human body cells have 46 chromosomes arranged into 23 pairs  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The paired chromosomes are called  </a:t>
            </a:r>
            <a:r>
              <a:rPr lang="en-US" b="1" u="sng" dirty="0" smtClean="0">
                <a:latin typeface="Arial" charset="0"/>
                <a:ea typeface="ＭＳ Ｐゴシック" charset="0"/>
              </a:rPr>
              <a:t>homologous chromosomes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3" eaLnBrk="1" hangingPunct="1">
              <a:defRPr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almost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identical </a:t>
            </a:r>
            <a:r>
              <a:rPr lang="en-US" dirty="0" smtClean="0">
                <a:latin typeface="Arial" charset="0"/>
                <a:ea typeface="ＭＳ Ｐゴシック" charset="0"/>
              </a:rPr>
              <a:t>copies</a:t>
            </a:r>
          </a:p>
          <a:p>
            <a:pPr lvl="3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Code </a:t>
            </a:r>
            <a:r>
              <a:rPr lang="en-US" dirty="0">
                <a:latin typeface="Arial" charset="0"/>
                <a:ea typeface="ＭＳ Ｐゴシック" charset="0"/>
              </a:rPr>
              <a:t>for the same </a:t>
            </a:r>
            <a:r>
              <a:rPr lang="en-US" dirty="0" smtClean="0">
                <a:latin typeface="Arial" charset="0"/>
                <a:ea typeface="ＭＳ Ｐゴシック" charset="0"/>
              </a:rPr>
              <a:t>gene (trait)</a:t>
            </a:r>
          </a:p>
          <a:p>
            <a:pPr lvl="3"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But </a:t>
            </a:r>
            <a:r>
              <a:rPr lang="en-US" dirty="0">
                <a:latin typeface="Arial" charset="0"/>
                <a:ea typeface="ＭＳ Ｐゴシック" charset="0"/>
              </a:rPr>
              <a:t>may have different versions of that </a:t>
            </a:r>
            <a:r>
              <a:rPr lang="en-US" dirty="0" smtClean="0">
                <a:latin typeface="Arial" charset="0"/>
                <a:ea typeface="ＭＳ Ｐゴシック" charset="0"/>
              </a:rPr>
              <a:t>gene</a:t>
            </a:r>
          </a:p>
          <a:p>
            <a:pPr lvl="4" eaLnBrk="1" hangingPunct="1">
              <a:defRPr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Alleles</a:t>
            </a:r>
            <a:r>
              <a:rPr lang="en-US" dirty="0">
                <a:latin typeface="Arial" charset="0"/>
                <a:ea typeface="ＭＳ Ｐゴシック" charset="0"/>
              </a:rPr>
              <a:t>: versions of a gene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70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5285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40386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Homologous Chromosomes</a:t>
            </a:r>
          </a:p>
          <a:p>
            <a:pPr eaLnBrk="1" hangingPunct="1"/>
            <a:r>
              <a:rPr lang="en-US" sz="1800"/>
              <a:t>Same trait: Flower Color</a:t>
            </a:r>
          </a:p>
          <a:p>
            <a:pPr eaLnBrk="1" hangingPunct="1"/>
            <a:r>
              <a:rPr lang="en-US" sz="1800"/>
              <a:t>Different alleles: purple vs white </a:t>
            </a:r>
          </a:p>
        </p:txBody>
      </p:sp>
    </p:spTree>
    <p:extLst>
      <p:ext uri="{BB962C8B-B14F-4D97-AF65-F5344CB8AC3E}">
        <p14:creationId xmlns:p14="http://schemas.microsoft.com/office/powerpoint/2010/main" val="317992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26FD14-F13F-4B45-B603-BE4E1B82619C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Question: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 terms of Independent Assortment, how many different combinations of sperm could a human male produce? </a:t>
            </a:r>
          </a:p>
        </p:txBody>
      </p:sp>
    </p:spTree>
    <p:extLst>
      <p:ext uri="{BB962C8B-B14F-4D97-AF65-F5344CB8AC3E}">
        <p14:creationId xmlns:p14="http://schemas.microsoft.com/office/powerpoint/2010/main" val="16303905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677F78-EBB9-3141-A723-CA10436CB1D9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477000" cy="91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49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Formula:   2</a:t>
            </a:r>
            <a:r>
              <a:rPr lang="en-US" sz="3600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</a:t>
            </a: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Human chromosomes:</a:t>
            </a:r>
          </a:p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2n = 46</a:t>
            </a:r>
          </a:p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	  n = 23</a:t>
            </a:r>
          </a:p>
          <a:p>
            <a:pPr>
              <a:buFontTx/>
              <a:buNone/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</a:t>
            </a:r>
            <a:r>
              <a:rPr lang="en-US" sz="3600" baseline="300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23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= ~8 million combinations</a:t>
            </a:r>
          </a:p>
        </p:txBody>
      </p:sp>
    </p:spTree>
    <p:extLst>
      <p:ext uri="{BB962C8B-B14F-4D97-AF65-F5344CB8AC3E}">
        <p14:creationId xmlns:p14="http://schemas.microsoft.com/office/powerpoint/2010/main" val="2443398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I: Anaphase I</a:t>
            </a:r>
          </a:p>
        </p:txBody>
      </p:sp>
      <p:pic>
        <p:nvPicPr>
          <p:cNvPr id="122882" name="Picture 3" descr="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1617663"/>
            <a:ext cx="4383087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671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fibers pull the </a:t>
            </a:r>
            <a:r>
              <a:rPr lang="en-US" b="1" u="sng" dirty="0" smtClean="0">
                <a:latin typeface="Arial" charset="0"/>
                <a:ea typeface="ＭＳ Ｐゴシック" charset="0"/>
                <a:cs typeface="ＭＳ Ｐゴシック" charset="0"/>
              </a:rPr>
              <a:t>homologous chromosomes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apart.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Sister chromatids </a:t>
            </a:r>
            <a:r>
              <a:rPr lang="en-US" b="1" u="sng" dirty="0" smtClean="0">
                <a:solidFill>
                  <a:srgbClr val="003366"/>
                </a:solidFill>
              </a:rPr>
              <a:t>remain attached </a:t>
            </a:r>
            <a:r>
              <a:rPr lang="en-US" dirty="0" smtClean="0"/>
              <a:t>at their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centromeres</a:t>
            </a:r>
            <a:endParaRPr lang="en-US" dirty="0" smtClean="0"/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Meiosis I: Telophase I and Cytokinesis</a:t>
            </a:r>
          </a:p>
        </p:txBody>
      </p:sp>
      <p:pic>
        <p:nvPicPr>
          <p:cNvPr id="124930" name="Picture 3" descr="cy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338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608513" cy="3276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003366"/>
                </a:solidFill>
              </a:rPr>
              <a:t>Telophase</a:t>
            </a:r>
            <a:r>
              <a:rPr lang="en-US" dirty="0" smtClean="0">
                <a:solidFill>
                  <a:srgbClr val="003366"/>
                </a:solidFill>
              </a:rPr>
              <a:t> I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Each side of the cell now has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 </a:t>
            </a:r>
            <a:r>
              <a:rPr lang="en-US" sz="2800" dirty="0" smtClean="0">
                <a:solidFill>
                  <a:srgbClr val="003366"/>
                </a:solidFill>
              </a:rPr>
              <a:t>set of replicated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chromosomes (haploid)</a:t>
            </a:r>
            <a:endParaRPr lang="en-US" sz="2800" dirty="0" smtClean="0">
              <a:solidFill>
                <a:srgbClr val="00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Nuclear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membranes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reform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Cytokinesis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cell separates into two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48552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Meiosis I: Telophase I and Cytokinesis</a:t>
            </a:r>
          </a:p>
        </p:txBody>
      </p:sp>
      <p:sp>
        <p:nvSpPr>
          <p:cNvPr id="1269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608513" cy="5037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Meiosis I results in two haploid (N) daughter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each with half the number of chromosomes as the original cell.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pic>
        <p:nvPicPr>
          <p:cNvPr id="1269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8479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618">
            <a:off x="3219450" y="3722688"/>
            <a:ext cx="3175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Meiosis I: Telophase I and Cytokinesis</a:t>
            </a:r>
          </a:p>
        </p:txBody>
      </p:sp>
      <p:pic>
        <p:nvPicPr>
          <p:cNvPr id="129026" name="Picture 3" descr="cy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679575"/>
            <a:ext cx="38338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08513" cy="5037138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Why are they different from each other? 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Why are they different from the original diploid cell?</a:t>
            </a:r>
          </a:p>
        </p:txBody>
      </p:sp>
    </p:spTree>
    <p:extLst>
      <p:ext uri="{BB962C8B-B14F-4D97-AF65-F5344CB8AC3E}">
        <p14:creationId xmlns:p14="http://schemas.microsoft.com/office/powerpoint/2010/main" val="237257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Meiosis I: Telophase I and Cytokinesis</a:t>
            </a:r>
          </a:p>
        </p:txBody>
      </p:sp>
      <p:pic>
        <p:nvPicPr>
          <p:cNvPr id="131074" name="Picture 3" descr="cy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679575"/>
            <a:ext cx="38338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08513" cy="5037138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Why are they different from each other? 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Crossing over occurred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Have 1 of each pair, which were similar, but not identical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Why are they different from the original diploid cell?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Only have 1 set of chromosomes</a:t>
            </a:r>
          </a:p>
        </p:txBody>
      </p:sp>
    </p:spTree>
    <p:extLst>
      <p:ext uri="{BB962C8B-B14F-4D97-AF65-F5344CB8AC3E}">
        <p14:creationId xmlns:p14="http://schemas.microsoft.com/office/powerpoint/2010/main" val="245969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Phases of Meiosis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57150" indent="0" eaLnBrk="1" hangingPunct="1"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Meiosis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II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The </a:t>
            </a:r>
            <a:r>
              <a:rPr lang="en-US" sz="2400" dirty="0">
                <a:latin typeface="Arial" charset="0"/>
                <a:ea typeface="ＭＳ Ｐゴシック" charset="0"/>
              </a:rPr>
              <a:t>two cells produced by meiosis I now enter a second meiotic division.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Unlike meiosis I,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neither cell goes through </a:t>
            </a:r>
            <a:r>
              <a:rPr lang="en-US" sz="2400" b="1" u="sng" dirty="0" smtClean="0">
                <a:latin typeface="Arial" charset="0"/>
                <a:ea typeface="ＭＳ Ｐゴシック" charset="0"/>
              </a:rPr>
              <a:t>DNA replication</a:t>
            </a:r>
            <a:r>
              <a:rPr lang="en-US" sz="2400" dirty="0">
                <a:latin typeface="Arial" charset="0"/>
                <a:ea typeface="ＭＳ Ｐゴシック" charset="0"/>
              </a:rPr>
              <a:t>.</a:t>
            </a:r>
          </a:p>
          <a:p>
            <a:pPr lvl="2"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33123" name="Picture 2" descr="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69151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6400800" y="6096000"/>
            <a:ext cx="16065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Telophase </a:t>
            </a:r>
            <a:r>
              <a:rPr lang="en-US" sz="1700" b="1">
                <a:latin typeface="Times New Roman" charset="0"/>
              </a:rPr>
              <a:t>II</a:t>
            </a:r>
            <a:r>
              <a:rPr lang="en-US" sz="1700" b="1"/>
              <a:t> and </a:t>
            </a:r>
            <a:br>
              <a:rPr lang="en-US" sz="1700" b="1"/>
            </a:br>
            <a:r>
              <a:rPr lang="en-US" sz="1700" b="1"/>
              <a:t>Cytokinesis</a:t>
            </a:r>
            <a:endParaRPr lang="en-US" sz="17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33125" name="Text Box 7"/>
          <p:cNvSpPr txBox="1">
            <a:spLocks noChangeArrowheads="1"/>
          </p:cNvSpPr>
          <p:nvPr/>
        </p:nvSpPr>
        <p:spPr bwMode="auto">
          <a:xfrm>
            <a:off x="2286000" y="6248400"/>
            <a:ext cx="13954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Prophase </a:t>
            </a:r>
            <a:r>
              <a:rPr lang="en-US" sz="1700" b="1">
                <a:latin typeface="Times New Roman" charset="0"/>
              </a:rPr>
              <a:t>II</a:t>
            </a:r>
          </a:p>
        </p:txBody>
      </p:sp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3657600" y="6248400"/>
            <a:ext cx="15287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Metaphase </a:t>
            </a:r>
            <a:r>
              <a:rPr lang="en-US" sz="1700" b="1">
                <a:latin typeface="Times New Roman" charset="0"/>
              </a:rPr>
              <a:t>II</a:t>
            </a:r>
            <a:endParaRPr lang="en-US" sz="17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33127" name="Text Box 9"/>
          <p:cNvSpPr txBox="1">
            <a:spLocks noChangeArrowheads="1"/>
          </p:cNvSpPr>
          <p:nvPr/>
        </p:nvSpPr>
        <p:spPr bwMode="auto">
          <a:xfrm>
            <a:off x="5029200" y="6019800"/>
            <a:ext cx="1444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Anaphase </a:t>
            </a:r>
            <a:r>
              <a:rPr lang="en-US" sz="1700" b="1">
                <a:latin typeface="Times New Roman" charset="0"/>
              </a:rPr>
              <a:t>II</a:t>
            </a:r>
            <a:endParaRPr lang="en-US" sz="17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33128" name="Text Box 10"/>
          <p:cNvSpPr txBox="1">
            <a:spLocks noChangeArrowheads="1"/>
          </p:cNvSpPr>
          <p:nvPr/>
        </p:nvSpPr>
        <p:spPr bwMode="auto">
          <a:xfrm>
            <a:off x="381000" y="6189663"/>
            <a:ext cx="19002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Telophase </a:t>
            </a:r>
            <a:r>
              <a:rPr lang="en-US" sz="1700" b="1">
                <a:latin typeface="Times New Roman" charset="0"/>
              </a:rPr>
              <a:t>I</a:t>
            </a:r>
            <a:r>
              <a:rPr lang="en-US" sz="1700" b="1"/>
              <a:t> and </a:t>
            </a:r>
            <a:br>
              <a:rPr lang="en-US" sz="1700" b="1"/>
            </a:br>
            <a:r>
              <a:rPr lang="en-US" sz="1700" b="1"/>
              <a:t>Cytokinesis </a:t>
            </a:r>
            <a:r>
              <a:rPr lang="en-US" sz="1700" b="1">
                <a:latin typeface="Times New Roman" charset="0"/>
              </a:rPr>
              <a:t>I</a:t>
            </a:r>
            <a:endParaRPr lang="en-US" sz="17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33129" name="Text Box 11"/>
          <p:cNvSpPr txBox="1">
            <a:spLocks noChangeArrowheads="1"/>
          </p:cNvSpPr>
          <p:nvPr/>
        </p:nvSpPr>
        <p:spPr bwMode="auto">
          <a:xfrm>
            <a:off x="2286000" y="6019800"/>
            <a:ext cx="12033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sz="1700" b="1"/>
              <a:t>Meiosis </a:t>
            </a:r>
            <a:r>
              <a:rPr lang="en-US" sz="1700" b="1">
                <a:latin typeface="Times New Roman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75964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II: Prophase II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52888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(same as mitosis)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Chromosomes condense 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Centrioles separate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Spindle Fibers form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Nuclear Envelopes dissolve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Tetrads </a:t>
            </a:r>
            <a:r>
              <a:rPr lang="en-US" sz="2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DO NOT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form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5171" name="Picture 4" descr="me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851025"/>
            <a:ext cx="19272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4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II: Metaphase 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52888" cy="4525963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sister chromatids line up in the center of cell.</a:t>
            </a:r>
          </a:p>
        </p:txBody>
      </p:sp>
      <p:pic>
        <p:nvPicPr>
          <p:cNvPr id="13721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778000"/>
            <a:ext cx="19399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3"/>
          <p:cNvGrpSpPr>
            <a:grpSpLocks/>
          </p:cNvGrpSpPr>
          <p:nvPr/>
        </p:nvGrpSpPr>
        <p:grpSpPr bwMode="auto">
          <a:xfrm>
            <a:off x="3635375" y="2895600"/>
            <a:ext cx="5453063" cy="3962400"/>
            <a:chOff x="3635375" y="2895600"/>
            <a:chExt cx="5453063" cy="3962400"/>
          </a:xfrm>
        </p:grpSpPr>
        <p:pic>
          <p:nvPicPr>
            <p:cNvPr id="8807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575" y="2895600"/>
              <a:ext cx="5376863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3635375" y="3652838"/>
              <a:ext cx="1328738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F116A"/>
                  </a:solidFill>
                </a:rPr>
                <a:t>Flower color</a:t>
              </a:r>
            </a:p>
            <a:p>
              <a:pPr>
                <a:defRPr/>
              </a:pPr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</a:rPr>
                <a:t>(Purple)</a:t>
              </a: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5464175" y="3733800"/>
              <a:ext cx="1328738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F116A"/>
                  </a:solidFill>
                </a:rPr>
                <a:t>Flower color</a:t>
              </a:r>
            </a:p>
            <a:p>
              <a:pPr>
                <a:defRPr/>
              </a:pPr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</a:rPr>
                <a:t>(White)</a:t>
              </a:r>
            </a:p>
          </p:txBody>
        </p:sp>
      </p:grp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229600" cy="4191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homologous chromosome</a:t>
            </a:r>
            <a:r>
              <a:rPr lang="en-US" dirty="0" smtClean="0">
                <a:latin typeface="Arial" charset="0"/>
                <a:ea typeface="ＭＳ Ｐゴシック" charset="0"/>
              </a:rPr>
              <a:t>s: almost identical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Code for same trait may be different or the same </a:t>
            </a:r>
            <a:r>
              <a:rPr lang="en-US" sz="2400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versions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Sister chromatids</a:t>
            </a:r>
            <a:r>
              <a:rPr lang="en-US" dirty="0" smtClean="0">
                <a:latin typeface="Arial" charset="0"/>
                <a:ea typeface="ＭＳ Ｐゴシック" charset="0"/>
              </a:rPr>
              <a:t>: Copies, Identical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Code for same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versions of same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traits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7369175" y="4114800"/>
            <a:ext cx="782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Purple</a:t>
            </a: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6530975" y="4114800"/>
            <a:ext cx="782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Purple</a:t>
            </a: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7521575" y="3962400"/>
            <a:ext cx="708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White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8435975" y="3962400"/>
            <a:ext cx="708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White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943600" y="4857750"/>
            <a:ext cx="1066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S phase</a:t>
            </a:r>
          </a:p>
        </p:txBody>
      </p:sp>
    </p:spTree>
    <p:extLst>
      <p:ext uri="{BB962C8B-B14F-4D97-AF65-F5344CB8AC3E}">
        <p14:creationId xmlns:p14="http://schemas.microsoft.com/office/powerpoint/2010/main" val="92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Meiosis II: Anaphase II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52888" cy="4525963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sister chromatids separate and move toward opposite ends of the cell.</a:t>
            </a:r>
          </a:p>
        </p:txBody>
      </p:sp>
      <p:pic>
        <p:nvPicPr>
          <p:cNvPr id="139267" name="Picture 4" descr="anapha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779588"/>
            <a:ext cx="194468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6864350" y="3046413"/>
            <a:ext cx="2476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826000" y="2954338"/>
            <a:ext cx="2476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4833938" y="5343525"/>
            <a:ext cx="2476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6845300" y="5497513"/>
            <a:ext cx="2476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Meiosis II: Telophase II and Cytokinesis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54538" cy="4525963"/>
          </a:xfrm>
        </p:spPr>
        <p:txBody>
          <a:bodyPr/>
          <a:lstStyle/>
          <a:p>
            <a:pPr marL="57150" indent="0" eaLnBrk="1" hangingPunct="1">
              <a:buFontTx/>
              <a:buNone/>
              <a:defRPr/>
            </a:pPr>
            <a:r>
              <a:rPr lang="en-US" dirty="0" err="1" smtClean="0">
                <a:latin typeface="Arial" charset="0"/>
                <a:ea typeface="ＭＳ Ｐゴシック" charset="0"/>
              </a:rPr>
              <a:t>Telophase</a:t>
            </a:r>
            <a:r>
              <a:rPr lang="en-US" dirty="0" smtClean="0">
                <a:latin typeface="Arial" charset="0"/>
                <a:ea typeface="ＭＳ Ｐゴシック" charset="0"/>
              </a:rPr>
              <a:t> II</a:t>
            </a:r>
          </a:p>
          <a:p>
            <a:pPr marL="514350" indent="-457200" eaLnBrk="1" hangingPunct="1">
              <a:defRPr/>
            </a:pPr>
            <a:r>
              <a:rPr lang="en-US" sz="2800" dirty="0" err="1" smtClean="0">
                <a:latin typeface="Arial" charset="0"/>
                <a:ea typeface="ＭＳ Ｐゴシック" charset="0"/>
              </a:rPr>
              <a:t>Unreplicated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chromosomes gather at opposite ends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Nuclear </a:t>
            </a:r>
            <a:r>
              <a:rPr lang="en-US" sz="2800" dirty="0">
                <a:latin typeface="Arial" charset="0"/>
                <a:ea typeface="ＭＳ Ｐゴシック" charset="0"/>
              </a:rPr>
              <a:t>envelopes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reform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Cytokinesis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Cytoplasm is divided</a:t>
            </a: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results in four haploid (N) daughter cells</a:t>
            </a:r>
          </a:p>
          <a:p>
            <a:pPr marL="0" lvl="1" indent="-400050"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42900" lvl="2" indent="-342900" eaLnBrk="1" hangingPunct="1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1315" name="Picture 4" descr="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487488"/>
            <a:ext cx="23669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6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399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C4319F-414A-5C45-B55A-70B343A3EA2E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Question: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6553200" cy="4114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3366"/>
                </a:solidFill>
              </a:rPr>
              <a:t>A diploid cell containing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 chromosomes</a:t>
            </a:r>
            <a:r>
              <a:rPr lang="en-US" sz="3600" dirty="0">
                <a:solidFill>
                  <a:srgbClr val="003366"/>
                </a:solidFill>
              </a:rPr>
              <a:t>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(2n = 20) </a:t>
            </a:r>
            <a:r>
              <a:rPr lang="en-US" sz="3600" dirty="0">
                <a:solidFill>
                  <a:srgbClr val="003366"/>
                </a:solidFill>
              </a:rPr>
              <a:t>at the beginning of meiosis would, at its completion, produce cells containing how many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chromosomes</a:t>
            </a:r>
            <a:r>
              <a:rPr lang="en-US" sz="3600" dirty="0">
                <a:solidFill>
                  <a:srgbClr val="0033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99908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  <p:bldP spid="419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55E010-8AD6-7747-971B-2A2705C25D9D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Answer: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 chromosomes (haploid)</a:t>
            </a:r>
          </a:p>
          <a:p>
            <a:pPr>
              <a:defRPr/>
            </a:pPr>
            <a:r>
              <a:rPr lang="en-US" sz="40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1n = 10</a:t>
            </a:r>
          </a:p>
        </p:txBody>
      </p:sp>
    </p:spTree>
    <p:extLst>
      <p:ext uri="{BB962C8B-B14F-4D97-AF65-F5344CB8AC3E}">
        <p14:creationId xmlns:p14="http://schemas.microsoft.com/office/powerpoint/2010/main" val="27832829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910D57-AD46-9F41-B526-004E98EC8E15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Question: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7010400" cy="4114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3366"/>
                </a:solidFill>
              </a:rPr>
              <a:t>A cell containing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40 </a:t>
            </a: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sister chromatids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>
                <a:solidFill>
                  <a:srgbClr val="003366"/>
                </a:solidFill>
              </a:rPr>
              <a:t>at the beginning of meiosis would, at its completion, produce cells containing how many </a:t>
            </a:r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chromosomes</a:t>
            </a:r>
            <a:r>
              <a:rPr lang="en-US" sz="3600" dirty="0">
                <a:solidFill>
                  <a:srgbClr val="0033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73288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90B798-1F59-B74E-BC14-4D7F65F18A41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Answer: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362200"/>
            <a:ext cx="5943600" cy="37338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Four cells with 10 chromosomes each</a:t>
            </a:r>
          </a:p>
        </p:txBody>
      </p:sp>
    </p:spTree>
    <p:extLst>
      <p:ext uri="{BB962C8B-B14F-4D97-AF65-F5344CB8AC3E}">
        <p14:creationId xmlns:p14="http://schemas.microsoft.com/office/powerpoint/2010/main" val="5611790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172200" cy="1219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Overview of meiosis</a:t>
            </a:r>
          </a:p>
        </p:txBody>
      </p:sp>
      <p:pic>
        <p:nvPicPr>
          <p:cNvPr id="147458" name="Picture 7" descr="13-07-MeiosisArtLeft-N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"/>
          <a:stretch>
            <a:fillRect/>
          </a:stretch>
        </p:blipFill>
        <p:spPr bwMode="auto">
          <a:xfrm>
            <a:off x="531813" y="965200"/>
            <a:ext cx="83724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8" descr="13-07-MeiosisArtRight-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>
            <a:fillRect/>
          </a:stretch>
        </p:blipFill>
        <p:spPr bwMode="auto">
          <a:xfrm>
            <a:off x="798513" y="3375025"/>
            <a:ext cx="79502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AutoShape 9"/>
          <p:cNvSpPr>
            <a:spLocks noChangeArrowheads="1"/>
          </p:cNvSpPr>
          <p:nvPr/>
        </p:nvSpPr>
        <p:spPr bwMode="auto">
          <a:xfrm>
            <a:off x="715963" y="2894013"/>
            <a:ext cx="1684337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interphase 1</a:t>
            </a:r>
          </a:p>
        </p:txBody>
      </p:sp>
      <p:sp>
        <p:nvSpPr>
          <p:cNvPr id="147461" name="AutoShape 10"/>
          <p:cNvSpPr>
            <a:spLocks noChangeArrowheads="1"/>
          </p:cNvSpPr>
          <p:nvPr/>
        </p:nvSpPr>
        <p:spPr bwMode="auto">
          <a:xfrm>
            <a:off x="2954338" y="2894013"/>
            <a:ext cx="1528762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prophase 1</a:t>
            </a:r>
          </a:p>
        </p:txBody>
      </p:sp>
      <p:sp>
        <p:nvSpPr>
          <p:cNvPr id="147462" name="AutoShape 11"/>
          <p:cNvSpPr>
            <a:spLocks noChangeArrowheads="1"/>
          </p:cNvSpPr>
          <p:nvPr/>
        </p:nvSpPr>
        <p:spPr bwMode="auto">
          <a:xfrm>
            <a:off x="4984750" y="2894013"/>
            <a:ext cx="1730375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metaphase 1</a:t>
            </a:r>
          </a:p>
        </p:txBody>
      </p:sp>
      <p:sp>
        <p:nvSpPr>
          <p:cNvPr id="147463" name="AutoShape 12"/>
          <p:cNvSpPr>
            <a:spLocks noChangeArrowheads="1"/>
          </p:cNvSpPr>
          <p:nvPr/>
        </p:nvSpPr>
        <p:spPr bwMode="auto">
          <a:xfrm>
            <a:off x="7216775" y="2894013"/>
            <a:ext cx="1560513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anaphase 1</a:t>
            </a:r>
          </a:p>
        </p:txBody>
      </p:sp>
      <p:sp>
        <p:nvSpPr>
          <p:cNvPr id="147464" name="AutoShape 13"/>
          <p:cNvSpPr>
            <a:spLocks noChangeArrowheads="1"/>
          </p:cNvSpPr>
          <p:nvPr/>
        </p:nvSpPr>
        <p:spPr bwMode="auto">
          <a:xfrm>
            <a:off x="769938" y="6326188"/>
            <a:ext cx="1574800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telophase 1</a:t>
            </a:r>
          </a:p>
        </p:txBody>
      </p:sp>
      <p:sp>
        <p:nvSpPr>
          <p:cNvPr id="147465" name="AutoShape 14"/>
          <p:cNvSpPr>
            <a:spLocks noChangeArrowheads="1"/>
          </p:cNvSpPr>
          <p:nvPr/>
        </p:nvSpPr>
        <p:spPr bwMode="auto">
          <a:xfrm>
            <a:off x="2320925" y="5084763"/>
            <a:ext cx="1528763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prophase 2</a:t>
            </a:r>
          </a:p>
        </p:txBody>
      </p:sp>
      <p:sp>
        <p:nvSpPr>
          <p:cNvPr id="147466" name="AutoShape 15"/>
          <p:cNvSpPr>
            <a:spLocks noChangeArrowheads="1"/>
          </p:cNvSpPr>
          <p:nvPr/>
        </p:nvSpPr>
        <p:spPr bwMode="auto">
          <a:xfrm>
            <a:off x="3911600" y="5083175"/>
            <a:ext cx="1730375" cy="3730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metaphase 2</a:t>
            </a:r>
          </a:p>
        </p:txBody>
      </p:sp>
      <p:sp>
        <p:nvSpPr>
          <p:cNvPr id="147467" name="AutoShape 16"/>
          <p:cNvSpPr>
            <a:spLocks noChangeArrowheads="1"/>
          </p:cNvSpPr>
          <p:nvPr/>
        </p:nvSpPr>
        <p:spPr bwMode="auto">
          <a:xfrm>
            <a:off x="5705475" y="5083175"/>
            <a:ext cx="1560513" cy="3730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anaphase 2</a:t>
            </a:r>
          </a:p>
        </p:txBody>
      </p:sp>
      <p:sp>
        <p:nvSpPr>
          <p:cNvPr id="147468" name="AutoShape 17"/>
          <p:cNvSpPr>
            <a:spLocks noChangeArrowheads="1"/>
          </p:cNvSpPr>
          <p:nvPr/>
        </p:nvSpPr>
        <p:spPr bwMode="auto">
          <a:xfrm>
            <a:off x="7329488" y="5083175"/>
            <a:ext cx="1574800" cy="3730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telophase 2</a:t>
            </a:r>
          </a:p>
        </p:txBody>
      </p:sp>
      <p:sp>
        <p:nvSpPr>
          <p:cNvPr id="147469" name="AutoShape 18"/>
          <p:cNvSpPr>
            <a:spLocks noChangeArrowheads="1"/>
          </p:cNvSpPr>
          <p:nvPr/>
        </p:nvSpPr>
        <p:spPr bwMode="auto">
          <a:xfrm>
            <a:off x="3251200" y="847725"/>
            <a:ext cx="935038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2n = 4</a:t>
            </a:r>
          </a:p>
        </p:txBody>
      </p:sp>
      <p:sp>
        <p:nvSpPr>
          <p:cNvPr id="147470" name="AutoShape 20"/>
          <p:cNvSpPr>
            <a:spLocks noChangeArrowheads="1"/>
          </p:cNvSpPr>
          <p:nvPr/>
        </p:nvSpPr>
        <p:spPr bwMode="auto">
          <a:xfrm>
            <a:off x="1077913" y="3730625"/>
            <a:ext cx="779462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n = 2</a:t>
            </a:r>
          </a:p>
        </p:txBody>
      </p:sp>
      <p:sp>
        <p:nvSpPr>
          <p:cNvPr id="147471" name="AutoShape 21"/>
          <p:cNvSpPr>
            <a:spLocks noChangeArrowheads="1"/>
          </p:cNvSpPr>
          <p:nvPr/>
        </p:nvSpPr>
        <p:spPr bwMode="auto">
          <a:xfrm>
            <a:off x="8347075" y="4597400"/>
            <a:ext cx="779463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n = 2</a:t>
            </a:r>
          </a:p>
        </p:txBody>
      </p:sp>
      <p:sp>
        <p:nvSpPr>
          <p:cNvPr id="147472" name="AutoShape 22"/>
          <p:cNvSpPr>
            <a:spLocks noChangeArrowheads="1"/>
          </p:cNvSpPr>
          <p:nvPr/>
        </p:nvSpPr>
        <p:spPr bwMode="auto">
          <a:xfrm>
            <a:off x="8347075" y="5480050"/>
            <a:ext cx="779463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n = 2</a:t>
            </a:r>
          </a:p>
        </p:txBody>
      </p:sp>
    </p:spTree>
    <p:extLst>
      <p:ext uri="{BB962C8B-B14F-4D97-AF65-F5344CB8AC3E}">
        <p14:creationId xmlns:p14="http://schemas.microsoft.com/office/powerpoint/2010/main" val="300639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Meiosis 1 &amp; 2</a:t>
            </a:r>
          </a:p>
        </p:txBody>
      </p:sp>
      <p:pic>
        <p:nvPicPr>
          <p:cNvPr id="148482" name="Picture 11" descr="f12-112t_the_stages_of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2501"/>
          <a:stretch>
            <a:fillRect/>
          </a:stretch>
        </p:blipFill>
        <p:spPr bwMode="auto">
          <a:xfrm>
            <a:off x="3878263" y="1296988"/>
            <a:ext cx="20764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12" descr="f12-111t_the_stages_of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1117600" y="1290638"/>
            <a:ext cx="182086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14" descr="f12-113t_the_stages_o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6896100" y="1296988"/>
            <a:ext cx="18224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15" descr="f12-117t_the_stages_of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4750"/>
          <a:stretch>
            <a:fillRect/>
          </a:stretch>
        </p:blipFill>
        <p:spPr bwMode="auto">
          <a:xfrm>
            <a:off x="3863975" y="4111625"/>
            <a:ext cx="197643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16" descr="f12-118t_the_stages_of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6884988" y="4086225"/>
            <a:ext cx="1825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7" descr="f12-116t_the_stages_of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1066800" y="4100513"/>
            <a:ext cx="18161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1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Gamete Formation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0080"/>
                </a:solidFill>
                <a:latin typeface="Arial" charset="0"/>
                <a:ea typeface="ＭＳ Ｐゴシック" charset="0"/>
                <a:cs typeface="ＭＳ Ｐゴシック" charset="0"/>
              </a:rPr>
              <a:t>Gamete Formation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In male animals, meiosis results in four equal-sized gametes called sperm.</a:t>
            </a:r>
          </a:p>
        </p:txBody>
      </p:sp>
      <p:pic>
        <p:nvPicPr>
          <p:cNvPr id="150531" name="Picture 4" descr="11-1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660650"/>
            <a:ext cx="568642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0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Gamete Formation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In many female animals, only one egg results from meiosis. The other three cells, called </a:t>
            </a:r>
            <a:r>
              <a:rPr lang="en-US" sz="3000" b="1" u="sng">
                <a:latin typeface="Arial" charset="0"/>
                <a:ea typeface="ＭＳ Ｐゴシック" charset="0"/>
                <a:cs typeface="ＭＳ Ｐゴシック" charset="0"/>
              </a:rPr>
              <a:t>polar bodies</a:t>
            </a: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, are usually not involved in reproduction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2579" name="Picture 4" descr="11-1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2038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8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891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04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/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Human female </a:t>
            </a:r>
            <a:r>
              <a:rPr lang="en-US" sz="2800" u="sng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karyotype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>
              <a:defRPr/>
            </a:pPr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994650" y="5583238"/>
            <a:ext cx="8953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en-US" sz="4200" b="1" u="sng">
                <a:solidFill>
                  <a:srgbClr val="CC0000"/>
                </a:solidFill>
              </a:rPr>
              <a:t>XX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2781300" y="21717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952500" y="20955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533900" y="21717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6286500" y="21717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7962900" y="21717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7239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20193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31623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5400000">
            <a:off x="4381500" y="34671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56769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69723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8191500" y="3543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723900" y="47625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2247900" y="47625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3695700" y="47625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5219700" y="47625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6591300" y="4686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8115300" y="46863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800100" y="6111875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2247900" y="61341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3771900" y="61341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5219700" y="6134100"/>
            <a:ext cx="457200" cy="990600"/>
          </a:xfrm>
          <a:prstGeom prst="rightBrace">
            <a:avLst>
              <a:gd name="adj1" fmla="val 52452"/>
              <a:gd name="adj2" fmla="val 46834"/>
            </a:avLst>
          </a:prstGeom>
          <a:ln>
            <a:solidFill>
              <a:srgbClr val="0026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 build="p" autoUpdateAnimBg="0"/>
      <p:bldP spid="512007" grpId="0" animBg="1"/>
      <p:bldP spid="512008" grpId="0" animBg="1" autoUpdateAnimBg="0"/>
      <p:bldP spid="512009" grpId="0" build="p" autoUpdateAnimBg="0"/>
      <p:bldP spid="512010" grpId="0" build="p" autoUpdateAnimBg="0"/>
      <p:bldP spid="512011" grpId="0" animBg="1" autoUpdateAnimBg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87325" y="889000"/>
            <a:ext cx="8791575" cy="45085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u="sng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Sexual reproduction introduces genetic variation</a:t>
            </a:r>
            <a:endParaRPr lang="en-US" sz="2600" u="sng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genetic recombination</a:t>
            </a:r>
            <a:endParaRPr lang="en-US" sz="2400">
              <a:latin typeface="Arial" charset="0"/>
              <a:ea typeface="ＭＳ Ｐゴシック" charset="0"/>
            </a:endParaRPr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independent assortment</a:t>
            </a:r>
            <a:r>
              <a:rPr lang="en-US">
                <a:latin typeface="Arial" charset="0"/>
                <a:ea typeface="ＭＳ Ｐゴシック" charset="0"/>
              </a:rPr>
              <a:t> of chromosomes</a:t>
            </a:r>
          </a:p>
          <a:p>
            <a:pPr marL="1428750" lvl="3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random alignment of homologous chromosomes in Metaphase 1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crossing over</a:t>
            </a:r>
          </a:p>
          <a:p>
            <a:pPr marL="1085850" lvl="2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mixing of alleles across homologous chromosomes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random fertilization</a:t>
            </a:r>
            <a:endParaRPr lang="en-US" sz="2400">
              <a:latin typeface="Arial" charset="0"/>
              <a:ea typeface="ＭＳ Ｐゴシック" charset="0"/>
            </a:endParaRPr>
          </a:p>
          <a:p>
            <a:pPr marL="1085850" lvl="2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which sperm fertilizes which egg?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Driving evolution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providing variation for natural selection</a:t>
            </a:r>
          </a:p>
        </p:txBody>
      </p:sp>
      <p:pic>
        <p:nvPicPr>
          <p:cNvPr id="154626" name="Picture 128" descr="crossing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833688"/>
            <a:ext cx="12017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4963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value of sexual reproduction</a:t>
            </a:r>
          </a:p>
        </p:txBody>
      </p:sp>
      <p:pic>
        <p:nvPicPr>
          <p:cNvPr id="494637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100094" y="4882356"/>
            <a:ext cx="2514600" cy="1106488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50500">
                <a:alpha val="75000"/>
              </a:srgbClr>
            </a:outerShdw>
          </a:effectLst>
        </p:spPr>
      </p:pic>
      <p:grpSp>
        <p:nvGrpSpPr>
          <p:cNvPr id="154629" name="Group 127"/>
          <p:cNvGrpSpPr>
            <a:grpSpLocks/>
          </p:cNvGrpSpPr>
          <p:nvPr/>
        </p:nvGrpSpPr>
        <p:grpSpPr bwMode="auto">
          <a:xfrm>
            <a:off x="111125" y="5462588"/>
            <a:ext cx="7089775" cy="1328737"/>
            <a:chOff x="0" y="3441"/>
            <a:chExt cx="4466" cy="837"/>
          </a:xfrm>
        </p:grpSpPr>
        <p:grpSp>
          <p:nvGrpSpPr>
            <p:cNvPr id="154630" name="Group 66"/>
            <p:cNvGrpSpPr>
              <a:grpSpLocks/>
            </p:cNvGrpSpPr>
            <p:nvPr/>
          </p:nvGrpSpPr>
          <p:grpSpPr bwMode="auto">
            <a:xfrm>
              <a:off x="1759" y="3477"/>
              <a:ext cx="801" cy="801"/>
              <a:chOff x="2256" y="3216"/>
              <a:chExt cx="1056" cy="1056"/>
            </a:xfrm>
          </p:grpSpPr>
          <p:sp>
            <p:nvSpPr>
              <p:cNvPr id="154692" name="Oval 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1056" cy="1056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93" name="Group 68"/>
              <p:cNvGrpSpPr>
                <a:grpSpLocks/>
              </p:cNvGrpSpPr>
              <p:nvPr/>
            </p:nvGrpSpPr>
            <p:grpSpPr bwMode="auto">
              <a:xfrm>
                <a:off x="2592" y="3312"/>
                <a:ext cx="178" cy="362"/>
                <a:chOff x="480" y="3024"/>
                <a:chExt cx="284" cy="576"/>
              </a:xfrm>
            </p:grpSpPr>
            <p:sp>
              <p:nvSpPr>
                <p:cNvPr id="154709" name="Freeform 69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0" name="Freeform 70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94" name="Group 71"/>
              <p:cNvGrpSpPr>
                <a:grpSpLocks/>
              </p:cNvGrpSpPr>
              <p:nvPr/>
            </p:nvGrpSpPr>
            <p:grpSpPr bwMode="auto">
              <a:xfrm>
                <a:off x="2784" y="3312"/>
                <a:ext cx="179" cy="362"/>
                <a:chOff x="480" y="3024"/>
                <a:chExt cx="284" cy="576"/>
              </a:xfrm>
            </p:grpSpPr>
            <p:sp>
              <p:nvSpPr>
                <p:cNvPr id="154707" name="Freeform 7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8" name="Freeform 7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95" name="Group 74"/>
              <p:cNvGrpSpPr>
                <a:grpSpLocks/>
              </p:cNvGrpSpPr>
              <p:nvPr/>
            </p:nvGrpSpPr>
            <p:grpSpPr bwMode="auto">
              <a:xfrm>
                <a:off x="2798" y="3744"/>
                <a:ext cx="151" cy="181"/>
                <a:chOff x="480" y="3024"/>
                <a:chExt cx="284" cy="576"/>
              </a:xfrm>
            </p:grpSpPr>
            <p:sp>
              <p:nvSpPr>
                <p:cNvPr id="154705" name="Freeform 75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6" name="Freeform 76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96" name="Group 77"/>
              <p:cNvGrpSpPr>
                <a:grpSpLocks/>
              </p:cNvGrpSpPr>
              <p:nvPr/>
            </p:nvGrpSpPr>
            <p:grpSpPr bwMode="auto">
              <a:xfrm>
                <a:off x="2605" y="3744"/>
                <a:ext cx="151" cy="181"/>
                <a:chOff x="480" y="3024"/>
                <a:chExt cx="284" cy="576"/>
              </a:xfrm>
            </p:grpSpPr>
            <p:sp>
              <p:nvSpPr>
                <p:cNvPr id="154703" name="Freeform 7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4" name="Freeform 7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97" name="Group 80"/>
              <p:cNvGrpSpPr>
                <a:grpSpLocks/>
              </p:cNvGrpSpPr>
              <p:nvPr/>
            </p:nvGrpSpPr>
            <p:grpSpPr bwMode="auto">
              <a:xfrm flipV="1">
                <a:off x="2620" y="4032"/>
                <a:ext cx="121" cy="150"/>
                <a:chOff x="5376" y="2304"/>
                <a:chExt cx="240" cy="288"/>
              </a:xfrm>
            </p:grpSpPr>
            <p:sp>
              <p:nvSpPr>
                <p:cNvPr id="154701" name="Freeform 8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2" name="Freeform 8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98" name="Group 83"/>
              <p:cNvGrpSpPr>
                <a:grpSpLocks/>
              </p:cNvGrpSpPr>
              <p:nvPr/>
            </p:nvGrpSpPr>
            <p:grpSpPr bwMode="auto">
              <a:xfrm flipV="1">
                <a:off x="2813" y="4032"/>
                <a:ext cx="121" cy="150"/>
                <a:chOff x="5376" y="2304"/>
                <a:chExt cx="240" cy="288"/>
              </a:xfrm>
            </p:grpSpPr>
            <p:sp>
              <p:nvSpPr>
                <p:cNvPr id="154699" name="Freeform 84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0" name="Freeform 85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631" name="Group 86"/>
            <p:cNvGrpSpPr>
              <a:grpSpLocks/>
            </p:cNvGrpSpPr>
            <p:nvPr/>
          </p:nvGrpSpPr>
          <p:grpSpPr bwMode="auto">
            <a:xfrm>
              <a:off x="2712" y="3477"/>
              <a:ext cx="801" cy="801"/>
              <a:chOff x="3456" y="3216"/>
              <a:chExt cx="1056" cy="1056"/>
            </a:xfrm>
          </p:grpSpPr>
          <p:sp>
            <p:nvSpPr>
              <p:cNvPr id="154673" name="Oval 87"/>
              <p:cNvSpPr>
                <a:spLocks noChangeArrowheads="1"/>
              </p:cNvSpPr>
              <p:nvPr/>
            </p:nvSpPr>
            <p:spPr bwMode="auto">
              <a:xfrm>
                <a:off x="3456" y="3216"/>
                <a:ext cx="1056" cy="1056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74" name="Group 88"/>
              <p:cNvGrpSpPr>
                <a:grpSpLocks/>
              </p:cNvGrpSpPr>
              <p:nvPr/>
            </p:nvGrpSpPr>
            <p:grpSpPr bwMode="auto">
              <a:xfrm>
                <a:off x="3792" y="3312"/>
                <a:ext cx="178" cy="362"/>
                <a:chOff x="480" y="3024"/>
                <a:chExt cx="284" cy="576"/>
              </a:xfrm>
            </p:grpSpPr>
            <p:sp>
              <p:nvSpPr>
                <p:cNvPr id="154690" name="Freeform 89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1" name="Freeform 90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75" name="Group 91"/>
              <p:cNvGrpSpPr>
                <a:grpSpLocks/>
              </p:cNvGrpSpPr>
              <p:nvPr/>
            </p:nvGrpSpPr>
            <p:grpSpPr bwMode="auto">
              <a:xfrm>
                <a:off x="3984" y="3312"/>
                <a:ext cx="179" cy="362"/>
                <a:chOff x="480" y="3024"/>
                <a:chExt cx="284" cy="576"/>
              </a:xfrm>
            </p:grpSpPr>
            <p:sp>
              <p:nvSpPr>
                <p:cNvPr id="154688" name="Freeform 9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9" name="Freeform 9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76" name="Group 94"/>
              <p:cNvGrpSpPr>
                <a:grpSpLocks/>
              </p:cNvGrpSpPr>
              <p:nvPr/>
            </p:nvGrpSpPr>
            <p:grpSpPr bwMode="auto">
              <a:xfrm>
                <a:off x="3998" y="3744"/>
                <a:ext cx="151" cy="181"/>
                <a:chOff x="480" y="3024"/>
                <a:chExt cx="284" cy="576"/>
              </a:xfrm>
            </p:grpSpPr>
            <p:sp>
              <p:nvSpPr>
                <p:cNvPr id="154686" name="Freeform 95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7" name="Freeform 96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77" name="Group 97"/>
              <p:cNvGrpSpPr>
                <a:grpSpLocks/>
              </p:cNvGrpSpPr>
              <p:nvPr/>
            </p:nvGrpSpPr>
            <p:grpSpPr bwMode="auto">
              <a:xfrm>
                <a:off x="3805" y="3744"/>
                <a:ext cx="151" cy="181"/>
                <a:chOff x="480" y="3024"/>
                <a:chExt cx="284" cy="576"/>
              </a:xfrm>
            </p:grpSpPr>
            <p:sp>
              <p:nvSpPr>
                <p:cNvPr id="154684" name="Freeform 9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5" name="Freeform 9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78" name="Group 100"/>
              <p:cNvGrpSpPr>
                <a:grpSpLocks/>
              </p:cNvGrpSpPr>
              <p:nvPr/>
            </p:nvGrpSpPr>
            <p:grpSpPr bwMode="auto">
              <a:xfrm flipV="1">
                <a:off x="3820" y="4032"/>
                <a:ext cx="121" cy="150"/>
                <a:chOff x="5376" y="2304"/>
                <a:chExt cx="240" cy="288"/>
              </a:xfrm>
            </p:grpSpPr>
            <p:sp>
              <p:nvSpPr>
                <p:cNvPr id="154682" name="Freeform 10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3" name="Freeform 10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79" name="Group 103"/>
              <p:cNvGrpSpPr>
                <a:grpSpLocks/>
              </p:cNvGrpSpPr>
              <p:nvPr/>
            </p:nvGrpSpPr>
            <p:grpSpPr bwMode="auto">
              <a:xfrm flipV="1">
                <a:off x="4013" y="4032"/>
                <a:ext cx="121" cy="150"/>
                <a:chOff x="5376" y="2304"/>
                <a:chExt cx="240" cy="288"/>
              </a:xfrm>
            </p:grpSpPr>
            <p:sp>
              <p:nvSpPr>
                <p:cNvPr id="154680" name="Freeform 104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1" name="Freeform 105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632" name="Group 106"/>
            <p:cNvGrpSpPr>
              <a:grpSpLocks/>
            </p:cNvGrpSpPr>
            <p:nvPr/>
          </p:nvGrpSpPr>
          <p:grpSpPr bwMode="auto">
            <a:xfrm>
              <a:off x="3665" y="3477"/>
              <a:ext cx="801" cy="801"/>
              <a:chOff x="4560" y="3216"/>
              <a:chExt cx="1056" cy="1056"/>
            </a:xfrm>
          </p:grpSpPr>
          <p:sp>
            <p:nvSpPr>
              <p:cNvPr id="154654" name="Oval 107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1056" cy="1056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55" name="Group 108"/>
              <p:cNvGrpSpPr>
                <a:grpSpLocks/>
              </p:cNvGrpSpPr>
              <p:nvPr/>
            </p:nvGrpSpPr>
            <p:grpSpPr bwMode="auto">
              <a:xfrm>
                <a:off x="4896" y="3312"/>
                <a:ext cx="178" cy="362"/>
                <a:chOff x="480" y="3024"/>
                <a:chExt cx="284" cy="576"/>
              </a:xfrm>
            </p:grpSpPr>
            <p:sp>
              <p:nvSpPr>
                <p:cNvPr id="154671" name="Freeform 109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2" name="Freeform 110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56" name="Group 111"/>
              <p:cNvGrpSpPr>
                <a:grpSpLocks/>
              </p:cNvGrpSpPr>
              <p:nvPr/>
            </p:nvGrpSpPr>
            <p:grpSpPr bwMode="auto">
              <a:xfrm>
                <a:off x="5088" y="3312"/>
                <a:ext cx="179" cy="362"/>
                <a:chOff x="480" y="3024"/>
                <a:chExt cx="284" cy="576"/>
              </a:xfrm>
            </p:grpSpPr>
            <p:sp>
              <p:nvSpPr>
                <p:cNvPr id="154669" name="Freeform 11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0" name="Freeform 11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57" name="Group 114"/>
              <p:cNvGrpSpPr>
                <a:grpSpLocks/>
              </p:cNvGrpSpPr>
              <p:nvPr/>
            </p:nvGrpSpPr>
            <p:grpSpPr bwMode="auto">
              <a:xfrm>
                <a:off x="5102" y="3744"/>
                <a:ext cx="151" cy="181"/>
                <a:chOff x="480" y="3024"/>
                <a:chExt cx="284" cy="576"/>
              </a:xfrm>
            </p:grpSpPr>
            <p:sp>
              <p:nvSpPr>
                <p:cNvPr id="154667" name="Freeform 115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8" name="Freeform 116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58" name="Group 117"/>
              <p:cNvGrpSpPr>
                <a:grpSpLocks/>
              </p:cNvGrpSpPr>
              <p:nvPr/>
            </p:nvGrpSpPr>
            <p:grpSpPr bwMode="auto">
              <a:xfrm>
                <a:off x="4909" y="3744"/>
                <a:ext cx="151" cy="181"/>
                <a:chOff x="480" y="3024"/>
                <a:chExt cx="284" cy="576"/>
              </a:xfrm>
            </p:grpSpPr>
            <p:sp>
              <p:nvSpPr>
                <p:cNvPr id="154665" name="Freeform 11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6" name="Freeform 11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59" name="Group 120"/>
              <p:cNvGrpSpPr>
                <a:grpSpLocks/>
              </p:cNvGrpSpPr>
              <p:nvPr/>
            </p:nvGrpSpPr>
            <p:grpSpPr bwMode="auto">
              <a:xfrm flipV="1">
                <a:off x="4924" y="4032"/>
                <a:ext cx="121" cy="150"/>
                <a:chOff x="5376" y="2304"/>
                <a:chExt cx="240" cy="288"/>
              </a:xfrm>
            </p:grpSpPr>
            <p:sp>
              <p:nvSpPr>
                <p:cNvPr id="154663" name="Freeform 12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4" name="Freeform 12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60" name="Group 123"/>
              <p:cNvGrpSpPr>
                <a:grpSpLocks/>
              </p:cNvGrpSpPr>
              <p:nvPr/>
            </p:nvGrpSpPr>
            <p:grpSpPr bwMode="auto">
              <a:xfrm flipV="1">
                <a:off x="5117" y="4032"/>
                <a:ext cx="121" cy="150"/>
                <a:chOff x="5376" y="2304"/>
                <a:chExt cx="240" cy="288"/>
              </a:xfrm>
            </p:grpSpPr>
            <p:sp>
              <p:nvSpPr>
                <p:cNvPr id="154661" name="Freeform 124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2" name="Freeform 125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4633" name="Rectangle 126"/>
            <p:cNvSpPr>
              <a:spLocks noChangeArrowheads="1"/>
            </p:cNvSpPr>
            <p:nvPr/>
          </p:nvSpPr>
          <p:spPr bwMode="auto">
            <a:xfrm>
              <a:off x="0" y="3441"/>
              <a:ext cx="948" cy="231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metaphase1</a:t>
              </a:r>
            </a:p>
          </p:txBody>
        </p:sp>
        <p:grpSp>
          <p:nvGrpSpPr>
            <p:cNvPr id="154634" name="Group 46"/>
            <p:cNvGrpSpPr>
              <a:grpSpLocks/>
            </p:cNvGrpSpPr>
            <p:nvPr/>
          </p:nvGrpSpPr>
          <p:grpSpPr bwMode="auto">
            <a:xfrm>
              <a:off x="806" y="3477"/>
              <a:ext cx="801" cy="801"/>
              <a:chOff x="1056" y="3216"/>
              <a:chExt cx="1056" cy="1056"/>
            </a:xfrm>
          </p:grpSpPr>
          <p:sp>
            <p:nvSpPr>
              <p:cNvPr id="154635" name="Oval 47"/>
              <p:cNvSpPr>
                <a:spLocks noChangeArrowheads="1"/>
              </p:cNvSpPr>
              <p:nvPr/>
            </p:nvSpPr>
            <p:spPr bwMode="auto">
              <a:xfrm>
                <a:off x="1056" y="3216"/>
                <a:ext cx="1056" cy="1056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36" name="Group 48"/>
              <p:cNvGrpSpPr>
                <a:grpSpLocks/>
              </p:cNvGrpSpPr>
              <p:nvPr/>
            </p:nvGrpSpPr>
            <p:grpSpPr bwMode="auto">
              <a:xfrm>
                <a:off x="1392" y="3312"/>
                <a:ext cx="178" cy="362"/>
                <a:chOff x="480" y="3024"/>
                <a:chExt cx="284" cy="576"/>
              </a:xfrm>
            </p:grpSpPr>
            <p:sp>
              <p:nvSpPr>
                <p:cNvPr id="154652" name="Freeform 49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3" name="Freeform 50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37" name="Group 51"/>
              <p:cNvGrpSpPr>
                <a:grpSpLocks/>
              </p:cNvGrpSpPr>
              <p:nvPr/>
            </p:nvGrpSpPr>
            <p:grpSpPr bwMode="auto">
              <a:xfrm>
                <a:off x="1584" y="3312"/>
                <a:ext cx="179" cy="362"/>
                <a:chOff x="480" y="3024"/>
                <a:chExt cx="284" cy="576"/>
              </a:xfrm>
            </p:grpSpPr>
            <p:sp>
              <p:nvSpPr>
                <p:cNvPr id="154650" name="Freeform 5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1" name="Freeform 5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38" name="Group 54"/>
              <p:cNvGrpSpPr>
                <a:grpSpLocks/>
              </p:cNvGrpSpPr>
              <p:nvPr/>
            </p:nvGrpSpPr>
            <p:grpSpPr bwMode="auto">
              <a:xfrm>
                <a:off x="1598" y="3744"/>
                <a:ext cx="151" cy="181"/>
                <a:chOff x="480" y="3024"/>
                <a:chExt cx="284" cy="576"/>
              </a:xfrm>
            </p:grpSpPr>
            <p:sp>
              <p:nvSpPr>
                <p:cNvPr id="154648" name="Freeform 55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9" name="Freeform 56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39" name="Group 57"/>
              <p:cNvGrpSpPr>
                <a:grpSpLocks/>
              </p:cNvGrpSpPr>
              <p:nvPr/>
            </p:nvGrpSpPr>
            <p:grpSpPr bwMode="auto">
              <a:xfrm>
                <a:off x="1405" y="3744"/>
                <a:ext cx="151" cy="181"/>
                <a:chOff x="480" y="3024"/>
                <a:chExt cx="284" cy="576"/>
              </a:xfrm>
            </p:grpSpPr>
            <p:sp>
              <p:nvSpPr>
                <p:cNvPr id="154646" name="Freeform 5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7" name="Freeform 5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88 w 152"/>
                    <a:gd name="T3" fmla="*/ 179 h 624"/>
                    <a:gd name="T4" fmla="*/ 29 w 152"/>
                    <a:gd name="T5" fmla="*/ 386 h 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40" name="Group 60"/>
              <p:cNvGrpSpPr>
                <a:grpSpLocks/>
              </p:cNvGrpSpPr>
              <p:nvPr/>
            </p:nvGrpSpPr>
            <p:grpSpPr bwMode="auto">
              <a:xfrm flipV="1">
                <a:off x="1420" y="4032"/>
                <a:ext cx="121" cy="150"/>
                <a:chOff x="5376" y="2304"/>
                <a:chExt cx="240" cy="288"/>
              </a:xfrm>
            </p:grpSpPr>
            <p:sp>
              <p:nvSpPr>
                <p:cNvPr id="154644" name="Freeform 6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5" name="Freeform 6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641" name="Group 63"/>
              <p:cNvGrpSpPr>
                <a:grpSpLocks/>
              </p:cNvGrpSpPr>
              <p:nvPr/>
            </p:nvGrpSpPr>
            <p:grpSpPr bwMode="auto">
              <a:xfrm flipV="1">
                <a:off x="1613" y="4032"/>
                <a:ext cx="121" cy="150"/>
                <a:chOff x="5376" y="2304"/>
                <a:chExt cx="240" cy="288"/>
              </a:xfrm>
            </p:grpSpPr>
            <p:sp>
              <p:nvSpPr>
                <p:cNvPr id="154642" name="Freeform 64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3" name="Freeform 65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455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"/>
          <a:stretch>
            <a:fillRect/>
          </a:stretch>
        </p:blipFill>
        <p:spPr bwMode="auto">
          <a:xfrm>
            <a:off x="0" y="911225"/>
            <a:ext cx="91440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Mitosis vs. Meiosis</a:t>
            </a:r>
          </a:p>
        </p:txBody>
      </p:sp>
    </p:spTree>
    <p:extLst>
      <p:ext uri="{BB962C8B-B14F-4D97-AF65-F5344CB8AC3E}">
        <p14:creationId xmlns:p14="http://schemas.microsoft.com/office/powerpoint/2010/main" val="238525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Mitosis and Meiosis</a:t>
            </a:r>
          </a:p>
        </p:txBody>
      </p:sp>
      <p:sp>
        <p:nvSpPr>
          <p:cNvPr id="4249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315200" cy="5105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Mitosis</a:t>
            </a:r>
            <a:endParaRPr lang="en-US" dirty="0"/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End product is 2 genetically identical diploid cells.</a:t>
            </a:r>
          </a:p>
          <a:p>
            <a:pPr lvl="1">
              <a:defRPr/>
            </a:pPr>
            <a:r>
              <a:rPr lang="en-US" u="sng" dirty="0" smtClean="0"/>
              <a:t>exact </a:t>
            </a:r>
            <a:r>
              <a:rPr lang="en-US" u="sng" dirty="0"/>
              <a:t>copies</a:t>
            </a:r>
            <a:endParaRPr lang="en-US" dirty="0"/>
          </a:p>
          <a:p>
            <a:pPr lvl="2">
              <a:defRPr/>
            </a:pPr>
            <a:r>
              <a:rPr lang="en-US" dirty="0"/>
              <a:t>clones</a:t>
            </a:r>
          </a:p>
          <a:p>
            <a:pPr lvl="1">
              <a:defRPr/>
            </a:pPr>
            <a:r>
              <a:rPr lang="en-US" u="sng" dirty="0"/>
              <a:t>same number of </a:t>
            </a:r>
            <a:r>
              <a:rPr lang="en-US" u="sng" dirty="0" smtClean="0"/>
              <a:t>chromosomes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Mitosis makes body cells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Mitosis allows an organism to grow and make repairs</a:t>
            </a:r>
          </a:p>
          <a:p>
            <a:pPr lvl="1">
              <a:defRPr/>
            </a:pPr>
            <a:endParaRPr lang="en-US" u="sng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424984" name="Picture 24" descr="pengui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5" name="Picture 25" descr="pengui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6" name="Picture 26" descr="pengui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9812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7" name="Picture 27" descr="penguin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971800"/>
            <a:ext cx="1049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8" name="Picture 28" descr="penguin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9" name="Picture 29" descr="penguin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238" y="3505200"/>
            <a:ext cx="112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0" name="Picture 30" descr="penguin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4384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1" name="Picture 31" descr="penguin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4478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2" name="Picture 32" descr="penguin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102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93" name="AutoShape 33"/>
          <p:cNvSpPr>
            <a:spLocks noChangeArrowheads="1"/>
          </p:cNvSpPr>
          <p:nvPr/>
        </p:nvSpPr>
        <p:spPr bwMode="auto">
          <a:xfrm>
            <a:off x="5638800" y="5715000"/>
            <a:ext cx="1387475" cy="1062038"/>
          </a:xfrm>
          <a:prstGeom prst="wedgeEllipseCallout">
            <a:avLst>
              <a:gd name="adj1" fmla="val 131806"/>
              <a:gd name="adj2" fmla="val -40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tIns="9144" rIns="9144" bIns="9144" anchor="ctr"/>
          <a:lstStyle/>
          <a:p>
            <a:pPr>
              <a:defRPr/>
            </a:pP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Aaaargh!</a:t>
            </a:r>
            <a:br>
              <a:rPr lang="en-US" sz="16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I</a:t>
            </a:r>
            <a:r>
              <a:rPr lang="ja-JP" altLang="en-US" sz="1600" b="1">
                <a:solidFill>
                  <a:srgbClr val="0F116A"/>
                </a:solidFill>
                <a:latin typeface="Arial"/>
              </a:rPr>
              <a:t>’</a:t>
            </a: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m seeing</a:t>
            </a:r>
            <a:br>
              <a:rPr lang="en-US" sz="16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double!</a:t>
            </a:r>
          </a:p>
        </p:txBody>
      </p:sp>
    </p:spTree>
    <p:extLst>
      <p:ext uri="{BB962C8B-B14F-4D97-AF65-F5344CB8AC3E}">
        <p14:creationId xmlns:p14="http://schemas.microsoft.com/office/powerpoint/2010/main" val="1146370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4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2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2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4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 autoUpdateAnimBg="0"/>
      <p:bldP spid="42499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152400"/>
            <a:ext cx="6453187" cy="1219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Mitosis and Meiosis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1219200"/>
            <a:ext cx="645795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</a:rPr>
              <a:t>Meiosis</a:t>
            </a: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End product is 4 genetically different haploid cells. 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have half the number of chromosomes as the parent cell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genetically different from the diploid cell and from each other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Meiosis is how sexually reproducing organisms produce gametes (sex cells).</a:t>
            </a: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029200" y="4722813"/>
            <a:ext cx="4114800" cy="2125662"/>
            <a:chOff x="2159" y="1317"/>
            <a:chExt cx="2592" cy="1339"/>
          </a:xfrm>
        </p:grpSpPr>
        <p:sp>
          <p:nvSpPr>
            <p:cNvPr id="160777" name="Rectangle 13"/>
            <p:cNvSpPr>
              <a:spLocks noChangeArrowheads="1"/>
            </p:cNvSpPr>
            <p:nvPr/>
          </p:nvSpPr>
          <p:spPr bwMode="auto">
            <a:xfrm>
              <a:off x="2159" y="1775"/>
              <a:ext cx="849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Jonas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Brothers</a:t>
              </a:r>
            </a:p>
          </p:txBody>
        </p:sp>
        <p:pic>
          <p:nvPicPr>
            <p:cNvPr id="160778" name="Picture 32" descr="jonas_brothers03_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13" b="25600"/>
            <a:stretch>
              <a:fillRect/>
            </a:stretch>
          </p:blipFill>
          <p:spPr bwMode="auto">
            <a:xfrm>
              <a:off x="3031" y="1317"/>
              <a:ext cx="1720" cy="1339"/>
            </a:xfrm>
            <a:prstGeom prst="rect">
              <a:avLst/>
            </a:prstGeom>
            <a:noFill/>
            <a:ln w="9525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28"/>
          <p:cNvGrpSpPr>
            <a:grpSpLocks/>
          </p:cNvGrpSpPr>
          <p:nvPr/>
        </p:nvGrpSpPr>
        <p:grpSpPr bwMode="auto">
          <a:xfrm>
            <a:off x="6324600" y="228600"/>
            <a:ext cx="2819400" cy="4419600"/>
            <a:chOff x="144" y="1536"/>
            <a:chExt cx="1776" cy="2784"/>
          </a:xfrm>
        </p:grpSpPr>
        <p:pic>
          <p:nvPicPr>
            <p:cNvPr id="16077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1776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4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0"/>
            <a:stretch>
              <a:fillRect/>
            </a:stretch>
          </p:blipFill>
          <p:spPr bwMode="auto">
            <a:xfrm>
              <a:off x="144" y="2832"/>
              <a:ext cx="864" cy="1211"/>
            </a:xfrm>
            <a:prstGeom prst="rect">
              <a:avLst/>
            </a:prstGeom>
            <a:noFill/>
            <a:ln w="9525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775" name="Rectangle 4"/>
            <p:cNvSpPr>
              <a:spLocks noChangeArrowheads="1"/>
            </p:cNvSpPr>
            <p:nvPr/>
          </p:nvSpPr>
          <p:spPr bwMode="auto">
            <a:xfrm>
              <a:off x="144" y="4051"/>
              <a:ext cx="1553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Baldwin brothers</a:t>
              </a:r>
            </a:p>
          </p:txBody>
        </p:sp>
        <p:pic>
          <p:nvPicPr>
            <p:cNvPr id="160776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32"/>
              <a:ext cx="904" cy="1212"/>
            </a:xfrm>
            <a:prstGeom prst="rect">
              <a:avLst/>
            </a:prstGeom>
            <a:noFill/>
            <a:ln w="9525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87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AutoShape 62"/>
          <p:cNvSpPr>
            <a:spLocks noChangeArrowheads="1"/>
          </p:cNvSpPr>
          <p:nvPr/>
        </p:nvSpPr>
        <p:spPr bwMode="auto">
          <a:xfrm>
            <a:off x="7186613" y="5773738"/>
            <a:ext cx="1374775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mitosis</a:t>
            </a:r>
          </a:p>
        </p:txBody>
      </p:sp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7340600" y="5216525"/>
            <a:ext cx="1011238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zygote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1114425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5484813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77724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Putting it all together…</a:t>
            </a:r>
          </a:p>
        </p:txBody>
      </p:sp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2406650" y="2559050"/>
            <a:ext cx="1485900" cy="1485900"/>
            <a:chOff x="720" y="2880"/>
            <a:chExt cx="936" cy="936"/>
          </a:xfrm>
        </p:grpSpPr>
        <p:sp>
          <p:nvSpPr>
            <p:cNvPr id="162879" name="Oval 7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0" name="Rectangle 8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23" name="Group 9"/>
          <p:cNvGrpSpPr>
            <a:grpSpLocks/>
          </p:cNvGrpSpPr>
          <p:nvPr/>
        </p:nvGrpSpPr>
        <p:grpSpPr bwMode="auto">
          <a:xfrm>
            <a:off x="1758950" y="4445000"/>
            <a:ext cx="2171700" cy="2413000"/>
            <a:chOff x="1896" y="2832"/>
            <a:chExt cx="1368" cy="1520"/>
          </a:xfrm>
        </p:grpSpPr>
        <p:grpSp>
          <p:nvGrpSpPr>
            <p:cNvPr id="162875" name="Group 10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62877" name="Freeform 11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78" name="Oval 12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876" name="Rectangle 13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62824" name="AutoShape 14"/>
          <p:cNvSpPr>
            <a:spLocks noChangeArrowheads="1"/>
          </p:cNvSpPr>
          <p:nvPr/>
        </p:nvSpPr>
        <p:spPr bwMode="auto">
          <a:xfrm>
            <a:off x="1114425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5" name="Group 15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162873" name="Oval 16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4" name="Rectangle 17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62826" name="Rectangle 18"/>
          <p:cNvSpPr>
            <a:spLocks noChangeArrowheads="1"/>
          </p:cNvSpPr>
          <p:nvPr/>
        </p:nvSpPr>
        <p:spPr bwMode="auto">
          <a:xfrm>
            <a:off x="2825750" y="3944938"/>
            <a:ext cx="681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162827" name="Rectangle 19"/>
          <p:cNvSpPr>
            <a:spLocks noChangeArrowheads="1"/>
          </p:cNvSpPr>
          <p:nvPr/>
        </p:nvSpPr>
        <p:spPr bwMode="auto">
          <a:xfrm>
            <a:off x="2655888" y="60960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62828" name="Group 20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162871" name="Oval 21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Rectangle 22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62829" name="AutoShape 23"/>
          <p:cNvSpPr>
            <a:spLocks noChangeArrowheads="1"/>
          </p:cNvSpPr>
          <p:nvPr/>
        </p:nvSpPr>
        <p:spPr bwMode="auto">
          <a:xfrm>
            <a:off x="1257300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62830" name="Group 24"/>
          <p:cNvGrpSpPr>
            <a:grpSpLocks/>
          </p:cNvGrpSpPr>
          <p:nvPr/>
        </p:nvGrpSpPr>
        <p:grpSpPr bwMode="auto">
          <a:xfrm>
            <a:off x="6851650" y="2876550"/>
            <a:ext cx="2178050" cy="2178050"/>
            <a:chOff x="4835" y="2064"/>
            <a:chExt cx="936" cy="936"/>
          </a:xfrm>
        </p:grpSpPr>
        <p:sp>
          <p:nvSpPr>
            <p:cNvPr id="162869" name="Oval 25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0" name="Rectangle 26"/>
            <p:cNvSpPr>
              <a:spLocks noChangeArrowheads="1"/>
            </p:cNvSpPr>
            <p:nvPr/>
          </p:nvSpPr>
          <p:spPr bwMode="auto">
            <a:xfrm>
              <a:off x="5160" y="2387"/>
              <a:ext cx="310" cy="288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62831" name="AutoShape 27"/>
          <p:cNvSpPr>
            <a:spLocks noChangeArrowheads="1"/>
          </p:cNvSpPr>
          <p:nvPr/>
        </p:nvSpPr>
        <p:spPr bwMode="auto">
          <a:xfrm>
            <a:off x="3665538" y="3911600"/>
            <a:ext cx="604837" cy="304800"/>
          </a:xfrm>
          <a:prstGeom prst="rightArrow">
            <a:avLst>
              <a:gd name="adj1" fmla="val 50000"/>
              <a:gd name="adj2" fmla="val 49609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32" name="Group 28"/>
          <p:cNvGrpSpPr>
            <a:grpSpLocks/>
          </p:cNvGrpSpPr>
          <p:nvPr/>
        </p:nvGrpSpPr>
        <p:grpSpPr bwMode="auto">
          <a:xfrm>
            <a:off x="4346575" y="2768600"/>
            <a:ext cx="1485900" cy="1485900"/>
            <a:chOff x="720" y="2880"/>
            <a:chExt cx="936" cy="936"/>
          </a:xfrm>
        </p:grpSpPr>
        <p:sp>
          <p:nvSpPr>
            <p:cNvPr id="162867" name="Oval 29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8" name="Rectangle 30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33" name="Group 31"/>
          <p:cNvGrpSpPr>
            <a:grpSpLocks/>
          </p:cNvGrpSpPr>
          <p:nvPr/>
        </p:nvGrpSpPr>
        <p:grpSpPr bwMode="auto">
          <a:xfrm>
            <a:off x="3646488" y="3784600"/>
            <a:ext cx="2171700" cy="2413000"/>
            <a:chOff x="1896" y="2832"/>
            <a:chExt cx="1368" cy="1520"/>
          </a:xfrm>
        </p:grpSpPr>
        <p:grpSp>
          <p:nvGrpSpPr>
            <p:cNvPr id="162863" name="Group 32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62865" name="Freeform 33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66" name="Oval 34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864" name="Rectangle 35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62834" name="AutoShape 36"/>
          <p:cNvSpPr>
            <a:spLocks noChangeArrowheads="1"/>
          </p:cNvSpPr>
          <p:nvPr/>
        </p:nvSpPr>
        <p:spPr bwMode="auto">
          <a:xfrm>
            <a:off x="4117975" y="5610225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fertilization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162835" name="AutoShape 38"/>
          <p:cNvSpPr>
            <a:spLocks noChangeArrowheads="1"/>
          </p:cNvSpPr>
          <p:nvPr/>
        </p:nvSpPr>
        <p:spPr bwMode="auto">
          <a:xfrm>
            <a:off x="6678613" y="6261100"/>
            <a:ext cx="2390775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development</a:t>
            </a:r>
          </a:p>
        </p:txBody>
      </p:sp>
      <p:sp>
        <p:nvSpPr>
          <p:cNvPr id="506919" name="AutoShape 3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74638" y="1320800"/>
            <a:ext cx="8729662" cy="5080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</p:spPr>
        <p:txBody>
          <a:bodyPr lIns="45720" rIns="45720"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800"/>
              <a:t>meiosis </a:t>
            </a:r>
            <a:r>
              <a:rPr lang="en-US" sz="2800">
                <a:sym typeface="Symbol" charset="2"/>
              </a:rPr>
              <a:t> </a:t>
            </a:r>
            <a:r>
              <a:rPr lang="en-US" sz="2800"/>
              <a:t>fertilization </a:t>
            </a:r>
            <a:r>
              <a:rPr lang="en-US" sz="2800">
                <a:sym typeface="Symbol" charset="2"/>
              </a:rPr>
              <a:t> mitosis + development</a:t>
            </a:r>
          </a:p>
        </p:txBody>
      </p:sp>
      <p:grpSp>
        <p:nvGrpSpPr>
          <p:cNvPr id="162837" name="Group 40"/>
          <p:cNvGrpSpPr>
            <a:grpSpLocks/>
          </p:cNvGrpSpPr>
          <p:nvPr/>
        </p:nvGrpSpPr>
        <p:grpSpPr bwMode="auto">
          <a:xfrm>
            <a:off x="7780338" y="3006725"/>
            <a:ext cx="1158875" cy="1158875"/>
            <a:chOff x="4835" y="2064"/>
            <a:chExt cx="936" cy="936"/>
          </a:xfrm>
        </p:grpSpPr>
        <p:sp>
          <p:nvSpPr>
            <p:cNvPr id="162861" name="Oval 41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2" name="Rectangle 42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38" name="Group 43"/>
          <p:cNvGrpSpPr>
            <a:grpSpLocks/>
          </p:cNvGrpSpPr>
          <p:nvPr/>
        </p:nvGrpSpPr>
        <p:grpSpPr bwMode="auto">
          <a:xfrm>
            <a:off x="7073900" y="3851275"/>
            <a:ext cx="1158875" cy="1158875"/>
            <a:chOff x="4835" y="2064"/>
            <a:chExt cx="936" cy="936"/>
          </a:xfrm>
        </p:grpSpPr>
        <p:sp>
          <p:nvSpPr>
            <p:cNvPr id="162859" name="Oval 44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Rectangle 45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39" name="Group 46"/>
          <p:cNvGrpSpPr>
            <a:grpSpLocks/>
          </p:cNvGrpSpPr>
          <p:nvPr/>
        </p:nvGrpSpPr>
        <p:grpSpPr bwMode="auto">
          <a:xfrm>
            <a:off x="6792913" y="3013075"/>
            <a:ext cx="1158875" cy="1158875"/>
            <a:chOff x="4835" y="2064"/>
            <a:chExt cx="936" cy="936"/>
          </a:xfrm>
        </p:grpSpPr>
        <p:sp>
          <p:nvSpPr>
            <p:cNvPr id="162857" name="Oval 47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8" name="Rectangle 48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40" name="Group 49"/>
          <p:cNvGrpSpPr>
            <a:grpSpLocks/>
          </p:cNvGrpSpPr>
          <p:nvPr/>
        </p:nvGrpSpPr>
        <p:grpSpPr bwMode="auto">
          <a:xfrm>
            <a:off x="7880350" y="3817938"/>
            <a:ext cx="1158875" cy="1158875"/>
            <a:chOff x="4835" y="2064"/>
            <a:chExt cx="936" cy="936"/>
          </a:xfrm>
        </p:grpSpPr>
        <p:sp>
          <p:nvSpPr>
            <p:cNvPr id="162855" name="Oval 50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6" name="Rectangle 51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41" name="Group 52"/>
          <p:cNvGrpSpPr>
            <a:grpSpLocks/>
          </p:cNvGrpSpPr>
          <p:nvPr/>
        </p:nvGrpSpPr>
        <p:grpSpPr bwMode="auto">
          <a:xfrm>
            <a:off x="7256463" y="2633663"/>
            <a:ext cx="1158875" cy="1158875"/>
            <a:chOff x="4835" y="2064"/>
            <a:chExt cx="936" cy="936"/>
          </a:xfrm>
        </p:grpSpPr>
        <p:sp>
          <p:nvSpPr>
            <p:cNvPr id="162853" name="Oval 53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4" name="Rectangle 54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42" name="Group 55"/>
          <p:cNvGrpSpPr>
            <a:grpSpLocks/>
          </p:cNvGrpSpPr>
          <p:nvPr/>
        </p:nvGrpSpPr>
        <p:grpSpPr bwMode="auto">
          <a:xfrm>
            <a:off x="7346950" y="4048125"/>
            <a:ext cx="1158875" cy="1158875"/>
            <a:chOff x="4835" y="2064"/>
            <a:chExt cx="936" cy="936"/>
          </a:xfrm>
        </p:grpSpPr>
        <p:sp>
          <p:nvSpPr>
            <p:cNvPr id="162851" name="Oval 56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2" name="Rectangle 57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43" name="Group 58"/>
          <p:cNvGrpSpPr>
            <a:grpSpLocks/>
          </p:cNvGrpSpPr>
          <p:nvPr/>
        </p:nvGrpSpPr>
        <p:grpSpPr bwMode="auto">
          <a:xfrm>
            <a:off x="6646863" y="3394075"/>
            <a:ext cx="1158875" cy="1158875"/>
            <a:chOff x="4835" y="2064"/>
            <a:chExt cx="936" cy="936"/>
          </a:xfrm>
        </p:grpSpPr>
        <p:sp>
          <p:nvSpPr>
            <p:cNvPr id="162849" name="Oval 59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0" name="Rectangle 60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2844" name="Group 64"/>
          <p:cNvGrpSpPr>
            <a:grpSpLocks/>
          </p:cNvGrpSpPr>
          <p:nvPr/>
        </p:nvGrpSpPr>
        <p:grpSpPr bwMode="auto">
          <a:xfrm>
            <a:off x="7985125" y="3257550"/>
            <a:ext cx="1158875" cy="1158875"/>
            <a:chOff x="4835" y="2064"/>
            <a:chExt cx="936" cy="936"/>
          </a:xfrm>
        </p:grpSpPr>
        <p:sp>
          <p:nvSpPr>
            <p:cNvPr id="162847" name="Oval 65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8" name="Rectangle 66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pic>
        <p:nvPicPr>
          <p:cNvPr id="162845" name="Picture 61" descr="f51-20_structure_of_the_c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/>
          <a:stretch>
            <a:fillRect/>
          </a:stretch>
        </p:blipFill>
        <p:spPr bwMode="auto">
          <a:xfrm>
            <a:off x="6126163" y="2027238"/>
            <a:ext cx="30178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46" name="AutoShape 67"/>
          <p:cNvSpPr>
            <a:spLocks noChangeArrowheads="1"/>
          </p:cNvSpPr>
          <p:nvPr/>
        </p:nvSpPr>
        <p:spPr bwMode="auto">
          <a:xfrm>
            <a:off x="2538413" y="2109788"/>
            <a:ext cx="1260475" cy="3730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gametes</a:t>
            </a:r>
            <a:endParaRPr lang="en-US" sz="3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4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11442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12-4 Mutations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33400"/>
            <a:ext cx="4027487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Mutations</a:t>
            </a:r>
          </a:p>
        </p:txBody>
      </p:sp>
      <p:pic>
        <p:nvPicPr>
          <p:cNvPr id="164867" name="Picture 4" descr="12_04_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59598" r="13104" b="5859"/>
          <a:stretch>
            <a:fillRect/>
          </a:stretch>
        </p:blipFill>
        <p:spPr>
          <a:xfrm>
            <a:off x="388938" y="2798763"/>
            <a:ext cx="3260725" cy="1082675"/>
          </a:xfrm>
          <a:noFill/>
        </p:spPr>
      </p:pic>
      <p:pic>
        <p:nvPicPr>
          <p:cNvPr id="164868" name="Picture 5" descr="12_04_1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3" r="9381" b="8458"/>
          <a:stretch>
            <a:fillRect/>
          </a:stretch>
        </p:blipFill>
        <p:spPr>
          <a:xfrm>
            <a:off x="4357688" y="2771775"/>
            <a:ext cx="4756150" cy="1090613"/>
          </a:xfrm>
          <a:noFill/>
        </p:spPr>
      </p:pic>
      <p:pic>
        <p:nvPicPr>
          <p:cNvPr id="164869" name="Picture 6" descr="12_04_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55902" r="18146" b="8467"/>
          <a:stretch>
            <a:fillRect/>
          </a:stretch>
        </p:blipFill>
        <p:spPr bwMode="auto">
          <a:xfrm>
            <a:off x="4546600" y="4189413"/>
            <a:ext cx="3992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7" descr="12_04_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46216" r="2515" b="6143"/>
          <a:stretch>
            <a:fillRect/>
          </a:stretch>
        </p:blipFill>
        <p:spPr bwMode="auto">
          <a:xfrm>
            <a:off x="127000" y="4300538"/>
            <a:ext cx="42306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8" descr="12_0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98"/>
          <a:stretch>
            <a:fillRect/>
          </a:stretch>
        </p:blipFill>
        <p:spPr bwMode="auto">
          <a:xfrm>
            <a:off x="1962150" y="1330325"/>
            <a:ext cx="48847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3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u="sng">
                <a:latin typeface="Arial" charset="0"/>
                <a:ea typeface="ＭＳ Ｐゴシック" charset="0"/>
                <a:cs typeface="ＭＳ Ｐゴシック" charset="0"/>
              </a:rPr>
              <a:t>Mutations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are changes in the genetic material.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Errors in meiosis can lead to </a:t>
            </a:r>
            <a:r>
              <a:rPr lang="en-US" b="1" u="sng">
                <a:latin typeface="Arial" charset="0"/>
                <a:ea typeface="ＭＳ Ｐゴシック" charset="0"/>
              </a:rPr>
              <a:t>chromosomal mutations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involve changes in the number or structure of chromosomes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include deletions, duplications, inversions, and translocations</a:t>
            </a:r>
          </a:p>
          <a:p>
            <a:pPr lvl="3" eaLnBrk="1" hangingPunct="1"/>
            <a:endParaRPr lang="en-US" b="1" u="sng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2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Deletions involve the loss of all or part of a chromosome.</a:t>
            </a:r>
          </a:p>
        </p:txBody>
      </p:sp>
      <p:pic>
        <p:nvPicPr>
          <p:cNvPr id="168962" name="Picture 3" descr="12_0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035175"/>
            <a:ext cx="6805612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2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Duplications produce extra copies of parts of a chromosome.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1010" name="Picture 3" descr="12_0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>
            <a:fillRect/>
          </a:stretch>
        </p:blipFill>
        <p:spPr bwMode="auto">
          <a:xfrm>
            <a:off x="1447800" y="1905000"/>
            <a:ext cx="63182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637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Inversions reverse the direction of parts of chromosomes.</a:t>
            </a:r>
          </a:p>
        </p:txBody>
      </p:sp>
      <p:pic>
        <p:nvPicPr>
          <p:cNvPr id="173058" name="Picture 3" descr="12_04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027238"/>
            <a:ext cx="6508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1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Chromosome Number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>
                <a:latin typeface="Arial" charset="0"/>
                <a:ea typeface="ＭＳ Ｐゴシック" charset="0"/>
                <a:cs typeface="ＭＳ Ｐゴシック" charset="0"/>
              </a:rPr>
              <a:t>Diploid cell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A cell that contains 2 sets of chromosomes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Have homologous chromosomes (pairs)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Symbol = 2N; where N = # of chromosomes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For humans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diploid number = 46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2N = 46.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152400" y="36513"/>
            <a:ext cx="1485900" cy="1485900"/>
            <a:chOff x="6172200" y="4191000"/>
            <a:chExt cx="1485900" cy="1485900"/>
          </a:xfrm>
        </p:grpSpPr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6172200" y="4191000"/>
              <a:ext cx="1485900" cy="1485900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 flipV="1">
              <a:off x="6934200" y="5105400"/>
              <a:ext cx="131763" cy="38100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 flipH="1">
              <a:off x="6629400" y="4419600"/>
              <a:ext cx="222250" cy="9144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7010400" y="4495800"/>
              <a:ext cx="187325" cy="4572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 flipH="1">
              <a:off x="6400800" y="4419600"/>
              <a:ext cx="222250" cy="9144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 flipH="1" flipV="1">
              <a:off x="7162800" y="5105400"/>
              <a:ext cx="131763" cy="38100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auto">
            <a:xfrm flipH="1">
              <a:off x="7315200" y="4495800"/>
              <a:ext cx="187325" cy="457200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10200" y="4724400"/>
            <a:ext cx="1485900" cy="1485900"/>
            <a:chOff x="5410200" y="4724400"/>
            <a:chExt cx="1485900" cy="1485900"/>
          </a:xfrm>
        </p:grpSpPr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5410200" y="4724400"/>
              <a:ext cx="1485900" cy="1485900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5819775" y="5130800"/>
              <a:ext cx="720725" cy="67151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rgbClr val="0F116A"/>
                  </a:solidFill>
                </a:rPr>
                <a:t>46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01013" cy="1524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Translocations occurs when part of one chromosome breaks off and attaches to another.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5106" name="Picture 3" descr="12_04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2786" r="2515" b="6143"/>
          <a:stretch>
            <a:fillRect/>
          </a:stretch>
        </p:blipFill>
        <p:spPr bwMode="auto">
          <a:xfrm>
            <a:off x="3092450" y="1447800"/>
            <a:ext cx="58229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30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Chromosomal Disorders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most common error in meiosis occurs when homologous chromosomes fail to separate.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Called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Nondisjunction</a:t>
            </a:r>
          </a:p>
          <a:p>
            <a:pPr lvl="2" eaLnBrk="1" hangingPunct="1"/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not coming apart.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abnormal numbers of chromosomes may find their way into gametes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May have 3 copies of the same chromosome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May have only 1 copy of a chromosome</a:t>
            </a:r>
          </a:p>
          <a:p>
            <a:pPr lvl="2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7065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Chromosomal Disorders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505200" cy="484822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Nondisjunction</a:t>
            </a:r>
          </a:p>
          <a:p>
            <a:pPr lvl="1"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9203" name="Picture 4" descr="sb4210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309938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Rectangle 6"/>
          <p:cNvSpPr>
            <a:spLocks noChangeArrowheads="1"/>
          </p:cNvSpPr>
          <p:nvPr/>
        </p:nvSpPr>
        <p:spPr bwMode="auto">
          <a:xfrm>
            <a:off x="4862513" y="2897188"/>
            <a:ext cx="113347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Text Box 7"/>
          <p:cNvSpPr txBox="1">
            <a:spLocks noChangeArrowheads="1"/>
          </p:cNvSpPr>
          <p:nvPr/>
        </p:nvSpPr>
        <p:spPr bwMode="auto">
          <a:xfrm>
            <a:off x="4464050" y="2762250"/>
            <a:ext cx="2039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Meiosis I:</a:t>
            </a:r>
          </a:p>
          <a:p>
            <a:pPr algn="ctr" eaLnBrk="1" hangingPunct="1"/>
            <a:r>
              <a:rPr lang="en-US" sz="1800" b="1"/>
              <a:t>Nondisjunction</a:t>
            </a:r>
          </a:p>
        </p:txBody>
      </p:sp>
      <p:sp>
        <p:nvSpPr>
          <p:cNvPr id="179206" name="Rectangle 8"/>
          <p:cNvSpPr>
            <a:spLocks noChangeArrowheads="1"/>
          </p:cNvSpPr>
          <p:nvPr/>
        </p:nvSpPr>
        <p:spPr bwMode="auto">
          <a:xfrm>
            <a:off x="5095875" y="4632325"/>
            <a:ext cx="765175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Text Box 9"/>
          <p:cNvSpPr txBox="1">
            <a:spLocks noChangeArrowheads="1"/>
          </p:cNvSpPr>
          <p:nvPr/>
        </p:nvSpPr>
        <p:spPr bwMode="auto">
          <a:xfrm>
            <a:off x="4838700" y="4389438"/>
            <a:ext cx="124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Meiosis II</a:t>
            </a:r>
          </a:p>
          <a:p>
            <a:pPr algn="ctr" eaLnBrk="1" hangingPunct="1"/>
            <a:endParaRPr lang="en-US" sz="1800" b="1"/>
          </a:p>
        </p:txBody>
      </p:sp>
      <p:sp>
        <p:nvSpPr>
          <p:cNvPr id="179208" name="Rectangle 10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8436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2743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Example Down Syndrome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Down syndrome involves three copies of chromosome 21.</a:t>
            </a:r>
          </a:p>
        </p:txBody>
      </p:sp>
    </p:spTree>
    <p:extLst>
      <p:ext uri="{BB962C8B-B14F-4D97-AF65-F5344CB8AC3E}">
        <p14:creationId xmlns:p14="http://schemas.microsoft.com/office/powerpoint/2010/main" val="317372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Chromosomal Disorders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60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Down syndrome produces mild to severe mental retardation.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 is characterized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increased susceptibility to many diseases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higher frequency of some birth defects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1251" name="Picture 4" descr="14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703388"/>
            <a:ext cx="4456113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Rectangle 5"/>
          <p:cNvSpPr>
            <a:spLocks noChangeArrowheads="1"/>
          </p:cNvSpPr>
          <p:nvPr/>
        </p:nvSpPr>
        <p:spPr bwMode="auto">
          <a:xfrm>
            <a:off x="4283075" y="1295400"/>
            <a:ext cx="438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Down Syndrome Karyotype</a:t>
            </a:r>
          </a:p>
        </p:txBody>
      </p:sp>
    </p:spTree>
    <p:extLst>
      <p:ext uri="{BB962C8B-B14F-4D97-AF65-F5344CB8AC3E}">
        <p14:creationId xmlns:p14="http://schemas.microsoft.com/office/powerpoint/2010/main" val="417882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Chromosomal Disorders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Sex Chromosome Disorders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 female with Turner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syndrome usually inherits only one X chromosome (karyotype 45,X).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Women with Turner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syndrome are sterile.</a:t>
            </a: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832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30600"/>
            <a:ext cx="44958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Chromosomal Disorders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Sex Chromosome Disorders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male with Klinefelter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syndrome inherits an extra X chromosome (karyotype 47,XXY).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extra X chromosome interferes with meiosis and usually prevents these individuals from reproducing.</a:t>
            </a:r>
          </a:p>
        </p:txBody>
      </p:sp>
      <p:pic>
        <p:nvPicPr>
          <p:cNvPr id="185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657600"/>
            <a:ext cx="45799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7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2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there pairs of chromosomes?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7239000" cy="3810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get 1 set from each parent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Each chromosome from dad has a matching chromosome from mom</a:t>
            </a:r>
          </a:p>
          <a:p>
            <a:pPr lvl="2" algn="l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the matching chromosomes are called  </a:t>
            </a:r>
            <a:r>
              <a:rPr lang="en-US" b="1" u="sng">
                <a:latin typeface="Arial" charset="0"/>
                <a:ea typeface="ＭＳ Ｐゴシック" charset="0"/>
              </a:rPr>
              <a:t>homologous chromosomes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  <p:grpSp>
        <p:nvGrpSpPr>
          <p:cNvPr id="16385" name="Group 16384"/>
          <p:cNvGrpSpPr>
            <a:grpSpLocks/>
          </p:cNvGrpSpPr>
          <p:nvPr/>
        </p:nvGrpSpPr>
        <p:grpSpPr bwMode="auto">
          <a:xfrm>
            <a:off x="685800" y="4191000"/>
            <a:ext cx="2362200" cy="2413000"/>
            <a:chOff x="914400" y="4191000"/>
            <a:chExt cx="2362200" cy="2413000"/>
          </a:xfrm>
        </p:grpSpPr>
        <p:grpSp>
          <p:nvGrpSpPr>
            <p:cNvPr id="93209" name="Group 11"/>
            <p:cNvGrpSpPr>
              <a:grpSpLocks/>
            </p:cNvGrpSpPr>
            <p:nvPr/>
          </p:nvGrpSpPr>
          <p:grpSpPr bwMode="auto">
            <a:xfrm>
              <a:off x="914400" y="4191000"/>
              <a:ext cx="2171700" cy="2413000"/>
              <a:chOff x="1558" y="2800"/>
              <a:chExt cx="1368" cy="1520"/>
            </a:xfrm>
          </p:grpSpPr>
          <p:grpSp>
            <p:nvGrpSpPr>
              <p:cNvPr id="93211" name="Group 12"/>
              <p:cNvGrpSpPr>
                <a:grpSpLocks/>
              </p:cNvGrpSpPr>
              <p:nvPr/>
            </p:nvGrpSpPr>
            <p:grpSpPr bwMode="auto">
              <a:xfrm>
                <a:off x="1558" y="2800"/>
                <a:ext cx="1368" cy="1520"/>
                <a:chOff x="1872" y="2640"/>
                <a:chExt cx="1368" cy="1520"/>
              </a:xfrm>
            </p:grpSpPr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1872" y="3264"/>
                  <a:ext cx="736" cy="896"/>
                </a:xfrm>
                <a:custGeom>
                  <a:avLst/>
                  <a:gdLst>
                    <a:gd name="T0" fmla="*/ 720 w 736"/>
                    <a:gd name="T1" fmla="*/ 16 h 896"/>
                    <a:gd name="T2" fmla="*/ 720 w 736"/>
                    <a:gd name="T3" fmla="*/ 64 h 896"/>
                    <a:gd name="T4" fmla="*/ 672 w 736"/>
                    <a:gd name="T5" fmla="*/ 400 h 896"/>
                    <a:gd name="T6" fmla="*/ 336 w 736"/>
                    <a:gd name="T7" fmla="*/ 448 h 896"/>
                    <a:gd name="T8" fmla="*/ 240 w 736"/>
                    <a:gd name="T9" fmla="*/ 832 h 896"/>
                    <a:gd name="T10" fmla="*/ 0 w 736"/>
                    <a:gd name="T11" fmla="*/ 832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6" h="896">
                      <a:moveTo>
                        <a:pt x="720" y="16"/>
                      </a:moveTo>
                      <a:cubicBezTo>
                        <a:pt x="724" y="8"/>
                        <a:pt x="728" y="0"/>
                        <a:pt x="720" y="64"/>
                      </a:cubicBezTo>
                      <a:cubicBezTo>
                        <a:pt x="712" y="128"/>
                        <a:pt x="736" y="336"/>
                        <a:pt x="672" y="400"/>
                      </a:cubicBezTo>
                      <a:cubicBezTo>
                        <a:pt x="608" y="464"/>
                        <a:pt x="408" y="376"/>
                        <a:pt x="336" y="448"/>
                      </a:cubicBezTo>
                      <a:cubicBezTo>
                        <a:pt x="264" y="520"/>
                        <a:pt x="296" y="768"/>
                        <a:pt x="240" y="832"/>
                      </a:cubicBezTo>
                      <a:cubicBezTo>
                        <a:pt x="184" y="896"/>
                        <a:pt x="92" y="864"/>
                        <a:pt x="0" y="832"/>
                      </a:cubicBezTo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2304" y="2640"/>
                  <a:ext cx="936" cy="93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0F116A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 flipH="1">
                <a:off x="2611" y="2962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 flipH="1" flipV="1">
                <a:off x="2197" y="3126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 flipH="1">
                <a:off x="2409" y="3168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3210" name="TextBox 1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Sperm</a:t>
              </a:r>
            </a:p>
          </p:txBody>
        </p:sp>
      </p:grpSp>
      <p:grpSp>
        <p:nvGrpSpPr>
          <p:cNvPr id="16387" name="Group 16386"/>
          <p:cNvGrpSpPr>
            <a:grpSpLocks/>
          </p:cNvGrpSpPr>
          <p:nvPr/>
        </p:nvGrpSpPr>
        <p:grpSpPr bwMode="auto">
          <a:xfrm>
            <a:off x="3505200" y="4267200"/>
            <a:ext cx="1600200" cy="1905000"/>
            <a:chOff x="3505200" y="4267200"/>
            <a:chExt cx="1600200" cy="1905000"/>
          </a:xfrm>
        </p:grpSpPr>
        <p:grpSp>
          <p:nvGrpSpPr>
            <p:cNvPr id="93203" name="Group 6"/>
            <p:cNvGrpSpPr>
              <a:grpSpLocks/>
            </p:cNvGrpSpPr>
            <p:nvPr/>
          </p:nvGrpSpPr>
          <p:grpSpPr bwMode="auto">
            <a:xfrm>
              <a:off x="3505200" y="4267200"/>
              <a:ext cx="1485900" cy="1485900"/>
              <a:chOff x="553" y="1260"/>
              <a:chExt cx="936" cy="936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553" y="1260"/>
                <a:ext cx="936" cy="936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 flipV="1">
                <a:off x="732" y="1627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 flipH="1">
                <a:off x="976" y="1531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164" y="1387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3204" name="TextBox 54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Egg</a:t>
              </a:r>
            </a:p>
          </p:txBody>
        </p:sp>
      </p:grpSp>
      <p:grpSp>
        <p:nvGrpSpPr>
          <p:cNvPr id="16388" name="Group 16387"/>
          <p:cNvGrpSpPr>
            <a:grpSpLocks/>
          </p:cNvGrpSpPr>
          <p:nvPr/>
        </p:nvGrpSpPr>
        <p:grpSpPr bwMode="auto">
          <a:xfrm>
            <a:off x="6172200" y="4191000"/>
            <a:ext cx="1485900" cy="2057400"/>
            <a:chOff x="6172200" y="4191000"/>
            <a:chExt cx="1485900" cy="2057400"/>
          </a:xfrm>
        </p:grpSpPr>
        <p:grpSp>
          <p:nvGrpSpPr>
            <p:cNvPr id="93194" name="Group 2"/>
            <p:cNvGrpSpPr>
              <a:grpSpLocks/>
            </p:cNvGrpSpPr>
            <p:nvPr/>
          </p:nvGrpSpPr>
          <p:grpSpPr bwMode="auto">
            <a:xfrm>
              <a:off x="6172200" y="4191000"/>
              <a:ext cx="1485900" cy="1485900"/>
              <a:chOff x="6172200" y="4191000"/>
              <a:chExt cx="1485900" cy="1485900"/>
            </a:xfrm>
          </p:grpSpPr>
          <p:sp>
            <p:nvSpPr>
              <p:cNvPr id="47" name="Oval 33"/>
              <p:cNvSpPr>
                <a:spLocks noChangeArrowheads="1"/>
              </p:cNvSpPr>
              <p:nvPr/>
            </p:nvSpPr>
            <p:spPr bwMode="auto">
              <a:xfrm>
                <a:off x="6172200" y="4191000"/>
                <a:ext cx="1485900" cy="1485900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 flipV="1">
                <a:off x="6934200" y="5105400"/>
                <a:ext cx="131763" cy="38100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 flipH="1">
                <a:off x="6629400" y="4419600"/>
                <a:ext cx="222250" cy="914400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010400" y="4495800"/>
                <a:ext cx="187325" cy="457200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 flipH="1">
                <a:off x="6400800" y="4419600"/>
                <a:ext cx="222250" cy="914400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 flipH="1" flipV="1">
                <a:off x="7162800" y="5105400"/>
                <a:ext cx="131763" cy="38100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 flipH="1">
                <a:off x="7315200" y="4495800"/>
                <a:ext cx="187325" cy="457200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3195" name="TextBox 55"/>
            <p:cNvSpPr txBox="1">
              <a:spLocks noChangeArrowheads="1"/>
            </p:cNvSpPr>
            <p:nvPr/>
          </p:nvSpPr>
          <p:spPr bwMode="auto">
            <a:xfrm>
              <a:off x="6477000" y="58674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Zygote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124200" y="57912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6384" name="Right Arrow 16383"/>
          <p:cNvSpPr/>
          <p:nvPr/>
        </p:nvSpPr>
        <p:spPr>
          <a:xfrm>
            <a:off x="5181600" y="4800600"/>
            <a:ext cx="914400" cy="6096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AutoShape 138"/>
          <p:cNvSpPr>
            <a:spLocks noChangeArrowheads="1"/>
          </p:cNvSpPr>
          <p:nvPr/>
        </p:nvSpPr>
        <p:spPr bwMode="auto">
          <a:xfrm>
            <a:off x="2895600" y="4191000"/>
            <a:ext cx="13239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F116A"/>
                </a:solidFill>
              </a:rPr>
              <a:t>from Mom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65" name="AutoShape 139"/>
          <p:cNvSpPr>
            <a:spLocks noChangeArrowheads="1"/>
          </p:cNvSpPr>
          <p:nvPr/>
        </p:nvSpPr>
        <p:spPr bwMode="auto">
          <a:xfrm>
            <a:off x="685800" y="4191000"/>
            <a:ext cx="12223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F116A"/>
                </a:solidFill>
              </a:rPr>
              <a:t>from Dad</a:t>
            </a:r>
            <a:endParaRPr lang="en-US" sz="2200" b="1" dirty="0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57" grpId="0"/>
      <p:bldP spid="16384" grpId="0" animBg="1"/>
      <p:bldP spid="63" grpId="0" animBg="1" autoUpdateAnimBg="0"/>
      <p:bldP spid="6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Chromosome Number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u="sng" dirty="0">
                <a:latin typeface="Arial" charset="0"/>
                <a:ea typeface="ＭＳ Ｐゴシック" charset="0"/>
                <a:cs typeface="ＭＳ Ｐゴシック" charset="0"/>
              </a:rPr>
              <a:t>Haploid Cell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A cell that contains only one set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chromosomes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 not have homologous chromosomes (no pairs)</a:t>
            </a:r>
            <a:endParaRPr lang="en-US" sz="28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Symbol = 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humans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Haploid number = 23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 = 23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15200" y="3657600"/>
            <a:ext cx="1485900" cy="1485900"/>
            <a:chOff x="720" y="2880"/>
            <a:chExt cx="936" cy="936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rgbClr val="0F116A"/>
                  </a:solidFill>
                </a:rPr>
                <a:t>23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29200" y="4114800"/>
            <a:ext cx="2171700" cy="2413000"/>
            <a:chOff x="1896" y="2832"/>
            <a:chExt cx="1368" cy="1520"/>
          </a:xfrm>
        </p:grpSpPr>
        <p:grpSp>
          <p:nvGrpSpPr>
            <p:cNvPr id="95253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rgbClr val="0F116A"/>
                  </a:solidFill>
                </a:rPr>
                <a:t>23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95237" name="Group 11"/>
          <p:cNvGrpSpPr>
            <a:grpSpLocks/>
          </p:cNvGrpSpPr>
          <p:nvPr/>
        </p:nvGrpSpPr>
        <p:grpSpPr bwMode="auto">
          <a:xfrm>
            <a:off x="0" y="152400"/>
            <a:ext cx="2068513" cy="2032000"/>
            <a:chOff x="914400" y="4191000"/>
            <a:chExt cx="2362200" cy="2413000"/>
          </a:xfrm>
        </p:grpSpPr>
        <p:grpSp>
          <p:nvGrpSpPr>
            <p:cNvPr id="95245" name="Group 11"/>
            <p:cNvGrpSpPr>
              <a:grpSpLocks/>
            </p:cNvGrpSpPr>
            <p:nvPr/>
          </p:nvGrpSpPr>
          <p:grpSpPr bwMode="auto">
            <a:xfrm>
              <a:off x="914400" y="4191000"/>
              <a:ext cx="2171700" cy="2413000"/>
              <a:chOff x="1558" y="2800"/>
              <a:chExt cx="1368" cy="1520"/>
            </a:xfrm>
          </p:grpSpPr>
          <p:grpSp>
            <p:nvGrpSpPr>
              <p:cNvPr id="95247" name="Group 12"/>
              <p:cNvGrpSpPr>
                <a:grpSpLocks/>
              </p:cNvGrpSpPr>
              <p:nvPr/>
            </p:nvGrpSpPr>
            <p:grpSpPr bwMode="auto">
              <a:xfrm>
                <a:off x="1558" y="2800"/>
                <a:ext cx="1368" cy="1520"/>
                <a:chOff x="1872" y="2640"/>
                <a:chExt cx="1368" cy="1520"/>
              </a:xfrm>
            </p:grpSpPr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1872" y="3263"/>
                  <a:ext cx="737" cy="897"/>
                </a:xfrm>
                <a:custGeom>
                  <a:avLst/>
                  <a:gdLst>
                    <a:gd name="T0" fmla="*/ 720 w 736"/>
                    <a:gd name="T1" fmla="*/ 16 h 896"/>
                    <a:gd name="T2" fmla="*/ 720 w 736"/>
                    <a:gd name="T3" fmla="*/ 64 h 896"/>
                    <a:gd name="T4" fmla="*/ 672 w 736"/>
                    <a:gd name="T5" fmla="*/ 400 h 896"/>
                    <a:gd name="T6" fmla="*/ 336 w 736"/>
                    <a:gd name="T7" fmla="*/ 448 h 896"/>
                    <a:gd name="T8" fmla="*/ 240 w 736"/>
                    <a:gd name="T9" fmla="*/ 832 h 896"/>
                    <a:gd name="T10" fmla="*/ 0 w 736"/>
                    <a:gd name="T11" fmla="*/ 832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6" h="896">
                      <a:moveTo>
                        <a:pt x="720" y="16"/>
                      </a:moveTo>
                      <a:cubicBezTo>
                        <a:pt x="724" y="8"/>
                        <a:pt x="728" y="0"/>
                        <a:pt x="720" y="64"/>
                      </a:cubicBezTo>
                      <a:cubicBezTo>
                        <a:pt x="712" y="128"/>
                        <a:pt x="736" y="336"/>
                        <a:pt x="672" y="400"/>
                      </a:cubicBezTo>
                      <a:cubicBezTo>
                        <a:pt x="608" y="464"/>
                        <a:pt x="408" y="376"/>
                        <a:pt x="336" y="448"/>
                      </a:cubicBezTo>
                      <a:cubicBezTo>
                        <a:pt x="264" y="520"/>
                        <a:pt x="296" y="768"/>
                        <a:pt x="240" y="832"/>
                      </a:cubicBezTo>
                      <a:cubicBezTo>
                        <a:pt x="184" y="896"/>
                        <a:pt x="92" y="864"/>
                        <a:pt x="0" y="832"/>
                      </a:cubicBezTo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auto">
                <a:xfrm>
                  <a:off x="2304" y="2640"/>
                  <a:ext cx="936" cy="93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0F116A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flipH="1">
                <a:off x="2611" y="2962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flipH="1" flipV="1">
                <a:off x="2198" y="3127"/>
                <a:ext cx="82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flipH="1">
                <a:off x="2409" y="3168"/>
                <a:ext cx="119" cy="287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5246" name="TextBox 13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Sperm</a:t>
              </a:r>
            </a:p>
          </p:txBody>
        </p:sp>
      </p:grpSp>
      <p:grpSp>
        <p:nvGrpSpPr>
          <p:cNvPr id="95238" name="Group 20"/>
          <p:cNvGrpSpPr>
            <a:grpSpLocks/>
          </p:cNvGrpSpPr>
          <p:nvPr/>
        </p:nvGrpSpPr>
        <p:grpSpPr bwMode="auto">
          <a:xfrm>
            <a:off x="7315200" y="228600"/>
            <a:ext cx="1600200" cy="1828800"/>
            <a:chOff x="3505200" y="4267200"/>
            <a:chExt cx="1600200" cy="1905000"/>
          </a:xfrm>
        </p:grpSpPr>
        <p:grpSp>
          <p:nvGrpSpPr>
            <p:cNvPr id="95239" name="Group 6"/>
            <p:cNvGrpSpPr>
              <a:grpSpLocks/>
            </p:cNvGrpSpPr>
            <p:nvPr/>
          </p:nvGrpSpPr>
          <p:grpSpPr bwMode="auto">
            <a:xfrm>
              <a:off x="3505200" y="4267200"/>
              <a:ext cx="1485900" cy="1485900"/>
              <a:chOff x="553" y="1260"/>
              <a:chExt cx="936" cy="936"/>
            </a:xfrm>
          </p:grpSpPr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553" y="1260"/>
                <a:ext cx="936" cy="936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 flipV="1">
                <a:off x="732" y="1627"/>
                <a:ext cx="83" cy="252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 flipH="1">
                <a:off x="976" y="1531"/>
                <a:ext cx="140" cy="577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164" y="1387"/>
                <a:ext cx="118" cy="291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5240" name="TextBox 22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Egg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20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973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04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/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Human female </a:t>
            </a:r>
            <a:r>
              <a:rPr lang="en-US" sz="2800" u="sng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karyotype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000" b="1" dirty="0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71800" y="99060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24400" y="121920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77000" y="91440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29600" y="91440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0" y="2667000"/>
            <a:ext cx="381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09800" y="3048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29000" y="3048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3048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1628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582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906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384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62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80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05800" y="4267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66800" y="56388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514600" y="56388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962400" y="56388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34000" y="56388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34200" y="5562600"/>
            <a:ext cx="457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95600" y="2057400"/>
            <a:ext cx="3446463" cy="1123950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F116A"/>
                </a:solidFill>
              </a:rPr>
              <a:t>46 chromosomes</a:t>
            </a:r>
          </a:p>
          <a:p>
            <a:pPr>
              <a:defRPr/>
            </a:pPr>
            <a:r>
              <a:rPr lang="en-US" sz="3000" b="1" dirty="0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30163" y="0"/>
            <a:ext cx="32115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haploid = 1 copy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3505200" y="317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000" b="1" dirty="0">
                <a:solidFill>
                  <a:srgbClr val="CC0000"/>
                </a:solidFill>
              </a:rPr>
              <a:t>n</a:t>
            </a:r>
          </a:p>
        </p:txBody>
      </p:sp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3124200" y="2819400"/>
            <a:ext cx="3446463" cy="1123950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F116A"/>
                </a:solidFill>
              </a:rPr>
              <a:t>23 chromosomes</a:t>
            </a:r>
          </a:p>
          <a:p>
            <a:pPr>
              <a:defRPr/>
            </a:pPr>
            <a:r>
              <a:rPr lang="en-US" sz="3000" b="1" dirty="0">
                <a:solidFill>
                  <a:srgbClr val="0F116A"/>
                </a:solidFill>
              </a:rPr>
              <a:t>0 pairs</a:t>
            </a:r>
          </a:p>
        </p:txBody>
      </p:sp>
    </p:spTree>
    <p:extLst>
      <p:ext uri="{BB962C8B-B14F-4D97-AF65-F5344CB8AC3E}">
        <p14:creationId xmlns:p14="http://schemas.microsoft.com/office/powerpoint/2010/main" val="93689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120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 build="p" autoUpdateAnimBg="0"/>
      <p:bldP spid="512006" grpId="1" build="allAtOnce"/>
      <p:bldP spid="512010" grpId="0" build="p" autoUpdateAnimBg="0"/>
      <p:bldP spid="512010" grpId="1" build="allAtOnce" animBg="1"/>
      <p:bldP spid="512011" grpId="0" animBg="1" autoUpdateAnimBg="0"/>
      <p:bldP spid="512011" grpId="1" animBg="1"/>
      <p:bldP spid="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12008" grpId="0" animBg="1" autoUpdateAnimBg="0"/>
      <p:bldP spid="512008" grpId="1" animBg="1"/>
      <p:bldP spid="58" grpId="0" build="p" autoUpdateAnimBg="0"/>
      <p:bldP spid="59" grpId="0" animBg="1" autoUpdateAnimBg="0"/>
      <p:bldP spid="6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How can we inherit only one set from each parent?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u="sng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u="sng">
                <a:latin typeface="Arial" charset="0"/>
                <a:ea typeface="ＭＳ Ｐゴシック" charset="0"/>
                <a:cs typeface="ＭＳ Ｐゴシック" charset="0"/>
              </a:rPr>
              <a:t>Gametes: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sex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Male gamete: sperm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Female gamete: egg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Gametes are haploid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formed by separating the homologous chromosomes to form cells with just one 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u="sng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4267200"/>
            <a:ext cx="2362200" cy="2413000"/>
            <a:chOff x="914400" y="4191000"/>
            <a:chExt cx="2362200" cy="2413000"/>
          </a:xfrm>
        </p:grpSpPr>
        <p:grpSp>
          <p:nvGrpSpPr>
            <p:cNvPr id="99339" name="Group 11"/>
            <p:cNvGrpSpPr>
              <a:grpSpLocks/>
            </p:cNvGrpSpPr>
            <p:nvPr/>
          </p:nvGrpSpPr>
          <p:grpSpPr bwMode="auto">
            <a:xfrm>
              <a:off x="914400" y="4191000"/>
              <a:ext cx="2171700" cy="2413000"/>
              <a:chOff x="1558" y="2800"/>
              <a:chExt cx="1368" cy="1520"/>
            </a:xfrm>
          </p:grpSpPr>
          <p:grpSp>
            <p:nvGrpSpPr>
              <p:cNvPr id="99341" name="Group 12"/>
              <p:cNvGrpSpPr>
                <a:grpSpLocks/>
              </p:cNvGrpSpPr>
              <p:nvPr/>
            </p:nvGrpSpPr>
            <p:grpSpPr bwMode="auto">
              <a:xfrm>
                <a:off x="1558" y="2800"/>
                <a:ext cx="1368" cy="1520"/>
                <a:chOff x="1872" y="2640"/>
                <a:chExt cx="1368" cy="1520"/>
              </a:xfrm>
            </p:grpSpPr>
            <p:sp>
              <p:nvSpPr>
                <p:cNvPr id="11" name="Freeform 13"/>
                <p:cNvSpPr>
                  <a:spLocks/>
                </p:cNvSpPr>
                <p:nvPr/>
              </p:nvSpPr>
              <p:spPr bwMode="auto">
                <a:xfrm>
                  <a:off x="1872" y="3264"/>
                  <a:ext cx="736" cy="896"/>
                </a:xfrm>
                <a:custGeom>
                  <a:avLst/>
                  <a:gdLst>
                    <a:gd name="T0" fmla="*/ 720 w 736"/>
                    <a:gd name="T1" fmla="*/ 16 h 896"/>
                    <a:gd name="T2" fmla="*/ 720 w 736"/>
                    <a:gd name="T3" fmla="*/ 64 h 896"/>
                    <a:gd name="T4" fmla="*/ 672 w 736"/>
                    <a:gd name="T5" fmla="*/ 400 h 896"/>
                    <a:gd name="T6" fmla="*/ 336 w 736"/>
                    <a:gd name="T7" fmla="*/ 448 h 896"/>
                    <a:gd name="T8" fmla="*/ 240 w 736"/>
                    <a:gd name="T9" fmla="*/ 832 h 896"/>
                    <a:gd name="T10" fmla="*/ 0 w 736"/>
                    <a:gd name="T11" fmla="*/ 832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6" h="896">
                      <a:moveTo>
                        <a:pt x="720" y="16"/>
                      </a:moveTo>
                      <a:cubicBezTo>
                        <a:pt x="724" y="8"/>
                        <a:pt x="728" y="0"/>
                        <a:pt x="720" y="64"/>
                      </a:cubicBezTo>
                      <a:cubicBezTo>
                        <a:pt x="712" y="128"/>
                        <a:pt x="736" y="336"/>
                        <a:pt x="672" y="400"/>
                      </a:cubicBezTo>
                      <a:cubicBezTo>
                        <a:pt x="608" y="464"/>
                        <a:pt x="408" y="376"/>
                        <a:pt x="336" y="448"/>
                      </a:cubicBezTo>
                      <a:cubicBezTo>
                        <a:pt x="264" y="520"/>
                        <a:pt x="296" y="768"/>
                        <a:pt x="240" y="832"/>
                      </a:cubicBezTo>
                      <a:cubicBezTo>
                        <a:pt x="184" y="896"/>
                        <a:pt x="92" y="864"/>
                        <a:pt x="0" y="832"/>
                      </a:cubicBezTo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Oval 14"/>
                <p:cNvSpPr>
                  <a:spLocks noChangeArrowheads="1"/>
                </p:cNvSpPr>
                <p:nvPr/>
              </p:nvSpPr>
              <p:spPr bwMode="auto">
                <a:xfrm>
                  <a:off x="2304" y="2640"/>
                  <a:ext cx="936" cy="93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0F116A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 flipH="1">
                <a:off x="2611" y="2962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 flipH="1" flipV="1">
                <a:off x="2197" y="3126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 flipH="1">
                <a:off x="2409" y="3168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9340" name="TextBox 5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Sperm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477000" y="4419600"/>
            <a:ext cx="1600200" cy="1905000"/>
            <a:chOff x="3505200" y="4267200"/>
            <a:chExt cx="1600200" cy="1905000"/>
          </a:xfrm>
        </p:grpSpPr>
        <p:grpSp>
          <p:nvGrpSpPr>
            <p:cNvPr id="99333" name="Group 6"/>
            <p:cNvGrpSpPr>
              <a:grpSpLocks/>
            </p:cNvGrpSpPr>
            <p:nvPr/>
          </p:nvGrpSpPr>
          <p:grpSpPr bwMode="auto">
            <a:xfrm>
              <a:off x="3505200" y="4267200"/>
              <a:ext cx="1485900" cy="1485900"/>
              <a:chOff x="553" y="1260"/>
              <a:chExt cx="936" cy="936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553" y="1260"/>
                <a:ext cx="936" cy="936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 flipV="1">
                <a:off x="732" y="1627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 flipH="1">
                <a:off x="976" y="1531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164" y="1387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9334" name="TextBox 14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114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Egg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2292</Words>
  <Application>Microsoft Macintosh PowerPoint</Application>
  <PresentationFormat>On-screen Show (4:3)</PresentationFormat>
  <Paragraphs>468</Paragraphs>
  <Slides>55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Meiosis: Cell Division to create  Gametes (sex cells)</vt:lpstr>
      <vt:lpstr>PowerPoint Presentation</vt:lpstr>
      <vt:lpstr>PowerPoint Presentation</vt:lpstr>
      <vt:lpstr>Human female karyotype</vt:lpstr>
      <vt:lpstr>Chromosome Number</vt:lpstr>
      <vt:lpstr>Why are there pairs of chromosomes?</vt:lpstr>
      <vt:lpstr>Chromosome Number</vt:lpstr>
      <vt:lpstr>Human female karyotype</vt:lpstr>
      <vt:lpstr>How can we inherit only one set from each parent?</vt:lpstr>
      <vt:lpstr>How do we make sperm &amp; eggs?</vt:lpstr>
      <vt:lpstr>Why must we reduce the number of chromosomes in our sex cells?</vt:lpstr>
      <vt:lpstr>How do we reduce the chromosome number?</vt:lpstr>
      <vt:lpstr>Phases of Meiosis</vt:lpstr>
      <vt:lpstr>Meiosis I</vt:lpstr>
      <vt:lpstr>Interphase </vt:lpstr>
      <vt:lpstr>Meiosis I: Prophase I</vt:lpstr>
      <vt:lpstr>Meiosis I: Prophase I</vt:lpstr>
      <vt:lpstr>Meiosis I: Metaphase I</vt:lpstr>
      <vt:lpstr>Sexual reproduction lifecycle</vt:lpstr>
      <vt:lpstr>Question:</vt:lpstr>
      <vt:lpstr>Answer</vt:lpstr>
      <vt:lpstr>Meiosis I: Anaphase I</vt:lpstr>
      <vt:lpstr>Meiosis I: Telophase I and Cytokinesis</vt:lpstr>
      <vt:lpstr>Meiosis I: Telophase I and Cytokinesis</vt:lpstr>
      <vt:lpstr>Meiosis I: Telophase I and Cytokinesis</vt:lpstr>
      <vt:lpstr>Meiosis I: Telophase I and Cytokinesis</vt:lpstr>
      <vt:lpstr>Phases of Meiosis</vt:lpstr>
      <vt:lpstr>Meiosis II: Prophase II</vt:lpstr>
      <vt:lpstr>Meiosis II: Metaphase II</vt:lpstr>
      <vt:lpstr>Meiosis II: Anaphase II</vt:lpstr>
      <vt:lpstr>Meiosis II: Telophase II and Cytokinesis</vt:lpstr>
      <vt:lpstr>Question:</vt:lpstr>
      <vt:lpstr>Answer:</vt:lpstr>
      <vt:lpstr>Question:</vt:lpstr>
      <vt:lpstr>Answer:</vt:lpstr>
      <vt:lpstr>Overview of meiosis</vt:lpstr>
      <vt:lpstr>Meiosis 1 &amp; 2</vt:lpstr>
      <vt:lpstr>Gamete Formation</vt:lpstr>
      <vt:lpstr>Gamete Formation</vt:lpstr>
      <vt:lpstr>The value of sexual reproduction</vt:lpstr>
      <vt:lpstr>Mitosis vs. Meiosis</vt:lpstr>
      <vt:lpstr>Comparing Mitosis and Meiosis</vt:lpstr>
      <vt:lpstr>Comparing Mitosis and Meiosis</vt:lpstr>
      <vt:lpstr>Putting it all together…</vt:lpstr>
      <vt:lpstr>12-4 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Chromosomal Disorders</vt:lpstr>
      <vt:lpstr>Chromosomal Disorders</vt:lpstr>
      <vt:lpstr>Chromosomal Disorders</vt:lpstr>
      <vt:lpstr>Chromosomal Disorders</vt:lpstr>
      <vt:lpstr>Chromosomal Disorders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2</cp:revision>
  <dcterms:created xsi:type="dcterms:W3CDTF">2016-09-26T16:59:49Z</dcterms:created>
  <dcterms:modified xsi:type="dcterms:W3CDTF">2016-09-26T17:00:45Z</dcterms:modified>
</cp:coreProperties>
</file>