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8" d="100"/>
          <a:sy n="48" d="100"/>
        </p:scale>
        <p:origin x="-192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68253-38DA-974C-81E9-A4AC05A5ABFF}" type="datetimeFigureOut">
              <a:rPr lang="en-US" smtClean="0"/>
              <a:t>4/3/19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22322-78DB-7B47-9CD3-9466887CDB48}" type="slidenum">
              <a:rPr lang="en-US" smtClean="0"/>
              <a:t>‹#›</a:t>
            </a:fld>
            <a:endParaRPr lang="en-US"/>
          </a:p>
        </p:txBody>
      </p:sp>
    </p:spTree>
    <p:extLst>
      <p:ext uri="{BB962C8B-B14F-4D97-AF65-F5344CB8AC3E}">
        <p14:creationId xmlns:p14="http://schemas.microsoft.com/office/powerpoint/2010/main" val="866640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1CCB6E22-530C-1E44-A2AD-0004D37575F3}" type="slidenum">
              <a:rPr kumimoji="0" lang="en-US" sz="1200">
                <a:latin typeface="Times" charset="0"/>
              </a:rPr>
              <a:pPr/>
              <a:t>1</a:t>
            </a:fld>
            <a:endParaRPr kumimoji="0" lang="en-US" sz="1200">
              <a:latin typeface="Times" charset="0"/>
            </a:endParaRPr>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Arial" charset="0"/>
                <a:ea typeface="ＭＳ Ｐゴシック" charset="0"/>
                <a:cs typeface="ＭＳ Ｐゴシック" charset="0"/>
              </a:rPr>
              <a:t>In some cases, a prey species may gain significant protection by mimicking the appearance of another species</a:t>
            </a:r>
          </a:p>
          <a:p>
            <a:r>
              <a:rPr lang="en-US">
                <a:latin typeface="Arial" charset="0"/>
                <a:ea typeface="ＭＳ Ｐゴシック" charset="0"/>
                <a:cs typeface="ＭＳ Ｐゴシック" charset="0"/>
              </a:rPr>
              <a:t>In </a:t>
            </a:r>
            <a:r>
              <a:rPr lang="en-US" b="1">
                <a:latin typeface="Arial" charset="0"/>
                <a:ea typeface="ＭＳ Ｐゴシック" charset="0"/>
                <a:cs typeface="ＭＳ Ｐゴシック" charset="0"/>
              </a:rPr>
              <a:t>Batesian mimicry</a:t>
            </a:r>
            <a:r>
              <a:rPr lang="en-US">
                <a:latin typeface="Arial" charset="0"/>
                <a:ea typeface="ＭＳ Ｐゴシック" charset="0"/>
                <a:cs typeface="ＭＳ Ｐゴシック" charset="0"/>
              </a:rPr>
              <a:t>, a palatable or harmless species mimics an unpalatable or harmful model</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1B48B83B-3EDE-BE4D-8C28-49CC02A2FA18}" type="slidenum">
              <a:rPr kumimoji="0" lang="en-US" sz="1200">
                <a:latin typeface="Times New Roman" charset="0"/>
              </a:rPr>
              <a:pPr/>
              <a:t>11</a:t>
            </a:fld>
            <a:endParaRPr kumimoji="0" lang="en-US" sz="1200">
              <a:latin typeface="Times New Roman" charset="0"/>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0A60552B-8884-8548-9853-DFF99BE9061B}" type="slidenum">
              <a:rPr kumimoji="0" lang="en-US" sz="1200">
                <a:latin typeface="Times" charset="0"/>
              </a:rPr>
              <a:pPr/>
              <a:t>2</a:t>
            </a:fld>
            <a:endParaRPr kumimoji="0" lang="en-US" sz="1200">
              <a:latin typeface="Times" charset="0"/>
            </a:endParaRPr>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Arial" charset="0"/>
                <a:ea typeface="ＭＳ Ｐゴシック" charset="0"/>
                <a:cs typeface="ＭＳ Ｐゴシック" charset="0"/>
              </a:rPr>
              <a:t>In some cases, a prey species may gain significant protection by mimicking the appearance of another species</a:t>
            </a:r>
          </a:p>
          <a:p>
            <a:r>
              <a:rPr lang="en-US">
                <a:latin typeface="Arial" charset="0"/>
                <a:ea typeface="ＭＳ Ｐゴシック" charset="0"/>
                <a:cs typeface="ＭＳ Ｐゴシック" charset="0"/>
              </a:rPr>
              <a:t>In </a:t>
            </a:r>
            <a:r>
              <a:rPr lang="en-US" b="1">
                <a:latin typeface="Arial" charset="0"/>
                <a:ea typeface="ＭＳ Ｐゴシック" charset="0"/>
                <a:cs typeface="ＭＳ Ｐゴシック" charset="0"/>
              </a:rPr>
              <a:t>Batesian mimicry</a:t>
            </a:r>
            <a:r>
              <a:rPr lang="en-US">
                <a:latin typeface="Arial" charset="0"/>
                <a:ea typeface="ＭＳ Ｐゴシック" charset="0"/>
                <a:cs typeface="ＭＳ Ｐゴシック" charset="0"/>
              </a:rPr>
              <a:t>, a palatable or harmless species mimics an unpalatable or harmful model</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29E7D546-3095-E746-BB27-3FD1EEC81D99}" type="slidenum">
              <a:rPr kumimoji="0" lang="en-US" sz="1200">
                <a:latin typeface="Times" charset="0"/>
              </a:rPr>
              <a:pPr/>
              <a:t>3</a:t>
            </a:fld>
            <a:endParaRPr kumimoji="0" lang="en-US" sz="1200">
              <a:latin typeface="Times" charset="0"/>
            </a:endParaRPr>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740B440C-0A5C-2344-9FDC-FC3729813D95}" type="slidenum">
              <a:rPr kumimoji="0" lang="en-US" sz="1200">
                <a:latin typeface="Times" charset="0"/>
              </a:rPr>
              <a:pPr/>
              <a:t>4</a:t>
            </a:fld>
            <a:endParaRPr kumimoji="0" lang="en-US" sz="1200">
              <a:latin typeface="Times" charset="0"/>
            </a:endParaRPr>
          </a:p>
        </p:txBody>
      </p:sp>
      <p:sp>
        <p:nvSpPr>
          <p:cNvPr id="36866"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In </a:t>
            </a:r>
            <a:r>
              <a:rPr lang="en-US" b="1">
                <a:latin typeface="Arial" charset="0"/>
                <a:ea typeface="ＭＳ Ｐゴシック" charset="0"/>
                <a:cs typeface="ＭＳ Ｐゴシック" charset="0"/>
              </a:rPr>
              <a:t>Müllerian mimicry</a:t>
            </a:r>
            <a:r>
              <a:rPr lang="en-US">
                <a:latin typeface="Arial" charset="0"/>
                <a:ea typeface="ＭＳ Ｐゴシック" charset="0"/>
                <a:cs typeface="ＭＳ Ｐゴシック" charset="0"/>
              </a:rPr>
              <a:t>, two or more unpalatable species resemble each other</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1F52F323-2DB4-6B41-A5B9-8F5613BDA9A3}" type="slidenum">
              <a:rPr kumimoji="0" lang="en-US" sz="1200">
                <a:latin typeface="Times" charset="0"/>
              </a:rPr>
              <a:pPr/>
              <a:t>5</a:t>
            </a:fld>
            <a:endParaRPr kumimoji="0" lang="en-US" sz="1200">
              <a:latin typeface="Times" charset="0"/>
            </a:endParaRPr>
          </a:p>
        </p:txBody>
      </p:sp>
      <p:sp>
        <p:nvSpPr>
          <p:cNvPr id="38914" name="Rectangle 2"/>
          <p:cNvSpPr>
            <a:spLocks noGrp="1" noRot="1" noChangeAspect="1" noChangeArrowheads="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Arial" charset="0"/>
                <a:ea typeface="ＭＳ Ｐゴシック" charset="0"/>
                <a:cs typeface="ＭＳ Ｐゴシック" charset="0"/>
              </a:rPr>
              <a:t>Animals with effective chemical defense often exhibit bright warning coloration, called </a:t>
            </a:r>
            <a:r>
              <a:rPr lang="en-US" b="1">
                <a:latin typeface="Arial" charset="0"/>
                <a:ea typeface="ＭＳ Ｐゴシック" charset="0"/>
                <a:cs typeface="ＭＳ Ｐゴシック" charset="0"/>
              </a:rPr>
              <a:t>aposematic coloration</a:t>
            </a:r>
          </a:p>
          <a:p>
            <a:r>
              <a:rPr lang="en-US">
                <a:latin typeface="Arial" charset="0"/>
                <a:ea typeface="ＭＳ Ｐゴシック" charset="0"/>
                <a:cs typeface="ＭＳ Ｐゴシック" charset="0"/>
              </a:rPr>
              <a:t>Predators are particularly cautious in dealing with prey that display such coloration</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250752B3-BA51-0448-82BA-9CF156BDEA7E}" type="slidenum">
              <a:rPr kumimoji="0" lang="en-US" sz="1200">
                <a:latin typeface="Times New Roman" charset="0"/>
              </a:rPr>
              <a:pPr/>
              <a:t>6</a:t>
            </a:fld>
            <a:endParaRPr kumimoji="0" lang="en-US" sz="1200">
              <a:latin typeface="Times New Roman" charset="0"/>
            </a:endParaRPr>
          </a:p>
        </p:txBody>
      </p:sp>
      <p:sp>
        <p:nvSpPr>
          <p:cNvPr id="40962" name="Rectangle 2"/>
          <p:cNvSpPr>
            <a:spLocks noGrp="1" noRot="1" noChangeAspect="1" noChangeArrowheads="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a:buClr>
                <a:srgbClr val="339933"/>
              </a:buClr>
            </a:pPr>
            <a:r>
              <a:rPr lang="en-US">
                <a:solidFill>
                  <a:srgbClr val="000000"/>
                </a:solidFill>
                <a:ea typeface="ＭＳ Ｐゴシック" charset="0"/>
                <a:cs typeface="ＭＳ Ｐゴシック" charset="0"/>
              </a:rPr>
              <a:t>The evolution of resistance to insecticides in hundreds of insect species is a classic example of natural selection in action.</a:t>
            </a:r>
          </a:p>
          <a:p>
            <a:pPr>
              <a:buClr>
                <a:srgbClr val="339933"/>
              </a:buClr>
            </a:pPr>
            <a:r>
              <a:rPr lang="en-US">
                <a:solidFill>
                  <a:srgbClr val="000000"/>
                </a:solidFill>
                <a:ea typeface="ＭＳ Ｐゴシック" charset="0"/>
                <a:cs typeface="ＭＳ Ｐゴシック" charset="0"/>
              </a:rPr>
              <a:t>The results of application of new insecticide are typically encouraging, killing 99% of the insects.</a:t>
            </a:r>
          </a:p>
          <a:p>
            <a:pPr>
              <a:buClr>
                <a:srgbClr val="339933"/>
              </a:buClr>
            </a:pPr>
            <a:r>
              <a:rPr lang="en-US">
                <a:solidFill>
                  <a:srgbClr val="000000"/>
                </a:solidFill>
                <a:ea typeface="ＭＳ Ｐゴシック" charset="0"/>
                <a:cs typeface="ＭＳ Ｐゴシック" charset="0"/>
              </a:rPr>
              <a:t>However, the effectiveness of the insecticide becomes less effective in subsequent applications. The few survivors from the early applications of the insecticide are those insects with genes that enable them to resist the chemical attack. Only these resistant individuals reproduce, passing on their resistance to their offspring. In each generation the % of insecticide-resistant individuals increases.</a:t>
            </a:r>
          </a:p>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EE45341C-0C36-6547-BB60-C789DEDE3EA4}" type="slidenum">
              <a:rPr kumimoji="0" lang="en-US" sz="1200">
                <a:latin typeface="Times New Roman" charset="0"/>
              </a:rPr>
              <a:pPr/>
              <a:t>7</a:t>
            </a:fld>
            <a:endParaRPr kumimoji="0" lang="en-US" sz="1200">
              <a:latin typeface="Times New Roman" charset="0"/>
            </a:endParaRPr>
          </a:p>
        </p:txBody>
      </p:sp>
      <p:sp>
        <p:nvSpPr>
          <p:cNvPr id="43010" name="Rectangle 2"/>
          <p:cNvSpPr>
            <a:spLocks noGrp="1" noRot="1" noChangeAspect="1" noChangeArrowheads="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8E108854-E643-1D4A-95C9-75623E653826}" type="slidenum">
              <a:rPr kumimoji="0" lang="en-US" sz="1200">
                <a:latin typeface="Times New Roman" charset="0"/>
              </a:rPr>
              <a:pPr/>
              <a:t>8</a:t>
            </a:fld>
            <a:endParaRPr kumimoji="0" lang="en-US" sz="1200">
              <a:latin typeface="Times New Roman" charset="0"/>
            </a:endParaRPr>
          </a:p>
        </p:txBody>
      </p:sp>
      <p:sp>
        <p:nvSpPr>
          <p:cNvPr id="45058" name="Rectangle 2"/>
          <p:cNvSpPr>
            <a:spLocks noGrp="1" noRot="1" noChangeAspect="1" noChangeArrowheads="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64B2B6B4-CF1D-9F45-891D-91752A429556}" type="slidenum">
              <a:rPr kumimoji="0" lang="en-US" sz="1200">
                <a:latin typeface="Times New Roman" charset="0"/>
              </a:rPr>
              <a:pPr/>
              <a:t>10</a:t>
            </a:fld>
            <a:endParaRPr kumimoji="0" lang="en-US" sz="1200">
              <a:latin typeface="Times New Roman" charset="0"/>
            </a:endParaRPr>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ea typeface="ＭＳ Ｐゴシック" charset="0"/>
              <a:cs typeface="ＭＳ Ｐゴシック" charset="0"/>
            </a:endParaRPr>
          </a:p>
          <a:p>
            <a:r>
              <a:rPr lang="en-US">
                <a:ea typeface="ＭＳ Ｐゴシック" charset="0"/>
                <a:cs typeface="ＭＳ Ｐゴシック" charset="0"/>
              </a:rPr>
              <a:t>----- Meeting Notes (4/22/15 12:12) -----</a:t>
            </a:r>
          </a:p>
          <a:p>
            <a:r>
              <a:rPr lang="en-US">
                <a:ea typeface="ＭＳ Ｐゴシック" charset="0"/>
                <a:cs typeface="ＭＳ Ｐゴシック" charset="0"/>
              </a:rPr>
              <a:t>YOOOO WASSUP MS FRANKS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13ACB-10A0-F946-837C-24B9E12BD4A8}"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106995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13ACB-10A0-F946-837C-24B9E12BD4A8}"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100178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13ACB-10A0-F946-837C-24B9E12BD4A8}"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65353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13ACB-10A0-F946-837C-24B9E12BD4A8}"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364216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13ACB-10A0-F946-837C-24B9E12BD4A8}" type="datetimeFigureOut">
              <a:rPr lang="en-US" smtClean="0"/>
              <a:t>4/3/19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374044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13ACB-10A0-F946-837C-24B9E12BD4A8}"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244977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13ACB-10A0-F946-837C-24B9E12BD4A8}" type="datetimeFigureOut">
              <a:rPr lang="en-US" smtClean="0"/>
              <a:t>4/3/19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30274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13ACB-10A0-F946-837C-24B9E12BD4A8}" type="datetimeFigureOut">
              <a:rPr lang="en-US" smtClean="0"/>
              <a:t>4/3/19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127117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3ACB-10A0-F946-837C-24B9E12BD4A8}" type="datetimeFigureOut">
              <a:rPr lang="en-US" smtClean="0"/>
              <a:t>4/3/19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241200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13ACB-10A0-F946-837C-24B9E12BD4A8}"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179927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13ACB-10A0-F946-837C-24B9E12BD4A8}" type="datetimeFigureOut">
              <a:rPr lang="en-US" smtClean="0"/>
              <a:t>4/3/19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29E6F-3DB6-8C49-8CE2-1D1E3D09BE5D}" type="slidenum">
              <a:rPr lang="en-US" smtClean="0"/>
              <a:t>‹#›</a:t>
            </a:fld>
            <a:endParaRPr lang="en-US"/>
          </a:p>
        </p:txBody>
      </p:sp>
    </p:spTree>
    <p:extLst>
      <p:ext uri="{BB962C8B-B14F-4D97-AF65-F5344CB8AC3E}">
        <p14:creationId xmlns:p14="http://schemas.microsoft.com/office/powerpoint/2010/main" val="2483463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13ACB-10A0-F946-837C-24B9E12BD4A8}" type="datetimeFigureOut">
              <a:rPr lang="en-US" smtClean="0"/>
              <a:t>4/3/19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29E6F-3DB6-8C49-8CE2-1D1E3D09BE5D}" type="slidenum">
              <a:rPr lang="en-US" smtClean="0"/>
              <a:t>‹#›</a:t>
            </a:fld>
            <a:endParaRPr lang="en-US"/>
          </a:p>
        </p:txBody>
      </p:sp>
    </p:spTree>
    <p:extLst>
      <p:ext uri="{BB962C8B-B14F-4D97-AF65-F5344CB8AC3E}">
        <p14:creationId xmlns:p14="http://schemas.microsoft.com/office/powerpoint/2010/main" val="1634996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54_05-DefensColoration-U"/>
          <p:cNvPicPr>
            <a:picLocks noChangeAspect="1" noChangeArrowheads="1"/>
          </p:cNvPicPr>
          <p:nvPr/>
        </p:nvPicPr>
        <p:blipFill>
          <a:blip r:embed="rId3">
            <a:extLst>
              <a:ext uri="{28A0092B-C50C-407E-A947-70E740481C1C}">
                <a14:useLocalDpi xmlns:a14="http://schemas.microsoft.com/office/drawing/2010/main" val="0"/>
              </a:ext>
            </a:extLst>
          </a:blip>
          <a:srcRect l="2139" t="58333" r="48146"/>
          <a:stretch>
            <a:fillRect/>
          </a:stretch>
        </p:blipFill>
        <p:spPr bwMode="auto">
          <a:xfrm>
            <a:off x="425450" y="2316163"/>
            <a:ext cx="5383213"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b="6682"/>
          <a:stretch>
            <a:fillRect/>
          </a:stretch>
        </p:blipFill>
        <p:spPr bwMode="auto">
          <a:xfrm>
            <a:off x="895350" y="965200"/>
            <a:ext cx="7159625"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9"/>
          <p:cNvSpPr>
            <a:spLocks noChangeArrowheads="1"/>
          </p:cNvSpPr>
          <p:nvPr/>
        </p:nvSpPr>
        <p:spPr bwMode="auto">
          <a:xfrm>
            <a:off x="3802063" y="5553075"/>
            <a:ext cx="4606925" cy="8778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9700" name="Rectangle 3"/>
          <p:cNvSpPr>
            <a:spLocks noGrp="1" noChangeArrowheads="1"/>
          </p:cNvSpPr>
          <p:nvPr>
            <p:ph type="title"/>
          </p:nvPr>
        </p:nvSpPr>
        <p:spPr/>
        <p:txBody>
          <a:bodyPr/>
          <a:lstStyle/>
          <a:p>
            <a:pPr eaLnBrk="1" hangingPunct="1"/>
            <a:r>
              <a:rPr lang="en-US">
                <a:latin typeface="Arial" charset="0"/>
              </a:rPr>
              <a:t>Mimicry</a:t>
            </a:r>
          </a:p>
        </p:txBody>
      </p:sp>
      <p:sp>
        <p:nvSpPr>
          <p:cNvPr id="390148" name="Rectangle 4" descr="Rectangle: Click to edit Master text styles&#10;Second level&#10;Third level&#10;Fourth level&#10;Fifth level"/>
          <p:cNvSpPr>
            <a:spLocks noGrp="1" noChangeArrowheads="1"/>
          </p:cNvSpPr>
          <p:nvPr>
            <p:ph idx="1"/>
          </p:nvPr>
        </p:nvSpPr>
        <p:spPr>
          <a:xfrm>
            <a:off x="3857625" y="1162050"/>
            <a:ext cx="4789488" cy="798513"/>
          </a:xfrm>
          <a:solidFill>
            <a:schemeClr val="hlink"/>
          </a:solidFill>
          <a:effectLst>
            <a:outerShdw blurRad="63500" dist="38099" dir="2700000" algn="ctr" rotWithShape="0">
              <a:srgbClr val="000000">
                <a:alpha val="74998"/>
              </a:srgbClr>
            </a:outerShdw>
          </a:effectLst>
        </p:spPr>
        <p:txBody>
          <a:bodyPr rtlCol="0">
            <a:normAutofit/>
          </a:bodyPr>
          <a:lstStyle/>
          <a:p>
            <a:pPr marL="0" indent="0" eaLnBrk="1" fontAlgn="auto" hangingPunct="1">
              <a:lnSpc>
                <a:spcPct val="90000"/>
              </a:lnSpc>
              <a:spcAft>
                <a:spcPts val="0"/>
              </a:spcAft>
              <a:buFont typeface="Wingdings" pitchFamily="-107" charset="2"/>
              <a:buNone/>
              <a:defRPr/>
            </a:pPr>
            <a:r>
              <a:rPr lang="en-US" sz="2400">
                <a:solidFill>
                  <a:srgbClr val="000000"/>
                </a:solidFill>
                <a:ea typeface="+mn-ea"/>
                <a:cs typeface="+mn-cs"/>
              </a:rPr>
              <a:t>palatable or harmless species mimics a harmful model</a:t>
            </a:r>
          </a:p>
        </p:txBody>
      </p:sp>
      <p:sp>
        <p:nvSpPr>
          <p:cNvPr id="390149" name="Rectangle 5" descr="Rectangle: Click to edit Master text styles&#10;Second level&#10;Third level&#10;Fourth level&#10;Fifth level"/>
          <p:cNvSpPr>
            <a:spLocks noChangeArrowheads="1"/>
          </p:cNvSpPr>
          <p:nvPr/>
        </p:nvSpPr>
        <p:spPr bwMode="auto">
          <a:xfrm>
            <a:off x="3808413" y="5553075"/>
            <a:ext cx="4789487" cy="896938"/>
          </a:xfrm>
          <a:prstGeom prst="rect">
            <a:avLst/>
          </a:prstGeom>
          <a:solidFill>
            <a:srgbClr val="CC0000"/>
          </a:solidFill>
          <a:ln w="9525">
            <a:noFill/>
            <a:miter lim="800000"/>
            <a:headEnd/>
            <a:tailEnd/>
          </a:ln>
          <a:effectLst>
            <a:outerShdw blurRad="63500" dist="38099" dir="2700000" algn="ctr" rotWithShape="0">
              <a:srgbClr val="000000">
                <a:alpha val="74998"/>
              </a:srgbClr>
            </a:outerShdw>
          </a:effectLst>
        </p:spPr>
        <p:txBody>
          <a:bodyPr/>
          <a:lstStyle/>
          <a:p>
            <a:pPr eaLnBrk="1" hangingPunct="1">
              <a:spcBef>
                <a:spcPct val="20000"/>
              </a:spcBef>
              <a:buClr>
                <a:srgbClr val="0F116A"/>
              </a:buClr>
              <a:buSzPct val="120000"/>
              <a:buFont typeface="Wingdings" charset="0"/>
              <a:buNone/>
              <a:defRPr/>
            </a:pPr>
            <a:r>
              <a:rPr lang="en-US" sz="2600" b="1">
                <a:solidFill>
                  <a:schemeClr val="bg1"/>
                </a:solidFill>
                <a:effectLst>
                  <a:outerShdw blurRad="38100" dist="38100" dir="2700000" algn="tl">
                    <a:srgbClr val="000000"/>
                  </a:outerShdw>
                </a:effectLst>
              </a:rPr>
              <a:t>Hawkmoth larva puffs up to look like poisonous snake</a:t>
            </a:r>
            <a:endParaRPr lang="en-US" sz="2200" b="1">
              <a:solidFill>
                <a:schemeClr val="bg1"/>
              </a:solidFill>
              <a:effectLst>
                <a:outerShdw blurRad="38100" dist="38100" dir="2700000" algn="tl">
                  <a:srgbClr val="000000"/>
                </a:outerShdw>
              </a:effectLst>
            </a:endParaRPr>
          </a:p>
        </p:txBody>
      </p:sp>
      <p:sp>
        <p:nvSpPr>
          <p:cNvPr id="390150" name="Rectangle 6"/>
          <p:cNvSpPr>
            <a:spLocks noChangeArrowheads="1"/>
          </p:cNvSpPr>
          <p:nvPr/>
        </p:nvSpPr>
        <p:spPr bwMode="auto">
          <a:xfrm>
            <a:off x="233363" y="1352550"/>
            <a:ext cx="3128962" cy="519113"/>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sz="2800" b="1">
                <a:solidFill>
                  <a:srgbClr val="CC0000"/>
                </a:solidFill>
                <a:latin typeface="Arial" pitchFamily="-107" charset="0"/>
                <a:ea typeface="+mn-ea"/>
                <a:cs typeface="+mn-cs"/>
              </a:rPr>
              <a:t>Batesian mimicry</a:t>
            </a:r>
          </a:p>
        </p:txBody>
      </p:sp>
      <p:sp>
        <p:nvSpPr>
          <p:cNvPr id="29704" name="Rectangle 7"/>
          <p:cNvSpPr>
            <a:spLocks noChangeArrowheads="1"/>
          </p:cNvSpPr>
          <p:nvPr/>
        </p:nvSpPr>
        <p:spPr bwMode="auto">
          <a:xfrm>
            <a:off x="401638" y="4911725"/>
            <a:ext cx="2679700" cy="39687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b="1">
                <a:solidFill>
                  <a:srgbClr val="1B1718"/>
                </a:solidFill>
              </a:rPr>
              <a:t>hawkmoth larvae</a:t>
            </a:r>
          </a:p>
        </p:txBody>
      </p:sp>
      <p:sp>
        <p:nvSpPr>
          <p:cNvPr id="29705" name="Rectangle 8"/>
          <p:cNvSpPr>
            <a:spLocks noChangeArrowheads="1"/>
          </p:cNvSpPr>
          <p:nvPr/>
        </p:nvSpPr>
        <p:spPr bwMode="auto">
          <a:xfrm>
            <a:off x="3284538" y="3276600"/>
            <a:ext cx="2973387" cy="39687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600" b="1">
                <a:solidFill>
                  <a:srgbClr val="1B1718"/>
                </a:solidFill>
              </a:rPr>
              <a:t>green parrot snake</a:t>
            </a:r>
          </a:p>
        </p:txBody>
      </p:sp>
    </p:spTree>
    <p:extLst>
      <p:ext uri="{BB962C8B-B14F-4D97-AF65-F5344CB8AC3E}">
        <p14:creationId xmlns:p14="http://schemas.microsoft.com/office/powerpoint/2010/main" val="29194919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atin typeface="Times New Roman" charset="0"/>
              </a:rPr>
              <a:t>Artificial selection</a:t>
            </a:r>
          </a:p>
        </p:txBody>
      </p:sp>
      <p:sp>
        <p:nvSpPr>
          <p:cNvPr id="46082" name="Rectangle 3" descr="Rectangle: Click to edit Master text styles&#10;Second level&#10;Third level&#10;Fourth level&#10;Fifth level"/>
          <p:cNvSpPr>
            <a:spLocks noGrp="1" noChangeArrowheads="1"/>
          </p:cNvSpPr>
          <p:nvPr>
            <p:ph idx="1"/>
          </p:nvPr>
        </p:nvSpPr>
        <p:spPr>
          <a:xfrm>
            <a:off x="685800" y="1219200"/>
            <a:ext cx="7772400" cy="1447800"/>
          </a:xfrm>
        </p:spPr>
        <p:txBody>
          <a:bodyPr rtlCol="0">
            <a:normAutofit lnSpcReduction="10000"/>
          </a:bodyPr>
          <a:lstStyle/>
          <a:p>
            <a:pPr eaLnBrk="1" fontAlgn="auto" hangingPunct="1">
              <a:spcAft>
                <a:spcPts val="0"/>
              </a:spcAft>
              <a:buFont typeface="Arial"/>
              <a:buChar char="•"/>
              <a:defRPr/>
            </a:pPr>
            <a:r>
              <a:rPr lang="en-US" dirty="0" smtClean="0">
                <a:latin typeface="Arial" charset="0"/>
              </a:rPr>
              <a:t>Artificial breeding can use variations in populations to create vastly different </a:t>
            </a:r>
            <a:r>
              <a:rPr lang="ja-JP" altLang="en-US" dirty="0" smtClean="0">
                <a:latin typeface="Arial" charset="0"/>
              </a:rPr>
              <a:t>“</a:t>
            </a:r>
            <a:r>
              <a:rPr lang="en-US" altLang="ja-JP" dirty="0" smtClean="0">
                <a:latin typeface="Arial" charset="0"/>
              </a:rPr>
              <a:t>breeds</a:t>
            </a:r>
            <a:r>
              <a:rPr lang="ja-JP" altLang="en-US" dirty="0" smtClean="0">
                <a:latin typeface="Arial" charset="0"/>
              </a:rPr>
              <a:t>”</a:t>
            </a:r>
            <a:r>
              <a:rPr lang="en-US" altLang="ja-JP" dirty="0" smtClean="0">
                <a:latin typeface="Arial" charset="0"/>
              </a:rPr>
              <a:t> &amp; </a:t>
            </a:r>
            <a:r>
              <a:rPr lang="ja-JP" altLang="en-US" dirty="0" smtClean="0">
                <a:latin typeface="Arial" charset="0"/>
              </a:rPr>
              <a:t>“</a:t>
            </a:r>
            <a:r>
              <a:rPr lang="en-US" altLang="ja-JP" dirty="0" smtClean="0">
                <a:latin typeface="Arial" charset="0"/>
              </a:rPr>
              <a:t>varieties</a:t>
            </a:r>
            <a:r>
              <a:rPr lang="ja-JP" altLang="en-US" dirty="0" smtClean="0">
                <a:latin typeface="Arial" charset="0"/>
              </a:rPr>
              <a:t>”</a:t>
            </a:r>
            <a:endParaRPr lang="en-US" dirty="0" smtClean="0">
              <a:latin typeface="Arial" charset="0"/>
            </a:endParaRPr>
          </a:p>
        </p:txBody>
      </p:sp>
      <p:pic>
        <p:nvPicPr>
          <p:cNvPr id="471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0"/>
            <a:ext cx="546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5349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atin typeface="Times New Roman" charset="0"/>
              </a:rPr>
              <a:t>Artificial selection</a:t>
            </a:r>
          </a:p>
        </p:txBody>
      </p:sp>
      <p:sp>
        <p:nvSpPr>
          <p:cNvPr id="46082" name="Rectangle 3" descr="Rectangle: Click to edit Master text styles&#10;Second level&#10;Third level&#10;Fourth level&#10;Fifth level"/>
          <p:cNvSpPr>
            <a:spLocks noGrp="1" noChangeArrowheads="1"/>
          </p:cNvSpPr>
          <p:nvPr>
            <p:ph idx="1"/>
          </p:nvPr>
        </p:nvSpPr>
        <p:spPr>
          <a:xfrm>
            <a:off x="685800" y="1219200"/>
            <a:ext cx="7772400" cy="1447800"/>
          </a:xfrm>
        </p:spPr>
        <p:txBody>
          <a:bodyPr rtlCol="0">
            <a:normAutofit lnSpcReduction="10000"/>
          </a:bodyPr>
          <a:lstStyle/>
          <a:p>
            <a:pPr eaLnBrk="1" fontAlgn="auto" hangingPunct="1">
              <a:spcAft>
                <a:spcPts val="0"/>
              </a:spcAft>
              <a:buFont typeface="Arial"/>
              <a:buChar char="•"/>
              <a:defRPr/>
            </a:pPr>
            <a:r>
              <a:rPr lang="en-US" dirty="0" smtClean="0">
                <a:latin typeface="Arial" charset="0"/>
              </a:rPr>
              <a:t>Artificial breeding can use variations in populations to create vastly different </a:t>
            </a:r>
            <a:r>
              <a:rPr lang="ja-JP" altLang="en-US" dirty="0" smtClean="0">
                <a:latin typeface="Arial" charset="0"/>
              </a:rPr>
              <a:t>“</a:t>
            </a:r>
            <a:r>
              <a:rPr lang="en-US" altLang="ja-JP" dirty="0" smtClean="0">
                <a:latin typeface="Arial" charset="0"/>
              </a:rPr>
              <a:t>breeds</a:t>
            </a:r>
            <a:r>
              <a:rPr lang="ja-JP" altLang="en-US" dirty="0" smtClean="0">
                <a:latin typeface="Arial" charset="0"/>
              </a:rPr>
              <a:t>”</a:t>
            </a:r>
            <a:r>
              <a:rPr lang="en-US" altLang="ja-JP" dirty="0" smtClean="0">
                <a:latin typeface="Arial" charset="0"/>
              </a:rPr>
              <a:t> &amp; </a:t>
            </a:r>
            <a:r>
              <a:rPr lang="ja-JP" altLang="en-US" dirty="0" smtClean="0">
                <a:latin typeface="Arial" charset="0"/>
              </a:rPr>
              <a:t>“</a:t>
            </a:r>
            <a:r>
              <a:rPr lang="en-US" altLang="ja-JP" dirty="0" smtClean="0">
                <a:latin typeface="Arial" charset="0"/>
              </a:rPr>
              <a:t>varieties</a:t>
            </a:r>
            <a:r>
              <a:rPr lang="ja-JP" altLang="en-US" dirty="0" smtClean="0">
                <a:latin typeface="Arial" charset="0"/>
              </a:rPr>
              <a:t>”</a:t>
            </a:r>
            <a:endParaRPr lang="en-US" dirty="0" smtClean="0">
              <a:latin typeface="Arial" charset="0"/>
            </a:endParaRPr>
          </a:p>
        </p:txBody>
      </p:sp>
      <p:pic>
        <p:nvPicPr>
          <p:cNvPr id="491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4086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mim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5222875"/>
            <a:ext cx="27114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3"/>
          <p:cNvSpPr>
            <a:spLocks noGrp="1" noChangeArrowheads="1"/>
          </p:cNvSpPr>
          <p:nvPr>
            <p:ph type="title"/>
          </p:nvPr>
        </p:nvSpPr>
        <p:spPr>
          <a:xfrm>
            <a:off x="1981200" y="457200"/>
            <a:ext cx="5514975" cy="762000"/>
          </a:xfrm>
        </p:spPr>
        <p:txBody>
          <a:bodyPr/>
          <a:lstStyle/>
          <a:p>
            <a:pPr eaLnBrk="1" hangingPunct="1"/>
            <a:r>
              <a:rPr lang="en-US">
                <a:latin typeface="Arial" charset="0"/>
              </a:rPr>
              <a:t>Batesian mimicry</a:t>
            </a:r>
          </a:p>
        </p:txBody>
      </p:sp>
      <p:pic>
        <p:nvPicPr>
          <p:cNvPr id="31747" name="Picture 5" descr="mim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275263"/>
            <a:ext cx="300831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574" name="Picture 6" descr="monarch_male2"/>
          <p:cNvPicPr>
            <a:picLocks noChangeAspect="1" noChangeArrowheads="1"/>
          </p:cNvPicPr>
          <p:nvPr/>
        </p:nvPicPr>
        <p:blipFill>
          <a:blip r:embed="rId5"/>
          <a:srcRect/>
          <a:stretch>
            <a:fillRect/>
          </a:stretch>
        </p:blipFill>
        <p:spPr bwMode="auto">
          <a:xfrm>
            <a:off x="728663" y="1465263"/>
            <a:ext cx="4300537" cy="2670175"/>
          </a:xfrm>
          <a:prstGeom prst="rect">
            <a:avLst/>
          </a:prstGeom>
          <a:noFill/>
          <a:effectLst>
            <a:outerShdw blurRad="63500" dist="38099" dir="2700000" algn="ctr" rotWithShape="0">
              <a:srgbClr val="000000">
                <a:alpha val="74998"/>
              </a:srgbClr>
            </a:outerShdw>
          </a:effectLst>
        </p:spPr>
      </p:pic>
      <p:sp>
        <p:nvSpPr>
          <p:cNvPr id="31749" name="Rectangle 7"/>
          <p:cNvSpPr>
            <a:spLocks noChangeArrowheads="1"/>
          </p:cNvSpPr>
          <p:nvPr/>
        </p:nvSpPr>
        <p:spPr bwMode="auto">
          <a:xfrm>
            <a:off x="2155825" y="4244975"/>
            <a:ext cx="2062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b="1">
                <a:solidFill>
                  <a:srgbClr val="0F116A"/>
                </a:solidFill>
              </a:rPr>
              <a:t>Monarch male</a:t>
            </a:r>
          </a:p>
          <a:p>
            <a:r>
              <a:rPr lang="en-US" sz="2200" b="1">
                <a:solidFill>
                  <a:srgbClr val="CC0000"/>
                </a:solidFill>
              </a:rPr>
              <a:t>poisonous</a:t>
            </a:r>
            <a:endParaRPr lang="en-US" sz="2200" b="1">
              <a:solidFill>
                <a:srgbClr val="0F116A"/>
              </a:solidFill>
            </a:endParaRPr>
          </a:p>
        </p:txBody>
      </p:sp>
      <p:pic>
        <p:nvPicPr>
          <p:cNvPr id="493577" name="Picture 9" descr="viceroy"/>
          <p:cNvPicPr>
            <a:picLocks noChangeAspect="1" noChangeArrowheads="1"/>
          </p:cNvPicPr>
          <p:nvPr/>
        </p:nvPicPr>
        <p:blipFill>
          <a:blip r:embed="rId6"/>
          <a:srcRect/>
          <a:stretch>
            <a:fillRect/>
          </a:stretch>
        </p:blipFill>
        <p:spPr bwMode="auto">
          <a:xfrm>
            <a:off x="5199063" y="1465263"/>
            <a:ext cx="3733800" cy="2670175"/>
          </a:xfrm>
          <a:prstGeom prst="rect">
            <a:avLst/>
          </a:prstGeom>
          <a:noFill/>
          <a:effectLst>
            <a:outerShdw blurRad="63500" dist="38099" dir="2700000" algn="ctr" rotWithShape="0">
              <a:srgbClr val="000000">
                <a:alpha val="74998"/>
              </a:srgbClr>
            </a:outerShdw>
          </a:effectLst>
        </p:spPr>
      </p:pic>
      <p:sp>
        <p:nvSpPr>
          <p:cNvPr id="31751" name="Oval 19"/>
          <p:cNvSpPr>
            <a:spLocks noChangeArrowheads="1"/>
          </p:cNvSpPr>
          <p:nvPr/>
        </p:nvSpPr>
        <p:spPr bwMode="auto">
          <a:xfrm>
            <a:off x="1587500" y="5226050"/>
            <a:ext cx="3362325" cy="163195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2" name="Oval 20"/>
          <p:cNvSpPr>
            <a:spLocks noChangeArrowheads="1"/>
          </p:cNvSpPr>
          <p:nvPr/>
        </p:nvSpPr>
        <p:spPr bwMode="auto">
          <a:xfrm>
            <a:off x="5153025" y="5226050"/>
            <a:ext cx="3362325" cy="163195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3" name="Rectangle 10"/>
          <p:cNvSpPr>
            <a:spLocks noChangeArrowheads="1"/>
          </p:cNvSpPr>
          <p:nvPr/>
        </p:nvSpPr>
        <p:spPr bwMode="auto">
          <a:xfrm>
            <a:off x="2300288" y="6430963"/>
            <a:ext cx="509587" cy="427037"/>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F116A"/>
                </a:solidFill>
              </a:rPr>
              <a:t>fly</a:t>
            </a:r>
          </a:p>
        </p:txBody>
      </p:sp>
      <p:sp>
        <p:nvSpPr>
          <p:cNvPr id="31754" name="Rectangle 11"/>
          <p:cNvSpPr>
            <a:spLocks noChangeArrowheads="1"/>
          </p:cNvSpPr>
          <p:nvPr/>
        </p:nvSpPr>
        <p:spPr bwMode="auto">
          <a:xfrm>
            <a:off x="3194050" y="6430963"/>
            <a:ext cx="665163" cy="427037"/>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F116A"/>
                </a:solidFill>
              </a:rPr>
              <a:t>bee</a:t>
            </a:r>
          </a:p>
        </p:txBody>
      </p:sp>
      <p:sp>
        <p:nvSpPr>
          <p:cNvPr id="31755" name="Rectangle 12"/>
          <p:cNvSpPr>
            <a:spLocks noChangeArrowheads="1"/>
          </p:cNvSpPr>
          <p:nvPr/>
        </p:nvSpPr>
        <p:spPr bwMode="auto">
          <a:xfrm>
            <a:off x="5961063" y="6430963"/>
            <a:ext cx="866775" cy="427037"/>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F116A"/>
                </a:solidFill>
              </a:rPr>
              <a:t>moth</a:t>
            </a:r>
          </a:p>
        </p:txBody>
      </p:sp>
      <p:sp>
        <p:nvSpPr>
          <p:cNvPr id="31756" name="Rectangle 13"/>
          <p:cNvSpPr>
            <a:spLocks noChangeArrowheads="1"/>
          </p:cNvSpPr>
          <p:nvPr/>
        </p:nvSpPr>
        <p:spPr bwMode="auto">
          <a:xfrm>
            <a:off x="7385050" y="6430963"/>
            <a:ext cx="665163" cy="427037"/>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rgbClr val="0F116A"/>
                </a:solidFill>
              </a:rPr>
              <a:t>bee</a:t>
            </a:r>
          </a:p>
        </p:txBody>
      </p:sp>
      <p:sp>
        <p:nvSpPr>
          <p:cNvPr id="31757" name="Rectangle 14"/>
          <p:cNvSpPr>
            <a:spLocks noChangeArrowheads="1"/>
          </p:cNvSpPr>
          <p:nvPr/>
        </p:nvSpPr>
        <p:spPr bwMode="auto">
          <a:xfrm>
            <a:off x="2978150" y="4914900"/>
            <a:ext cx="3925888" cy="4270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chemeClr val="bg1"/>
                </a:solidFill>
              </a:rPr>
              <a:t>Which is the fly vs. the bee?</a:t>
            </a:r>
          </a:p>
        </p:txBody>
      </p:sp>
      <p:sp>
        <p:nvSpPr>
          <p:cNvPr id="31758" name="Rectangle 15"/>
          <p:cNvSpPr>
            <a:spLocks noChangeArrowheads="1"/>
          </p:cNvSpPr>
          <p:nvPr/>
        </p:nvSpPr>
        <p:spPr bwMode="auto">
          <a:xfrm>
            <a:off x="2967038" y="4906963"/>
            <a:ext cx="4283075" cy="4270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200" b="1">
                <a:solidFill>
                  <a:schemeClr val="bg1"/>
                </a:solidFill>
              </a:rPr>
              <a:t>Which is the moth vs. the bee?</a:t>
            </a:r>
          </a:p>
        </p:txBody>
      </p:sp>
      <p:sp>
        <p:nvSpPr>
          <p:cNvPr id="31759" name="Rectangle 8"/>
          <p:cNvSpPr>
            <a:spLocks noChangeArrowheads="1"/>
          </p:cNvSpPr>
          <p:nvPr/>
        </p:nvSpPr>
        <p:spPr bwMode="auto">
          <a:xfrm>
            <a:off x="5980113" y="4246563"/>
            <a:ext cx="190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b="1">
                <a:solidFill>
                  <a:srgbClr val="0F116A"/>
                </a:solidFill>
              </a:rPr>
              <a:t>Viceroy male</a:t>
            </a:r>
          </a:p>
          <a:p>
            <a:r>
              <a:rPr lang="en-US" sz="2200" b="1">
                <a:solidFill>
                  <a:srgbClr val="CC0000"/>
                </a:solidFill>
              </a:rPr>
              <a:t>edible</a:t>
            </a:r>
            <a:endParaRPr lang="en-US" sz="2200" b="1">
              <a:solidFill>
                <a:srgbClr val="0F116A"/>
              </a:solidFill>
            </a:endParaRPr>
          </a:p>
        </p:txBody>
      </p:sp>
      <p:pic>
        <p:nvPicPr>
          <p:cNvPr id="493584" name="Picture 16"/>
          <p:cNvPicPr>
            <a:picLocks noChangeAspect="1" noChangeArrowheads="1"/>
          </p:cNvPicPr>
          <p:nvPr/>
        </p:nvPicPr>
        <p:blipFill>
          <a:blip r:embed="rId7"/>
          <a:srcRect l="2812" t="14999" r="2812" b="30000"/>
          <a:stretch>
            <a:fillRect/>
          </a:stretch>
        </p:blipFill>
        <p:spPr bwMode="auto">
          <a:xfrm>
            <a:off x="2374900" y="4322763"/>
            <a:ext cx="5616575" cy="2455862"/>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6929246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1431925" y="4273550"/>
            <a:ext cx="206375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0000"/>
                </a:solidFill>
              </a:rPr>
              <a:t>Coral snake </a:t>
            </a:r>
            <a:br>
              <a:rPr lang="en-US" b="1">
                <a:solidFill>
                  <a:srgbClr val="000000"/>
                </a:solidFill>
              </a:rPr>
            </a:br>
            <a:r>
              <a:rPr lang="en-US" b="1">
                <a:solidFill>
                  <a:srgbClr val="000000"/>
                </a:solidFill>
              </a:rPr>
              <a:t>is poisonous</a:t>
            </a:r>
          </a:p>
        </p:txBody>
      </p:sp>
      <p:sp>
        <p:nvSpPr>
          <p:cNvPr id="33794" name="Rectangle 5"/>
          <p:cNvSpPr>
            <a:spLocks noChangeArrowheads="1"/>
          </p:cNvSpPr>
          <p:nvPr/>
        </p:nvSpPr>
        <p:spPr bwMode="auto">
          <a:xfrm>
            <a:off x="5332413" y="4346575"/>
            <a:ext cx="297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00"/>
                </a:solidFill>
              </a:rPr>
              <a:t>King snake is not</a:t>
            </a:r>
          </a:p>
        </p:txBody>
      </p:sp>
      <p:pic>
        <p:nvPicPr>
          <p:cNvPr id="33795" name="Picture 10"/>
          <p:cNvPicPr>
            <a:picLocks noChangeAspect="1" noChangeArrowheads="1"/>
          </p:cNvPicPr>
          <p:nvPr/>
        </p:nvPicPr>
        <p:blipFill>
          <a:blip r:embed="rId3">
            <a:extLst>
              <a:ext uri="{28A0092B-C50C-407E-A947-70E740481C1C}">
                <a14:useLocalDpi xmlns:a14="http://schemas.microsoft.com/office/drawing/2010/main" val="0"/>
              </a:ext>
            </a:extLst>
          </a:blip>
          <a:srcRect r="5414" b="3978"/>
          <a:stretch>
            <a:fillRect/>
          </a:stretch>
        </p:blipFill>
        <p:spPr bwMode="auto">
          <a:xfrm>
            <a:off x="4692650" y="1516063"/>
            <a:ext cx="3968750" cy="2740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6" name="Rectangle 11"/>
          <p:cNvSpPr>
            <a:spLocks noChangeArrowheads="1"/>
          </p:cNvSpPr>
          <p:nvPr/>
        </p:nvSpPr>
        <p:spPr bwMode="auto">
          <a:xfrm>
            <a:off x="2244725" y="5341938"/>
            <a:ext cx="4562475" cy="8318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b="1">
                <a:solidFill>
                  <a:srgbClr val="000000"/>
                </a:solidFill>
              </a:rPr>
              <a:t>Red on yellow, poison fellow; red on black, safe from attack</a:t>
            </a:r>
          </a:p>
        </p:txBody>
      </p:sp>
      <p:pic>
        <p:nvPicPr>
          <p:cNvPr id="3379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1512888"/>
            <a:ext cx="3656012"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8" name="Rectangle 3"/>
          <p:cNvSpPr>
            <a:spLocks noGrp="1" noChangeArrowheads="1"/>
          </p:cNvSpPr>
          <p:nvPr>
            <p:ph type="title"/>
          </p:nvPr>
        </p:nvSpPr>
        <p:spPr>
          <a:xfrm>
            <a:off x="1981200" y="457200"/>
            <a:ext cx="5514975" cy="762000"/>
          </a:xfrm>
        </p:spPr>
        <p:txBody>
          <a:bodyPr/>
          <a:lstStyle/>
          <a:p>
            <a:pPr eaLnBrk="1" hangingPunct="1"/>
            <a:r>
              <a:rPr lang="en-US">
                <a:latin typeface="Arial" charset="0"/>
              </a:rPr>
              <a:t>Batesian mimicry</a:t>
            </a:r>
          </a:p>
        </p:txBody>
      </p:sp>
    </p:spTree>
    <p:extLst>
      <p:ext uri="{BB962C8B-B14F-4D97-AF65-F5344CB8AC3E}">
        <p14:creationId xmlns:p14="http://schemas.microsoft.com/office/powerpoint/2010/main" val="1849043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54_05dMullerianMimicr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541463"/>
            <a:ext cx="6132512"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2" name="Group 9"/>
          <p:cNvGrpSpPr>
            <a:grpSpLocks/>
          </p:cNvGrpSpPr>
          <p:nvPr/>
        </p:nvGrpSpPr>
        <p:grpSpPr bwMode="auto">
          <a:xfrm>
            <a:off x="573088" y="1573213"/>
            <a:ext cx="7673975" cy="4349750"/>
            <a:chOff x="431" y="1111"/>
            <a:chExt cx="4834" cy="2740"/>
          </a:xfrm>
        </p:grpSpPr>
        <p:pic>
          <p:nvPicPr>
            <p:cNvPr id="35848" name="Picture 3"/>
            <p:cNvPicPr>
              <a:picLocks noChangeAspect="1" noChangeArrowheads="1"/>
            </p:cNvPicPr>
            <p:nvPr/>
          </p:nvPicPr>
          <p:blipFill>
            <a:blip r:embed="rId4">
              <a:extLst>
                <a:ext uri="{28A0092B-C50C-407E-A947-70E740481C1C}">
                  <a14:useLocalDpi xmlns:a14="http://schemas.microsoft.com/office/drawing/2010/main" val="0"/>
                </a:ext>
              </a:extLst>
            </a:blip>
            <a:srcRect b="6625"/>
            <a:stretch>
              <a:fillRect/>
            </a:stretch>
          </p:blipFill>
          <p:spPr bwMode="auto">
            <a:xfrm>
              <a:off x="513" y="1111"/>
              <a:ext cx="4752" cy="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8"/>
            <p:cNvSpPr>
              <a:spLocks noChangeArrowheads="1"/>
            </p:cNvSpPr>
            <p:nvPr/>
          </p:nvSpPr>
          <p:spPr bwMode="auto">
            <a:xfrm>
              <a:off x="431" y="3139"/>
              <a:ext cx="1215"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5843" name="Rectangle 2"/>
          <p:cNvSpPr>
            <a:spLocks noGrp="1" noChangeArrowheads="1"/>
          </p:cNvSpPr>
          <p:nvPr>
            <p:ph type="title"/>
          </p:nvPr>
        </p:nvSpPr>
        <p:spPr/>
        <p:txBody>
          <a:bodyPr/>
          <a:lstStyle/>
          <a:p>
            <a:pPr eaLnBrk="1" hangingPunct="1"/>
            <a:r>
              <a:rPr lang="en-US">
                <a:latin typeface="Arial" charset="0"/>
              </a:rPr>
              <a:t>Mullerian mimicry</a:t>
            </a:r>
          </a:p>
        </p:txBody>
      </p:sp>
      <p:sp>
        <p:nvSpPr>
          <p:cNvPr id="35844" name="Rectangle 6"/>
          <p:cNvSpPr>
            <a:spLocks noChangeArrowheads="1"/>
          </p:cNvSpPr>
          <p:nvPr/>
        </p:nvSpPr>
        <p:spPr bwMode="auto">
          <a:xfrm>
            <a:off x="6213475" y="5341938"/>
            <a:ext cx="2036763" cy="3968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600" b="1">
                <a:solidFill>
                  <a:srgbClr val="000000"/>
                </a:solidFill>
              </a:rPr>
              <a:t>yellow jacket</a:t>
            </a:r>
          </a:p>
        </p:txBody>
      </p:sp>
      <p:sp>
        <p:nvSpPr>
          <p:cNvPr id="35845" name="Rectangle 7"/>
          <p:cNvSpPr>
            <a:spLocks noChangeArrowheads="1"/>
          </p:cNvSpPr>
          <p:nvPr/>
        </p:nvSpPr>
        <p:spPr bwMode="auto">
          <a:xfrm>
            <a:off x="2768600" y="4210050"/>
            <a:ext cx="1816100" cy="3968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600" b="1">
                <a:solidFill>
                  <a:srgbClr val="000000"/>
                </a:solidFill>
              </a:rPr>
              <a:t>cuckoo bee</a:t>
            </a:r>
          </a:p>
        </p:txBody>
      </p:sp>
      <p:sp>
        <p:nvSpPr>
          <p:cNvPr id="394244" name="Rectangle 4" descr="Rectangle: Click to edit Master text styles&#10;Second level&#10;Third level&#10;Fourth level&#10;Fifth level"/>
          <p:cNvSpPr>
            <a:spLocks noChangeArrowheads="1"/>
          </p:cNvSpPr>
          <p:nvPr/>
        </p:nvSpPr>
        <p:spPr bwMode="auto">
          <a:xfrm>
            <a:off x="4732338" y="1308100"/>
            <a:ext cx="4305300" cy="854075"/>
          </a:xfrm>
          <a:prstGeom prst="rect">
            <a:avLst/>
          </a:prstGeom>
          <a:solidFill>
            <a:schemeClr val="hlink"/>
          </a:solidFill>
          <a:ln w="9525">
            <a:noFill/>
            <a:miter lim="800000"/>
            <a:headEnd/>
            <a:tailEnd/>
          </a:ln>
          <a:effectLst>
            <a:outerShdw blurRad="63500" dist="38099" dir="2700000" algn="ctr" rotWithShape="0">
              <a:srgbClr val="000000">
                <a:alpha val="74998"/>
              </a:srgbClr>
            </a:outerShdw>
          </a:effectLst>
        </p:spPr>
        <p:txBody>
          <a:bodyPr/>
          <a:lstStyle/>
          <a:p>
            <a:pPr eaLnBrk="1" hangingPunct="1">
              <a:spcBef>
                <a:spcPct val="20000"/>
              </a:spcBef>
              <a:buClr>
                <a:srgbClr val="0F116A"/>
              </a:buClr>
              <a:buSzPct val="120000"/>
              <a:buFont typeface="Wingdings" pitchFamily="-107" charset="2"/>
              <a:buNone/>
              <a:defRPr/>
            </a:pPr>
            <a:r>
              <a:rPr lang="en-US" b="1">
                <a:solidFill>
                  <a:srgbClr val="000000"/>
                </a:solidFill>
                <a:latin typeface="Arial" pitchFamily="-107" charset="0"/>
                <a:ea typeface="+mn-ea"/>
                <a:cs typeface="+mn-cs"/>
              </a:rPr>
              <a:t>two or more protected species look like each other</a:t>
            </a:r>
          </a:p>
        </p:txBody>
      </p:sp>
      <p:sp>
        <p:nvSpPr>
          <p:cNvPr id="394251" name="Rectangle 11" descr="Rectangle: Click to edit Master text styles&#10;Second level&#10;Third level&#10;Fourth level&#10;Fifth level"/>
          <p:cNvSpPr>
            <a:spLocks noChangeArrowheads="1"/>
          </p:cNvSpPr>
          <p:nvPr/>
        </p:nvSpPr>
        <p:spPr bwMode="auto">
          <a:xfrm>
            <a:off x="2965450" y="6003925"/>
            <a:ext cx="6178550" cy="854075"/>
          </a:xfrm>
          <a:prstGeom prst="rect">
            <a:avLst/>
          </a:prstGeom>
          <a:solidFill>
            <a:srgbClr val="CC0000"/>
          </a:solidFill>
          <a:ln w="9525">
            <a:noFill/>
            <a:miter lim="800000"/>
            <a:headEnd/>
            <a:tailEnd/>
          </a:ln>
          <a:effectLst>
            <a:outerShdw blurRad="63500" dist="38099" dir="2700000" algn="ctr" rotWithShape="0">
              <a:srgbClr val="000000">
                <a:alpha val="74998"/>
              </a:srgbClr>
            </a:outerShdw>
          </a:effectLst>
        </p:spPr>
        <p:txBody>
          <a:bodyPr/>
          <a:lstStyle/>
          <a:p>
            <a:pPr eaLnBrk="1" hangingPunct="1">
              <a:spcBef>
                <a:spcPct val="20000"/>
              </a:spcBef>
              <a:buClr>
                <a:srgbClr val="0F116A"/>
              </a:buClr>
              <a:buSzPct val="120000"/>
              <a:buFont typeface="Wingdings" charset="0"/>
              <a:buNone/>
              <a:defRPr/>
            </a:pPr>
            <a:r>
              <a:rPr lang="en-US" sz="2400" b="1" dirty="0">
                <a:solidFill>
                  <a:schemeClr val="bg1"/>
                </a:solidFill>
                <a:effectLst>
                  <a:outerShdw blurRad="38100" dist="38100" dir="2700000" algn="tl">
                    <a:srgbClr val="000000"/>
                  </a:outerShdw>
                </a:effectLst>
              </a:rPr>
              <a:t>- group defense? </a:t>
            </a:r>
          </a:p>
          <a:p>
            <a:pPr eaLnBrk="1" hangingPunct="1">
              <a:spcBef>
                <a:spcPct val="20000"/>
              </a:spcBef>
              <a:buClr>
                <a:srgbClr val="0F116A"/>
              </a:buClr>
              <a:buSzPct val="120000"/>
              <a:buFont typeface="Wingdings" charset="0"/>
              <a:buNone/>
              <a:defRPr/>
            </a:pPr>
            <a:r>
              <a:rPr lang="en-US" sz="2400" b="1" dirty="0">
                <a:solidFill>
                  <a:schemeClr val="bg1"/>
                </a:solidFill>
                <a:effectLst>
                  <a:outerShdw blurRad="38100" dist="38100" dir="2700000" algn="tl">
                    <a:srgbClr val="000000"/>
                  </a:outerShdw>
                </a:effectLst>
              </a:rPr>
              <a:t>- predators may evolve innate avoidance</a:t>
            </a:r>
          </a:p>
        </p:txBody>
      </p:sp>
    </p:spTree>
    <p:extLst>
      <p:ext uri="{BB962C8B-B14F-4D97-AF65-F5344CB8AC3E}">
        <p14:creationId xmlns:p14="http://schemas.microsoft.com/office/powerpoint/2010/main" val="36275247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54_05bAposematicColor-U"/>
          <p:cNvPicPr>
            <a:picLocks noChangeAspect="1" noChangeArrowheads="1"/>
          </p:cNvPicPr>
          <p:nvPr/>
        </p:nvPicPr>
        <p:blipFill>
          <a:blip r:embed="rId3">
            <a:extLst>
              <a:ext uri="{28A0092B-C50C-407E-A947-70E740481C1C}">
                <a14:useLocalDpi xmlns:a14="http://schemas.microsoft.com/office/drawing/2010/main" val="0"/>
              </a:ext>
            </a:extLst>
          </a:blip>
          <a:srcRect l="28886"/>
          <a:stretch>
            <a:fillRect/>
          </a:stretch>
        </p:blipFill>
        <p:spPr bwMode="auto">
          <a:xfrm>
            <a:off x="468313" y="2125663"/>
            <a:ext cx="27543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title"/>
          </p:nvPr>
        </p:nvSpPr>
        <p:spPr/>
        <p:txBody>
          <a:bodyPr/>
          <a:lstStyle/>
          <a:p>
            <a:pPr eaLnBrk="1" hangingPunct="1"/>
            <a:r>
              <a:rPr lang="en-US">
                <a:latin typeface="Arial" charset="0"/>
              </a:rPr>
              <a:t>Common warning coloration</a:t>
            </a:r>
          </a:p>
        </p:txBody>
      </p:sp>
      <p:sp>
        <p:nvSpPr>
          <p:cNvPr id="37891" name="Rectangle 3" descr="Rectangle: Click to edit Master text styles&#10;Second level&#10;Third level&#10;Fourth level&#10;Fifth level"/>
          <p:cNvSpPr>
            <a:spLocks noGrp="1" noChangeArrowheads="1"/>
          </p:cNvSpPr>
          <p:nvPr>
            <p:ph idx="1"/>
          </p:nvPr>
        </p:nvSpPr>
        <p:spPr>
          <a:xfrm>
            <a:off x="704850" y="1358900"/>
            <a:ext cx="8439150" cy="860425"/>
          </a:xfrm>
        </p:spPr>
        <p:txBody>
          <a:bodyPr/>
          <a:lstStyle/>
          <a:p>
            <a:pPr eaLnBrk="1" hangingPunct="1"/>
            <a:r>
              <a:rPr lang="en-US" sz="2600">
                <a:latin typeface="Arial" charset="0"/>
              </a:rPr>
              <a:t>Aposematic species come to resemble each other</a:t>
            </a:r>
          </a:p>
        </p:txBody>
      </p:sp>
      <p:pic>
        <p:nvPicPr>
          <p:cNvPr id="388100" name="Picture 4"/>
          <p:cNvPicPr>
            <a:picLocks noChangeAspect="1" noChangeArrowheads="1"/>
          </p:cNvPicPr>
          <p:nvPr/>
        </p:nvPicPr>
        <p:blipFill>
          <a:blip r:embed="rId4"/>
          <a:srcRect b="4800"/>
          <a:stretch>
            <a:fillRect/>
          </a:stretch>
        </p:blipFill>
        <p:spPr bwMode="auto">
          <a:xfrm>
            <a:off x="738188" y="2165350"/>
            <a:ext cx="2203450" cy="2011363"/>
          </a:xfrm>
          <a:prstGeom prst="rect">
            <a:avLst/>
          </a:prstGeom>
          <a:noFill/>
          <a:ln w="9525">
            <a:noFill/>
            <a:miter lim="800000"/>
            <a:headEnd/>
            <a:tailEnd/>
          </a:ln>
          <a:effectLst>
            <a:outerShdw blurRad="63500" dist="35921" dir="2700000" algn="ctr" rotWithShape="0">
              <a:srgbClr val="000000">
                <a:alpha val="89999"/>
              </a:srgbClr>
            </a:outerShdw>
          </a:effectLst>
        </p:spPr>
      </p:pic>
      <p:pic>
        <p:nvPicPr>
          <p:cNvPr id="388105" name="Picture 9"/>
          <p:cNvPicPr>
            <a:picLocks noChangeAspect="1" noChangeArrowheads="1"/>
          </p:cNvPicPr>
          <p:nvPr/>
        </p:nvPicPr>
        <p:blipFill>
          <a:blip r:embed="rId5"/>
          <a:srcRect/>
          <a:stretch>
            <a:fillRect/>
          </a:stretch>
        </p:blipFill>
        <p:spPr bwMode="auto">
          <a:xfrm>
            <a:off x="3257550" y="2166938"/>
            <a:ext cx="2678113" cy="2008187"/>
          </a:xfrm>
          <a:prstGeom prst="rect">
            <a:avLst/>
          </a:prstGeom>
          <a:noFill/>
          <a:ln w="9525">
            <a:noFill/>
            <a:miter lim="800000"/>
            <a:headEnd/>
            <a:tailEnd/>
          </a:ln>
          <a:effectLst>
            <a:outerShdw blurRad="63500" dist="35921" dir="2700000" algn="ctr" rotWithShape="0">
              <a:srgbClr val="000000">
                <a:alpha val="89999"/>
              </a:srgbClr>
            </a:outerShdw>
          </a:effectLst>
        </p:spPr>
      </p:pic>
      <p:pic>
        <p:nvPicPr>
          <p:cNvPr id="388108" name="Picture 12"/>
          <p:cNvPicPr>
            <a:picLocks noChangeAspect="1" noChangeArrowheads="1"/>
          </p:cNvPicPr>
          <p:nvPr/>
        </p:nvPicPr>
        <p:blipFill>
          <a:blip r:embed="rId6"/>
          <a:srcRect t="8470" b="8470"/>
          <a:stretch>
            <a:fillRect/>
          </a:stretch>
        </p:blipFill>
        <p:spPr bwMode="auto">
          <a:xfrm>
            <a:off x="6251575" y="2166938"/>
            <a:ext cx="2303463" cy="2008187"/>
          </a:xfrm>
          <a:prstGeom prst="rect">
            <a:avLst/>
          </a:prstGeom>
          <a:noFill/>
          <a:ln w="9525">
            <a:noFill/>
            <a:miter lim="800000"/>
            <a:headEnd/>
            <a:tailEnd/>
          </a:ln>
          <a:effectLst>
            <a:outerShdw blurRad="63500" dist="35921" dir="2700000" algn="ctr" rotWithShape="0">
              <a:srgbClr val="000000">
                <a:alpha val="89999"/>
              </a:srgbClr>
            </a:outerShdw>
          </a:effectLst>
        </p:spPr>
      </p:pic>
      <p:pic>
        <p:nvPicPr>
          <p:cNvPr id="388111" name="Picture 15"/>
          <p:cNvPicPr>
            <a:picLocks noChangeAspect="1" noChangeArrowheads="1"/>
          </p:cNvPicPr>
          <p:nvPr/>
        </p:nvPicPr>
        <p:blipFill>
          <a:blip r:embed="rId7"/>
          <a:srcRect l="8022" t="5878"/>
          <a:stretch>
            <a:fillRect/>
          </a:stretch>
        </p:blipFill>
        <p:spPr bwMode="auto">
          <a:xfrm>
            <a:off x="596900" y="4498975"/>
            <a:ext cx="2889250" cy="2017713"/>
          </a:xfrm>
          <a:prstGeom prst="rect">
            <a:avLst/>
          </a:prstGeom>
          <a:noFill/>
          <a:ln w="9525">
            <a:noFill/>
            <a:miter lim="800000"/>
            <a:headEnd/>
            <a:tailEnd/>
          </a:ln>
          <a:effectLst>
            <a:outerShdw blurRad="63500" dist="35921" dir="2700000" algn="ctr" rotWithShape="0">
              <a:srgbClr val="000000">
                <a:alpha val="89999"/>
              </a:srgbClr>
            </a:outerShdw>
          </a:effectLst>
        </p:spPr>
      </p:pic>
      <p:pic>
        <p:nvPicPr>
          <p:cNvPr id="388103" name="Picture 7"/>
          <p:cNvPicPr>
            <a:picLocks noChangeAspect="1" noChangeArrowheads="1"/>
          </p:cNvPicPr>
          <p:nvPr/>
        </p:nvPicPr>
        <p:blipFill>
          <a:blip r:embed="rId8"/>
          <a:srcRect t="8205" r="20511"/>
          <a:stretch>
            <a:fillRect/>
          </a:stretch>
        </p:blipFill>
        <p:spPr bwMode="auto">
          <a:xfrm>
            <a:off x="3679825" y="4584700"/>
            <a:ext cx="2114550" cy="1843088"/>
          </a:xfrm>
          <a:prstGeom prst="rect">
            <a:avLst/>
          </a:prstGeom>
          <a:noFill/>
          <a:ln w="9525">
            <a:noFill/>
            <a:miter lim="800000"/>
            <a:headEnd/>
            <a:tailEnd/>
          </a:ln>
          <a:effectLst>
            <a:outerShdw blurRad="63500" dist="35921" dir="2700000" algn="ctr" rotWithShape="0">
              <a:srgbClr val="000000">
                <a:alpha val="89999"/>
              </a:srgbClr>
            </a:outerShdw>
          </a:effectLst>
        </p:spPr>
      </p:pic>
      <p:pic>
        <p:nvPicPr>
          <p:cNvPr id="37897" name="Picture 23" descr="penguin mimicry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614988"/>
            <a:ext cx="10112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21" name="Picture 25"/>
          <p:cNvPicPr>
            <a:picLocks noChangeAspect="1" noChangeArrowheads="1"/>
          </p:cNvPicPr>
          <p:nvPr/>
        </p:nvPicPr>
        <p:blipFill>
          <a:blip r:embed="rId10"/>
          <a:srcRect/>
          <a:stretch>
            <a:fillRect/>
          </a:stretch>
        </p:blipFill>
        <p:spPr bwMode="auto">
          <a:xfrm>
            <a:off x="5989638" y="4410075"/>
            <a:ext cx="2925762" cy="2193925"/>
          </a:xfrm>
          <a:prstGeom prst="rect">
            <a:avLst/>
          </a:prstGeom>
          <a:noFill/>
          <a:ln w="9525">
            <a:solidFill>
              <a:srgbClr val="000000"/>
            </a:solidFill>
            <a:miter lim="800000"/>
            <a:headEnd/>
            <a:tailEnd/>
          </a:ln>
          <a:effectLst>
            <a:outerShdw blurRad="63500" dist="35921" dir="2700000" algn="ctr" rotWithShape="0">
              <a:srgbClr val="000000">
                <a:alpha val="89999"/>
              </a:srgbClr>
            </a:outerShdw>
          </a:effectLst>
        </p:spPr>
      </p:pic>
      <p:sp>
        <p:nvSpPr>
          <p:cNvPr id="37899" name="AutoShape 24"/>
          <p:cNvSpPr>
            <a:spLocks noChangeArrowheads="1"/>
          </p:cNvSpPr>
          <p:nvPr/>
        </p:nvSpPr>
        <p:spPr bwMode="auto">
          <a:xfrm flipH="1">
            <a:off x="1617663" y="3489325"/>
            <a:ext cx="2433637" cy="1843088"/>
          </a:xfrm>
          <a:prstGeom prst="wedgeEllipseCallout">
            <a:avLst>
              <a:gd name="adj1" fmla="val 71917"/>
              <a:gd name="adj2" fmla="val 76440"/>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black, red, </a:t>
            </a:r>
            <a:br>
              <a:rPr lang="en-US" sz="1800" b="1">
                <a:solidFill>
                  <a:srgbClr val="0F116A"/>
                </a:solidFill>
                <a:latin typeface="Comic Sans MS" charset="0"/>
              </a:rPr>
            </a:br>
            <a:r>
              <a:rPr lang="en-US" sz="1800" b="1">
                <a:solidFill>
                  <a:srgbClr val="0F116A"/>
                </a:solidFill>
                <a:latin typeface="Comic Sans MS" charset="0"/>
              </a:rPr>
              <a:t>orange &amp; yellow</a:t>
            </a:r>
            <a:br>
              <a:rPr lang="en-US" sz="1800" b="1">
                <a:solidFill>
                  <a:srgbClr val="0F116A"/>
                </a:solidFill>
                <a:latin typeface="Comic Sans MS" charset="0"/>
              </a:rPr>
            </a:br>
            <a:r>
              <a:rPr lang="en-US" sz="1800" b="1">
                <a:solidFill>
                  <a:srgbClr val="0F116A"/>
                </a:solidFill>
                <a:latin typeface="Comic Sans MS" charset="0"/>
              </a:rPr>
              <a:t>means:</a:t>
            </a:r>
            <a:br>
              <a:rPr lang="en-US" sz="1800" b="1">
                <a:solidFill>
                  <a:srgbClr val="0F116A"/>
                </a:solidFill>
                <a:latin typeface="Comic Sans MS" charset="0"/>
              </a:rPr>
            </a:br>
            <a:r>
              <a:rPr lang="en-US" sz="1800" b="1">
                <a:solidFill>
                  <a:srgbClr val="0F116A"/>
                </a:solidFill>
                <a:latin typeface="Comic Sans MS" charset="0"/>
              </a:rPr>
              <a:t>DON</a:t>
            </a:r>
            <a:r>
              <a:rPr lang="ja-JP" altLang="en-US" sz="1800" b="1">
                <a:solidFill>
                  <a:srgbClr val="0F116A"/>
                </a:solidFill>
                <a:latin typeface="Comic Sans MS" charset="0"/>
              </a:rPr>
              <a:t>’</a:t>
            </a:r>
            <a:r>
              <a:rPr lang="en-US" altLang="ja-JP" sz="1800" b="1">
                <a:solidFill>
                  <a:srgbClr val="0F116A"/>
                </a:solidFill>
                <a:latin typeface="Comic Sans MS" charset="0"/>
              </a:rPr>
              <a:t>T EAT ME</a:t>
            </a:r>
            <a:r>
              <a:rPr lang="en-US" altLang="ja-JP" sz="1800" b="1" i="1">
                <a:solidFill>
                  <a:srgbClr val="0F116A"/>
                </a:solidFill>
                <a:latin typeface="Comic Sans MS" charset="0"/>
              </a:rPr>
              <a:t>!</a:t>
            </a:r>
            <a:r>
              <a:rPr lang="en-US" altLang="ja-JP" sz="1800" b="1">
                <a:solidFill>
                  <a:srgbClr val="0F116A"/>
                </a:solidFill>
                <a:latin typeface="Comic Sans MS" charset="0"/>
              </a:rPr>
              <a:t> </a:t>
            </a:r>
            <a:endParaRPr lang="en-US" sz="1800" b="1">
              <a:solidFill>
                <a:srgbClr val="0F116A"/>
              </a:solidFill>
              <a:latin typeface="Comic Sans MS" charset="0"/>
            </a:endParaRPr>
          </a:p>
        </p:txBody>
      </p:sp>
    </p:spTree>
    <p:extLst>
      <p:ext uri="{BB962C8B-B14F-4D97-AF65-F5344CB8AC3E}">
        <p14:creationId xmlns:p14="http://schemas.microsoft.com/office/powerpoint/2010/main" val="11362190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77963"/>
            <a:ext cx="38639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smtClean="0">
                <a:latin typeface="Times New Roman" charset="0"/>
              </a:rPr>
              <a:t>Natural selection in action </a:t>
            </a:r>
            <a:br>
              <a:rPr lang="en-US" smtClean="0">
                <a:latin typeface="Times New Roman" charset="0"/>
              </a:rPr>
            </a:br>
            <a:endParaRPr lang="en-US" smtClean="0">
              <a:latin typeface="Times New Roman" charset="0"/>
            </a:endParaRPr>
          </a:p>
        </p:txBody>
      </p:sp>
      <p:sp>
        <p:nvSpPr>
          <p:cNvPr id="39939" name="Rectangle 4" descr="Rectangle: Click to edit Master text styles&#10;Second level&#10;Third level&#10;Fourth level&#10;Fifth level"/>
          <p:cNvSpPr>
            <a:spLocks noGrp="1" noChangeArrowheads="1"/>
          </p:cNvSpPr>
          <p:nvPr>
            <p:ph idx="1"/>
          </p:nvPr>
        </p:nvSpPr>
        <p:spPr>
          <a:xfrm>
            <a:off x="457200" y="990600"/>
            <a:ext cx="4229100" cy="4376738"/>
          </a:xfrm>
        </p:spPr>
        <p:txBody>
          <a:bodyPr/>
          <a:lstStyle/>
          <a:p>
            <a:pPr eaLnBrk="1" hangingPunct="1"/>
            <a:r>
              <a:rPr lang="en-US" sz="2400">
                <a:latin typeface="Arial" charset="0"/>
              </a:rPr>
              <a:t>Insecticide &amp; </a:t>
            </a:r>
            <a:br>
              <a:rPr lang="en-US" sz="2400">
                <a:latin typeface="Arial" charset="0"/>
              </a:rPr>
            </a:br>
            <a:r>
              <a:rPr lang="en-US" sz="2400">
                <a:latin typeface="Arial" charset="0"/>
              </a:rPr>
              <a:t>drug resistance</a:t>
            </a:r>
          </a:p>
          <a:p>
            <a:pPr lvl="1" eaLnBrk="1" hangingPunct="1"/>
            <a:r>
              <a:rPr lang="en-US" sz="2400">
                <a:latin typeface="Arial" charset="0"/>
              </a:rPr>
              <a:t>insecticide doesn</a:t>
            </a:r>
            <a:r>
              <a:rPr lang="ja-JP" altLang="en-US" sz="2400">
                <a:latin typeface="Arial" charset="0"/>
              </a:rPr>
              <a:t>’</a:t>
            </a:r>
            <a:r>
              <a:rPr lang="en-US" altLang="ja-JP" sz="2400">
                <a:latin typeface="Arial" charset="0"/>
              </a:rPr>
              <a:t>t </a:t>
            </a:r>
            <a:br>
              <a:rPr lang="en-US" altLang="ja-JP" sz="2400">
                <a:latin typeface="Arial" charset="0"/>
              </a:rPr>
            </a:br>
            <a:r>
              <a:rPr lang="en-US" altLang="ja-JP" sz="2400">
                <a:latin typeface="Arial" charset="0"/>
              </a:rPr>
              <a:t>kill all individuals</a:t>
            </a:r>
          </a:p>
          <a:p>
            <a:pPr lvl="1" eaLnBrk="1" hangingPunct="1"/>
            <a:r>
              <a:rPr lang="en-US" sz="2400">
                <a:latin typeface="Arial" charset="0"/>
              </a:rPr>
              <a:t>resistant survivors reproduce</a:t>
            </a:r>
          </a:p>
          <a:p>
            <a:pPr lvl="1" eaLnBrk="1" hangingPunct="1"/>
            <a:r>
              <a:rPr lang="en-US" sz="2400">
                <a:latin typeface="Arial" charset="0"/>
              </a:rPr>
              <a:t>resistance is inherited</a:t>
            </a:r>
          </a:p>
          <a:p>
            <a:pPr lvl="1" eaLnBrk="1" hangingPunct="1"/>
            <a:r>
              <a:rPr lang="en-US" sz="2400">
                <a:latin typeface="Arial" charset="0"/>
              </a:rPr>
              <a:t>insecticide becomes less &amp; less effective</a:t>
            </a:r>
          </a:p>
        </p:txBody>
      </p:sp>
    </p:spTree>
    <p:extLst>
      <p:ext uri="{BB962C8B-B14F-4D97-AF65-F5344CB8AC3E}">
        <p14:creationId xmlns:p14="http://schemas.microsoft.com/office/powerpoint/2010/main" val="35669659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atin typeface="Times New Roman" charset="0"/>
              </a:rPr>
              <a:t>Peppered Moths</a:t>
            </a:r>
          </a:p>
        </p:txBody>
      </p:sp>
      <p:sp>
        <p:nvSpPr>
          <p:cNvPr id="41986" name="Rectangle 3" descr="Rectangle: Click to edit Master text styles&#10;Second level&#10;Third level&#10;Fourth level&#10;Fifth level"/>
          <p:cNvSpPr>
            <a:spLocks noGrp="1" noChangeArrowheads="1"/>
          </p:cNvSpPr>
          <p:nvPr>
            <p:ph idx="1"/>
          </p:nvPr>
        </p:nvSpPr>
        <p:spPr>
          <a:xfrm>
            <a:off x="838200" y="1371600"/>
            <a:ext cx="7772400" cy="1219200"/>
          </a:xfrm>
        </p:spPr>
        <p:txBody>
          <a:bodyPr/>
          <a:lstStyle/>
          <a:p>
            <a:pPr eaLnBrk="1" hangingPunct="1"/>
            <a:r>
              <a:rPr lang="en-US">
                <a:latin typeface="Arial" charset="0"/>
              </a:rPr>
              <a:t>Dark vs. light variants</a:t>
            </a:r>
          </a:p>
        </p:txBody>
      </p:sp>
      <p:pic>
        <p:nvPicPr>
          <p:cNvPr id="415748" name="Picture 4"/>
          <p:cNvPicPr>
            <a:picLocks noChangeAspect="1" noChangeArrowheads="1"/>
          </p:cNvPicPr>
          <p:nvPr/>
        </p:nvPicPr>
        <p:blipFill>
          <a:blip r:embed="rId3"/>
          <a:srcRect/>
          <a:stretch>
            <a:fillRect/>
          </a:stretch>
        </p:blipFill>
        <p:spPr bwMode="auto">
          <a:xfrm>
            <a:off x="760413" y="2151063"/>
            <a:ext cx="2678112" cy="2252662"/>
          </a:xfrm>
          <a:prstGeom prst="rect">
            <a:avLst/>
          </a:prstGeom>
          <a:noFill/>
          <a:effectLst>
            <a:outerShdw blurRad="63500" dist="38099" dir="2700000" algn="ctr" rotWithShape="0">
              <a:srgbClr val="000000">
                <a:alpha val="74998"/>
              </a:srgbClr>
            </a:outerShdw>
          </a:effectLst>
        </p:spPr>
      </p:pic>
      <p:pic>
        <p:nvPicPr>
          <p:cNvPr id="415749" name="Picture 5"/>
          <p:cNvPicPr>
            <a:picLocks noChangeAspect="1" noChangeArrowheads="1"/>
          </p:cNvPicPr>
          <p:nvPr/>
        </p:nvPicPr>
        <p:blipFill>
          <a:blip r:embed="rId4"/>
          <a:srcRect/>
          <a:stretch>
            <a:fillRect/>
          </a:stretch>
        </p:blipFill>
        <p:spPr bwMode="auto">
          <a:xfrm>
            <a:off x="6326188" y="2151063"/>
            <a:ext cx="2668587" cy="2244725"/>
          </a:xfrm>
          <a:prstGeom prst="rect">
            <a:avLst/>
          </a:prstGeom>
          <a:noFill/>
          <a:effectLst>
            <a:outerShdw blurRad="63500" dist="38099" dir="2700000" algn="ctr" rotWithShape="0">
              <a:srgbClr val="000000">
                <a:alpha val="74998"/>
              </a:srgbClr>
            </a:outerShdw>
          </a:effectLst>
        </p:spPr>
      </p:pic>
      <p:pic>
        <p:nvPicPr>
          <p:cNvPr id="415750" name="Picture 6"/>
          <p:cNvPicPr>
            <a:picLocks noChangeAspect="1" noChangeArrowheads="1"/>
          </p:cNvPicPr>
          <p:nvPr/>
        </p:nvPicPr>
        <p:blipFill>
          <a:blip r:embed="rId5"/>
          <a:srcRect/>
          <a:stretch>
            <a:fillRect/>
          </a:stretch>
        </p:blipFill>
        <p:spPr bwMode="auto">
          <a:xfrm>
            <a:off x="3543300" y="2151063"/>
            <a:ext cx="2678113" cy="2251075"/>
          </a:xfrm>
          <a:prstGeom prst="rect">
            <a:avLst/>
          </a:prstGeom>
          <a:noFill/>
          <a:effectLst>
            <a:outerShdw blurRad="63500" dist="38099" dir="2700000" algn="ctr" rotWithShape="0">
              <a:srgbClr val="000000">
                <a:alpha val="74998"/>
              </a:srgbClr>
            </a:outerShdw>
          </a:effectLst>
        </p:spPr>
      </p:pic>
      <p:sp>
        <p:nvSpPr>
          <p:cNvPr id="41990" name="Text Box 8"/>
          <p:cNvSpPr txBox="1">
            <a:spLocks noChangeArrowheads="1"/>
          </p:cNvSpPr>
          <p:nvPr/>
        </p:nvSpPr>
        <p:spPr bwMode="auto">
          <a:xfrm>
            <a:off x="2038350" y="4699000"/>
            <a:ext cx="4667250" cy="132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tabLst>
                <a:tab pos="1778000" algn="dec"/>
                <a:tab pos="3262313" algn="dec"/>
              </a:tabLst>
              <a:defRPr kumimoji="1" sz="2900">
                <a:solidFill>
                  <a:schemeClr val="tx1"/>
                </a:solidFill>
                <a:latin typeface="Arial" charset="0"/>
                <a:ea typeface="ＭＳ Ｐゴシック" charset="0"/>
                <a:cs typeface="ＭＳ Ｐゴシック" charset="0"/>
                <a:sym typeface="Symbol" charset="0"/>
              </a:defRPr>
            </a:lvl1pPr>
            <a:lvl2pPr marL="742950" indent="-285750">
              <a:tabLst>
                <a:tab pos="1778000" algn="dec"/>
                <a:tab pos="3262313" algn="dec"/>
              </a:tabLst>
              <a:defRPr kumimoji="1" sz="2900">
                <a:solidFill>
                  <a:schemeClr val="tx1"/>
                </a:solidFill>
                <a:latin typeface="Arial" charset="0"/>
                <a:ea typeface="ＭＳ Ｐゴシック" charset="0"/>
                <a:sym typeface="Symbol" charset="0"/>
              </a:defRPr>
            </a:lvl2pPr>
            <a:lvl3pPr marL="1143000" indent="-228600">
              <a:tabLst>
                <a:tab pos="1778000" algn="dec"/>
                <a:tab pos="3262313" algn="dec"/>
              </a:tabLst>
              <a:defRPr kumimoji="1" sz="2900">
                <a:solidFill>
                  <a:schemeClr val="tx1"/>
                </a:solidFill>
                <a:latin typeface="Arial" charset="0"/>
                <a:ea typeface="ＭＳ Ｐゴシック" charset="0"/>
                <a:sym typeface="Symbol" charset="0"/>
              </a:defRPr>
            </a:lvl3pPr>
            <a:lvl4pPr marL="1600200" indent="-228600">
              <a:tabLst>
                <a:tab pos="1778000" algn="dec"/>
                <a:tab pos="3262313" algn="dec"/>
              </a:tabLst>
              <a:defRPr kumimoji="1" sz="2900">
                <a:solidFill>
                  <a:schemeClr val="tx1"/>
                </a:solidFill>
                <a:latin typeface="Arial" charset="0"/>
                <a:ea typeface="ＭＳ Ｐゴシック" charset="0"/>
                <a:sym typeface="Symbol" charset="0"/>
              </a:defRPr>
            </a:lvl4pPr>
            <a:lvl5pPr marL="2057400" indent="-228600">
              <a:tabLst>
                <a:tab pos="1778000" algn="dec"/>
                <a:tab pos="3262313" algn="dec"/>
              </a:tabLst>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tabLst>
                <a:tab pos="1778000" algn="dec"/>
                <a:tab pos="3262313" algn="dec"/>
              </a:tabLs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tabLst>
                <a:tab pos="1778000" algn="dec"/>
                <a:tab pos="3262313" algn="dec"/>
              </a:tabLs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tabLst>
                <a:tab pos="1778000" algn="dec"/>
                <a:tab pos="3262313" algn="dec"/>
              </a:tabLs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tabLst>
                <a:tab pos="1778000" algn="dec"/>
                <a:tab pos="3262313" algn="dec"/>
              </a:tabLst>
              <a:defRPr kumimoji="1" sz="2900">
                <a:solidFill>
                  <a:schemeClr val="tx1"/>
                </a:solidFill>
                <a:latin typeface="Arial" charset="0"/>
                <a:ea typeface="ＭＳ Ｐゴシック" charset="0"/>
                <a:sym typeface="Symbol" charset="0"/>
              </a:defRPr>
            </a:lvl9pPr>
          </a:lstStyle>
          <a:p>
            <a:r>
              <a:rPr lang="en-US" sz="2000" b="1" u="sng">
                <a:solidFill>
                  <a:schemeClr val="tx2"/>
                </a:solidFill>
              </a:rPr>
              <a:t>Year</a:t>
            </a:r>
            <a:r>
              <a:rPr lang="en-US" sz="2000" b="1">
                <a:solidFill>
                  <a:schemeClr val="tx2"/>
                </a:solidFill>
              </a:rPr>
              <a:t>	</a:t>
            </a:r>
            <a:r>
              <a:rPr lang="en-US" sz="2000" b="1" u="sng">
                <a:solidFill>
                  <a:schemeClr val="tx2"/>
                </a:solidFill>
              </a:rPr>
              <a:t>% dark</a:t>
            </a:r>
            <a:r>
              <a:rPr lang="en-US" sz="1800" b="1" u="sng">
                <a:solidFill>
                  <a:schemeClr val="tx2"/>
                </a:solidFill>
              </a:rPr>
              <a:t>	</a:t>
            </a:r>
            <a:r>
              <a:rPr lang="en-US" sz="2000" b="1" u="sng">
                <a:solidFill>
                  <a:schemeClr val="tx2"/>
                </a:solidFill>
              </a:rPr>
              <a:t>% light</a:t>
            </a:r>
            <a:endParaRPr lang="en-US" sz="1800" b="1">
              <a:solidFill>
                <a:srgbClr val="0F116A"/>
              </a:solidFill>
            </a:endParaRPr>
          </a:p>
          <a:p>
            <a:r>
              <a:rPr lang="en-US" sz="2000" b="1">
                <a:solidFill>
                  <a:srgbClr val="0F116A"/>
                </a:solidFill>
              </a:rPr>
              <a:t>1848</a:t>
            </a:r>
            <a:r>
              <a:rPr lang="en-US" sz="1800" b="1">
                <a:solidFill>
                  <a:srgbClr val="0F116A"/>
                </a:solidFill>
              </a:rPr>
              <a:t>	   </a:t>
            </a:r>
            <a:r>
              <a:rPr lang="en-US" sz="2000" b="1">
                <a:solidFill>
                  <a:srgbClr val="0F116A"/>
                </a:solidFill>
              </a:rPr>
              <a:t>5</a:t>
            </a:r>
            <a:r>
              <a:rPr lang="en-US" sz="1800" b="1">
                <a:solidFill>
                  <a:srgbClr val="0F116A"/>
                </a:solidFill>
              </a:rPr>
              <a:t>		</a:t>
            </a:r>
            <a:r>
              <a:rPr lang="en-US" sz="2000" b="1">
                <a:solidFill>
                  <a:srgbClr val="0F116A"/>
                </a:solidFill>
              </a:rPr>
              <a:t>95</a:t>
            </a:r>
            <a:endParaRPr lang="en-US" sz="1800" b="1">
              <a:solidFill>
                <a:srgbClr val="0F116A"/>
              </a:solidFill>
            </a:endParaRPr>
          </a:p>
          <a:p>
            <a:r>
              <a:rPr lang="en-US" sz="2000" b="1">
                <a:solidFill>
                  <a:srgbClr val="0F116A"/>
                </a:solidFill>
              </a:rPr>
              <a:t>1895</a:t>
            </a:r>
            <a:r>
              <a:rPr lang="en-US" sz="1800" b="1">
                <a:solidFill>
                  <a:srgbClr val="0F116A"/>
                </a:solidFill>
              </a:rPr>
              <a:t>	   </a:t>
            </a:r>
            <a:r>
              <a:rPr lang="en-US" sz="2000" b="1">
                <a:solidFill>
                  <a:srgbClr val="0F116A"/>
                </a:solidFill>
              </a:rPr>
              <a:t>98</a:t>
            </a:r>
            <a:r>
              <a:rPr lang="en-US" sz="1800" b="1">
                <a:solidFill>
                  <a:srgbClr val="0F116A"/>
                </a:solidFill>
              </a:rPr>
              <a:t>		</a:t>
            </a:r>
            <a:r>
              <a:rPr lang="en-US" sz="2000" b="1">
                <a:solidFill>
                  <a:srgbClr val="0F116A"/>
                </a:solidFill>
              </a:rPr>
              <a:t>2</a:t>
            </a:r>
            <a:endParaRPr lang="en-US" sz="1800" b="1">
              <a:solidFill>
                <a:srgbClr val="0F116A"/>
              </a:solidFill>
            </a:endParaRPr>
          </a:p>
          <a:p>
            <a:r>
              <a:rPr lang="en-US" sz="2000" b="1">
                <a:solidFill>
                  <a:srgbClr val="0F116A"/>
                </a:solidFill>
              </a:rPr>
              <a:t>1995</a:t>
            </a:r>
            <a:r>
              <a:rPr lang="en-US" sz="1800" b="1">
                <a:solidFill>
                  <a:srgbClr val="0F116A"/>
                </a:solidFill>
              </a:rPr>
              <a:t>	   </a:t>
            </a:r>
            <a:r>
              <a:rPr lang="en-US" sz="2000" b="1">
                <a:solidFill>
                  <a:srgbClr val="0F116A"/>
                </a:solidFill>
              </a:rPr>
              <a:t>19</a:t>
            </a:r>
            <a:r>
              <a:rPr lang="en-US" sz="1800" b="1">
                <a:solidFill>
                  <a:srgbClr val="0F116A"/>
                </a:solidFill>
              </a:rPr>
              <a:t>	 	</a:t>
            </a:r>
            <a:r>
              <a:rPr lang="en-US" sz="2000" b="1">
                <a:solidFill>
                  <a:srgbClr val="0F116A"/>
                </a:solidFill>
              </a:rPr>
              <a:t>81</a:t>
            </a:r>
            <a:endParaRPr lang="en-US" sz="1800">
              <a:solidFill>
                <a:srgbClr val="000000"/>
              </a:solidFill>
              <a:latin typeface="Times New Roman" charset="0"/>
            </a:endParaRPr>
          </a:p>
        </p:txBody>
      </p:sp>
    </p:spTree>
    <p:extLst>
      <p:ext uri="{BB962C8B-B14F-4D97-AF65-F5344CB8AC3E}">
        <p14:creationId xmlns:p14="http://schemas.microsoft.com/office/powerpoint/2010/main" val="277350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atin typeface="Times New Roman" charset="0"/>
              </a:rPr>
              <a:t>Peppered moth</a:t>
            </a:r>
          </a:p>
        </p:txBody>
      </p:sp>
      <p:sp>
        <p:nvSpPr>
          <p:cNvPr id="44034" name="Rectangle 3" descr="Rectangle: Click to edit Master text styles&#10;Second level&#10;Third level&#10;Fourth level&#10;Fifth level"/>
          <p:cNvSpPr>
            <a:spLocks noGrp="1" noChangeArrowheads="1"/>
          </p:cNvSpPr>
          <p:nvPr>
            <p:ph idx="1"/>
          </p:nvPr>
        </p:nvSpPr>
        <p:spPr>
          <a:xfrm>
            <a:off x="228600" y="1066800"/>
            <a:ext cx="7924800" cy="6286500"/>
          </a:xfrm>
        </p:spPr>
        <p:txBody>
          <a:bodyPr/>
          <a:lstStyle/>
          <a:p>
            <a:pPr eaLnBrk="1" hangingPunct="1"/>
            <a:r>
              <a:rPr lang="en-US" sz="2300">
                <a:latin typeface="Arial" charset="0"/>
              </a:rPr>
              <a:t>What was the selection factor?</a:t>
            </a:r>
          </a:p>
          <a:p>
            <a:pPr lvl="1" eaLnBrk="1" hangingPunct="1"/>
            <a:r>
              <a:rPr lang="en-US" sz="2300" u="sng">
                <a:solidFill>
                  <a:schemeClr val="tx2"/>
                </a:solidFill>
                <a:latin typeface="Arial" charset="0"/>
              </a:rPr>
              <a:t>early 1800s</a:t>
            </a:r>
            <a:r>
              <a:rPr lang="en-US" sz="2300">
                <a:latin typeface="Arial" charset="0"/>
              </a:rPr>
              <a:t> = pre-industrial England</a:t>
            </a:r>
          </a:p>
          <a:p>
            <a:pPr lvl="2" eaLnBrk="1" hangingPunct="1"/>
            <a:r>
              <a:rPr lang="en-US" sz="2300">
                <a:latin typeface="Arial" charset="0"/>
              </a:rPr>
              <a:t>low pollution</a:t>
            </a:r>
          </a:p>
          <a:p>
            <a:pPr lvl="2" eaLnBrk="1" hangingPunct="1"/>
            <a:r>
              <a:rPr lang="en-US" sz="2300">
                <a:latin typeface="Arial" charset="0"/>
              </a:rPr>
              <a:t>lichen growing on trees = light colored bark</a:t>
            </a:r>
          </a:p>
          <a:p>
            <a:pPr lvl="1" eaLnBrk="1" hangingPunct="1"/>
            <a:r>
              <a:rPr lang="en-US" sz="2300" u="sng">
                <a:solidFill>
                  <a:schemeClr val="tx2"/>
                </a:solidFill>
                <a:latin typeface="Arial" charset="0"/>
              </a:rPr>
              <a:t>late 1800s</a:t>
            </a:r>
            <a:r>
              <a:rPr lang="en-US" sz="2300">
                <a:latin typeface="Arial" charset="0"/>
              </a:rPr>
              <a:t> = industrial England</a:t>
            </a:r>
          </a:p>
          <a:p>
            <a:pPr lvl="2" eaLnBrk="1" hangingPunct="1"/>
            <a:r>
              <a:rPr lang="en-US" sz="2300">
                <a:latin typeface="Arial" charset="0"/>
              </a:rPr>
              <a:t>factories = soot coated trees</a:t>
            </a:r>
          </a:p>
          <a:p>
            <a:pPr lvl="2" eaLnBrk="1" hangingPunct="1"/>
            <a:r>
              <a:rPr lang="en-US" sz="2300">
                <a:latin typeface="Arial" charset="0"/>
              </a:rPr>
              <a:t>killed lichen = dark colored bark</a:t>
            </a:r>
          </a:p>
          <a:p>
            <a:pPr lvl="1" eaLnBrk="1" hangingPunct="1"/>
            <a:r>
              <a:rPr lang="en-US" sz="2300" u="sng">
                <a:solidFill>
                  <a:schemeClr val="tx2"/>
                </a:solidFill>
                <a:latin typeface="Arial" charset="0"/>
              </a:rPr>
              <a:t>mid 1900s</a:t>
            </a:r>
            <a:r>
              <a:rPr lang="en-US" sz="2300">
                <a:latin typeface="Arial" charset="0"/>
              </a:rPr>
              <a:t> = pollution controls</a:t>
            </a:r>
          </a:p>
          <a:p>
            <a:pPr lvl="2" eaLnBrk="1" hangingPunct="1"/>
            <a:r>
              <a:rPr lang="en-US" sz="2300">
                <a:latin typeface="Arial" charset="0"/>
              </a:rPr>
              <a:t>clean air laws</a:t>
            </a:r>
          </a:p>
          <a:p>
            <a:pPr lvl="2" eaLnBrk="1" hangingPunct="1"/>
            <a:r>
              <a:rPr lang="en-US" sz="2300">
                <a:latin typeface="Arial" charset="0"/>
              </a:rPr>
              <a:t>return of lichen = light colored bark</a:t>
            </a:r>
          </a:p>
          <a:p>
            <a:pPr lvl="1" eaLnBrk="1" hangingPunct="1"/>
            <a:r>
              <a:rPr lang="en-US" sz="2300" u="sng">
                <a:solidFill>
                  <a:srgbClr val="CC0000"/>
                </a:solidFill>
                <a:latin typeface="Arial" charset="0"/>
              </a:rPr>
              <a:t>industrial melanism</a:t>
            </a:r>
            <a:endParaRPr lang="en-US" sz="2300">
              <a:latin typeface="Arial" charset="0"/>
            </a:endParaRPr>
          </a:p>
        </p:txBody>
      </p:sp>
      <p:pic>
        <p:nvPicPr>
          <p:cNvPr id="419846" name="Picture 6"/>
          <p:cNvPicPr>
            <a:picLocks noChangeAspect="1" noChangeArrowheads="1"/>
          </p:cNvPicPr>
          <p:nvPr/>
        </p:nvPicPr>
        <p:blipFill>
          <a:blip r:embed="rId3"/>
          <a:srcRect/>
          <a:stretch>
            <a:fillRect/>
          </a:stretch>
        </p:blipFill>
        <p:spPr bwMode="auto">
          <a:xfrm>
            <a:off x="6800850" y="3451225"/>
            <a:ext cx="2279650" cy="2006600"/>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18399583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a:latin typeface="Calibri" charset="0"/>
            </a:endParaRPr>
          </a:p>
        </p:txBody>
      </p:sp>
      <p:sp>
        <p:nvSpPr>
          <p:cNvPr id="46082" name="Content Placeholder 2"/>
          <p:cNvSpPr>
            <a:spLocks noGrp="1"/>
          </p:cNvSpPr>
          <p:nvPr>
            <p:ph idx="1"/>
          </p:nvPr>
        </p:nvSpPr>
        <p:spPr/>
        <p:txBody>
          <a:bodyPr/>
          <a:lstStyle/>
          <a:p>
            <a:r>
              <a:rPr lang="en-US">
                <a:latin typeface="Calibri" charset="0"/>
              </a:rPr>
              <a:t>Artificial selection: something other than the environment (aka humans) is doing the selecting </a:t>
            </a:r>
          </a:p>
          <a:p>
            <a:r>
              <a:rPr lang="en-US">
                <a:latin typeface="Calibri" charset="0"/>
              </a:rPr>
              <a:t>Natural selection: the environment is doing the selecting</a:t>
            </a:r>
          </a:p>
        </p:txBody>
      </p:sp>
    </p:spTree>
    <p:extLst>
      <p:ext uri="{BB962C8B-B14F-4D97-AF65-F5344CB8AC3E}">
        <p14:creationId xmlns:p14="http://schemas.microsoft.com/office/powerpoint/2010/main" val="20178681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496</Words>
  <Application>Microsoft Macintosh PowerPoint</Application>
  <PresentationFormat>On-screen Show (4:3)</PresentationFormat>
  <Paragraphs>83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Mimicry</vt:lpstr>
      <vt:lpstr>Batesian mimicry</vt:lpstr>
      <vt:lpstr>Batesian mimicry</vt:lpstr>
      <vt:lpstr>Mullerian mimicry</vt:lpstr>
      <vt:lpstr>Common warning coloration</vt:lpstr>
      <vt:lpstr>Natural selection in action  </vt:lpstr>
      <vt:lpstr>Peppered Moths</vt:lpstr>
      <vt:lpstr>Peppered moth</vt:lpstr>
      <vt:lpstr>PowerPoint Presentation</vt:lpstr>
      <vt:lpstr>Artificial selection</vt:lpstr>
      <vt:lpstr>Artificial selection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Mimicry</dc:title>
  <dc:creator>Plano High School</dc:creator>
  <cp:lastModifiedBy>Plano High School</cp:lastModifiedBy>
  <cp:revision>2</cp:revision>
  <dcterms:created xsi:type="dcterms:W3CDTF">2019-04-03T18:27:14Z</dcterms:created>
  <dcterms:modified xsi:type="dcterms:W3CDTF">2019-04-03T18:28:57Z</dcterms:modified>
</cp:coreProperties>
</file>