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F623-16BE-D847-A9D0-4B04AE35B588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0FDD-C533-E649-B23D-306BAA3A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87285-CA17-4EA2-B254-3791C3525552}" type="slidenum">
              <a:rPr lang="en-US"/>
              <a:pPr/>
              <a:t>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7D93F-7CD0-4AFF-956D-9332FD559464}" type="slidenum">
              <a:rPr lang="en-US"/>
              <a:pPr/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BC780-7D01-4CC9-80A2-546392F7C139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BBA96-93F0-400F-B39A-F3C5337EA414}" type="slidenum">
              <a:rPr lang="en-US"/>
              <a:pPr/>
              <a:t>14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3926C-665D-41C6-B98F-BBD5479450A6}" type="slidenum">
              <a:rPr lang="en-US"/>
              <a:pPr/>
              <a:t>15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53221-29BB-445B-9BA1-E4090AE0826C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73A86-51AE-4CA1-9C2F-9C2A0161CEFC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FCA94-3DE4-4DAC-BA44-6A927C33A0C4}" type="slidenum">
              <a:rPr 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E8AE-8BD6-401E-8D48-78F7D2BF81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346BB-81AA-4B32-986C-24E2B61B7AEC}" type="slidenum">
              <a:rPr lang="en-US"/>
              <a:pPr/>
              <a:t>24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1AB96-DD69-41C9-9BE3-A52A7C1850B0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D33FF-2512-420A-B540-711CF98C7DA7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2"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The most common bryophytes are mosses. </a:t>
            </a:r>
          </a:p>
          <a:p>
            <a:pPr lvl="2"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Mosses:</a:t>
            </a:r>
          </a:p>
          <a:p>
            <a:pPr lvl="3"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are adapted to life in wet habitats and nutrient-poor soils. </a:t>
            </a:r>
          </a:p>
          <a:p>
            <a:pPr lvl="3"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can tolerate low temperatures.</a:t>
            </a:r>
          </a:p>
          <a:p>
            <a:pPr lvl="3" eaLnBrk="1" hangingPunct="1"/>
            <a:r>
              <a:rPr lang="en-US" smtClean="0">
                <a:latin typeface="Arial" charset="0"/>
                <a:ea typeface="ＭＳ Ｐゴシック" pitchFamily="-107" charset="-128"/>
              </a:rPr>
              <a:t>are clumps of gametophytes growing together.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316A5-971B-48B9-B1B8-86962741E5F1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58766-BFBA-41FB-90DC-F0C56B3EACAB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D40BF-283E-4D77-A73D-46A271FF8F65}" type="slidenum">
              <a:rPr lang="en-US"/>
              <a:pPr/>
              <a:t>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Seed plants are the most dominant group of photosynthetic organisms on land.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A21DA-AF15-4F89-94A5-EC7DDEE61959}" type="slidenum">
              <a:rPr lang="en-US"/>
              <a:pPr/>
              <a:t>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562C3-69D2-0247-A690-82F1F8B391CF}" type="slidenum">
              <a:rPr lang="en-US"/>
              <a:pPr/>
              <a:t>9</a:t>
            </a:fld>
            <a:endParaRPr lang="en-US"/>
          </a:p>
        </p:txBody>
      </p:sp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9D044-A217-D049-9234-16A16C96FF1E}" type="slidenum">
              <a:rPr lang="en-US"/>
              <a:pPr/>
              <a:t>10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72B5-5F4F-644C-8C25-53A74AFB0EC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BDBD-594F-6849-A594-57AAD45F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hyperlink" Target="http://members.shaw.ca/wcadventure/060966b0.jpg" TargetMode="External"/><Relationship Id="rId5" Type="http://schemas.openxmlformats.org/officeDocument/2006/relationships/image" Target="../media/image26.jpeg"/><Relationship Id="rId6" Type="http://schemas.openxmlformats.org/officeDocument/2006/relationships/hyperlink" Target="http://www.dolphinreef.co.il/kids/assets/jelly-fish.jpg" TargetMode="External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aol.com/bafiler2/photo/Mollusca.jpeg" TargetMode="External"/><Relationship Id="rId4" Type="http://schemas.openxmlformats.org/officeDocument/2006/relationships/image" Target="../media/image33.jpeg"/><Relationship Id="rId5" Type="http://schemas.openxmlformats.org/officeDocument/2006/relationships/hyperlink" Target="http://www.ucmp.berkeley.edu/mollusca/mollcoll.jpg" TargetMode="External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Domain </a:t>
            </a:r>
            <a:r>
              <a:rPr lang="en-US" dirty="0" err="1" smtClean="0">
                <a:solidFill>
                  <a:srgbClr val="EEECE1"/>
                </a:solidFill>
              </a:rPr>
              <a:t>Eukarya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EEECE1"/>
                </a:solidFill>
              </a:rPr>
              <a:t>Plantae</a:t>
            </a:r>
            <a:r>
              <a:rPr lang="en-US" dirty="0" smtClean="0">
                <a:solidFill>
                  <a:srgbClr val="EEECE1"/>
                </a:solidFill>
              </a:rPr>
              <a:t> </a:t>
            </a:r>
          </a:p>
          <a:p>
            <a:pPr marL="717804" lvl="1" indent="-342900"/>
            <a:r>
              <a:rPr lang="en-US" dirty="0" smtClean="0">
                <a:solidFill>
                  <a:srgbClr val="EEECE1"/>
                </a:solidFill>
              </a:rPr>
              <a:t>Plants are/have</a:t>
            </a:r>
          </a:p>
          <a:p>
            <a:pPr marL="1026414" lvl="2">
              <a:buFontTx/>
              <a:buChar char="–"/>
            </a:pPr>
            <a:r>
              <a:rPr lang="en-US" dirty="0" err="1" smtClean="0">
                <a:solidFill>
                  <a:srgbClr val="EEECE1"/>
                </a:solidFill>
              </a:rPr>
              <a:t>multicellular</a:t>
            </a:r>
            <a:r>
              <a:rPr lang="en-US" dirty="0" smtClean="0">
                <a:solidFill>
                  <a:srgbClr val="EEECE1"/>
                </a:solidFill>
              </a:rPr>
              <a:t> </a:t>
            </a:r>
          </a:p>
          <a:p>
            <a:pPr marL="1026414" lvl="2">
              <a:buFontTx/>
              <a:buChar char="–"/>
            </a:pPr>
            <a:r>
              <a:rPr lang="en-US" dirty="0" smtClean="0">
                <a:solidFill>
                  <a:srgbClr val="EEECE1"/>
                </a:solidFill>
              </a:rPr>
              <a:t>eukaryotic</a:t>
            </a:r>
          </a:p>
          <a:p>
            <a:pPr marL="1026414" lvl="2">
              <a:buFontTx/>
              <a:buChar char="–"/>
            </a:pPr>
            <a:r>
              <a:rPr lang="en-US" dirty="0" smtClean="0">
                <a:solidFill>
                  <a:srgbClr val="EEECE1"/>
                </a:solidFill>
              </a:rPr>
              <a:t>photosynthetic </a:t>
            </a:r>
          </a:p>
          <a:p>
            <a:pPr marL="1408176" lvl="3">
              <a:buFontTx/>
              <a:buChar char="•"/>
            </a:pPr>
            <a:r>
              <a:rPr lang="en-US" dirty="0" smtClean="0">
                <a:solidFill>
                  <a:srgbClr val="EEECE1"/>
                </a:solidFill>
              </a:rPr>
              <a:t>green pigments chlorophyll </a:t>
            </a:r>
            <a:r>
              <a:rPr lang="en-US" i="1" dirty="0" smtClean="0">
                <a:solidFill>
                  <a:srgbClr val="EEECE1"/>
                </a:solidFill>
              </a:rPr>
              <a:t>a</a:t>
            </a:r>
            <a:r>
              <a:rPr lang="en-US" dirty="0" smtClean="0">
                <a:solidFill>
                  <a:srgbClr val="EEECE1"/>
                </a:solidFill>
              </a:rPr>
              <a:t> and </a:t>
            </a:r>
            <a:r>
              <a:rPr lang="en-US" i="1" dirty="0" smtClean="0">
                <a:solidFill>
                  <a:srgbClr val="EEECE1"/>
                </a:solidFill>
              </a:rPr>
              <a:t>b</a:t>
            </a:r>
            <a:r>
              <a:rPr lang="en-US" dirty="0" smtClean="0">
                <a:solidFill>
                  <a:srgbClr val="EEECE1"/>
                </a:solidFill>
              </a:rPr>
              <a:t> </a:t>
            </a:r>
          </a:p>
          <a:p>
            <a:pPr marL="1026414" lvl="2">
              <a:buFontTx/>
              <a:buChar char="–"/>
            </a:pPr>
            <a:r>
              <a:rPr lang="en-US" dirty="0" smtClean="0">
                <a:solidFill>
                  <a:srgbClr val="EEECE1"/>
                </a:solidFill>
              </a:rPr>
              <a:t>cell walls made of </a:t>
            </a:r>
            <a:r>
              <a:rPr lang="en-US" b="1" dirty="0" smtClean="0">
                <a:solidFill>
                  <a:srgbClr val="EEECE1"/>
                </a:solidFill>
              </a:rPr>
              <a:t>cellulose </a:t>
            </a:r>
          </a:p>
          <a:p>
            <a:pPr marL="1026414" lvl="2">
              <a:buFontTx/>
              <a:buChar char="–"/>
            </a:pPr>
            <a:r>
              <a:rPr lang="en-US" b="1" dirty="0" err="1" smtClean="0">
                <a:solidFill>
                  <a:srgbClr val="EEECE1"/>
                </a:solidFill>
              </a:rPr>
              <a:t>nonmotile</a:t>
            </a:r>
            <a:r>
              <a:rPr lang="en-US" dirty="0" smtClean="0">
                <a:solidFill>
                  <a:srgbClr val="EEECE1"/>
                </a:solidFill>
              </a:rPr>
              <a:t>—cannot move </a:t>
            </a:r>
          </a:p>
          <a:p>
            <a:pPr marL="1026414" lvl="2">
              <a:buFontTx/>
              <a:buChar char="–"/>
            </a:pPr>
            <a:r>
              <a:rPr lang="en-US" dirty="0" smtClean="0">
                <a:solidFill>
                  <a:srgbClr val="EEECE1"/>
                </a:solidFill>
              </a:rPr>
              <a:t>includes cone-bearing and flowering plants as well as mosses and ferns</a:t>
            </a:r>
          </a:p>
        </p:txBody>
      </p:sp>
      <p:pic>
        <p:nvPicPr>
          <p:cNvPr id="5" name="Picture 3" descr="opening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145" y="381001"/>
            <a:ext cx="258925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07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What Is an Animal?</a:t>
            </a:r>
          </a:p>
        </p:txBody>
      </p:sp>
      <p:sp>
        <p:nvSpPr>
          <p:cNvPr id="13086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EEECE1"/>
                </a:solidFill>
              </a:rPr>
              <a:t>Vertebrates</a:t>
            </a:r>
            <a:r>
              <a:rPr lang="en-US" dirty="0" smtClean="0">
                <a:solidFill>
                  <a:srgbClr val="EEECE1"/>
                </a:solidFill>
              </a:rPr>
              <a:t> </a:t>
            </a:r>
            <a:r>
              <a:rPr lang="en-US" dirty="0">
                <a:solidFill>
                  <a:srgbClr val="EEECE1"/>
                </a:solidFill>
              </a:rPr>
              <a:t>have a </a:t>
            </a:r>
            <a:r>
              <a:rPr lang="en-US" dirty="0" smtClean="0">
                <a:solidFill>
                  <a:srgbClr val="EEECE1"/>
                </a:solidFill>
              </a:rPr>
              <a:t>backbone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5% of animal species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include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029" y="3357835"/>
            <a:ext cx="76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EECE1"/>
                </a:solidFill>
              </a:rPr>
              <a:t>Fish</a:t>
            </a:r>
            <a:endParaRPr lang="en-US" sz="2800" dirty="0">
              <a:solidFill>
                <a:srgbClr val="EEECE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3848" y="4399876"/>
            <a:ext cx="1911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EECE1"/>
                </a:solidFill>
              </a:rPr>
              <a:t>A</a:t>
            </a:r>
            <a:r>
              <a:rPr lang="en-US" sz="2800" dirty="0" smtClean="0">
                <a:solidFill>
                  <a:srgbClr val="EEECE1"/>
                </a:solidFill>
              </a:rPr>
              <a:t>mphibians</a:t>
            </a:r>
            <a:endParaRPr lang="en-US" sz="2800" dirty="0">
              <a:solidFill>
                <a:srgbClr val="EEECE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816" y="5215768"/>
            <a:ext cx="134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EECE1"/>
                </a:solidFill>
              </a:rPr>
              <a:t>R</a:t>
            </a:r>
            <a:r>
              <a:rPr lang="en-US" sz="2800" dirty="0" smtClean="0">
                <a:solidFill>
                  <a:srgbClr val="EEECE1"/>
                </a:solidFill>
              </a:rPr>
              <a:t>eptiles</a:t>
            </a:r>
            <a:endParaRPr lang="en-US" sz="2800" dirty="0">
              <a:solidFill>
                <a:srgbClr val="EEECE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2247" y="3096225"/>
            <a:ext cx="911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EECE1"/>
                </a:solidFill>
              </a:rPr>
              <a:t>Birds</a:t>
            </a:r>
            <a:endParaRPr lang="en-US" sz="2800" dirty="0">
              <a:solidFill>
                <a:srgbClr val="EEECE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0251" y="5602943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EECE1"/>
                </a:solidFill>
              </a:rPr>
              <a:t>Mammals</a:t>
            </a:r>
            <a:endParaRPr lang="en-US" sz="2800" dirty="0">
              <a:solidFill>
                <a:srgbClr val="EEECE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65" y="3429000"/>
            <a:ext cx="1816100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595835"/>
            <a:ext cx="15240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243646"/>
            <a:ext cx="1473200" cy="1358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16" y="5232400"/>
            <a:ext cx="1651000" cy="109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0551" y="4989688"/>
            <a:ext cx="14097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6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7" grpId="0" build="p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u="sng" dirty="0">
                <a:solidFill>
                  <a:srgbClr val="EEECE1"/>
                </a:solidFill>
                <a:latin typeface="Comic Sans MS" pitchFamily="66" charset="0"/>
              </a:rPr>
              <a:t>9 Phyla of the Animal kingdom</a:t>
            </a:r>
          </a:p>
          <a:p>
            <a:pPr marL="342900" indent="-342900">
              <a:buFontTx/>
              <a:buAutoNum type="arabicParenR"/>
            </a:pP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Porifera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			6) </a:t>
            </a:r>
            <a:r>
              <a:rPr lang="en-US" sz="3200" dirty="0" err="1">
                <a:solidFill>
                  <a:srgbClr val="EEECE1"/>
                </a:solidFill>
                <a:latin typeface="Comic Sans MS" pitchFamily="66" charset="0"/>
              </a:rPr>
              <a:t>Mollusca</a:t>
            </a:r>
            <a:endParaRPr lang="en-US" sz="3200" dirty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Cnidaria</a:t>
            </a: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			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 7) Echinoderm</a:t>
            </a:r>
          </a:p>
          <a:p>
            <a:pPr marL="342900" indent="-342900">
              <a:buFontTx/>
              <a:buAutoNum type="arabicParenR"/>
            </a:pP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Platyhelmenthes</a:t>
            </a: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		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8) </a:t>
            </a:r>
            <a:r>
              <a:rPr lang="en-US" sz="3200" dirty="0" err="1">
                <a:solidFill>
                  <a:srgbClr val="EEECE1"/>
                </a:solidFill>
                <a:latin typeface="Comic Sans MS" pitchFamily="66" charset="0"/>
              </a:rPr>
              <a:t>Arthropoda</a:t>
            </a:r>
            <a:endParaRPr lang="en-US" sz="3200" dirty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Nematoda</a:t>
            </a: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			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9) </a:t>
            </a:r>
            <a:r>
              <a:rPr lang="en-US" sz="3200" dirty="0" err="1">
                <a:solidFill>
                  <a:srgbClr val="EEECE1"/>
                </a:solidFill>
                <a:latin typeface="Comic Sans MS" pitchFamily="66" charset="0"/>
              </a:rPr>
              <a:t>Chordata</a:t>
            </a:r>
            <a:endParaRPr lang="en-US" sz="3200" dirty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Annelida</a:t>
            </a:r>
            <a:endParaRPr lang="en-US" sz="3200" dirty="0">
              <a:solidFill>
                <a:srgbClr val="EEECE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5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 dirty="0">
                <a:solidFill>
                  <a:srgbClr val="EEECE1"/>
                </a:solidFill>
                <a:latin typeface="Comic Sans MS" pitchFamily="66" charset="0"/>
              </a:rPr>
              <a:t>The Animal Kingdom Cont’d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>
                <a:solidFill>
                  <a:srgbClr val="EEECE1"/>
                </a:solidFill>
                <a:latin typeface="Comic Sans MS" pitchFamily="66" charset="0"/>
              </a:rPr>
              <a:t>Porifera</a:t>
            </a:r>
            <a:r>
              <a:rPr lang="en-US" sz="3200" b="1" i="1" u="sng" dirty="0" smtClean="0">
                <a:solidFill>
                  <a:srgbClr val="EEECE1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3200" i="1" dirty="0" smtClean="0">
                <a:solidFill>
                  <a:srgbClr val="EEECE1"/>
                </a:solidFill>
                <a:latin typeface="Comic Sans MS" pitchFamily="66" charset="0"/>
              </a:rPr>
              <a:t>Invertebrates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Means 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“having pores</a:t>
            </a: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”</a:t>
            </a:r>
          </a:p>
          <a:p>
            <a:pPr lvl="1">
              <a:spcBef>
                <a:spcPct val="500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Ex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: sponges</a:t>
            </a:r>
          </a:p>
        </p:txBody>
      </p:sp>
      <p:pic>
        <p:nvPicPr>
          <p:cNvPr id="6148" name="Picture 4" descr="porifera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4343400"/>
            <a:ext cx="3152775" cy="2184400"/>
          </a:xfrm>
          <a:prstGeom prst="rect">
            <a:avLst/>
          </a:prstGeom>
          <a:noFill/>
        </p:spPr>
      </p:pic>
      <p:pic>
        <p:nvPicPr>
          <p:cNvPr id="6149" name="Picture 5" descr="Porifera-Demo-ba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738" y="4364038"/>
            <a:ext cx="3548062" cy="2074862"/>
          </a:xfrm>
          <a:prstGeom prst="rect">
            <a:avLst/>
          </a:prstGeom>
          <a:noFill/>
        </p:spPr>
      </p:pic>
      <p:pic>
        <p:nvPicPr>
          <p:cNvPr id="6150" name="Picture 6" descr="SEA%20SPONGE,%20PORIF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71588"/>
            <a:ext cx="3952875" cy="2614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9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2286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 dirty="0">
                <a:solidFill>
                  <a:srgbClr val="EEECE1"/>
                </a:solidFill>
                <a:latin typeface="Comic Sans MS" pitchFamily="66" charset="0"/>
              </a:rPr>
              <a:t>The Animal Kingdom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u="sng" dirty="0" err="1" smtClean="0">
                <a:solidFill>
                  <a:srgbClr val="EEECE1"/>
                </a:solidFill>
                <a:latin typeface="Comic Sans MS" pitchFamily="66" charset="0"/>
              </a:rPr>
              <a:t>Cnidaria</a:t>
            </a:r>
            <a:r>
              <a:rPr lang="en-US" sz="3200" b="1" i="1" u="sng" dirty="0" smtClean="0">
                <a:solidFill>
                  <a:srgbClr val="EEECE1"/>
                </a:solidFill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Invertebrates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Sac-like body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Have tentacles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Ex: hydras, jelly fish, coral, sea anemones</a:t>
            </a:r>
          </a:p>
        </p:txBody>
      </p:sp>
      <p:pic>
        <p:nvPicPr>
          <p:cNvPr id="9220" name="Picture 4" descr="image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1371600" cy="1438275"/>
          </a:xfrm>
          <a:prstGeom prst="rect">
            <a:avLst/>
          </a:prstGeom>
          <a:noFill/>
        </p:spPr>
      </p:pic>
      <p:pic>
        <p:nvPicPr>
          <p:cNvPr id="9221" name="Picture 5" descr="060966b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648200"/>
            <a:ext cx="1428750" cy="1371600"/>
          </a:xfrm>
          <a:prstGeom prst="rect">
            <a:avLst/>
          </a:prstGeom>
          <a:noFill/>
        </p:spPr>
      </p:pic>
      <p:pic>
        <p:nvPicPr>
          <p:cNvPr id="9222" name="Picture 6" descr="jelly-fis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4419600"/>
            <a:ext cx="2124075" cy="1666875"/>
          </a:xfrm>
          <a:prstGeom prst="rect">
            <a:avLst/>
          </a:prstGeom>
          <a:noFill/>
        </p:spPr>
      </p:pic>
      <p:pic>
        <p:nvPicPr>
          <p:cNvPr id="9223" name="Picture 7" descr="COR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648200"/>
            <a:ext cx="1828800" cy="1362075"/>
          </a:xfrm>
          <a:prstGeom prst="rect">
            <a:avLst/>
          </a:prstGeom>
          <a:noFill/>
        </p:spPr>
      </p:pic>
      <p:pic>
        <p:nvPicPr>
          <p:cNvPr id="9224" name="Picture 8" descr="fancoraldi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0668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716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991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 u="sng" dirty="0">
                <a:solidFill>
                  <a:srgbClr val="EEECE1"/>
                </a:solidFill>
                <a:latin typeface="Comic Sans MS" pitchFamily="66" charset="0"/>
              </a:rPr>
              <a:t>3 Phyla of Worms</a:t>
            </a:r>
            <a:r>
              <a:rPr lang="en-US" sz="3200" b="1" i="1" u="sng" dirty="0" smtClean="0">
                <a:solidFill>
                  <a:srgbClr val="EEECE1"/>
                </a:solidFill>
                <a:latin typeface="Comic Sans MS" pitchFamily="66" charset="0"/>
              </a:rPr>
              <a:t>:</a:t>
            </a:r>
          </a:p>
          <a:p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All invertebrates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Platyhelmenthes</a:t>
            </a: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lvl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EEECE1"/>
                </a:solidFill>
                <a:latin typeface="Comic Sans MS" pitchFamily="66" charset="0"/>
              </a:rPr>
              <a:t>Flatworms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Nematoda</a:t>
            </a: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lvl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EEECE1"/>
                </a:solidFill>
                <a:latin typeface="Comic Sans MS" pitchFamily="66" charset="0"/>
              </a:rPr>
              <a:t>Roundworms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EEECE1"/>
                </a:solidFill>
                <a:latin typeface="Comic Sans MS" pitchFamily="66" charset="0"/>
              </a:rPr>
              <a:t>Annelida</a:t>
            </a:r>
            <a:endParaRPr lang="en-US" sz="3200" dirty="0" smtClean="0">
              <a:solidFill>
                <a:srgbClr val="EEECE1"/>
              </a:solidFill>
              <a:latin typeface="Comic Sans MS" pitchFamily="66" charset="0"/>
            </a:endParaRPr>
          </a:p>
          <a:p>
            <a:pPr lvl="1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EEECE1"/>
                </a:solidFill>
                <a:latin typeface="Comic Sans MS" pitchFamily="66" charset="0"/>
              </a:rPr>
              <a:t>Segmented </a:t>
            </a: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worms</a:t>
            </a:r>
          </a:p>
        </p:txBody>
      </p:sp>
      <p:pic>
        <p:nvPicPr>
          <p:cNvPr id="14339" name="Picture 3" descr="flatw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"/>
            <a:ext cx="2857500" cy="2667000"/>
          </a:xfrm>
          <a:prstGeom prst="rect">
            <a:avLst/>
          </a:prstGeom>
          <a:noFill/>
        </p:spPr>
      </p:pic>
      <p:pic>
        <p:nvPicPr>
          <p:cNvPr id="14340" name="Picture 4" descr="roundwo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667000" cy="1974850"/>
          </a:xfrm>
          <a:prstGeom prst="rect">
            <a:avLst/>
          </a:prstGeom>
          <a:noFill/>
        </p:spPr>
      </p:pic>
      <p:pic>
        <p:nvPicPr>
          <p:cNvPr id="14341" name="Picture 5" descr="lumbricus_terrestris_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267200"/>
            <a:ext cx="25908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665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u="sng" dirty="0" err="1" smtClean="0">
                <a:solidFill>
                  <a:srgbClr val="EEECE1"/>
                </a:solidFill>
                <a:latin typeface="Comic Sans MS" pitchFamily="66" charset="0"/>
              </a:rPr>
              <a:t>Mollusca</a:t>
            </a:r>
            <a:r>
              <a:rPr lang="en-US" sz="2800" b="1" i="1" u="sng" dirty="0">
                <a:solidFill>
                  <a:srgbClr val="EEECE1"/>
                </a:solidFill>
                <a:latin typeface="Comic Sans MS" pitchFamily="66" charset="0"/>
              </a:rPr>
              <a:t>: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Hard shell surrounding soft body </a:t>
            </a:r>
            <a:r>
              <a:rPr lang="en-US" sz="2800" dirty="0" smtClean="0">
                <a:solidFill>
                  <a:srgbClr val="EEECE1"/>
                </a:solidFill>
                <a:latin typeface="Comic Sans MS" pitchFamily="66" charset="0"/>
              </a:rPr>
              <a:t>parts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EEECE1"/>
                </a:solidFill>
                <a:latin typeface="Comic Sans MS" pitchFamily="66" charset="0"/>
              </a:rPr>
              <a:t>Invertebrates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800" dirty="0">
              <a:solidFill>
                <a:srgbClr val="EEECE1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Live in water &amp; damp places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800" dirty="0">
              <a:solidFill>
                <a:srgbClr val="EEECE1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Examples: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Snail, &amp; Sea Scallop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endParaRPr lang="en-US" sz="2800" dirty="0">
              <a:solidFill>
                <a:srgbClr val="EEECE1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Only a few </a:t>
            </a:r>
            <a:r>
              <a:rPr lang="en-US" sz="2800" i="1" u="sng" dirty="0">
                <a:solidFill>
                  <a:srgbClr val="EEECE1"/>
                </a:solidFill>
                <a:latin typeface="Comic Sans MS" pitchFamily="66" charset="0"/>
              </a:rPr>
              <a:t>do not</a:t>
            </a: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 have shells: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EEECE1"/>
                </a:solidFill>
                <a:latin typeface="Comic Sans MS" pitchFamily="66" charset="0"/>
              </a:rPr>
              <a:t> Octopus &amp; Sea slug</a:t>
            </a:r>
          </a:p>
        </p:txBody>
      </p:sp>
      <p:pic>
        <p:nvPicPr>
          <p:cNvPr id="16387" name="Picture 3" descr="Mollus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953000"/>
            <a:ext cx="1981200" cy="1208088"/>
          </a:xfrm>
          <a:prstGeom prst="rect">
            <a:avLst/>
          </a:prstGeom>
          <a:noFill/>
        </p:spPr>
      </p:pic>
      <p:pic>
        <p:nvPicPr>
          <p:cNvPr id="16388" name="Picture 4" descr="mollcol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419600"/>
            <a:ext cx="3810000" cy="2381250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524000"/>
            <a:ext cx="25622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916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869950"/>
            <a:ext cx="5410200" cy="353943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 u="sng" dirty="0">
                <a:solidFill>
                  <a:srgbClr val="EEECE1"/>
                </a:solidFill>
                <a:latin typeface="Comic Sans MS" pitchFamily="66" charset="0"/>
              </a:rPr>
              <a:t>Echinoderms: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Means “spiny-skin</a:t>
            </a: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”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Invertebrates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Commonly Star 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shaped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Spiny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Ex: 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Starfish &amp; Sea Urchin</a:t>
            </a:r>
          </a:p>
        </p:txBody>
      </p:sp>
      <p:pic>
        <p:nvPicPr>
          <p:cNvPr id="18435" name="Picture 3" descr="starfis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09600"/>
            <a:ext cx="3200400" cy="24003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8436" name="Picture 4" descr="starfish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3200400" cy="24003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8437" name="Picture 5" descr="urch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687888"/>
            <a:ext cx="2590800" cy="186531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124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arthrop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2438400" cy="1619250"/>
          </a:xfrm>
          <a:prstGeom prst="rect">
            <a:avLst/>
          </a:prstGeom>
          <a:noFill/>
        </p:spPr>
      </p:pic>
      <p:pic>
        <p:nvPicPr>
          <p:cNvPr id="20484" name="Picture 4" descr="centipe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1524000" cy="1905000"/>
          </a:xfrm>
          <a:prstGeom prst="rect">
            <a:avLst/>
          </a:prstGeom>
          <a:noFill/>
        </p:spPr>
      </p:pic>
      <p:pic>
        <p:nvPicPr>
          <p:cNvPr id="20485" name="Picture 5" descr="Millipe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495800"/>
            <a:ext cx="2257425" cy="1630363"/>
          </a:xfrm>
          <a:prstGeom prst="rect">
            <a:avLst/>
          </a:prstGeom>
          <a:noFill/>
        </p:spPr>
      </p:pic>
      <p:pic>
        <p:nvPicPr>
          <p:cNvPr id="20486" name="Picture 6" descr="arb-spi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114800"/>
            <a:ext cx="2514600" cy="2514600"/>
          </a:xfrm>
          <a:prstGeom prst="rect">
            <a:avLst/>
          </a:prstGeom>
          <a:noFill/>
        </p:spPr>
      </p:pic>
      <p:pic>
        <p:nvPicPr>
          <p:cNvPr id="20487" name="Picture 7" descr="bis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343400"/>
            <a:ext cx="1371600" cy="1905000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0" y="2286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i="1" u="sng" dirty="0" err="1">
                <a:solidFill>
                  <a:srgbClr val="EEECE1"/>
                </a:solidFill>
                <a:latin typeface="Comic Sans MS" pitchFamily="66" charset="0"/>
              </a:rPr>
              <a:t>Arthropoda</a:t>
            </a:r>
            <a:r>
              <a:rPr lang="en-US" sz="3200" b="1" i="1" u="sng" dirty="0">
                <a:solidFill>
                  <a:srgbClr val="EEECE1"/>
                </a:solidFill>
                <a:latin typeface="Comic Sans MS" pitchFamily="66" charset="0"/>
              </a:rPr>
              <a:t>: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Makes up 75% of the animal kingdom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Basic Characteristics: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hard external skeleton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segmented body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jointed </a:t>
            </a: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legs</a:t>
            </a:r>
          </a:p>
          <a:p>
            <a:pPr lvl="2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EECE1"/>
                </a:solidFill>
                <a:latin typeface="Comic Sans MS" pitchFamily="66" charset="0"/>
              </a:rPr>
              <a:t>Invertebrates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Ex: beetle, </a:t>
            </a:r>
            <a:r>
              <a:rPr lang="en-US" sz="3200" dirty="0" err="1">
                <a:solidFill>
                  <a:srgbClr val="EEECE1"/>
                </a:solidFill>
                <a:latin typeface="Comic Sans MS" pitchFamily="66" charset="0"/>
              </a:rPr>
              <a:t>milli</a:t>
            </a: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 &amp; centipede, spider, crab</a:t>
            </a:r>
          </a:p>
        </p:txBody>
      </p:sp>
    </p:spTree>
    <p:extLst>
      <p:ext uri="{BB962C8B-B14F-4D97-AF65-F5344CB8AC3E}">
        <p14:creationId xmlns:p14="http://schemas.microsoft.com/office/powerpoint/2010/main" val="38335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61913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 u="sng" dirty="0" err="1">
                <a:solidFill>
                  <a:srgbClr val="EEECE1"/>
                </a:solidFill>
                <a:latin typeface="Comic Sans MS" pitchFamily="66" charset="0"/>
              </a:rPr>
              <a:t>Chordata</a:t>
            </a:r>
            <a:r>
              <a:rPr lang="en-US" sz="3200" b="1" i="1" u="sng" dirty="0">
                <a:solidFill>
                  <a:srgbClr val="EEECE1"/>
                </a:solidFill>
                <a:latin typeface="Comic Sans MS" pitchFamily="66" charset="0"/>
              </a:rPr>
              <a:t>: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Vertebrates</a:t>
            </a: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Have internal skeleton</a:t>
            </a:r>
          </a:p>
          <a:p>
            <a:pPr lvl="3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Vertebral column</a:t>
            </a:r>
          </a:p>
          <a:p>
            <a:pPr lvl="3"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Limbs</a:t>
            </a:r>
          </a:p>
          <a:p>
            <a:pPr>
              <a:buClr>
                <a:srgbClr val="000000"/>
              </a:buClr>
              <a:buFont typeface="Wingdings" pitchFamily="2" charset="2"/>
              <a:buNone/>
            </a:pPr>
            <a:endParaRPr lang="en-US" sz="3200" dirty="0">
              <a:solidFill>
                <a:srgbClr val="EEECE1"/>
              </a:solidFill>
              <a:latin typeface="Comic Sans MS" pitchFamily="66" charset="0"/>
            </a:endParaRPr>
          </a:p>
          <a:p>
            <a:pPr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EEECE1"/>
                </a:solidFill>
                <a:latin typeface="Comic Sans MS" pitchFamily="66" charset="0"/>
              </a:rPr>
              <a:t>Ex: fish, amphibians, reptiles, birds, mammals</a:t>
            </a:r>
          </a:p>
        </p:txBody>
      </p:sp>
      <p:pic>
        <p:nvPicPr>
          <p:cNvPr id="22531" name="Picture 3" descr="rainbow-tr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0"/>
            <a:ext cx="1781175" cy="1905000"/>
          </a:xfrm>
          <a:prstGeom prst="rect">
            <a:avLst/>
          </a:prstGeom>
          <a:noFill/>
        </p:spPr>
      </p:pic>
      <p:pic>
        <p:nvPicPr>
          <p:cNvPr id="22532" name="Picture 4" descr="fr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91000"/>
            <a:ext cx="1981200" cy="1665288"/>
          </a:xfrm>
          <a:prstGeom prst="rect">
            <a:avLst/>
          </a:prstGeom>
          <a:noFill/>
        </p:spPr>
      </p:pic>
      <p:pic>
        <p:nvPicPr>
          <p:cNvPr id="22533" name="Picture 5" descr="liz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1714500" cy="2286000"/>
          </a:xfrm>
          <a:prstGeom prst="rect">
            <a:avLst/>
          </a:prstGeom>
          <a:noFill/>
        </p:spPr>
      </p:pic>
      <p:pic>
        <p:nvPicPr>
          <p:cNvPr id="22534" name="Picture 6" descr="puff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419600"/>
            <a:ext cx="2209800" cy="1484313"/>
          </a:xfrm>
          <a:prstGeom prst="rect">
            <a:avLst/>
          </a:prstGeom>
          <a:noFill/>
        </p:spPr>
      </p:pic>
      <p:pic>
        <p:nvPicPr>
          <p:cNvPr id="22535" name="Picture 7" descr="Cotton%20tai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1088" y="457200"/>
            <a:ext cx="1687512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81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517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Fish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Class Fish, Phylum </a:t>
            </a:r>
            <a:r>
              <a:rPr lang="en-US" dirty="0" err="1" smtClean="0">
                <a:solidFill>
                  <a:srgbClr val="EEECE1"/>
                </a:solidFill>
              </a:rPr>
              <a:t>Chordata</a:t>
            </a:r>
            <a:endParaRPr lang="en-US" dirty="0" smtClean="0">
              <a:solidFill>
                <a:srgbClr val="EEECE1"/>
              </a:solidFill>
            </a:endParaRPr>
          </a:p>
          <a:p>
            <a:r>
              <a:rPr lang="en-US" dirty="0" smtClean="0">
                <a:solidFill>
                  <a:srgbClr val="EEECE1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Paired fins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Scales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Gills- used for breathing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Reproduce using eggs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Cold-blooded (</a:t>
            </a:r>
            <a:r>
              <a:rPr lang="en-US" dirty="0" err="1" smtClean="0">
                <a:solidFill>
                  <a:srgbClr val="EEECE1"/>
                </a:solidFill>
              </a:rPr>
              <a:t>Ectotherm</a:t>
            </a:r>
            <a:r>
              <a:rPr lang="en-US" dirty="0" smtClean="0">
                <a:solidFill>
                  <a:srgbClr val="EEECE1"/>
                </a:solidFill>
              </a:rPr>
              <a:t>)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194562" name="Picture 2" descr="http://2.bp.blogspot.com/--a1GPAf-nZI/TWW4SW9mzOI/AAAAAAAABCQ/4x3ut12YiQg/s1600/100316184706_fish_2.jpg"/>
          <p:cNvPicPr>
            <a:picLocks noChangeAspect="1" noChangeArrowheads="1"/>
          </p:cNvPicPr>
          <p:nvPr/>
        </p:nvPicPr>
        <p:blipFill>
          <a:blip r:embed="rId2" cstate="print"/>
          <a:srcRect l="23000" t="26250" r="1000" b="20000"/>
          <a:stretch>
            <a:fillRect/>
          </a:stretch>
        </p:blipFill>
        <p:spPr bwMode="auto">
          <a:xfrm>
            <a:off x="5867400" y="0"/>
            <a:ext cx="3276600" cy="1853866"/>
          </a:xfrm>
          <a:prstGeom prst="rect">
            <a:avLst/>
          </a:prstGeom>
          <a:noFill/>
        </p:spPr>
      </p:pic>
      <p:pic>
        <p:nvPicPr>
          <p:cNvPr id="194564" name="Picture 4" descr="http://images.nationalgeographic.com/wpf/media-live/photos/000/005/cache/flying-fish_526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1885950"/>
          </a:xfrm>
          <a:prstGeom prst="rect">
            <a:avLst/>
          </a:prstGeom>
          <a:noFill/>
        </p:spPr>
      </p:pic>
      <p:pic>
        <p:nvPicPr>
          <p:cNvPr id="194566" name="Picture 6" descr=" Desktop Wallpaper · Gallery · Animals &#10; The Puffer Fish"/>
          <p:cNvPicPr>
            <a:picLocks noChangeAspect="1" noChangeArrowheads="1"/>
          </p:cNvPicPr>
          <p:nvPr/>
        </p:nvPicPr>
        <p:blipFill>
          <a:blip r:embed="rId4" cstate="print"/>
          <a:srcRect l="2759" t="10345"/>
          <a:stretch>
            <a:fillRect/>
          </a:stretch>
        </p:blipFill>
        <p:spPr bwMode="auto">
          <a:xfrm>
            <a:off x="5410200" y="2235199"/>
            <a:ext cx="3581400" cy="2641600"/>
          </a:xfrm>
          <a:prstGeom prst="rect">
            <a:avLst/>
          </a:prstGeom>
          <a:noFill/>
        </p:spPr>
      </p:pic>
      <p:pic>
        <p:nvPicPr>
          <p:cNvPr id="194568" name="Picture 8" descr="http://consilience.typepad.com/photos/uncategorized/great20white20shark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953000"/>
            <a:ext cx="2540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46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What Plants Need to Survive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447800"/>
            <a:ext cx="8870950" cy="5097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In order to survive, plants need:</a:t>
            </a:r>
          </a:p>
          <a:p>
            <a:pPr lvl="2" eaLnBrk="1" hangingPunct="1"/>
            <a:r>
              <a:rPr lang="en-US" b="1" dirty="0" smtClean="0">
                <a:solidFill>
                  <a:srgbClr val="EEECE1"/>
                </a:solidFill>
              </a:rPr>
              <a:t>sunlight</a:t>
            </a:r>
          </a:p>
          <a:p>
            <a:pPr lvl="2" eaLnBrk="1" hangingPunct="1"/>
            <a:r>
              <a:rPr lang="en-US" b="1" dirty="0" smtClean="0">
                <a:solidFill>
                  <a:srgbClr val="EEECE1"/>
                </a:solidFill>
              </a:rPr>
              <a:t>water and minerals</a:t>
            </a:r>
          </a:p>
          <a:p>
            <a:pPr lvl="2" eaLnBrk="1" hangingPunct="1"/>
            <a:r>
              <a:rPr lang="en-US" b="1" dirty="0" smtClean="0">
                <a:solidFill>
                  <a:srgbClr val="EEECE1"/>
                </a:solidFill>
              </a:rPr>
              <a:t>gas exchange</a:t>
            </a:r>
          </a:p>
          <a:p>
            <a:pPr lvl="2" eaLnBrk="1" hangingPunct="1"/>
            <a:r>
              <a:rPr lang="en-US" b="1" dirty="0" smtClean="0">
                <a:solidFill>
                  <a:srgbClr val="EEECE1"/>
                </a:solidFill>
              </a:rPr>
              <a:t>way to transport water </a:t>
            </a:r>
          </a:p>
          <a:p>
            <a:pPr lvl="2" eaLnBrk="1" hangingPunct="1">
              <a:buFontTx/>
              <a:buNone/>
            </a:pPr>
            <a:r>
              <a:rPr lang="en-US" b="1" dirty="0" smtClean="0">
                <a:solidFill>
                  <a:srgbClr val="EEECE1"/>
                </a:solidFill>
              </a:rPr>
              <a:t>	and nutrients </a:t>
            </a:r>
          </a:p>
          <a:p>
            <a:pPr lvl="2" eaLnBrk="1" hangingPunct="1">
              <a:buFontTx/>
              <a:buNone/>
            </a:pPr>
            <a:r>
              <a:rPr lang="en-US" b="1" dirty="0" smtClean="0">
                <a:solidFill>
                  <a:srgbClr val="EEECE1"/>
                </a:solidFill>
              </a:rPr>
              <a:t>	throughout the plant </a:t>
            </a:r>
          </a:p>
          <a:p>
            <a:pPr lvl="2" eaLnBrk="1" hangingPunct="1">
              <a:buFontTx/>
              <a:buNone/>
            </a:pPr>
            <a:r>
              <a:rPr lang="en-US" b="1" dirty="0" smtClean="0">
                <a:solidFill>
                  <a:srgbClr val="EEECE1"/>
                </a:solidFill>
              </a:rPr>
              <a:t>	body</a:t>
            </a: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4671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92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Amphibians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0292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Class </a:t>
            </a:r>
            <a:r>
              <a:rPr lang="en-US" dirty="0" err="1" smtClean="0">
                <a:solidFill>
                  <a:srgbClr val="EEECE1"/>
                </a:solidFill>
              </a:rPr>
              <a:t>Amphibia</a:t>
            </a:r>
            <a:r>
              <a:rPr lang="en-US" dirty="0" smtClean="0">
                <a:solidFill>
                  <a:srgbClr val="EEECE1"/>
                </a:solidFill>
              </a:rPr>
              <a:t>, Phylum </a:t>
            </a:r>
            <a:r>
              <a:rPr lang="en-US" dirty="0" err="1" smtClean="0">
                <a:solidFill>
                  <a:srgbClr val="EEECE1"/>
                </a:solidFill>
              </a:rPr>
              <a:t>Chordata</a:t>
            </a:r>
            <a:endParaRPr lang="en-US" dirty="0" smtClean="0">
              <a:solidFill>
                <a:srgbClr val="EEECE1"/>
              </a:solidFill>
            </a:endParaRPr>
          </a:p>
          <a:p>
            <a:r>
              <a:rPr lang="en-US" dirty="0" smtClean="0">
                <a:solidFill>
                  <a:srgbClr val="EEECE1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Lives in water as larva.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Lives on land as adults.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Breathe with lungs.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Moist smooth skin.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No claws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Cold-blooded (</a:t>
            </a:r>
            <a:r>
              <a:rPr lang="en-US" dirty="0" err="1" smtClean="0">
                <a:solidFill>
                  <a:srgbClr val="EEECE1"/>
                </a:solidFill>
              </a:rPr>
              <a:t>Ectotherm</a:t>
            </a:r>
            <a:r>
              <a:rPr lang="en-US" dirty="0" smtClean="0">
                <a:solidFill>
                  <a:srgbClr val="EEECE1"/>
                </a:solidFill>
              </a:rPr>
              <a:t>)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193538" name="Picture 2" descr="http://seerpress.com/wp-content/uploads/2010/08/amphibians.jpg"/>
          <p:cNvPicPr>
            <a:picLocks noChangeAspect="1" noChangeArrowheads="1"/>
          </p:cNvPicPr>
          <p:nvPr/>
        </p:nvPicPr>
        <p:blipFill>
          <a:blip r:embed="rId2" cstate="print"/>
          <a:srcRect l="12727" t="9143" r="20364"/>
          <a:stretch>
            <a:fillRect/>
          </a:stretch>
        </p:blipFill>
        <p:spPr bwMode="auto">
          <a:xfrm>
            <a:off x="6096000" y="1143000"/>
            <a:ext cx="2819400" cy="2436329"/>
          </a:xfrm>
          <a:prstGeom prst="rect">
            <a:avLst/>
          </a:prstGeom>
          <a:noFill/>
        </p:spPr>
      </p:pic>
      <p:pic>
        <p:nvPicPr>
          <p:cNvPr id="193540" name="Picture 4" descr="http://t3.gstatic.com/images?q=tbn:ANd9GcQj_R60hi4P2N0xrOIOh0ZZTOYVAZbZqOGFopuMn4cq3Qsp9lCwb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2619375" cy="1743076"/>
          </a:xfrm>
          <a:prstGeom prst="rect">
            <a:avLst/>
          </a:prstGeom>
          <a:noFill/>
        </p:spPr>
      </p:pic>
      <p:pic>
        <p:nvPicPr>
          <p:cNvPr id="193542" name="Picture 6" descr="http://images.nationalgeographic.com/wpf/media-live/photos/000/007/cache/spotted-salamander_721_600x450.jpg"/>
          <p:cNvPicPr>
            <a:picLocks noChangeAspect="1" noChangeArrowheads="1"/>
          </p:cNvPicPr>
          <p:nvPr/>
        </p:nvPicPr>
        <p:blipFill>
          <a:blip r:embed="rId4" cstate="print"/>
          <a:srcRect l="5333" t="10667" b="20000"/>
          <a:stretch>
            <a:fillRect/>
          </a:stretch>
        </p:blipFill>
        <p:spPr bwMode="auto">
          <a:xfrm>
            <a:off x="1143000" y="4441064"/>
            <a:ext cx="3429000" cy="188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14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Reptiles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Class </a:t>
            </a:r>
            <a:r>
              <a:rPr lang="en-US" dirty="0" err="1" smtClean="0">
                <a:solidFill>
                  <a:srgbClr val="EEECE1"/>
                </a:solidFill>
              </a:rPr>
              <a:t>Reptilia</a:t>
            </a:r>
            <a:r>
              <a:rPr lang="en-US" dirty="0" smtClean="0">
                <a:solidFill>
                  <a:srgbClr val="EEECE1"/>
                </a:solidFill>
              </a:rPr>
              <a:t>, Phylum </a:t>
            </a:r>
            <a:r>
              <a:rPr lang="en-US" dirty="0" err="1" smtClean="0">
                <a:solidFill>
                  <a:srgbClr val="EEECE1"/>
                </a:solidFill>
              </a:rPr>
              <a:t>Chordata</a:t>
            </a:r>
            <a:endParaRPr lang="en-US" dirty="0" smtClean="0">
              <a:solidFill>
                <a:srgbClr val="EEECE1"/>
              </a:solidFill>
            </a:endParaRPr>
          </a:p>
          <a:p>
            <a:r>
              <a:rPr lang="en-US" dirty="0" smtClean="0">
                <a:solidFill>
                  <a:srgbClr val="EEECE1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Have dry scaly skin.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Breathe with lungs.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Lays eggs on land.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Cold-blooded (</a:t>
            </a:r>
            <a:r>
              <a:rPr lang="en-US" dirty="0" err="1" smtClean="0">
                <a:solidFill>
                  <a:srgbClr val="EEECE1"/>
                </a:solidFill>
              </a:rPr>
              <a:t>Ectotherm</a:t>
            </a:r>
            <a:r>
              <a:rPr lang="en-US" dirty="0" smtClean="0">
                <a:solidFill>
                  <a:srgbClr val="EEECE1"/>
                </a:solidFill>
              </a:rPr>
              <a:t>)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113434"/>
            <a:ext cx="3657600" cy="47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Birds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572000"/>
          </a:xfrm>
        </p:spPr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3200" dirty="0" smtClean="0">
                <a:solidFill>
                  <a:srgbClr val="EEECE1"/>
                </a:solidFill>
              </a:rPr>
              <a:t>Class Aves, Phylum </a:t>
            </a:r>
            <a:r>
              <a:rPr lang="en-US" sz="3200" dirty="0" err="1" smtClean="0">
                <a:solidFill>
                  <a:srgbClr val="EEECE1"/>
                </a:solidFill>
              </a:rPr>
              <a:t>Chordata</a:t>
            </a:r>
            <a:endParaRPr lang="en-US" sz="3200" dirty="0" smtClean="0">
              <a:solidFill>
                <a:srgbClr val="EEECE1"/>
              </a:solidFill>
            </a:endParaRPr>
          </a:p>
          <a:p>
            <a:r>
              <a:rPr lang="en-US" dirty="0" smtClean="0">
                <a:solidFill>
                  <a:srgbClr val="EEECE1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Breathe with lungs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Feathers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Two legs covered with scales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Front limbs modified into wings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Warm-blooded (</a:t>
            </a:r>
            <a:r>
              <a:rPr lang="en-US" dirty="0" err="1" smtClean="0">
                <a:solidFill>
                  <a:srgbClr val="EEECE1"/>
                </a:solidFill>
              </a:rPr>
              <a:t>Endotherm</a:t>
            </a:r>
            <a:r>
              <a:rPr lang="en-US" dirty="0" smtClean="0">
                <a:solidFill>
                  <a:srgbClr val="EEECE1"/>
                </a:solidFill>
              </a:rPr>
              <a:t>)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44" y="0"/>
            <a:ext cx="359595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Mammals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3581400"/>
          </a:xfrm>
        </p:spPr>
        <p:txBody>
          <a:bodyPr>
            <a:normAutofit lnSpcReduction="10000"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srgbClr val="EEECE1"/>
                </a:solidFill>
              </a:rPr>
              <a:t>Class </a:t>
            </a:r>
            <a:r>
              <a:rPr lang="en-US" sz="3000" dirty="0" err="1" smtClean="0">
                <a:solidFill>
                  <a:srgbClr val="EEECE1"/>
                </a:solidFill>
              </a:rPr>
              <a:t>Mammalia</a:t>
            </a:r>
            <a:r>
              <a:rPr lang="en-US" sz="3000" dirty="0" smtClean="0">
                <a:solidFill>
                  <a:srgbClr val="EEECE1"/>
                </a:solidFill>
              </a:rPr>
              <a:t>, </a:t>
            </a:r>
            <a:r>
              <a:rPr lang="en-US" sz="3200" dirty="0" smtClean="0">
                <a:solidFill>
                  <a:srgbClr val="EEECE1"/>
                </a:solidFill>
              </a:rPr>
              <a:t>Phylum </a:t>
            </a:r>
            <a:r>
              <a:rPr lang="en-US" sz="3200" dirty="0" err="1" smtClean="0">
                <a:solidFill>
                  <a:srgbClr val="EEECE1"/>
                </a:solidFill>
              </a:rPr>
              <a:t>Chordata</a:t>
            </a:r>
            <a:endParaRPr lang="en-US" sz="3000" dirty="0" smtClean="0">
              <a:solidFill>
                <a:srgbClr val="EEECE1"/>
              </a:solidFill>
            </a:endParaRPr>
          </a:p>
          <a:p>
            <a:r>
              <a:rPr lang="en-US" dirty="0" smtClean="0">
                <a:solidFill>
                  <a:srgbClr val="EEECE1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Hair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Mammary glands- produce milk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Breathe with lungs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Warm-blooded (</a:t>
            </a:r>
            <a:r>
              <a:rPr lang="en-US" dirty="0" err="1" smtClean="0">
                <a:solidFill>
                  <a:srgbClr val="EEECE1"/>
                </a:solidFill>
              </a:rPr>
              <a:t>Endotherm</a:t>
            </a:r>
            <a:r>
              <a:rPr lang="en-US" dirty="0" smtClean="0">
                <a:solidFill>
                  <a:srgbClr val="EEECE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Live births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08836"/>
            <a:ext cx="4114800" cy="274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sb4377f1_01"/>
          <p:cNvPicPr>
            <a:picLocks noChangeAspect="1" noChangeArrowheads="1"/>
          </p:cNvPicPr>
          <p:nvPr/>
        </p:nvPicPr>
        <p:blipFill>
          <a:blip r:embed="rId3" cstate="print"/>
          <a:srcRect l="901" t="1455" r="347"/>
          <a:stretch>
            <a:fillRect/>
          </a:stretch>
        </p:blipFill>
        <p:spPr bwMode="auto">
          <a:xfrm>
            <a:off x="1143000" y="228600"/>
            <a:ext cx="67818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49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Bryophytes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low-growing plants found in moist, shaded areas</a:t>
            </a:r>
            <a:endParaRPr lang="en-US" b="1" dirty="0" smtClean="0">
              <a:solidFill>
                <a:srgbClr val="EEECE1"/>
              </a:solidFill>
            </a:endParaRPr>
          </a:p>
          <a:p>
            <a:pPr lvl="1" eaLnBrk="1" hangingPunct="1"/>
            <a:r>
              <a:rPr lang="en-US" dirty="0" smtClean="0">
                <a:solidFill>
                  <a:srgbClr val="EEECE1"/>
                </a:solidFill>
              </a:rPr>
              <a:t>Ex: Mosses, liverworts, and hornworts</a:t>
            </a:r>
          </a:p>
        </p:txBody>
      </p:sp>
      <p:pic>
        <p:nvPicPr>
          <p:cNvPr id="3891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24300"/>
            <a:ext cx="243378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0" y="39624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038600"/>
            <a:ext cx="2659156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900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Human Use of Mosses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229600" cy="4572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natural sponge</a:t>
            </a:r>
          </a:p>
          <a:p>
            <a:r>
              <a:rPr lang="en-US" dirty="0" smtClean="0">
                <a:solidFill>
                  <a:srgbClr val="EEECE1"/>
                </a:solidFill>
              </a:rPr>
              <a:t>fuel</a:t>
            </a:r>
          </a:p>
          <a:p>
            <a:r>
              <a:rPr lang="en-US" dirty="0" smtClean="0">
                <a:solidFill>
                  <a:srgbClr val="EEECE1"/>
                </a:solidFill>
              </a:rPr>
              <a:t>improve the soil’s ability to retain water </a:t>
            </a:r>
          </a:p>
          <a:p>
            <a:r>
              <a:rPr lang="en-US" dirty="0" smtClean="0">
                <a:solidFill>
                  <a:srgbClr val="EEECE1"/>
                </a:solidFill>
              </a:rPr>
              <a:t>increase soil acidity</a:t>
            </a:r>
          </a:p>
        </p:txBody>
      </p:sp>
    </p:spTree>
    <p:extLst>
      <p:ext uri="{BB962C8B-B14F-4D97-AF65-F5344CB8AC3E}">
        <p14:creationId xmlns:p14="http://schemas.microsoft.com/office/powerpoint/2010/main" val="252154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75506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Ferns and Their Relatives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914400"/>
            <a:ext cx="6781800" cy="4114800"/>
          </a:xfrm>
        </p:spPr>
        <p:txBody>
          <a:bodyPr/>
          <a:lstStyle/>
          <a:p>
            <a:r>
              <a:rPr lang="en-US" dirty="0" smtClean="0">
                <a:solidFill>
                  <a:srgbClr val="EEECE1"/>
                </a:solidFill>
              </a:rPr>
              <a:t>Seedless vascular plants </a:t>
            </a:r>
          </a:p>
          <a:p>
            <a:r>
              <a:rPr lang="en-US" dirty="0" smtClean="0">
                <a:solidFill>
                  <a:srgbClr val="EEECE1"/>
                </a:solidFill>
              </a:rPr>
              <a:t>Reproduce by release of spores</a:t>
            </a:r>
          </a:p>
          <a:p>
            <a:r>
              <a:rPr lang="en-US" dirty="0" smtClean="0">
                <a:solidFill>
                  <a:srgbClr val="EEECE1"/>
                </a:solidFill>
              </a:rPr>
              <a:t>Include:</a:t>
            </a:r>
          </a:p>
          <a:p>
            <a:pPr lvl="1"/>
            <a:r>
              <a:rPr lang="en-US" b="1" dirty="0" smtClean="0">
                <a:solidFill>
                  <a:srgbClr val="EEECE1"/>
                </a:solidFill>
              </a:rPr>
              <a:t>club mosses</a:t>
            </a:r>
          </a:p>
          <a:p>
            <a:pPr lvl="1"/>
            <a:r>
              <a:rPr lang="en-US" b="1" dirty="0" smtClean="0">
                <a:solidFill>
                  <a:srgbClr val="EEECE1"/>
                </a:solidFill>
              </a:rPr>
              <a:t>horsetails</a:t>
            </a:r>
          </a:p>
          <a:p>
            <a:pPr lvl="1"/>
            <a:r>
              <a:rPr lang="en-US" b="1" dirty="0" smtClean="0">
                <a:solidFill>
                  <a:srgbClr val="EEECE1"/>
                </a:solidFill>
              </a:rPr>
              <a:t>ferns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534988" y="2339975"/>
            <a:ext cx="823912" cy="601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6982" name="Picture 6" descr="p5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3429000" cy="3400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09800"/>
            <a:ext cx="2057400" cy="2743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191000"/>
            <a:ext cx="3200400" cy="2400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33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4600" y="0"/>
            <a:ext cx="5029200" cy="9517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Seed Plants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14400"/>
            <a:ext cx="8382000" cy="1469992"/>
          </a:xfrm>
        </p:spPr>
        <p:txBody>
          <a:bodyPr>
            <a:normAutofit/>
          </a:bodyPr>
          <a:lstStyle/>
          <a:p>
            <a:pPr marL="448056" lvl="2" indent="-384048">
              <a:buSzPct val="80000"/>
              <a:buFont typeface="Wingdings 2"/>
              <a:buChar char=""/>
            </a:pPr>
            <a:r>
              <a:rPr lang="en-US" sz="2800" b="1" dirty="0" smtClean="0">
                <a:solidFill>
                  <a:srgbClr val="EEECE1"/>
                </a:solidFill>
              </a:rPr>
              <a:t>Gymnosperms</a:t>
            </a:r>
            <a:r>
              <a:rPr lang="en-US" sz="2800" dirty="0" smtClean="0">
                <a:solidFill>
                  <a:srgbClr val="EEECE1"/>
                </a:solidFill>
              </a:rPr>
              <a:t> ( cone bearing): seeds directly on the surfaces of cones.</a:t>
            </a:r>
          </a:p>
          <a:p>
            <a:pPr marL="713232" lvl="3" indent="-384048"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srgbClr val="EEECE1"/>
                </a:solidFill>
              </a:rPr>
              <a:t>Include conifers, cycads, and ginkgoes</a:t>
            </a:r>
          </a:p>
          <a:p>
            <a:endParaRPr lang="en-US" sz="3200" dirty="0"/>
          </a:p>
        </p:txBody>
      </p:sp>
      <p:pic>
        <p:nvPicPr>
          <p:cNvPr id="2050" name="Picture 2" descr="http://biology.unm.edu/ccouncil/Biology_203/Images/Non-floweringPlants/cyc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2438019" cy="3086100"/>
          </a:xfrm>
          <a:prstGeom prst="rect">
            <a:avLst/>
          </a:prstGeom>
          <a:noFill/>
        </p:spPr>
      </p:pic>
      <p:pic>
        <p:nvPicPr>
          <p:cNvPr id="2052" name="Picture 4" descr="http://rpmedia.ask.com/ts?u=/wikipedia/commons/thumb/f/f2/Ginkgo-biloba-male.JPG/120px-Ginkgo-biloba-m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62200"/>
            <a:ext cx="3081360" cy="2228850"/>
          </a:xfrm>
          <a:prstGeom prst="rect">
            <a:avLst/>
          </a:prstGeom>
          <a:noFill/>
        </p:spPr>
      </p:pic>
      <p:pic>
        <p:nvPicPr>
          <p:cNvPr id="2054" name="Picture 6" descr="http://www.blooms4all.com/topicimages/conifer_tre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1" y="2467709"/>
            <a:ext cx="2666999" cy="2637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2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55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EEECE1"/>
                </a:solidFill>
              </a:rPr>
              <a:t>Seed Plants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1981200"/>
          </a:xfrm>
        </p:spPr>
        <p:txBody>
          <a:bodyPr>
            <a:normAutofit/>
          </a:bodyPr>
          <a:lstStyle/>
          <a:p>
            <a:pPr marL="448056" lvl="2" indent="-384048">
              <a:buSzPct val="80000"/>
              <a:buFont typeface="Wingdings 2"/>
              <a:buChar char=""/>
            </a:pPr>
            <a:r>
              <a:rPr lang="en-US" sz="2800" b="1" dirty="0" smtClean="0">
                <a:solidFill>
                  <a:srgbClr val="EEECE1"/>
                </a:solidFill>
              </a:rPr>
              <a:t>Angiosperms</a:t>
            </a:r>
            <a:r>
              <a:rPr lang="en-US" sz="2800" dirty="0" smtClean="0">
                <a:solidFill>
                  <a:srgbClr val="EEECE1"/>
                </a:solidFill>
              </a:rPr>
              <a:t> (flowering plants) bear seeds within a layer of tissue (fruit) that protects the seed. </a:t>
            </a:r>
          </a:p>
          <a:p>
            <a:pPr marL="713232" lvl="3" indent="-384048"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srgbClr val="EEECE1"/>
                </a:solidFill>
              </a:rPr>
              <a:t>Include grasses, flowering trees and shrubs, and all species of flowers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399"/>
            <a:ext cx="3352800" cy="37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1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EEECE1"/>
                </a:solidFill>
              </a:rPr>
              <a:t>Domain </a:t>
            </a:r>
            <a:r>
              <a:rPr lang="en-US" dirty="0" err="1" smtClean="0">
                <a:solidFill>
                  <a:srgbClr val="EEECE1"/>
                </a:solidFill>
              </a:rPr>
              <a:t>Eukarya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EECE1"/>
                </a:solidFill>
              </a:rPr>
              <a:t>Animalia</a:t>
            </a:r>
            <a:r>
              <a:rPr lang="en-US" dirty="0" smtClean="0">
                <a:solidFill>
                  <a:srgbClr val="EEECE1"/>
                </a:solidFill>
              </a:rPr>
              <a:t> </a:t>
            </a:r>
          </a:p>
          <a:p>
            <a:pPr lvl="1"/>
            <a:endParaRPr lang="en-US" dirty="0" smtClean="0">
              <a:solidFill>
                <a:srgbClr val="EEECE1"/>
              </a:solidFill>
            </a:endParaRPr>
          </a:p>
          <a:p>
            <a:pPr lvl="1"/>
            <a:r>
              <a:rPr lang="en-US" dirty="0" err="1" smtClean="0">
                <a:solidFill>
                  <a:srgbClr val="EEECE1"/>
                </a:solidFill>
              </a:rPr>
              <a:t>multicellular</a:t>
            </a:r>
            <a:r>
              <a:rPr lang="en-US" dirty="0" smtClean="0">
                <a:solidFill>
                  <a:srgbClr val="EEECE1"/>
                </a:solidFill>
              </a:rPr>
              <a:t> </a:t>
            </a:r>
            <a:r>
              <a:rPr lang="en-US" dirty="0" err="1" smtClean="0">
                <a:solidFill>
                  <a:srgbClr val="EEECE1"/>
                </a:solidFill>
              </a:rPr>
              <a:t>heterotrophs</a:t>
            </a:r>
            <a:r>
              <a:rPr lang="en-US" dirty="0" smtClean="0">
                <a:solidFill>
                  <a:srgbClr val="EEECE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do not have cell walls 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most can move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great diversity</a:t>
            </a:r>
          </a:p>
        </p:txBody>
      </p:sp>
    </p:spTree>
    <p:extLst>
      <p:ext uri="{BB962C8B-B14F-4D97-AF65-F5344CB8AC3E}">
        <p14:creationId xmlns:p14="http://schemas.microsoft.com/office/powerpoint/2010/main" val="15875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ECE1"/>
                </a:solidFill>
              </a:rPr>
              <a:t>What Is an Animal?</a:t>
            </a:r>
          </a:p>
        </p:txBody>
      </p:sp>
      <p:sp>
        <p:nvSpPr>
          <p:cNvPr id="13066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EEECE1"/>
                </a:solidFill>
              </a:rPr>
              <a:t>Invertebrates</a:t>
            </a:r>
            <a:r>
              <a:rPr lang="en-US" dirty="0" smtClean="0">
                <a:solidFill>
                  <a:srgbClr val="EEECE1"/>
                </a:solidFill>
              </a:rPr>
              <a:t> </a:t>
            </a:r>
            <a:r>
              <a:rPr lang="en-US" dirty="0">
                <a:solidFill>
                  <a:srgbClr val="EEECE1"/>
                </a:solidFill>
              </a:rPr>
              <a:t>do not have a backbone, </a:t>
            </a:r>
            <a:r>
              <a:rPr lang="en-US" dirty="0" smtClean="0">
                <a:solidFill>
                  <a:srgbClr val="EEECE1"/>
                </a:solidFill>
              </a:rPr>
              <a:t>or vertebral </a:t>
            </a:r>
            <a:r>
              <a:rPr lang="en-US" dirty="0">
                <a:solidFill>
                  <a:srgbClr val="EEECE1"/>
                </a:solidFill>
              </a:rPr>
              <a:t>column</a:t>
            </a:r>
            <a:r>
              <a:rPr lang="en-US" dirty="0" smtClean="0">
                <a:solidFill>
                  <a:srgbClr val="EEECE1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make up 95% of all animal species.</a:t>
            </a:r>
          </a:p>
          <a:p>
            <a:pPr lvl="1"/>
            <a:r>
              <a:rPr lang="en-US" dirty="0" smtClean="0">
                <a:solidFill>
                  <a:srgbClr val="EEECE1"/>
                </a:solidFill>
              </a:rPr>
              <a:t>include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963" y="3886200"/>
            <a:ext cx="1536091" cy="1536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442595"/>
            <a:ext cx="1905000" cy="176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4745" y="4504841"/>
            <a:ext cx="1181100" cy="2048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4225" y="5497513"/>
            <a:ext cx="161290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895" y="3863312"/>
            <a:ext cx="2959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800" dirty="0" smtClean="0">
                <a:solidFill>
                  <a:srgbClr val="EEECE1"/>
                </a:solidFill>
              </a:rPr>
              <a:t>sea stars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5845" y="3340092"/>
            <a:ext cx="1179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EECE1"/>
                </a:solidFill>
              </a:rPr>
              <a:t>worms</a:t>
            </a:r>
            <a:endParaRPr lang="en-US" sz="2800" dirty="0">
              <a:solidFill>
                <a:srgbClr val="EEECE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3054" y="5602943"/>
            <a:ext cx="131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jel</a:t>
            </a:r>
            <a:r>
              <a:rPr lang="en-US" sz="2800" dirty="0" smtClean="0">
                <a:solidFill>
                  <a:srgbClr val="EEECE1"/>
                </a:solidFill>
              </a:rPr>
              <a:t>lyfish</a:t>
            </a:r>
            <a:endParaRPr lang="en-US" sz="2800" dirty="0">
              <a:solidFill>
                <a:srgbClr val="EEECE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115" y="5602943"/>
            <a:ext cx="118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EEECE1"/>
                </a:solidFill>
              </a:rPr>
              <a:t>insects</a:t>
            </a:r>
            <a:endParaRPr lang="en-US" sz="28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Macintosh PowerPoint</Application>
  <PresentationFormat>On-screen Show (4:3)</PresentationFormat>
  <Paragraphs>191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</vt:lpstr>
      <vt:lpstr>Domain Eukarya </vt:lpstr>
      <vt:lpstr>What Plants Need to Survive</vt:lpstr>
      <vt:lpstr>Bryophytes</vt:lpstr>
      <vt:lpstr>Human Use of Mosses</vt:lpstr>
      <vt:lpstr>Ferns and Their Relatives</vt:lpstr>
      <vt:lpstr>Seed Plants</vt:lpstr>
      <vt:lpstr>Seed Plants</vt:lpstr>
      <vt:lpstr>Domain Eukarya </vt:lpstr>
      <vt:lpstr>What Is an Animal?</vt:lpstr>
      <vt:lpstr>What Is an Animal?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</vt:lpstr>
      <vt:lpstr>Amphibians</vt:lpstr>
      <vt:lpstr>Reptiles</vt:lpstr>
      <vt:lpstr>Birds</vt:lpstr>
      <vt:lpstr>Mammals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Eukarya </dc:title>
  <dc:creator>Plano High School</dc:creator>
  <cp:lastModifiedBy>Plano High School</cp:lastModifiedBy>
  <cp:revision>1</cp:revision>
  <dcterms:created xsi:type="dcterms:W3CDTF">2016-09-26T20:49:23Z</dcterms:created>
  <dcterms:modified xsi:type="dcterms:W3CDTF">2016-09-26T20:49:37Z</dcterms:modified>
</cp:coreProperties>
</file>