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0" d="100"/>
          <a:sy n="80" d="100"/>
        </p:scale>
        <p:origin x="-88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356951-30FE-8D4D-AF69-51635CE280B0}" type="datetimeFigureOut">
              <a:rPr lang="en-US" smtClean="0"/>
              <a:t>9/26/16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4070BB-E386-A248-8F20-07AAA52B813D}" type="slidenum">
              <a:rPr lang="en-US" smtClean="0"/>
              <a:t>‹#›</a:t>
            </a:fld>
            <a:endParaRPr lang="en-US"/>
          </a:p>
        </p:txBody>
      </p:sp>
    </p:spTree>
    <p:extLst>
      <p:ext uri="{BB962C8B-B14F-4D97-AF65-F5344CB8AC3E}">
        <p14:creationId xmlns:p14="http://schemas.microsoft.com/office/powerpoint/2010/main" val="13792560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21DC966-A753-4673-8584-4056E7E8C867}" type="slidenum">
              <a:rPr lang="en-US"/>
              <a:pPr/>
              <a:t>1</a:t>
            </a:fld>
            <a:endParaRPr lang="en-US"/>
          </a:p>
        </p:txBody>
      </p:sp>
      <p:sp>
        <p:nvSpPr>
          <p:cNvPr id="89091" name="Rectangle 2"/>
          <p:cNvSpPr>
            <a:spLocks noGrp="1" noRot="1" noChangeAspect="1" noChangeArrowheads="1" noTextEdit="1"/>
          </p:cNvSpPr>
          <p:nvPr>
            <p:ph type="sldImg"/>
          </p:nvPr>
        </p:nvSpPr>
        <p:spPr>
          <a:solidFill>
            <a:srgbClr val="FFFFFF"/>
          </a:solidFill>
          <a:ln/>
        </p:spPr>
      </p:sp>
      <p:sp>
        <p:nvSpPr>
          <p:cNvPr id="8909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ea typeface="ＭＳ Ｐゴシック" pitchFamily="-107"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81712898-CEAB-4EDF-AFAC-7BABC4C83636}" type="slidenum">
              <a:rPr lang="en-US"/>
              <a:pPr/>
              <a:t>11</a:t>
            </a:fld>
            <a:endParaRPr lang="en-US"/>
          </a:p>
        </p:txBody>
      </p:sp>
      <p:sp>
        <p:nvSpPr>
          <p:cNvPr id="27651" name="Rectangle 2"/>
          <p:cNvSpPr>
            <a:spLocks noGrp="1" noRot="1" noChangeAspect="1" noChangeArrowheads="1" noTextEdit="1"/>
          </p:cNvSpPr>
          <p:nvPr>
            <p:ph type="sldImg"/>
          </p:nvPr>
        </p:nvSpPr>
        <p:spPr>
          <a:solidFill>
            <a:srgbClr val="FFFFFF"/>
          </a:solidFill>
          <a:ln/>
        </p:spPr>
      </p:sp>
      <p:sp>
        <p:nvSpPr>
          <p:cNvPr id="2765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latin typeface="Arial" charset="0"/>
              <a:ea typeface="ＭＳ Ｐゴシック" pitchFamily="-107"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305AE7BC-3FFF-466D-BBFE-8B4A3B97AF5B}" type="slidenum">
              <a:rPr lang="en-US"/>
              <a:pPr/>
              <a:t>12</a:t>
            </a:fld>
            <a:endParaRPr lang="en-US"/>
          </a:p>
        </p:txBody>
      </p:sp>
      <p:sp>
        <p:nvSpPr>
          <p:cNvPr id="35843" name="Rectangle 2"/>
          <p:cNvSpPr>
            <a:spLocks noGrp="1" noRot="1" noChangeAspect="1" noChangeArrowheads="1" noTextEdit="1"/>
          </p:cNvSpPr>
          <p:nvPr>
            <p:ph type="sldImg"/>
          </p:nvPr>
        </p:nvSpPr>
        <p:spPr>
          <a:solidFill>
            <a:srgbClr val="FFFFFF"/>
          </a:solidFill>
          <a:ln/>
        </p:spPr>
      </p:sp>
      <p:sp>
        <p:nvSpPr>
          <p:cNvPr id="3584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latin typeface="Arial" charset="0"/>
              <a:ea typeface="ＭＳ Ｐゴシック" pitchFamily="-107"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7C351EDD-868C-402F-BB74-96A897E9B104}" type="slidenum">
              <a:rPr lang="en-US"/>
              <a:pPr/>
              <a:t>13</a:t>
            </a:fld>
            <a:endParaRPr lang="en-US"/>
          </a:p>
        </p:txBody>
      </p:sp>
      <p:sp>
        <p:nvSpPr>
          <p:cNvPr id="39939" name="Rectangle 2"/>
          <p:cNvSpPr>
            <a:spLocks noGrp="1" noRot="1" noChangeAspect="1" noChangeArrowheads="1" noTextEdit="1"/>
          </p:cNvSpPr>
          <p:nvPr>
            <p:ph type="sldImg"/>
          </p:nvPr>
        </p:nvSpPr>
        <p:spPr>
          <a:solidFill>
            <a:srgbClr val="FFFFFF"/>
          </a:solidFill>
          <a:ln/>
        </p:spPr>
      </p:sp>
      <p:sp>
        <p:nvSpPr>
          <p:cNvPr id="3994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latin typeface="Arial" charset="0"/>
              <a:ea typeface="ＭＳ Ｐゴシック" pitchFamily="-107"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716BC32F-8526-4E07-B253-87140C3C224B}" type="slidenum">
              <a:rPr lang="en-US"/>
              <a:pPr/>
              <a:t>14</a:t>
            </a:fld>
            <a:endParaRPr lang="en-US"/>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smtClean="0">
                <a:latin typeface="Arial" charset="0"/>
                <a:ea typeface="ＭＳ Ｐゴシック" pitchFamily="-107" charset="-128"/>
              </a:rPr>
              <a:t>The zygote divides by meiosis, producing four haploid cells. </a:t>
            </a:r>
          </a:p>
          <a:p>
            <a:pPr eaLnBrk="1" hangingPunct="1"/>
            <a:r>
              <a:rPr lang="en-US" smtClean="0">
                <a:latin typeface="Arial" charset="0"/>
                <a:ea typeface="ＭＳ Ｐゴシック" pitchFamily="-107" charset="-128"/>
              </a:rPr>
              <a:t>In most ascomycetes, meiosis is followed by mitosis, so that eight cells called </a:t>
            </a:r>
            <a:r>
              <a:rPr lang="en-US" b="1" smtClean="0">
                <a:latin typeface="Arial" charset="0"/>
                <a:ea typeface="ＭＳ Ｐゴシック" pitchFamily="-107" charset="-128"/>
              </a:rPr>
              <a:t>ascospores</a:t>
            </a:r>
            <a:r>
              <a:rPr lang="en-US" smtClean="0">
                <a:latin typeface="Arial" charset="0"/>
                <a:ea typeface="ＭＳ Ｐゴシック" pitchFamily="-107" charset="-128"/>
              </a:rPr>
              <a:t> are produced. </a:t>
            </a:r>
          </a:p>
          <a:p>
            <a:pPr eaLnBrk="1" hangingPunct="1"/>
            <a:r>
              <a:rPr lang="en-US" smtClean="0">
                <a:latin typeface="Arial" charset="0"/>
                <a:ea typeface="ＭＳ Ｐゴシック" pitchFamily="-107" charset="-128"/>
              </a:rPr>
              <a:t>An ascospore can germinate and grow into a haploid mycelium.</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026CB1E6-956C-4C08-ADE6-124E791DBD52}" type="slidenum">
              <a:rPr lang="en-US"/>
              <a:pPr/>
              <a:t>15</a:t>
            </a:fld>
            <a:endParaRPr lang="en-US"/>
          </a:p>
        </p:txBody>
      </p:sp>
      <p:sp>
        <p:nvSpPr>
          <p:cNvPr id="50179" name="Rectangle 2"/>
          <p:cNvSpPr>
            <a:spLocks noGrp="1" noRot="1" noChangeAspect="1" noChangeArrowheads="1" noTextEdit="1"/>
          </p:cNvSpPr>
          <p:nvPr>
            <p:ph type="sldImg"/>
          </p:nvPr>
        </p:nvSpPr>
        <p:spPr>
          <a:solidFill>
            <a:srgbClr val="FFFFFF"/>
          </a:solidFill>
          <a:ln/>
        </p:spPr>
      </p:sp>
      <p:sp>
        <p:nvSpPr>
          <p:cNvPr id="5018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latin typeface="Arial" charset="0"/>
              <a:ea typeface="ＭＳ Ｐゴシック" pitchFamily="-107"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65D6830E-ECD1-44CF-B3FB-F5956FFE7CAF}" type="slidenum">
              <a:rPr lang="en-US"/>
              <a:pPr/>
              <a:t>16</a:t>
            </a:fld>
            <a:endParaRPr lang="en-US"/>
          </a:p>
        </p:txBody>
      </p:sp>
      <p:sp>
        <p:nvSpPr>
          <p:cNvPr id="52227" name="Rectangle 2"/>
          <p:cNvSpPr>
            <a:spLocks noGrp="1" noRot="1" noChangeAspect="1" noChangeArrowheads="1" noTextEdit="1"/>
          </p:cNvSpPr>
          <p:nvPr>
            <p:ph type="sldImg"/>
          </p:nvPr>
        </p:nvSpPr>
        <p:spPr>
          <a:solidFill>
            <a:srgbClr val="FFFFFF"/>
          </a:solidFill>
          <a:ln/>
        </p:spPr>
      </p:sp>
      <p:sp>
        <p:nvSpPr>
          <p:cNvPr id="5222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latin typeface="Arial" charset="0"/>
              <a:ea typeface="ＭＳ Ｐゴシック" pitchFamily="-107"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64B7B27-F863-4F97-8268-8C708C65F41B}" type="slidenum">
              <a:rPr lang="en-US"/>
              <a:pPr/>
              <a:t>17</a:t>
            </a:fld>
            <a:endParaRPr lang="en-US"/>
          </a:p>
        </p:txBody>
      </p:sp>
      <p:sp>
        <p:nvSpPr>
          <p:cNvPr id="56323" name="Rectangle 2"/>
          <p:cNvSpPr>
            <a:spLocks noGrp="1" noRot="1" noChangeAspect="1" noChangeArrowheads="1" noTextEdit="1"/>
          </p:cNvSpPr>
          <p:nvPr>
            <p:ph type="sldImg"/>
          </p:nvPr>
        </p:nvSpPr>
        <p:spPr>
          <a:solidFill>
            <a:srgbClr val="FFFFFF"/>
          </a:solidFill>
          <a:ln/>
        </p:spPr>
      </p:sp>
      <p:sp>
        <p:nvSpPr>
          <p:cNvPr id="5632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latin typeface="Arial" charset="0"/>
              <a:ea typeface="ＭＳ Ｐゴシック" pitchFamily="-107"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D82B570D-3CAF-48B7-ADBC-CB534AF2CBBB}" type="slidenum">
              <a:rPr lang="en-US"/>
              <a:pPr/>
              <a:t>18</a:t>
            </a:fld>
            <a:endParaRPr lang="en-US"/>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lvl="1" eaLnBrk="1" hangingPunct="1">
              <a:lnSpc>
                <a:spcPct val="90000"/>
              </a:lnSpc>
            </a:pPr>
            <a:r>
              <a:rPr lang="en-US" smtClean="0">
                <a:latin typeface="Arial" charset="0"/>
                <a:ea typeface="ＭＳ Ｐゴシック" pitchFamily="-107" charset="-128"/>
              </a:rPr>
              <a:t>Some fungi form symbiotic relationships in which both partners benefit. </a:t>
            </a:r>
          </a:p>
          <a:p>
            <a:pPr lvl="1" eaLnBrk="1" hangingPunct="1">
              <a:lnSpc>
                <a:spcPct val="90000"/>
              </a:lnSpc>
            </a:pPr>
            <a:r>
              <a:rPr lang="en-US" smtClean="0">
                <a:latin typeface="Arial" charset="0"/>
                <a:ea typeface="ＭＳ Ｐゴシック" pitchFamily="-107" charset="-128"/>
              </a:rPr>
              <a:t>Two such mutualistic associations, lichens and mycorrhizae, are essential to many ecosystems.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0CF6BB32-0C76-48F2-A661-C4CC04461374}" type="slidenum">
              <a:rPr lang="en-US"/>
              <a:pPr/>
              <a:t>19</a:t>
            </a:fld>
            <a:endParaRPr lang="en-US"/>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latin typeface="Arial" charset="0"/>
              <a:ea typeface="ＭＳ Ｐゴシック" pitchFamily="-107"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3E100E8C-AEAF-4F5A-AFD9-4E10534E9CCC}" type="slidenum">
              <a:rPr lang="en-US"/>
              <a:pPr/>
              <a:t>20</a:t>
            </a:fld>
            <a:endParaRPr lang="en-US"/>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latin typeface="Arial" charset="0"/>
              <a:ea typeface="ＭＳ Ｐゴシック" pitchFamily="-107"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3C52904-42AB-40F5-B602-DE3C04C63EEC}" type="slidenum">
              <a:rPr lang="en-US"/>
              <a:pPr/>
              <a:t>2</a:t>
            </a:fld>
            <a:endParaRPr lang="en-US"/>
          </a:p>
        </p:txBody>
      </p:sp>
      <p:sp>
        <p:nvSpPr>
          <p:cNvPr id="16387" name="Rectangle 2"/>
          <p:cNvSpPr>
            <a:spLocks noGrp="1" noRot="1" noChangeAspect="1" noChangeArrowheads="1" noTextEdit="1"/>
          </p:cNvSpPr>
          <p:nvPr>
            <p:ph type="sldImg"/>
          </p:nvPr>
        </p:nvSpPr>
        <p:spPr>
          <a:solidFill>
            <a:srgbClr val="FFFFFF"/>
          </a:solidFill>
          <a:ln/>
        </p:spPr>
      </p:sp>
      <p:sp>
        <p:nvSpPr>
          <p:cNvPr id="1638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lvl="2" eaLnBrk="1" hangingPunct="1"/>
            <a:r>
              <a:rPr lang="en-US" smtClean="0">
                <a:latin typeface="Arial" charset="0"/>
                <a:ea typeface="ＭＳ Ｐゴシック" pitchFamily="-108" charset="-128"/>
              </a:rPr>
              <a:t>The first eukaryotic organisms on Earth were protists.</a:t>
            </a:r>
          </a:p>
          <a:p>
            <a:pPr lvl="2" eaLnBrk="1" hangingPunct="1"/>
            <a:r>
              <a:rPr lang="en-US" smtClean="0">
                <a:latin typeface="Arial" charset="0"/>
                <a:ea typeface="ＭＳ Ｐゴシック" pitchFamily="-108" charset="-128"/>
              </a:rPr>
              <a:t>Mitochondria and chloroplasts in eukaryotic cells may have descended from prokaryotes that lived inside larger cells.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4F01B3A5-9ED0-4B31-88DE-4ED95605E3AB}" type="slidenum">
              <a:rPr lang="en-US"/>
              <a:pPr/>
              <a:t>21</a:t>
            </a:fld>
            <a:endParaRPr lang="en-US"/>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latin typeface="Arial" charset="0"/>
              <a:ea typeface="ＭＳ Ｐゴシック" pitchFamily="-107"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26EC0A7C-E7B0-4BB9-8B22-E611751E219A}" type="slidenum">
              <a:rPr lang="en-US"/>
              <a:pPr/>
              <a:t>3</a:t>
            </a:fld>
            <a:endParaRPr lang="en-US"/>
          </a:p>
        </p:txBody>
      </p:sp>
      <p:sp>
        <p:nvSpPr>
          <p:cNvPr id="18435" name="Rectangle 2"/>
          <p:cNvSpPr>
            <a:spLocks noGrp="1" noRot="1" noChangeAspect="1" noChangeArrowheads="1" noTextEdit="1"/>
          </p:cNvSpPr>
          <p:nvPr>
            <p:ph type="sldImg"/>
          </p:nvPr>
        </p:nvSpPr>
        <p:spPr>
          <a:solidFill>
            <a:srgbClr val="FFFFFF"/>
          </a:solidFill>
          <a:ln/>
        </p:spPr>
      </p:sp>
      <p:sp>
        <p:nvSpPr>
          <p:cNvPr id="1843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latin typeface="Arial" charset="0"/>
              <a:ea typeface="ＭＳ Ｐゴシック" pitchFamily="-108"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6E80F475-364B-452B-918A-2717AB2B966D}" type="slidenum">
              <a:rPr lang="en-US"/>
              <a:pPr/>
              <a:t>4</a:t>
            </a:fld>
            <a:endParaRPr lang="en-US"/>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b="1" dirty="0" smtClean="0">
                <a:latin typeface="Arial" charset="0"/>
                <a:ea typeface="ＭＳ Ｐゴシック" pitchFamily="-108" charset="-128"/>
              </a:rPr>
              <a:t>Malaria: </a:t>
            </a:r>
            <a:r>
              <a:rPr lang="en-US" dirty="0" smtClean="0">
                <a:latin typeface="Arial" charset="0"/>
                <a:ea typeface="ＭＳ Ｐゴシック" pitchFamily="-108" charset="-128"/>
              </a:rPr>
              <a:t>Symptoms of malaria include fever, shivering, </a:t>
            </a:r>
            <a:r>
              <a:rPr lang="en-US" dirty="0" err="1" smtClean="0">
                <a:latin typeface="Arial" charset="0"/>
                <a:ea typeface="ＭＳ Ｐゴシック" pitchFamily="-108" charset="-128"/>
              </a:rPr>
              <a:t>arthralgia</a:t>
            </a:r>
            <a:r>
              <a:rPr lang="en-US" dirty="0" smtClean="0">
                <a:latin typeface="Arial" charset="0"/>
                <a:ea typeface="ＭＳ Ｐゴシック" pitchFamily="-108" charset="-128"/>
              </a:rPr>
              <a:t> (joint pain), vomiting, anemia (caused by </a:t>
            </a:r>
            <a:r>
              <a:rPr lang="en-US" dirty="0" err="1" smtClean="0">
                <a:latin typeface="Arial" charset="0"/>
                <a:ea typeface="ＭＳ Ｐゴシック" pitchFamily="-108" charset="-128"/>
              </a:rPr>
              <a:t>hemolysis</a:t>
            </a:r>
            <a:r>
              <a:rPr lang="en-US" dirty="0" smtClean="0">
                <a:latin typeface="Arial" charset="0"/>
                <a:ea typeface="ＭＳ Ｐゴシック" pitchFamily="-108" charset="-128"/>
              </a:rPr>
              <a:t>), </a:t>
            </a:r>
            <a:r>
              <a:rPr lang="en-US" dirty="0" err="1" smtClean="0">
                <a:latin typeface="Arial" charset="0"/>
                <a:ea typeface="ＭＳ Ｐゴシック" pitchFamily="-108" charset="-128"/>
              </a:rPr>
              <a:t>hemoglobinuria</a:t>
            </a:r>
            <a:r>
              <a:rPr lang="en-US" dirty="0" smtClean="0">
                <a:latin typeface="Arial" charset="0"/>
                <a:ea typeface="ＭＳ Ｐゴシック" pitchFamily="-108" charset="-128"/>
              </a:rPr>
              <a:t>, retinal damage,[10] and convulsions. The classic symptom of malaria is cyclical occurrence of sudden coldness followed by rigor and then fever and sweating lasting four to six hours. Malaria has been found to cause cognitive impairments, especially in children. It causes widespread anemia during a period of rapid brain development and also direct brain damage.</a:t>
            </a:r>
          </a:p>
          <a:p>
            <a:pPr eaLnBrk="1" hangingPunct="1"/>
            <a:endParaRPr lang="en-US" dirty="0" smtClean="0">
              <a:latin typeface="Arial" charset="0"/>
              <a:ea typeface="ＭＳ Ｐゴシック" pitchFamily="-108" charset="-128"/>
            </a:endParaRPr>
          </a:p>
          <a:p>
            <a:pPr eaLnBrk="1" hangingPunct="1"/>
            <a:r>
              <a:rPr lang="en-US" b="1" dirty="0" smtClean="0">
                <a:latin typeface="Arial" charset="0"/>
                <a:ea typeface="ＭＳ Ｐゴシック" pitchFamily="-108" charset="-128"/>
              </a:rPr>
              <a:t>African sleeping sickness</a:t>
            </a:r>
            <a:r>
              <a:rPr lang="en-US" dirty="0" smtClean="0">
                <a:latin typeface="Arial" charset="0"/>
                <a:ea typeface="ＭＳ Ｐゴシック" pitchFamily="-108" charset="-128"/>
              </a:rPr>
              <a:t>: Symptoms begin with fever, headaches, and joint pains. As the parasites enter through both the blood and lymph systems, lymph nodes often swell up to tremendous sizes. </a:t>
            </a:r>
            <a:r>
              <a:rPr lang="en-US" dirty="0" err="1" smtClean="0">
                <a:latin typeface="Arial" charset="0"/>
                <a:ea typeface="ＭＳ Ｐゴシック" pitchFamily="-108" charset="-128"/>
              </a:rPr>
              <a:t>Winterbottom's</a:t>
            </a:r>
            <a:r>
              <a:rPr lang="en-US" dirty="0" smtClean="0">
                <a:latin typeface="Arial" charset="0"/>
                <a:ea typeface="ＭＳ Ｐゴシック" pitchFamily="-108" charset="-128"/>
              </a:rPr>
              <a:t> sign, the tell-tale swollen lymph nodes along the back of the neck, may appear. If untreated, the disease slowly overcomes the defenses of the infected person, and symptoms spread to include anemia, endocrine, cardiac, and kidney diseases and disorders. The disease then enters a neurological phase, when the parasite passes through the blood-brain barrier. The symptoms of the second phase give the disease its name; besides confusion and reduced coordination, the sleep cycle is disturbed, with bouts of fatigue punctuated with manic periods progressing to daytime slumber and night-time insomnia. Without treatment, the disease is invariably fatal, with progressive mental deterioration leading to coma and death. Damage caused in the neurological phase can be irreversible.[4]</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D20BF64D-43F7-4E95-845A-AE47D910D5DA}" type="slidenum">
              <a:rPr lang="en-US"/>
              <a:pPr/>
              <a:t>5</a:t>
            </a:fld>
            <a:endParaRPr lang="en-US"/>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latin typeface="Arial" charset="0"/>
              <a:ea typeface="ＭＳ Ｐゴシック" pitchFamily="-108"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7E573959-F2C6-422A-8BD4-4F9EB60322B4}" type="slidenum">
              <a:rPr lang="en-US"/>
              <a:pPr/>
              <a:t>6</a:t>
            </a:fld>
            <a:endParaRPr lang="en-US"/>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latin typeface="Arial" charset="0"/>
              <a:ea typeface="ＭＳ Ｐゴシック" pitchFamily="-108"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4EB4D2E4-4A0A-4F11-B21B-CBB144CCE721}" type="slidenum">
              <a:rPr lang="en-US"/>
              <a:pPr/>
              <a:t>8</a:t>
            </a:fld>
            <a:endParaRPr lang="en-US"/>
          </a:p>
        </p:txBody>
      </p:sp>
      <p:sp>
        <p:nvSpPr>
          <p:cNvPr id="93187" name="Rectangle 2"/>
          <p:cNvSpPr>
            <a:spLocks noGrp="1" noRot="1" noChangeAspect="1" noChangeArrowheads="1" noTextEdit="1"/>
          </p:cNvSpPr>
          <p:nvPr>
            <p:ph type="sldImg"/>
          </p:nvPr>
        </p:nvSpPr>
        <p:spPr>
          <a:solidFill>
            <a:srgbClr val="FFFFFF"/>
          </a:solidFill>
          <a:ln/>
        </p:spPr>
      </p:sp>
      <p:sp>
        <p:nvSpPr>
          <p:cNvPr id="9318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ea typeface="ＭＳ Ｐゴシック" pitchFamily="-107"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9486F2D3-BA0D-4776-B3C3-E4D63FEEDB58}" type="slidenum">
              <a:rPr lang="en-US"/>
              <a:pPr/>
              <a:t>9</a:t>
            </a:fld>
            <a:endParaRPr lang="en-US"/>
          </a:p>
        </p:txBody>
      </p:sp>
      <p:sp>
        <p:nvSpPr>
          <p:cNvPr id="19459" name="Rectangle 2"/>
          <p:cNvSpPr>
            <a:spLocks noGrp="1" noRot="1" noChangeAspect="1" noChangeArrowheads="1" noTextEdit="1"/>
          </p:cNvSpPr>
          <p:nvPr>
            <p:ph type="sldImg"/>
          </p:nvPr>
        </p:nvSpPr>
        <p:spPr>
          <a:solidFill>
            <a:srgbClr val="FFFFFF"/>
          </a:solidFill>
          <a:ln/>
        </p:spPr>
      </p:sp>
      <p:sp>
        <p:nvSpPr>
          <p:cNvPr id="1946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latin typeface="Arial" charset="0"/>
              <a:ea typeface="ＭＳ Ｐゴシック" pitchFamily="-107"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19A0CAB7-A2EF-4721-B819-B073606870E7}" type="slidenum">
              <a:rPr lang="en-US"/>
              <a:pPr/>
              <a:t>10</a:t>
            </a:fld>
            <a:endParaRPr lang="en-US"/>
          </a:p>
        </p:txBody>
      </p:sp>
      <p:sp>
        <p:nvSpPr>
          <p:cNvPr id="25603" name="Rectangle 2"/>
          <p:cNvSpPr>
            <a:spLocks noGrp="1" noRot="1" noChangeAspect="1" noChangeArrowheads="1" noTextEdit="1"/>
          </p:cNvSpPr>
          <p:nvPr>
            <p:ph type="sldImg"/>
          </p:nvPr>
        </p:nvSpPr>
        <p:spPr>
          <a:solidFill>
            <a:srgbClr val="FFFFFF"/>
          </a:solidFill>
          <a:ln/>
        </p:spPr>
      </p:sp>
      <p:sp>
        <p:nvSpPr>
          <p:cNvPr id="2560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b="1" smtClean="0">
                <a:latin typeface="Arial" charset="0"/>
                <a:ea typeface="ＭＳ Ｐゴシック" pitchFamily="-107" charset="-128"/>
              </a:rPr>
              <a:t>allows a large surface area to come in contact with the food source through which it grows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7105DE-DC1A-E84F-BBF5-B21611214C4B}" type="datetimeFigureOut">
              <a:rPr lang="en-US" smtClean="0"/>
              <a:t>9/26/16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75077-82CA-7843-B0C7-95805D4D2669}"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7105DE-DC1A-E84F-BBF5-B21611214C4B}" type="datetimeFigureOut">
              <a:rPr lang="en-US" smtClean="0"/>
              <a:t>9/26/16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75077-82CA-7843-B0C7-95805D4D2669}"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7105DE-DC1A-E84F-BBF5-B21611214C4B}" type="datetimeFigureOut">
              <a:rPr lang="en-US" smtClean="0"/>
              <a:t>9/26/16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75077-82CA-7843-B0C7-95805D4D2669}"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7105DE-DC1A-E84F-BBF5-B21611214C4B}" type="datetimeFigureOut">
              <a:rPr lang="en-US" smtClean="0"/>
              <a:t>9/26/16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75077-82CA-7843-B0C7-95805D4D2669}"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7105DE-DC1A-E84F-BBF5-B21611214C4B}" type="datetimeFigureOut">
              <a:rPr lang="en-US" smtClean="0"/>
              <a:t>9/26/16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75077-82CA-7843-B0C7-95805D4D2669}"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7105DE-DC1A-E84F-BBF5-B21611214C4B}" type="datetimeFigureOut">
              <a:rPr lang="en-US" smtClean="0"/>
              <a:t>9/26/16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675077-82CA-7843-B0C7-95805D4D2669}"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7105DE-DC1A-E84F-BBF5-B21611214C4B}" type="datetimeFigureOut">
              <a:rPr lang="en-US" smtClean="0"/>
              <a:t>9/26/16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675077-82CA-7843-B0C7-95805D4D2669}"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7105DE-DC1A-E84F-BBF5-B21611214C4B}" type="datetimeFigureOut">
              <a:rPr lang="en-US" smtClean="0"/>
              <a:t>9/26/16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675077-82CA-7843-B0C7-95805D4D2669}"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7105DE-DC1A-E84F-BBF5-B21611214C4B}" type="datetimeFigureOut">
              <a:rPr lang="en-US" smtClean="0"/>
              <a:t>9/26/16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675077-82CA-7843-B0C7-95805D4D2669}"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7105DE-DC1A-E84F-BBF5-B21611214C4B}" type="datetimeFigureOut">
              <a:rPr lang="en-US" smtClean="0"/>
              <a:t>9/26/16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675077-82CA-7843-B0C7-95805D4D2669}"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7105DE-DC1A-E84F-BBF5-B21611214C4B}" type="datetimeFigureOut">
              <a:rPr lang="en-US" smtClean="0"/>
              <a:t>9/26/16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675077-82CA-7843-B0C7-95805D4D2669}"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7105DE-DC1A-E84F-BBF5-B21611214C4B}" type="datetimeFigureOut">
              <a:rPr lang="en-US" smtClean="0"/>
              <a:t>9/26/16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75077-82CA-7843-B0C7-95805D4D2669}"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dirty="0" smtClean="0">
                <a:solidFill>
                  <a:srgbClr val="EEECE1"/>
                </a:solidFill>
              </a:rPr>
              <a:t>Domain </a:t>
            </a:r>
            <a:r>
              <a:rPr lang="en-US" dirty="0" err="1" smtClean="0">
                <a:solidFill>
                  <a:srgbClr val="EEECE1"/>
                </a:solidFill>
              </a:rPr>
              <a:t>Eukarya</a:t>
            </a:r>
            <a:endParaRPr lang="en-US" dirty="0" smtClean="0">
              <a:solidFill>
                <a:srgbClr val="EEECE1"/>
              </a:solidFill>
            </a:endParaRPr>
          </a:p>
        </p:txBody>
      </p:sp>
      <p:sp>
        <p:nvSpPr>
          <p:cNvPr id="108547" name="Rectangle 3"/>
          <p:cNvSpPr>
            <a:spLocks noGrp="1" noChangeArrowheads="1"/>
          </p:cNvSpPr>
          <p:nvPr>
            <p:ph idx="1"/>
          </p:nvPr>
        </p:nvSpPr>
        <p:spPr/>
        <p:txBody>
          <a:bodyPr>
            <a:normAutofit/>
          </a:bodyPr>
          <a:lstStyle/>
          <a:p>
            <a:pPr marL="287338" lvl="2" indent="4763" eaLnBrk="1" hangingPunct="1">
              <a:lnSpc>
                <a:spcPct val="90000"/>
              </a:lnSpc>
              <a:buNone/>
              <a:tabLst>
                <a:tab pos="1255713" algn="l"/>
              </a:tabLst>
            </a:pPr>
            <a:r>
              <a:rPr lang="en-US" sz="3200" dirty="0" smtClean="0">
                <a:solidFill>
                  <a:srgbClr val="EEECE1"/>
                </a:solidFill>
              </a:rPr>
              <a:t>The domain </a:t>
            </a:r>
            <a:r>
              <a:rPr lang="en-US" sz="3200" b="1" dirty="0" err="1" smtClean="0">
                <a:solidFill>
                  <a:srgbClr val="EEECE1"/>
                </a:solidFill>
              </a:rPr>
              <a:t>Eukarya</a:t>
            </a:r>
            <a:r>
              <a:rPr lang="en-US" sz="3200" dirty="0" smtClean="0">
                <a:solidFill>
                  <a:srgbClr val="EEECE1"/>
                </a:solidFill>
              </a:rPr>
              <a:t> consists of organisms that have a nucleus.</a:t>
            </a:r>
          </a:p>
          <a:p>
            <a:pPr marL="287338" lvl="2" indent="4763" eaLnBrk="1" hangingPunct="1">
              <a:lnSpc>
                <a:spcPct val="90000"/>
              </a:lnSpc>
              <a:tabLst>
                <a:tab pos="1255713" algn="l"/>
              </a:tabLst>
            </a:pPr>
            <a:r>
              <a:rPr lang="en-US" sz="3200" dirty="0" smtClean="0">
                <a:solidFill>
                  <a:srgbClr val="EEECE1"/>
                </a:solidFill>
              </a:rPr>
              <a:t>This domain is organized into four kingdoms: </a:t>
            </a:r>
          </a:p>
          <a:p>
            <a:pPr marL="914400" lvl="3" indent="-231775" eaLnBrk="1" hangingPunct="1">
              <a:lnSpc>
                <a:spcPct val="90000"/>
              </a:lnSpc>
              <a:tabLst>
                <a:tab pos="1255713" algn="l"/>
              </a:tabLst>
            </a:pPr>
            <a:r>
              <a:rPr lang="en-US" sz="3200" dirty="0" err="1" smtClean="0">
                <a:solidFill>
                  <a:srgbClr val="EEECE1"/>
                </a:solidFill>
              </a:rPr>
              <a:t>Protista</a:t>
            </a:r>
            <a:endParaRPr lang="en-US" sz="3200" dirty="0" smtClean="0">
              <a:solidFill>
                <a:srgbClr val="EEECE1"/>
              </a:solidFill>
            </a:endParaRPr>
          </a:p>
          <a:p>
            <a:pPr marL="914400" lvl="3" indent="-231775" eaLnBrk="1" hangingPunct="1">
              <a:lnSpc>
                <a:spcPct val="90000"/>
              </a:lnSpc>
              <a:tabLst>
                <a:tab pos="1255713" algn="l"/>
              </a:tabLst>
            </a:pPr>
            <a:r>
              <a:rPr lang="en-US" sz="3200" dirty="0" smtClean="0">
                <a:solidFill>
                  <a:srgbClr val="EEECE1"/>
                </a:solidFill>
              </a:rPr>
              <a:t>Fungi</a:t>
            </a:r>
          </a:p>
          <a:p>
            <a:pPr marL="914400" lvl="3" indent="-231775" eaLnBrk="1" hangingPunct="1">
              <a:lnSpc>
                <a:spcPct val="90000"/>
              </a:lnSpc>
              <a:tabLst>
                <a:tab pos="1255713" algn="l"/>
              </a:tabLst>
            </a:pPr>
            <a:r>
              <a:rPr lang="en-US" sz="3200" dirty="0" err="1" smtClean="0">
                <a:solidFill>
                  <a:srgbClr val="EEECE1"/>
                </a:solidFill>
              </a:rPr>
              <a:t>Plantae</a:t>
            </a:r>
            <a:endParaRPr lang="en-US" sz="3200" dirty="0" smtClean="0">
              <a:solidFill>
                <a:srgbClr val="EEECE1"/>
              </a:solidFill>
            </a:endParaRPr>
          </a:p>
          <a:p>
            <a:pPr marL="914400" lvl="3" indent="-231775" eaLnBrk="1" hangingPunct="1">
              <a:lnSpc>
                <a:spcPct val="90000"/>
              </a:lnSpc>
              <a:tabLst>
                <a:tab pos="1255713" algn="l"/>
              </a:tabLst>
            </a:pPr>
            <a:r>
              <a:rPr lang="en-US" sz="3200" dirty="0" err="1" smtClean="0">
                <a:solidFill>
                  <a:srgbClr val="EEECE1"/>
                </a:solidFill>
              </a:rPr>
              <a:t>Animalia</a:t>
            </a:r>
            <a:endParaRPr lang="en-US" sz="3200" dirty="0" smtClean="0">
              <a:solidFill>
                <a:srgbClr val="EEECE1"/>
              </a:solidFill>
            </a:endParaRPr>
          </a:p>
        </p:txBody>
      </p:sp>
    </p:spTree>
    <p:extLst>
      <p:ext uri="{BB962C8B-B14F-4D97-AF65-F5344CB8AC3E}">
        <p14:creationId xmlns:p14="http://schemas.microsoft.com/office/powerpoint/2010/main" val="20825316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5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85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85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854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85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p:spPr>
        <p:txBody>
          <a:bodyPr/>
          <a:lstStyle/>
          <a:p>
            <a:pPr algn="ctr" eaLnBrk="1" hangingPunct="1"/>
            <a:r>
              <a:rPr lang="en-US" dirty="0" smtClean="0">
                <a:solidFill>
                  <a:srgbClr val="EEECE1"/>
                </a:solidFill>
              </a:rPr>
              <a:t>Structure and Function of Fungi</a:t>
            </a:r>
          </a:p>
        </p:txBody>
      </p:sp>
      <p:sp>
        <p:nvSpPr>
          <p:cNvPr id="24579" name="Rectangle 3"/>
          <p:cNvSpPr>
            <a:spLocks noGrp="1" noChangeArrowheads="1"/>
          </p:cNvSpPr>
          <p:nvPr>
            <p:ph idx="1"/>
          </p:nvPr>
        </p:nvSpPr>
        <p:spPr>
          <a:xfrm>
            <a:off x="685800" y="1981200"/>
            <a:ext cx="7404100" cy="4114800"/>
          </a:xfrm>
        </p:spPr>
        <p:txBody>
          <a:bodyPr/>
          <a:lstStyle/>
          <a:p>
            <a:pPr marL="0" indent="0" eaLnBrk="1" hangingPunct="1">
              <a:lnSpc>
                <a:spcPct val="90000"/>
              </a:lnSpc>
              <a:tabLst>
                <a:tab pos="1828800" algn="l"/>
              </a:tabLst>
            </a:pPr>
            <a:r>
              <a:rPr lang="en-US" b="1" dirty="0" smtClean="0">
                <a:solidFill>
                  <a:srgbClr val="EEECE1"/>
                </a:solidFill>
              </a:rPr>
              <a:t>Mycelium</a:t>
            </a:r>
            <a:r>
              <a:rPr lang="en-US" dirty="0" smtClean="0">
                <a:solidFill>
                  <a:srgbClr val="EEECE1"/>
                </a:solidFill>
              </a:rPr>
              <a:t>: many </a:t>
            </a:r>
            <a:r>
              <a:rPr lang="en-US" dirty="0" err="1" smtClean="0">
                <a:solidFill>
                  <a:srgbClr val="EEECE1"/>
                </a:solidFill>
              </a:rPr>
              <a:t>hyphae</a:t>
            </a:r>
            <a:r>
              <a:rPr lang="en-US" dirty="0" smtClean="0">
                <a:solidFill>
                  <a:srgbClr val="EEECE1"/>
                </a:solidFill>
              </a:rPr>
              <a:t> tangled together into a thick mass </a:t>
            </a:r>
          </a:p>
          <a:p>
            <a:pPr marL="0" indent="0" eaLnBrk="1" hangingPunct="1">
              <a:lnSpc>
                <a:spcPct val="90000"/>
              </a:lnSpc>
              <a:tabLst>
                <a:tab pos="1828800" algn="l"/>
              </a:tabLst>
            </a:pPr>
            <a:endParaRPr lang="en-US" b="1" dirty="0" smtClean="0"/>
          </a:p>
        </p:txBody>
      </p:sp>
      <p:pic>
        <p:nvPicPr>
          <p:cNvPr id="4" name="Picture 3" descr="sb4647f1"/>
          <p:cNvPicPr>
            <a:picLocks noChangeAspect="1" noChangeArrowheads="1"/>
          </p:cNvPicPr>
          <p:nvPr/>
        </p:nvPicPr>
        <p:blipFill>
          <a:blip r:embed="rId3" cstate="print"/>
          <a:srcRect/>
          <a:stretch>
            <a:fillRect/>
          </a:stretch>
        </p:blipFill>
        <p:spPr bwMode="auto">
          <a:xfrm>
            <a:off x="2057400" y="3270250"/>
            <a:ext cx="5283200" cy="3587750"/>
          </a:xfrm>
          <a:prstGeom prst="rect">
            <a:avLst/>
          </a:prstGeom>
          <a:noFill/>
          <a:ln w="9525">
            <a:noFill/>
            <a:miter lim="800000"/>
            <a:headEnd/>
            <a:tailEnd/>
          </a:ln>
        </p:spPr>
      </p:pic>
    </p:spTree>
    <p:extLst>
      <p:ext uri="{BB962C8B-B14F-4D97-AF65-F5344CB8AC3E}">
        <p14:creationId xmlns:p14="http://schemas.microsoft.com/office/powerpoint/2010/main" val="380755371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eaLnBrk="1" hangingPunct="1"/>
            <a:r>
              <a:rPr lang="en-US" sz="4200" dirty="0" smtClean="0">
                <a:solidFill>
                  <a:srgbClr val="EEECE1"/>
                </a:solidFill>
              </a:rPr>
              <a:t>Structure and Function of Fungi</a:t>
            </a:r>
          </a:p>
        </p:txBody>
      </p:sp>
      <p:sp>
        <p:nvSpPr>
          <p:cNvPr id="26627" name="Rectangle 3"/>
          <p:cNvSpPr>
            <a:spLocks noGrp="1" noChangeArrowheads="1"/>
          </p:cNvSpPr>
          <p:nvPr>
            <p:ph idx="1"/>
          </p:nvPr>
        </p:nvSpPr>
        <p:spPr>
          <a:xfrm>
            <a:off x="685800" y="1600200"/>
            <a:ext cx="7772400" cy="4114800"/>
          </a:xfrm>
        </p:spPr>
        <p:txBody>
          <a:bodyPr/>
          <a:lstStyle/>
          <a:p>
            <a:pPr eaLnBrk="1" hangingPunct="1"/>
            <a:r>
              <a:rPr lang="en-US" b="1" dirty="0" smtClean="0">
                <a:solidFill>
                  <a:srgbClr val="EEECE1"/>
                </a:solidFill>
              </a:rPr>
              <a:t>fruiting body: </a:t>
            </a:r>
            <a:r>
              <a:rPr lang="en-US" dirty="0" smtClean="0">
                <a:solidFill>
                  <a:srgbClr val="EEECE1"/>
                </a:solidFill>
              </a:rPr>
              <a:t>reproductive structure growing from the mycelium </a:t>
            </a:r>
          </a:p>
          <a:p>
            <a:pPr lvl="1" eaLnBrk="1" hangingPunct="1"/>
            <a:r>
              <a:rPr lang="en-US" dirty="0" smtClean="0">
                <a:solidFill>
                  <a:srgbClr val="EEECE1"/>
                </a:solidFill>
              </a:rPr>
              <a:t>Example: mushroom</a:t>
            </a:r>
          </a:p>
          <a:p>
            <a:pPr eaLnBrk="1" hangingPunct="1"/>
            <a:endParaRPr lang="en-US" dirty="0" smtClean="0"/>
          </a:p>
        </p:txBody>
      </p:sp>
      <p:pic>
        <p:nvPicPr>
          <p:cNvPr id="26628" name="Picture 3" descr="sb4647f1"/>
          <p:cNvPicPr>
            <a:picLocks noChangeAspect="1" noChangeArrowheads="1"/>
          </p:cNvPicPr>
          <p:nvPr/>
        </p:nvPicPr>
        <p:blipFill>
          <a:blip r:embed="rId3" cstate="print"/>
          <a:srcRect/>
          <a:stretch>
            <a:fillRect/>
          </a:stretch>
        </p:blipFill>
        <p:spPr bwMode="auto">
          <a:xfrm>
            <a:off x="2057400" y="3270250"/>
            <a:ext cx="5283200" cy="3587750"/>
          </a:xfrm>
          <a:prstGeom prst="rect">
            <a:avLst/>
          </a:prstGeom>
          <a:noFill/>
          <a:ln w="9525">
            <a:noFill/>
            <a:miter lim="800000"/>
            <a:headEnd/>
            <a:tailEnd/>
          </a:ln>
        </p:spPr>
      </p:pic>
    </p:spTree>
    <p:extLst>
      <p:ext uri="{BB962C8B-B14F-4D97-AF65-F5344CB8AC3E}">
        <p14:creationId xmlns:p14="http://schemas.microsoft.com/office/powerpoint/2010/main" val="133418721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dirty="0" smtClean="0">
                <a:solidFill>
                  <a:srgbClr val="EEECE1"/>
                </a:solidFill>
              </a:rPr>
              <a:t>How Fungi Spread</a:t>
            </a:r>
          </a:p>
        </p:txBody>
      </p:sp>
      <p:sp>
        <p:nvSpPr>
          <p:cNvPr id="36867" name="Rectangle 3"/>
          <p:cNvSpPr>
            <a:spLocks noGrp="1" noChangeArrowheads="1"/>
          </p:cNvSpPr>
          <p:nvPr>
            <p:ph idx="1"/>
          </p:nvPr>
        </p:nvSpPr>
        <p:spPr/>
        <p:txBody>
          <a:bodyPr/>
          <a:lstStyle/>
          <a:p>
            <a:pPr eaLnBrk="1" hangingPunct="1"/>
            <a:r>
              <a:rPr lang="en-US" dirty="0" smtClean="0">
                <a:solidFill>
                  <a:srgbClr val="EEECE1"/>
                </a:solidFill>
              </a:rPr>
              <a:t>Many fungi produce dry spores that scatter easily in the wind.</a:t>
            </a:r>
          </a:p>
          <a:p>
            <a:pPr lvl="2" eaLnBrk="1" hangingPunct="1"/>
            <a:endParaRPr lang="en-US" dirty="0" smtClean="0">
              <a:solidFill>
                <a:srgbClr val="EEECE1"/>
              </a:solidFill>
            </a:endParaRPr>
          </a:p>
          <a:p>
            <a:pPr eaLnBrk="1" hangingPunct="1"/>
            <a:r>
              <a:rPr lang="en-US" dirty="0" smtClean="0">
                <a:solidFill>
                  <a:srgbClr val="EEECE1"/>
                </a:solidFill>
              </a:rPr>
              <a:t>Other fungi are specialized to lure animals, which disperse spores over long distances.</a:t>
            </a:r>
          </a:p>
        </p:txBody>
      </p:sp>
    </p:spTree>
    <p:extLst>
      <p:ext uri="{BB962C8B-B14F-4D97-AF65-F5344CB8AC3E}">
        <p14:creationId xmlns:p14="http://schemas.microsoft.com/office/powerpoint/2010/main" val="10507081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smtClean="0">
                <a:solidFill>
                  <a:srgbClr val="EEECE1"/>
                </a:solidFill>
              </a:rPr>
              <a:t>The Common Molds</a:t>
            </a:r>
          </a:p>
        </p:txBody>
      </p:sp>
      <p:sp>
        <p:nvSpPr>
          <p:cNvPr id="38915" name="Rectangle 3"/>
          <p:cNvSpPr>
            <a:spLocks noGrp="1" noChangeArrowheads="1"/>
          </p:cNvSpPr>
          <p:nvPr>
            <p:ph idx="1"/>
          </p:nvPr>
        </p:nvSpPr>
        <p:spPr>
          <a:xfrm>
            <a:off x="609600" y="1524000"/>
            <a:ext cx="7772400" cy="4114800"/>
          </a:xfrm>
        </p:spPr>
        <p:txBody>
          <a:bodyPr/>
          <a:lstStyle/>
          <a:p>
            <a:pPr eaLnBrk="1" hangingPunct="1">
              <a:buFontTx/>
              <a:buNone/>
            </a:pPr>
            <a:r>
              <a:rPr lang="en-US" dirty="0" smtClean="0">
                <a:solidFill>
                  <a:srgbClr val="EEECE1"/>
                </a:solidFill>
              </a:rPr>
              <a:t>Phylum </a:t>
            </a:r>
            <a:r>
              <a:rPr lang="en-US" dirty="0" err="1" smtClean="0">
                <a:solidFill>
                  <a:srgbClr val="EEECE1"/>
                </a:solidFill>
              </a:rPr>
              <a:t>Zygomycota</a:t>
            </a:r>
            <a:endParaRPr lang="en-US" dirty="0" smtClean="0">
              <a:solidFill>
                <a:srgbClr val="EEECE1"/>
              </a:solidFill>
            </a:endParaRPr>
          </a:p>
          <a:p>
            <a:pPr eaLnBrk="1" hangingPunct="1"/>
            <a:r>
              <a:rPr lang="en-US" dirty="0" smtClean="0">
                <a:solidFill>
                  <a:srgbClr val="EEECE1"/>
                </a:solidFill>
              </a:rPr>
              <a:t>Familiar molds that grow on meat, cheese, and bread</a:t>
            </a:r>
          </a:p>
          <a:p>
            <a:pPr eaLnBrk="1" hangingPunct="1"/>
            <a:r>
              <a:rPr lang="en-US" dirty="0" smtClean="0">
                <a:solidFill>
                  <a:srgbClr val="EEECE1"/>
                </a:solidFill>
              </a:rPr>
              <a:t>Reproduce both sexually and asexually </a:t>
            </a:r>
          </a:p>
        </p:txBody>
      </p:sp>
      <p:pic>
        <p:nvPicPr>
          <p:cNvPr id="38916" name="Picture 6"/>
          <p:cNvPicPr>
            <a:picLocks noChangeAspect="1"/>
          </p:cNvPicPr>
          <p:nvPr/>
        </p:nvPicPr>
        <p:blipFill>
          <a:blip r:embed="rId3" cstate="print"/>
          <a:srcRect/>
          <a:stretch>
            <a:fillRect/>
          </a:stretch>
        </p:blipFill>
        <p:spPr bwMode="auto">
          <a:xfrm>
            <a:off x="3886200" y="3886200"/>
            <a:ext cx="4233863" cy="2813050"/>
          </a:xfrm>
          <a:prstGeom prst="rect">
            <a:avLst/>
          </a:prstGeom>
          <a:noFill/>
          <a:ln w="9525">
            <a:noFill/>
            <a:miter lim="800000"/>
            <a:headEnd/>
            <a:tailEnd/>
          </a:ln>
        </p:spPr>
      </p:pic>
    </p:spTree>
    <p:extLst>
      <p:ext uri="{BB962C8B-B14F-4D97-AF65-F5344CB8AC3E}">
        <p14:creationId xmlns:p14="http://schemas.microsoft.com/office/powerpoint/2010/main" val="121274857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457200"/>
            <a:ext cx="6172200" cy="914400"/>
          </a:xfrm>
          <a:noFill/>
        </p:spPr>
        <p:txBody>
          <a:bodyPr/>
          <a:lstStyle/>
          <a:p>
            <a:pPr eaLnBrk="1" hangingPunct="1"/>
            <a:r>
              <a:rPr lang="en-US" dirty="0" smtClean="0">
                <a:solidFill>
                  <a:srgbClr val="EEECE1"/>
                </a:solidFill>
              </a:rPr>
              <a:t>The Sac Fungi</a:t>
            </a:r>
          </a:p>
        </p:txBody>
      </p:sp>
      <p:sp>
        <p:nvSpPr>
          <p:cNvPr id="43011" name="Rectangle 3"/>
          <p:cNvSpPr>
            <a:spLocks noGrp="1" noChangeArrowheads="1"/>
          </p:cNvSpPr>
          <p:nvPr>
            <p:ph idx="1"/>
          </p:nvPr>
        </p:nvSpPr>
        <p:spPr>
          <a:xfrm>
            <a:off x="228600" y="1524000"/>
            <a:ext cx="5410200" cy="4114800"/>
          </a:xfrm>
        </p:spPr>
        <p:txBody>
          <a:bodyPr/>
          <a:lstStyle/>
          <a:p>
            <a:pPr eaLnBrk="1" hangingPunct="1"/>
            <a:r>
              <a:rPr lang="en-US" dirty="0" smtClean="0">
                <a:solidFill>
                  <a:srgbClr val="EEECE1"/>
                </a:solidFill>
              </a:rPr>
              <a:t>The phylum </a:t>
            </a:r>
            <a:r>
              <a:rPr lang="en-US" dirty="0" err="1" smtClean="0">
                <a:solidFill>
                  <a:srgbClr val="EEECE1"/>
                </a:solidFill>
              </a:rPr>
              <a:t>Ascomycota</a:t>
            </a:r>
            <a:endParaRPr lang="en-US" dirty="0" smtClean="0">
              <a:solidFill>
                <a:srgbClr val="EEECE1"/>
              </a:solidFill>
            </a:endParaRPr>
          </a:p>
          <a:p>
            <a:pPr lvl="1" eaLnBrk="1" hangingPunct="1"/>
            <a:r>
              <a:rPr lang="en-US" dirty="0" smtClean="0">
                <a:solidFill>
                  <a:srgbClr val="EEECE1"/>
                </a:solidFill>
              </a:rPr>
              <a:t>named for the </a:t>
            </a:r>
            <a:r>
              <a:rPr lang="en-US" dirty="0" err="1" smtClean="0">
                <a:solidFill>
                  <a:srgbClr val="EEECE1"/>
                </a:solidFill>
              </a:rPr>
              <a:t>ascus</a:t>
            </a:r>
            <a:r>
              <a:rPr lang="en-US" dirty="0" smtClean="0">
                <a:solidFill>
                  <a:srgbClr val="EEECE1"/>
                </a:solidFill>
              </a:rPr>
              <a:t>, a reproductive structure that contains spores.</a:t>
            </a:r>
          </a:p>
          <a:p>
            <a:pPr eaLnBrk="1" hangingPunct="1"/>
            <a:r>
              <a:rPr lang="en-US" dirty="0" smtClean="0">
                <a:solidFill>
                  <a:srgbClr val="EEECE1"/>
                </a:solidFill>
              </a:rPr>
              <a:t>usually includes both asexual and sexual reproduction</a:t>
            </a:r>
          </a:p>
        </p:txBody>
      </p:sp>
      <p:pic>
        <p:nvPicPr>
          <p:cNvPr id="43012" name="Picture 5"/>
          <p:cNvPicPr>
            <a:picLocks noChangeAspect="1"/>
          </p:cNvPicPr>
          <p:nvPr/>
        </p:nvPicPr>
        <p:blipFill>
          <a:blip r:embed="rId3" cstate="print"/>
          <a:srcRect/>
          <a:stretch>
            <a:fillRect/>
          </a:stretch>
        </p:blipFill>
        <p:spPr bwMode="auto">
          <a:xfrm>
            <a:off x="5810250" y="381000"/>
            <a:ext cx="3028950" cy="3933825"/>
          </a:xfrm>
          <a:prstGeom prst="rect">
            <a:avLst/>
          </a:prstGeom>
          <a:noFill/>
          <a:ln w="9525">
            <a:noFill/>
            <a:miter lim="800000"/>
            <a:headEnd/>
            <a:tailEnd/>
          </a:ln>
        </p:spPr>
      </p:pic>
    </p:spTree>
    <p:extLst>
      <p:ext uri="{BB962C8B-B14F-4D97-AF65-F5344CB8AC3E}">
        <p14:creationId xmlns:p14="http://schemas.microsoft.com/office/powerpoint/2010/main" val="393824553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noFill/>
        </p:spPr>
        <p:txBody>
          <a:bodyPr/>
          <a:lstStyle/>
          <a:p>
            <a:pPr eaLnBrk="1" hangingPunct="1"/>
            <a:r>
              <a:rPr lang="en-US" dirty="0" smtClean="0">
                <a:solidFill>
                  <a:srgbClr val="EEECE1"/>
                </a:solidFill>
              </a:rPr>
              <a:t>The Club Fungi</a:t>
            </a:r>
          </a:p>
        </p:txBody>
      </p:sp>
      <p:sp>
        <p:nvSpPr>
          <p:cNvPr id="49155" name="Rectangle 3"/>
          <p:cNvSpPr>
            <a:spLocks noGrp="1" noChangeArrowheads="1"/>
          </p:cNvSpPr>
          <p:nvPr>
            <p:ph idx="1"/>
          </p:nvPr>
        </p:nvSpPr>
        <p:spPr>
          <a:xfrm>
            <a:off x="762000" y="1882808"/>
            <a:ext cx="8229600" cy="4572000"/>
          </a:xfrm>
        </p:spPr>
        <p:txBody>
          <a:bodyPr/>
          <a:lstStyle/>
          <a:p>
            <a:pPr marL="0" indent="0" eaLnBrk="1" hangingPunct="1">
              <a:lnSpc>
                <a:spcPct val="90000"/>
              </a:lnSpc>
              <a:tabLst>
                <a:tab pos="1828800" algn="l"/>
              </a:tabLst>
            </a:pPr>
            <a:r>
              <a:rPr lang="en-US" dirty="0" smtClean="0">
                <a:solidFill>
                  <a:srgbClr val="EEECE1"/>
                </a:solidFill>
              </a:rPr>
              <a:t> Phylum </a:t>
            </a:r>
            <a:r>
              <a:rPr lang="en-US" dirty="0" err="1" smtClean="0">
                <a:solidFill>
                  <a:srgbClr val="EEECE1"/>
                </a:solidFill>
              </a:rPr>
              <a:t>Basidiomycota</a:t>
            </a:r>
            <a:endParaRPr lang="en-US" dirty="0" smtClean="0">
              <a:solidFill>
                <a:srgbClr val="EEECE1"/>
              </a:solidFill>
            </a:endParaRPr>
          </a:p>
          <a:p>
            <a:pPr marL="1206500" lvl="1" indent="0" eaLnBrk="1" hangingPunct="1">
              <a:lnSpc>
                <a:spcPct val="90000"/>
              </a:lnSpc>
              <a:tabLst>
                <a:tab pos="1828800" algn="l"/>
              </a:tabLst>
            </a:pPr>
            <a:r>
              <a:rPr lang="en-US" dirty="0" smtClean="0">
                <a:solidFill>
                  <a:srgbClr val="EEECE1"/>
                </a:solidFill>
              </a:rPr>
              <a:t>club fungi</a:t>
            </a:r>
          </a:p>
          <a:p>
            <a:pPr marL="1206500" lvl="1" indent="0" eaLnBrk="1" hangingPunct="1">
              <a:lnSpc>
                <a:spcPct val="90000"/>
              </a:lnSpc>
              <a:tabLst>
                <a:tab pos="1828800" algn="l"/>
              </a:tabLst>
            </a:pPr>
            <a:r>
              <a:rPr lang="en-US" dirty="0" smtClean="0">
                <a:solidFill>
                  <a:srgbClr val="EEECE1"/>
                </a:solidFill>
              </a:rPr>
              <a:t>specialized reproductive structure that resembles a club, called the </a:t>
            </a:r>
            <a:r>
              <a:rPr lang="en-US" b="1" dirty="0" err="1" smtClean="0">
                <a:solidFill>
                  <a:srgbClr val="EEECE1"/>
                </a:solidFill>
              </a:rPr>
              <a:t>basidium</a:t>
            </a:r>
            <a:r>
              <a:rPr lang="en-US" dirty="0" smtClean="0">
                <a:solidFill>
                  <a:srgbClr val="EEECE1"/>
                </a:solidFill>
              </a:rPr>
              <a:t> </a:t>
            </a:r>
          </a:p>
          <a:p>
            <a:pPr marL="1206500" lvl="1" indent="0" eaLnBrk="1" hangingPunct="1">
              <a:lnSpc>
                <a:spcPct val="90000"/>
              </a:lnSpc>
              <a:tabLst>
                <a:tab pos="1828800" algn="l"/>
              </a:tabLst>
            </a:pPr>
            <a:endParaRPr lang="en-US" dirty="0" smtClean="0"/>
          </a:p>
          <a:p>
            <a:pPr marL="1606550" lvl="2" indent="0" eaLnBrk="1" hangingPunct="1">
              <a:lnSpc>
                <a:spcPct val="90000"/>
              </a:lnSpc>
              <a:tabLst>
                <a:tab pos="1828800" algn="l"/>
              </a:tabLst>
            </a:pPr>
            <a:endParaRPr lang="en-US" sz="2000" dirty="0" smtClean="0"/>
          </a:p>
        </p:txBody>
      </p:sp>
      <p:pic>
        <p:nvPicPr>
          <p:cNvPr id="49156" name="Picture 5"/>
          <p:cNvPicPr>
            <a:picLocks noChangeAspect="1"/>
          </p:cNvPicPr>
          <p:nvPr/>
        </p:nvPicPr>
        <p:blipFill>
          <a:blip r:embed="rId3" cstate="print"/>
          <a:srcRect/>
          <a:stretch>
            <a:fillRect/>
          </a:stretch>
        </p:blipFill>
        <p:spPr bwMode="auto">
          <a:xfrm>
            <a:off x="304800" y="2743200"/>
            <a:ext cx="1651000" cy="1168400"/>
          </a:xfrm>
          <a:prstGeom prst="rect">
            <a:avLst/>
          </a:prstGeom>
          <a:noFill/>
          <a:ln w="9525">
            <a:noFill/>
            <a:miter lim="800000"/>
            <a:headEnd/>
            <a:tailEnd/>
          </a:ln>
        </p:spPr>
      </p:pic>
      <p:pic>
        <p:nvPicPr>
          <p:cNvPr id="49157" name="Picture 6"/>
          <p:cNvPicPr>
            <a:picLocks noChangeAspect="1"/>
          </p:cNvPicPr>
          <p:nvPr/>
        </p:nvPicPr>
        <p:blipFill>
          <a:blip r:embed="rId4" cstate="print"/>
          <a:srcRect/>
          <a:stretch>
            <a:fillRect/>
          </a:stretch>
        </p:blipFill>
        <p:spPr bwMode="auto">
          <a:xfrm>
            <a:off x="6400800" y="4419600"/>
            <a:ext cx="1803400" cy="1168400"/>
          </a:xfrm>
          <a:prstGeom prst="rect">
            <a:avLst/>
          </a:prstGeom>
          <a:noFill/>
          <a:ln w="9525">
            <a:noFill/>
            <a:miter lim="800000"/>
            <a:headEnd/>
            <a:tailEnd/>
          </a:ln>
        </p:spPr>
      </p:pic>
    </p:spTree>
    <p:extLst>
      <p:ext uri="{BB962C8B-B14F-4D97-AF65-F5344CB8AC3E}">
        <p14:creationId xmlns:p14="http://schemas.microsoft.com/office/powerpoint/2010/main" val="83790017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noFill/>
        </p:spPr>
        <p:txBody>
          <a:bodyPr/>
          <a:lstStyle/>
          <a:p>
            <a:pPr eaLnBrk="1" hangingPunct="1"/>
            <a:r>
              <a:rPr lang="en-US" dirty="0" smtClean="0">
                <a:solidFill>
                  <a:srgbClr val="EEECE1"/>
                </a:solidFill>
              </a:rPr>
              <a:t>The Club Fungi</a:t>
            </a:r>
          </a:p>
        </p:txBody>
      </p:sp>
      <p:sp>
        <p:nvSpPr>
          <p:cNvPr id="51203" name="Rectangle 3"/>
          <p:cNvSpPr>
            <a:spLocks noGrp="1" noChangeArrowheads="1"/>
          </p:cNvSpPr>
          <p:nvPr>
            <p:ph idx="1"/>
          </p:nvPr>
        </p:nvSpPr>
        <p:spPr>
          <a:xfrm>
            <a:off x="990600" y="1882808"/>
            <a:ext cx="8229600" cy="4572000"/>
          </a:xfrm>
        </p:spPr>
        <p:txBody>
          <a:bodyPr/>
          <a:lstStyle/>
          <a:p>
            <a:pPr marL="806450" indent="0" eaLnBrk="1" hangingPunct="1">
              <a:lnSpc>
                <a:spcPct val="90000"/>
              </a:lnSpc>
              <a:buFontTx/>
              <a:buNone/>
              <a:tabLst>
                <a:tab pos="1828800" algn="l"/>
              </a:tabLst>
            </a:pPr>
            <a:r>
              <a:rPr lang="en-US" dirty="0" smtClean="0"/>
              <a:t>    </a:t>
            </a:r>
            <a:r>
              <a:rPr lang="en-US" dirty="0" smtClean="0">
                <a:solidFill>
                  <a:srgbClr val="EEECE1"/>
                </a:solidFill>
              </a:rPr>
              <a:t>Shelf fungi</a:t>
            </a:r>
          </a:p>
          <a:p>
            <a:pPr marL="806450" indent="0" eaLnBrk="1" hangingPunct="1">
              <a:lnSpc>
                <a:spcPct val="90000"/>
              </a:lnSpc>
              <a:buFontTx/>
              <a:buNone/>
              <a:tabLst>
                <a:tab pos="1828800" algn="l"/>
              </a:tabLst>
            </a:pPr>
            <a:r>
              <a:rPr lang="en-US" dirty="0" smtClean="0">
                <a:solidFill>
                  <a:srgbClr val="EEECE1"/>
                </a:solidFill>
              </a:rPr>
              <a:t>                                                  Puffballs</a:t>
            </a:r>
          </a:p>
          <a:p>
            <a:pPr marL="806450" indent="0" eaLnBrk="1" hangingPunct="1">
              <a:lnSpc>
                <a:spcPct val="90000"/>
              </a:lnSpc>
              <a:buFontTx/>
              <a:buNone/>
              <a:tabLst>
                <a:tab pos="1828800" algn="l"/>
              </a:tabLst>
            </a:pPr>
            <a:endParaRPr lang="en-US" dirty="0" smtClean="0">
              <a:solidFill>
                <a:srgbClr val="EEECE1"/>
              </a:solidFill>
            </a:endParaRPr>
          </a:p>
          <a:p>
            <a:pPr marL="806450" indent="0" eaLnBrk="1" hangingPunct="1">
              <a:lnSpc>
                <a:spcPct val="90000"/>
              </a:lnSpc>
              <a:buFontTx/>
              <a:buNone/>
              <a:tabLst>
                <a:tab pos="1828800" algn="l"/>
              </a:tabLst>
            </a:pPr>
            <a:r>
              <a:rPr lang="en-US" dirty="0" smtClean="0">
                <a:solidFill>
                  <a:srgbClr val="EEECE1"/>
                </a:solidFill>
              </a:rPr>
              <a:t>    Earthstars</a:t>
            </a:r>
          </a:p>
          <a:p>
            <a:pPr marL="806450" indent="0" eaLnBrk="1" hangingPunct="1">
              <a:lnSpc>
                <a:spcPct val="90000"/>
              </a:lnSpc>
              <a:buFontTx/>
              <a:buNone/>
              <a:tabLst>
                <a:tab pos="1828800" algn="l"/>
              </a:tabLst>
            </a:pPr>
            <a:endParaRPr lang="en-US" dirty="0" smtClean="0">
              <a:solidFill>
                <a:srgbClr val="EEECE1"/>
              </a:solidFill>
            </a:endParaRPr>
          </a:p>
          <a:p>
            <a:pPr marL="806450" indent="0" eaLnBrk="1" hangingPunct="1">
              <a:lnSpc>
                <a:spcPct val="90000"/>
              </a:lnSpc>
              <a:buFontTx/>
              <a:buNone/>
              <a:tabLst>
                <a:tab pos="1828800" algn="l"/>
              </a:tabLst>
            </a:pPr>
            <a:r>
              <a:rPr lang="en-US" dirty="0" smtClean="0">
                <a:solidFill>
                  <a:srgbClr val="EEECE1"/>
                </a:solidFill>
              </a:rPr>
              <a:t>					Jelly fungi</a:t>
            </a:r>
          </a:p>
          <a:p>
            <a:pPr marL="806450" indent="0" eaLnBrk="1" hangingPunct="1">
              <a:lnSpc>
                <a:spcPct val="90000"/>
              </a:lnSpc>
              <a:buFontTx/>
              <a:buNone/>
              <a:tabLst>
                <a:tab pos="1828800" algn="l"/>
              </a:tabLst>
            </a:pPr>
            <a:r>
              <a:rPr lang="en-US" dirty="0" smtClean="0">
                <a:solidFill>
                  <a:srgbClr val="EEECE1"/>
                </a:solidFill>
              </a:rPr>
              <a:t>     Rusts</a:t>
            </a:r>
          </a:p>
          <a:p>
            <a:pPr marL="1206500" lvl="1" indent="0" eaLnBrk="1" hangingPunct="1">
              <a:lnSpc>
                <a:spcPct val="90000"/>
              </a:lnSpc>
              <a:tabLst>
                <a:tab pos="1828800" algn="l"/>
              </a:tabLst>
            </a:pPr>
            <a:endParaRPr lang="en-US" dirty="0" smtClean="0">
              <a:solidFill>
                <a:srgbClr val="EEECE1"/>
              </a:solidFill>
            </a:endParaRPr>
          </a:p>
          <a:p>
            <a:pPr marL="1557338" lvl="2" indent="-236538" eaLnBrk="1" hangingPunct="1">
              <a:lnSpc>
                <a:spcPct val="90000"/>
              </a:lnSpc>
              <a:tabLst>
                <a:tab pos="1828800" algn="l"/>
              </a:tabLst>
            </a:pPr>
            <a:endParaRPr lang="en-US" sz="2000" dirty="0" smtClean="0">
              <a:solidFill>
                <a:srgbClr val="EEECE1"/>
              </a:solidFill>
            </a:endParaRPr>
          </a:p>
        </p:txBody>
      </p:sp>
      <p:pic>
        <p:nvPicPr>
          <p:cNvPr id="51204" name="Picture 5"/>
          <p:cNvPicPr>
            <a:picLocks noChangeAspect="1"/>
          </p:cNvPicPr>
          <p:nvPr/>
        </p:nvPicPr>
        <p:blipFill>
          <a:blip r:embed="rId3" cstate="print"/>
          <a:srcRect/>
          <a:stretch>
            <a:fillRect/>
          </a:stretch>
        </p:blipFill>
        <p:spPr bwMode="auto">
          <a:xfrm>
            <a:off x="381000" y="1295400"/>
            <a:ext cx="1651000" cy="1168400"/>
          </a:xfrm>
          <a:prstGeom prst="rect">
            <a:avLst/>
          </a:prstGeom>
          <a:noFill/>
          <a:ln w="9525">
            <a:noFill/>
            <a:miter lim="800000"/>
            <a:headEnd/>
            <a:tailEnd/>
          </a:ln>
        </p:spPr>
      </p:pic>
      <p:pic>
        <p:nvPicPr>
          <p:cNvPr id="51205" name="Picture 6"/>
          <p:cNvPicPr>
            <a:picLocks noChangeAspect="1"/>
          </p:cNvPicPr>
          <p:nvPr/>
        </p:nvPicPr>
        <p:blipFill>
          <a:blip r:embed="rId4" cstate="print"/>
          <a:srcRect/>
          <a:stretch>
            <a:fillRect/>
          </a:stretch>
        </p:blipFill>
        <p:spPr bwMode="auto">
          <a:xfrm>
            <a:off x="228600" y="3200400"/>
            <a:ext cx="1803400" cy="1168400"/>
          </a:xfrm>
          <a:prstGeom prst="rect">
            <a:avLst/>
          </a:prstGeom>
          <a:noFill/>
          <a:ln w="9525">
            <a:noFill/>
            <a:miter lim="800000"/>
            <a:headEnd/>
            <a:tailEnd/>
          </a:ln>
        </p:spPr>
      </p:pic>
      <p:pic>
        <p:nvPicPr>
          <p:cNvPr id="51207" name="Picture 8"/>
          <p:cNvPicPr>
            <a:picLocks noChangeAspect="1"/>
          </p:cNvPicPr>
          <p:nvPr/>
        </p:nvPicPr>
        <p:blipFill>
          <a:blip r:embed="rId5" cstate="print"/>
          <a:srcRect/>
          <a:stretch>
            <a:fillRect/>
          </a:stretch>
        </p:blipFill>
        <p:spPr bwMode="auto">
          <a:xfrm>
            <a:off x="6629400" y="4572000"/>
            <a:ext cx="1828800" cy="1193800"/>
          </a:xfrm>
          <a:prstGeom prst="rect">
            <a:avLst/>
          </a:prstGeom>
          <a:noFill/>
          <a:ln w="9525">
            <a:noFill/>
            <a:miter lim="800000"/>
            <a:headEnd/>
            <a:tailEnd/>
          </a:ln>
        </p:spPr>
      </p:pic>
      <p:pic>
        <p:nvPicPr>
          <p:cNvPr id="51208" name="Picture 9"/>
          <p:cNvPicPr>
            <a:picLocks noChangeAspect="1"/>
          </p:cNvPicPr>
          <p:nvPr/>
        </p:nvPicPr>
        <p:blipFill>
          <a:blip r:embed="rId6" cstate="print"/>
          <a:srcRect/>
          <a:stretch>
            <a:fillRect/>
          </a:stretch>
        </p:blipFill>
        <p:spPr bwMode="auto">
          <a:xfrm>
            <a:off x="228600" y="4876800"/>
            <a:ext cx="1866900" cy="1700213"/>
          </a:xfrm>
          <a:prstGeom prst="rect">
            <a:avLst/>
          </a:prstGeom>
          <a:noFill/>
          <a:ln w="9525">
            <a:noFill/>
            <a:miter lim="800000"/>
            <a:headEnd/>
            <a:tailEnd/>
          </a:ln>
        </p:spPr>
      </p:pic>
      <p:sp>
        <p:nvSpPr>
          <p:cNvPr id="14338" name="AutoShape 2" descr="data:image/jpg;base64,/9j/4AAQSkZJRgABAQAAAQABAAD/2wCEAAkGBhQSERUUExMWFBUWGBgYFRgWGRoYFhgYFRwYGBYWGBcXHCYfGBwjGhgXHy8gIycpLSwsGh4xNTAqNSYrLCkBCQoKDgwOGg8PGiwkHyQsLCwsLCwsLCwsLCwsLCwsLCwsLCwsLCwsLCwsLCwsLCwsLCwsLCwsLCwsLCwsLCwsLP/AABEIAMIBAwMBIgACEQEDEQH/xAAcAAACAgMBAQAAAAAAAAAAAAADBAIFAAEGBwj/xAA7EAABAgQEBAMHAgUEAwEAAAABAhEAAyExBBJBUQUiYXETgZEGMkKhscHw0eEUUmJy8QcjM4IVJJIW/8QAGQEAAwEBAQAAAAAAAAAAAAAAAAECAwQF/8QAJhEAAgICAgICAwADAQAAAAAAAAECESExAxJBURNhIjJxM0KRBP/aAAwDAQACEQMRAD8A84wEqU6TMQpQOWiVB9ElQI1dKuUgXFbPa4hUwMmWpK5KJiloo6AEtmdB/wBxI91wRqTqTE/Zrhs2bNJw5SFKw0xYQUlXipQopUkBQIc/07HWkNH2YnT1GamWmTlJRMflyNlSSXS5PNzEkqALnc8srQdWzmsKhZxeUTcqlLDzHUwdQOck8zAspzs8OTQTMmiYETFJSy5mbMHCsomIUkgKDEVZVA4FIhxjhU3C4xCZicqlJSpgsLcKo7izkGht84Zx8hXizBNzc6HBUWAOapcUIcne5qDClJqv4FFfLxORXMgLAAKQSoJDhlMlJHvUOhoNKRYSirMiWpAfMlgU1WVAlGYvUe4GBDgjYRb8S4YhRrLMpKUS1EK/5D4ZSmaUl2qqcglLMGNsrHo8T7F/+8oSkkeGqTNSkMklSkzJrAAAJfw1MKNTW2kI9soOtFjw2XOwssKlSJEoLlISHCiZi03Akk8y1MkEijgB3cRyHtTwHGzlHFT5ZzTVpBANOZQlywKnlcBIHfpHq3BZInKSSJZEjOJTl0mcZj+KQFMWKgkEVCvEAuIrf9RMGqdKQlK2TPny0ZRlTmLgguU1qot2SS9X1mrFR88TxFnw+apCypGZWUJU4OiVyVcyR76Qpgwq+U6RX4ukdJ7NYTJOnpUhClIkTlDxHASZYRMKx/UEJUQ+rQqsZX4jORNUOVwc7uDlKjQih94pvqBtBOH8ZnBMoIWXk+IZbFTjPzLZjq1Wu5eLXj+GE7G4vIkEkTFPLJCUhICllITmCk0WGtzPRqVPs5iDLmypipS5iBMWMqFKSVHK2UEdSkljUFiKh4jomrQ7Oxk+ZhkjxphlBJQlBdQOTIpQQasgCUhRDjKQkZdYWXgkrnS8q1KUpjNJlOEqKyHyAnOMuQ2rmIaD8YmEhQQUy5aZ04CVWXMT4hN5ZLlkJCSoh6ZTZMSPhleGMgKVN5QqWUZjnSQXTlqsLNk0ItWkKQkhLiElb5irxEliFJVykahLgEAVFu1LrYGcRMTYjOkkKYgh7EEMY67HezhTJw+ULWufmzS8pCAqYpLeCVAjPZJN+Wt2iXBPYwqmTJcyVOCnAQchYKYKyTDlqnKsK5ashxcRI6ORweEmTpmVCcyjmUEuHLAqIS/vKZ2AqTaGkYvOPDnTlZJYZALkglmABsE0DPRObLUiLj2I4TLnnEJmJcBCT7xTlGdJKipwEigFXqRSBe1PBUhUwylEplqKSgqEwS0lIWP90KIqpSw1eYEOSz3WLE9nOywFBQD5i2UCoAGYqJ7AA9gYFPkkZbuUvUM97bhhE5Cc5QgkDmZy+UOaOz7nT10ZlAErfIosySSqlAc6QKlmNTTmsSzS8MoQxUz4WFLF3ps8SejP/n8EGxeBUmXmLFBOihTLSqbpIdnI+ULFRq4ZrveGs6A3MtXf8+0bE3lIv+n3rA5lxEkw6wKgilAM471pYNa2/nAzodX/AMQ9gpCpq0ISFKYK0KiAHJIGwcmF5gcsB/bSpftcNWEgI1WamqjUk6nUk/eBKDH80iRH39InMlEFmYpelmvfbaAAWdvzeNvS0SW8agAXmEk+g/SIyJbqYu2rBy2pAgkxbGNSJlSXIpcFqG9o08DLKd7QLJqmWWASORqJASkMkgUAAjIBieIeIrMUpDgBkpCRQAUHlG4ru/bBM6j/AE644pM6QhDCZLRimKklaSlSRMZIBcEFC60bN3b2Xi+OUEZFihCVTFoX4cxJSQbLDLIyiyi5ejFo+Y5U0pLgkEOxBII7HSLef7UzpqcsxZUAXCqCY5IclQDqszaUbaMOWMpV1NFKjqvbOTKHEsGPEzo/25ay2UgCapCgpmJUxuAOkX/FpSBxBKJSAQcIXQAeZRUEKqDVlJWom1DvXydWIUVBQUcwOYdD7xIbqHi+V7V+Jipc1S1oYZVqfmZSytfu6cymF61e8RLjk4pImzs8RwUAkhWcDDrWLBIQAmYjLluQuWsF/eLUaOu9o+KnD8aQAl8yZakh8rqEvEykClAnMsOTQAenlXE/afDzJMpCCtJRh8iyQCDNzINipspSlnFXAvHT8R9u5EzFS560hahhU5FIX7s2hALAZVA+IKuRmB0eNIfiqC7O/wDZ7Epky5kgOUpLq+EqSpC0qWB8GZcorvQKvaK7jPHimTJACkIzOha0nK3iyFyw7Os0egsDdnjkuLe2mGUtCkKHMFGaUpUGdlFFFP77BJoGHnAvbr2ywvgSEYZYmLloShT86QU+CoKSpQLgmUzAtelTFtuyTzzi0gJ8NiC6XcfP5vD8marDTHbP4uHY0LtiJCDR9U5gdqbGKPETaJ7Rc4TiYRIkqCuYKxSFBJAXlXIlykFrscyg+rGDRR3HGeEZeLYxEtPhpGDmr5QKvJSFDRnU76hzHFcF4wqSiWuXRcmeqYkmo50oDZf+nzhrGe1U7+JnzZiwJk2UZSigqyqCkJSGu+ZknTyik4dichB0CgojTlqIQj1/iuGVO4VNlplySpMzFTJ5VcKBMzxELIDqOZAAAFCxZmPHe1/AjITh5slYmSpmcywQM6QlQZK12mGtyAbu8ekY32twqpOKCJic01GMYFJSrMZEtQd6gkJbqQ20cn7T4xCMLw6SWyPLnFKwSkypokrdSkgDJnVNBAr6glyyhIqOLcbVKEkqlT0TkI8KcVzM4KAZfhutJJSTlmfy3o9YvuBe0OJmMZU8OuYZi0kJmJC5aJXOV8uQFmyv8SUlmzKNhUypeKwyvEBdOGUs+K+ZUuf4ak1mMAc3iMx90MBpdDA4CbMWlMtfiGfiJap0kmSQVLJKDNSOcZVWU7ClaCEkTSPPPYrHLM7Ey0LEla5CnIc5lyuZQDGmcg2IA00EFxfFlpmTWl+DmLBaXKR4zKJKFkkAk5wRzOHqbU3CeGTRiJkuQQSpc2XlV7pCRmFUkFVA4oLAh6gXXHfElLQMZJnSQAHGbOHkgS0KSSFFIzHMcyQ9ANDESTeiupz0jhqEuQrOtE9KShilCkclc1gCpxcUjaOGqEwNLzBRKMu7oJADh6MSDUUFN7GRixMmYgCYfDXLlzSVZXWZWZmW6W5ySNyw1gmB4oykkFEzIt0mYgKWsKlzQQxBdqVNlFFNs5XgoruNcICJK1OmgQmgLKLpYpzAMnIt3FTqkO8V3HZASoKSnKFJS40dLpUR/SVJJD1Y1i99sZriYgsAgSUpAVZgEk5VKcFkBwHYqLm0UfExLJlgFWTlCyWf3qsGYcpFC9XqYfH4GL8UlpTPKUlwModwpzlTmIIoQVZm6NFkD/6gBkSS7BM1Ch4ySFrfOlKieYEp5gKJSR1o5agNK5gRtlYuL9R+X63D4xacChKZmZBcKSUpBRzZyEuCVPnqbWb3Y0m+qJ8lLhsMtC0kpcLQogJKcxRzBaga5SAlRBIsxZjXWIxK1LLGygBlDOzhJ8kqI6CDJxJzAqSVNJIYmyQpKQx0DBgBZxBeESU+PKzpKkqbMhJKSoMCztvSmx6RCeRUKTsMUTAHTMKRmNCAWYlJsaD1ELTZmpF6nzr+kM8XV/uBQLuFqdmNVEVKi5e9S8KISol6ON2ZgLMaGgtFJAYVOmm9N7G/pAiIMpDJofiLEOxajjYawJKttK/gikAq1T5xmGZ+ZyG0LfaNgHyrBsCWJLAuk1PwlxzUNx6GNBmlyg5YltHu3VoyCT82YvUkkkm5Jq/m7xkSISZy/wCGMEwg/gMESqjt9I0n8f8AKxQycpbn89Y2kQNUzShG0blqBPcwgCLHlDeEICkufhavU/vCZPpBJi8huQQB6sIQGWodPVxT942A6WYlnOvevlE8YAFnqfqHgaZjfRqW1gGRmyetNGjUqXlNQe+kHKXAcMOtHECQsg6NbWkFuhUbmKrGh9ow3sR328xEBMFXfy/z2hoBtGOWlJAUeah3sUmvUEg7gl7mCT8fNUlIUokBORNTRKS4T2BLtCS5n52g0gZlAWelTTzeEx0TRjVhmozHV3FXe4sPSGlcaWoKcJYnMUgMlzmD5RSy2e4pWkV8tANGct0BEECL6aeTg3tpCxoKG8JxpcnNkKk5iFFjqkKS+9ApTV11gOP9p5ylKyrWELTlKVKKuRwySTeqQfIbQt4YbTav3aITJALcvesCSAnK4nUmqMwyqEuji7EBgQ4FDsNRBpXFlBSC4JlqBDilGGUpdiKMdxChkJu1PU3/AD0ggkpINf1GutdYbSCmFxGKUtyQACXoNzYbBqNAjNBB7j7/AKRJEp03JbvQaRrwBZwz9oSpBTNKnf7eR7KzDuzH5Q/w/FMA5oDWpGiiLb7xXCQ9qCmsFQRUPT0fs8KSTVBlFjO5FyisKYISGqFEK5nrcOT+VjRxilqQUkpygZWflCRcNaoKqdTrCkwLWoKK8zAJBUt2SkMlLkuAAGA26QMzVJoDcNu7gjtZRHnCUUNjs6UFTgCsBKWD1FCokncgX3rA55BBIv7takACrEUIFK9RAgtXxJBsA7Czta/3iSMaoTMwSCQWAUxTZgCnWnaCgCYzFFaio1cOSS5qbk6k3hKcghnDApzVFwSWI3DhoNMnAmobfqd+kDxGI8QhwBlSEhtk273hxVCYtlb5QfASSoLqE5UlVSzsRRIcOXan1gEwgAUL2rt2/LRd8B8H+HxOdbTSlAlptmS5UtidcyZVBUgquAYqTwCVsrJzpLFKgWFC2wrbW8ZHQ4P2c/iUCcZslJU9FFQPKSmrJauV4yM/kQzlQOo8oIOpFd/kYIZQIoSK6D7PSIeInKBV9Xa/nGlioCpAe/8AnWJpS509YItCVMQL1LtfUfN40JAFW76en7w7CjcqVWlNW0jSsPXV73HzPeMKW1bUDWCCY4uXLVYO2sLIGYoELNSDRgdiLwJabVt6jeC4gBwalwPoIklN3t0O+0AwTE1YHckMOztG0ILGo+1Lf5jfhqU7CjtG1oys7j9d4BEFSVE6V+XoKRHwd1D0gqpzqBBNGqC3Sz3ifhMmxFKkD9YVgLr94AFT9Hf6xvKS1D1cU9TBJazQOARbr0iahkAKk1I1o/kamHY6AlanszfTWNTPdL3J30iSp2aw+5pdo6LA+2QkywlGFlhgzjU9aP6kwAc0kUDgtVv1cdYmlHLqa9/r2h/G8V8ZZUpCEGoGVIHmQ1+t4EV5UMVAhRelTylgbcrj5Qm2FCvjmxSBpYfml4xLiqX/ACmsN+EFEOQ2pr5VtEZyFOQliAaX8tYLHQrJw5WpgVE7DpU1tBfBOWpJrr+Vg6AtLsGJvl27bxHM+5NwzP8AK0Jtir0LFNWJbqPSNeGNK0qCQYNNlOGIJNwBUE09LxBaatlynp611EVYUQlyNQpKaihI116RJSrGlAaNdjSkTlIS4JSVDycv9YybKJsBSjAH81gsKJLmC6QxHTfXM/yaAldHDeRb6RNKgCxDNdqnzfrEKGwSK0Audu5/SElQMiZzDal6h/1jcuaWqB8vvG1zXIDBh2FoKiUDcAlTABxQvSgNNYb0ICFDzbW0ZrpT0gs8AFkpJGpav7do0AFOKDuQIEwMTKU37iMieHIyio/+mjIhthTFyty4zUFLRgUkj4irpeCLTTmSM3SlBvEUrFXDA3b6MPtF2BLDDPTmAvXXcP5xObLyk2dzU9O23+NI2jM/IFE6AA/IQWfhVhJJUHNVA1IArVhpCvIwctCXc0qyinV9qXrrB8VhmSPDSe6rj0hbDlnyuSNzQ7coh2cQJZIO1mFWsW8ol4Y1oVOGBqqxbuLaveAqloZrtYAgX3JoYiMyzypJOn6toIzEcNmJDqBA309YsQWTLA0KWvqrZnsNIlJkIBzbV5r72ZomjCqS+ViGDOeor6RGrkTAxVt6aecRd6ZVBJyUlnUA5JFSkPueWMUSQEqVmSCQGSTmHekCkqSFOGJ6/qYMJjrqQlJGocP6MIVFCqUc1aVu1vID7QyvBFBzFlAsz5jl6kljEZqElXvJI6H1609IFNnLVd2A7/hisiVaGJnMD0AOYljsxJvT6QupVRlUVCjg0ffy84LKwgIOdQAuwKTXtEkJQEipKnajVfZg+1O8CG1Rk6WtaXYpDOGAqDu1RB+H8GnT6SpS16EpTyj/ALW+cd37LewxLTMVUlssrQDZe/8Ab67DvpGFSkAAAAUAAYDsNIEiZM8kR/pviyxIRbVYLdGIPe+sLz/YbFoP/Cpda5Sghr/AXAtpHsWMUQhWQczHL30jnJc/EhY99RBGYG3UNYDrDomzgcJ7DYmrygh6cym2q13vcawhxb2amYQhK+cKBIIBYDbobR7nfRvtEfChUPseBS8AZh5MrsHBVzdkvem8bMgoBC0npT5R7jieDypnvykK/uSk/URScQ9hsOsHIjwyRdNu+Q09Gg6sLR48EuAS9KCtG00jeFlX5q/9nOlGpveOn4x7GTMMl8pmpALqTYNUOm4+YjlhNApv/Mlh36w8jMSggk6aUD9y8ZIWmuYP1BqO+kbk4wB8wfareTRpa1EZiBuGA8iaQs+RY8EpuW1GuA1etRGIlBczKA3Wo66GJqWCA2UNuOpegeBLUCzU0pT5CAA+Lw2RsqtN6fSFDKtmIALM7A9xs8GxMhTDOXf3dQfzWBmR1u1SCGOjN03gjoGsm5uBS5ZaGjUBUlqPGQ8+wx6GiEh9DrX6lUAZJrnroGt0cfpDSeHJCXWsnYa73MRllDOkNsX+0JP0Nolhsz0JBqzG9Ovm5/zEUTAygpTi7A3P41O0SwpImAgv93B2teNqwgJU32odIV+x1gVRMYlgwP8AMXMMBVLEDT7fOBKnqegrR6b9WhiUhV83y17mGxJWDmSUp3e4Ip6NX80g6sVmbMAoDetB0MAnSzmJahsKX9YZw+EOVyQh3A3O9SesJteR0wE3EqoUFgmjafO/ntGklUxipJUEjTppm8jBTg0/DMrqKH56Q1hULPKFUJYg/CnUv27wnJIOsnor5c0KcBGouTYvWjDSN/w9HV7vb6PYw1i8GmWqiglPwguSYDIlLWSAQQDdVB9PlBdq0CTTApw6S2VKm1/BSC4SehJZUsK70bvqR3iGJdKsqlaFmNBSlG3aMCMwCQwA1d6m+kVsKoZx0yWSnKMuUdgez2jrv9PPZ8zFnETBmDjwnG1112sPM6COU4VwRc6YhAPvqY7pSHKixGgH0j3HhOCRKQlIDJSAAOgDAQ0TIewuE2iS0VYROXNUWblA9T30aGZUiGSLDDRI4d/zyhwhm2JZ+sEEuACvGFjDh4sfCiBlQCK5UmArlxZrlQCZKhgU86THAe2HseazpFxVSLg9UjTt6bH0ybLivxMuHVjTo8EmPTU/22erPq+0SxSFABwpN6GoVuekdd7Y8BEtfio5UqLlrBR1A0f6vvFBOnjlzElg7tUbRk3TNErRWLcJJpvdjTRvWNpxJAZSamoP3gRW661Z9xBppysCqg0v6RTS8k2/BicSBdDlrlw3lZoGhZUpgWB332pE5k1Kh7qn733LNAJ04AA6ilCPmBAkDId79z9jGRr+JH5+8ZFZJJrcn3iaeUOnDgJHUEgamgZhs7esBkoAVlQopPWjb94cyhwDMfrl+TuH9IhsuKTF0Eoq1fOzM1GaMRMIUM4VWzVPazweeySBmJGtILNWmlgW20hFJColozJ5l13Zm6fSJLxgUVJKiRYVfyJ1DwOahlhiKgbNXUn7Q5JWgAsElVACRu9ekJoaYIYfKhJKgDV9k2yhtS0GxeJOWUE15cxJ6sxI9YFOKUS3ScxL8z2SKEpfUqo+yVWhtcl1JHKwAChqQQ7j1ES/sm/QnMlLLJAsKmwD6eWu5ibrDutTa0LFqtlFh+GMnzVFbaCosxG+mjViEkrIVcA3ABJUbXP+IH9mkEq8kv4hKqe9q6gKDQJBfVuwiKiSK0SN2FdwBDEvDAE0As27fgiMnOJh5cyLEUZqV7iH2XgOuMm8Lw8TEklbaAsConyYQHESUpbJNKiLeVwavbX1iyVgyaIOQOSR/VT5NpCCsHlU5Ldi7No/WFF2S4s7P/TrAKZc1asznKmxACfeZutP+sejyBHGexScuGlDo57kkm3eOxwyo2RkyzkJhyWmFJBh2XDEa8I0GjvB0y4kgQZKYABeHEVS4aEuNKlwwEVy4XmIh9aYVmiARWzURX4hEWs4RXTxABzXHMCJktSDqG7HQ+RYx5LOWXyqoRRSbDlIDd7x7Pj7GPMfaPBJExdgSrMLOSQN+r3hSoqOSpnYiS3/ABuo9T5witSVVZ1PUFzTvB1yXTzAB6bfWxhXwOZn1Nbg6/SIikhuyaZyjykUs+25pAl4FSVlGWvQ0IvftB0qNUpU41FHp9YlPWXBBzNqRpsYetB/Rfw0H4G6MfsIyCKR/WB0jIdhQfDhSyG21Y+TfaGBhGHxE7AU8wYewnBbqVTrZu0blyF6KIH9Q/UAxk5ei0vZWKSpPvIpuGt2NICZCVl0uB8RDuL/AAmLnEYWYBZK9z8TdM1BC0yXIUKZwq1SQQS/WsNMKE08PJICOYn+U5qaDfQ6ROZw1TgKdDuS4qabGFyoBX5r3i84bJJQFLBUk+6CSWB94tZINBDboSVlHiRXJVkpADatU+pUqDIKqM9glzsGZ+v6RZYjwkkpAAIsAXBOxN/8wKbOWpLrCQLAtdurv8oVldUhXFKIUwelHDfCzkdDtBMJiCznTXftGpWGSSx8wP1FfKDAy0UbMoaKcej0MTLWi4OvI1PwZCc4NQC6WLtpa8KpxxCahhmL5ndwbN5xieMqFpYAJobu1oHlWs5lAkG5KeUNtRgzXiIpraNHnKZNGI8QliW0P2OzxZYXwaugOBQBT1exem8AwfAQebMSdkt+kMYbhKUMozMpIqCQxfcNUNBNLwyIp+UdR7J4sGWAKZSUkO7Vf6ER2OEmR5jwLHJRMzIU6FsCf6hyg+Yp6R6BgcUDG8HaMZxpnRSJkPylxSyJ0PSZ0WZltLVDKFRWS50MInQwLFK40tcKJnRip0AiUwwpNMTXNhabMgGLzzFbiDDs9cVuJmQCKzGqjzP2sxA8cp1YOzOKUvHonEJzCPKuK4oLnTFAmqiG0ITQEN2+cKRURKaoEB0gsKPdtnFWv6xHEYoKBGRurvEpmFDOConQAP5vpAlgPVWU9vlpEI0eSEuTr00+dGgsnC6ufOn58om4cgkZQGcirn5iJyJKlJdNhTpSBtkpIz+HOioyBPM6fKMgpj/Es5fGaMlBIT8+pgGJ42s2SUj6+ogciYLKoP6Sx+hhkYeSWJCyWZiv6mpPyiMJ5RStiip65lySB1IH0gKpFRq9zeLmbkKQhwkOLfvEJMiRUqUSdADTpUUe8HehuInJwiVAqWrLWmqQOwrtD2ElHK6ZqyaDKlNWDeW3pAilITlBYP5+ZjcmYQrlUrZwC/yhXZShQKZNQPiJWCQQa1BIbvrrA5sslILnU1bKDu3b6waZLS+ZyoZnOtbljvB0zwQtKK5qJvTNQsLnUxaM2VompZlE6VAasSGEUSEpCi55Ul7+XTpaDSMKGPLWxL083d/SGsDLUghQUCRRrs7O3rbpA5DUTSMN4Y5gQdHNHGoPrWLDFSh4YUos4BHS9CNaGo6RYcSWFSylTE01qG+zRWK4oGYNRIFaWa72EZOVmqi9C02eWATNKUs5ykFIfTXN3iKsGMuY+dnAAdwdDGS1ZhzKSbOwYFoHi1seUKGtQGI6Aw0ynF1ZFUnKkNJdOrEueobXyjrOAccIPhrPMzgn4hv/AHCxH6xxk/EHIDmcEsUNqkXMRl8VJYKBZ3BFwRqDoY1Sayc7aeGey4THvrFnJxceScK9sSg5ZhposWINnGhjsMB7QJWAQoEdDFkUdxKxUNJxEcrh+JjeHkcQ6wEnQDExo4iKROO6xI47rDAtVT4BMxEVqsd1gMzHQANz8RFZisTAcRj+sc5xz2hTKFTXQamAKB+0PFgkZXYqt9zHD4zAZ1FQUA5/Px4lM4wVzc55ixBToBfl7QRU0LqAB9Pz7RlJu7NY9aplYcNUuQGJr+UAeLHh+AW7qJAADNU+uw+8LSigp90X9K1rDKsRMUp0HLXy8/J4mdtUhdSWK4ahKSqr3JvrX86QiceEciS2xy+evnFyFEirdWt840OGS1cxuSTViKxnBuK/IpQbKM4vo8ZF9/41ehBGkZF/J9FfH9lPJwQU5KmrTtDkjDSwbFX0PlCM2ZMuljpu37vBlyZoGYkWsOnlDlfslV6LeXIQQ2RA8rDakDm8MGhyNsA3WKeVxBXQj82MWEjiCXqSOh08jEU0UskFrCEuUk6An0uPOAyp8y4VQgsCabHZotUiUQM5SqjBwT8gbxWTsKhJcVTVgdfUveKi0OVrIzhcXOFCAp2LFIUP2gOPkLmLzCXkGgFg2xYaufPpGpE9SSVvQ0rXz9YscDiVMXYOLqrXdtv0gb6kr8sCuF4Q1SeoaHpGHT8LXru/V4xPDi2eswbUTV9ADE5mGQhObJzVLGraAAB81/rGUlKXk3i4x8DHhfK8VHF1o0Sp/iL0DWoRFnLxClhvdV8WWg1eoECxvD0FNQL2pT0+kTFdXkuVyWClnyleGzsAaJLlvsL3/WFUT1OEnmbSrNdmi3l8MWkHKkZX1O4AptaEZnDVkOBmc2SzVY9/lHQpo5nxtGfwamdYoav1NXpveC4fhqFJJCnNC2gfQm/pBJ8sy05VLfm5UlwUqFTXWhNLGABWUghnJcnd+34IXc0+Iw4YClQLjM1TpQV8+8DGFUh1gmn8pa+7XPnBZs0tbeoJNKVZ2u8TwODmzQtmZIc5uU2cMG1FXPraNE/Jg0roKjj2Ik/FnGuYVGlx+8WmE/1C0WhQ6io+xinxvD0gAKZJPxV0vTWjWAhaTh0CYllBQzBwWNH+cNSVWJxd0din26lKpmU/QGDz/aLMkUXQhVDlNO5EcinEZHUlISG0DO2zW7wknFqUtwoppXbe2vnCtvRVKLydv/8Aqlk+4fUfOsSPtEosMhc9bHbeOQxM5ShlSWqDmS9fSB4MFJVzFOlDR+v48SnJotqCdJHQ4/2iUFFLhIBYtVR7fP0jneITBMWVM42tQde+0b/hhWrqoC770I9O0bQgOAoAO/MdWp2FIdkUICSUksCLh3BDekaTPLMTUW2c6sLxZ45gslJ5AEmh8iH+cJTcHV6sdvysPsnsno/ASTIYJL8r1aqnN6FhB0yVg0rY6P1YQpzKIaldfqNo1NVkLirlydD0bSBjSY3OxRBYul+m9uxg0rHpT/MWu/yFYr8E0xRClEPUE10qAPz5RqdIKTlO7+tniWkUmxpfGlPQMIyEylviboDZ9I1D6oXeRYYSUulEqDa0I1oYYUsJNcyO9U+ohORjCkh6gULXETxHE3JYPEO7GsgZklImKIYggE5TSpY03J6QVMlKi66HTTtCcuQC+ah0P7vFlKwZT8Rb182PlFMSRDDz1BRAT1UQ5p+NrEBi1S5jgXH8oN6mh8oHNC9UhrHJS+rP9Iawk4ZSHbqa1O8J0Hk2jCOXzZthQekNYWQUnqTQnTtoTpG5+HVLQFITmcAu7ADb1hH/AMqtQYJAJsQ5L6MIxXaWUdT6RVF9MmmWilvv96wAKXMLnlD0cH9aUhiRhVBIK5hB1fKB9Ihi2yuJjuamhrYNlY+kDl4RKj5YYFMtGY6C1+9oq8KtSlhS1VLsAGHZwa/nWCYlKvDBfQODcjzhSWSEjViD9qxSWAk22OTMUfFVmBCSlkhR+IOzHcgGj7bwWQpvdAvUCn09YUnTFLXlUUpA+EVUdgCbaPSkNZlymWwUAA9wabj4m37xjycbeYmvHyKOJC3EMGJpcg2pFTiMKtIFiN7fKOj8ZMwHw2CupYVqx0EK4rFoCDnQpKwTlBSQDdi9NB6+sLjfItoub42VWHqGU7jZwoPau1RFsjHLSnIAAT7yxQkGyc1bAC0JqUGzKyhhmLitXbuaCG0yjNSSkPYCtRuaGN1I55xsXncSLELQFKsKufz0hOTIClAJQQq5cgj6U2i74fIlkMUILXVcU67+cTX4CQRKU6iaBNRTfYQnyVpGEVcqZQ4mUpIHiDMO5GzBx2dvnCiMtXau36xfY40rUWPaKmaQXSEsxchhXuRGnFPsiuWHVm8FOAzAA2qbEekalShYMVaV2qKtDnD/AGWmzi6SkAFiVEkPqzBy0dVwn2RloQyyJhd6pDHuLmKlJIyRy2Jw5LGr6H5g9oB4YCkV92qnqKEtXuAY73HI8QqkqlMMromjKU6W1SQSadI4biGBmS1FNSRdgWIoSQodPrGaleDW/Izh5SVB2AFwH3+IuK2hXGTzLJolQG2kIYucpTEjKoGjUYjQDt6wKXiMrgpZJL00LaD4X20ivjWyflktDcvHpqTSnT5NeF8TxIqBSAMvn+CCzJ4KQoAFixDVbQinygIw6VDlNdNH6VhqKRp3bQmxcFN3Dd4amT8z6K10gCkh6X2F/wBI3nJUCT+/WLasxZEKIo4Hp+kaiSljV37xqGR1ZNU9TslvOCiVMIFEEnZQf0hPDyAqLjB4YCuun+IUnQJNmpOerszirN84sgALrBOtaDzjDIzISCU3YgEXbW0K8Rw6EpOT3hUjTr2iH9mqdIewhl5VJUlK3PvfbW0LDhQd9Lj8+0ZgcdLKBUD5Ve0NnFoBAJIq3Yi8ZNyTNkk0LpzygoPmTqk2IOxhrA4VIVnykFQzBy7aFjAcTMTMSpKVJKmJAe5GkKYXGqUhKVEMKpe7NR2gVtWPToPxHEqVNCEEmvdP50O4iwk4a2YKJFqAfMRSHC7EqaoAo1mIsNFR0vDMQZkt1B1A5VbltW69OsKeEqHB5dmymwOp8/TSFv4FKTygML387wTETiZgCS9C41FRfbziSlkliCA5c7/tHLOTqjoilsjhvCTLEwpcnYOonX9YzC40KILJYs6RdjQ7sfK4iOJwYIBD/mv0gKJaQwGZRtRRA86tFw5Y+nZMuNv+E+JykS1qVKWiqimqU0FNVXu3VjGjjFJISWKyGAyJAA1VZw9aQKUjwa5c1XIoWb4hv1esAPDkzD4iFgPd7F46W0jBQDTJgzBCykhWyUhstWUQHaukBElwTSWkEM5r0D7VPrAUSskxOazkDZyH+gMWeIk8pBBLiwetGjKU6aNVFZIy5OZTKUVat8OvyrFdjB4ZUuVUXUCNqUIqBEsXiTKycwIUki4zbORpa56wnInzSklKCrc9wXob+UapN5MHKK26G5uJSuWFAsFPehBFwexhbg8kLmpKi/MSA7ElzlrsI3w7DHwiWV7xYF6W9KkxYYOWfhB0NQwIcU8232hxSi2kTKXZJnYYZIAABoAPlr53gfEONJkyyqpYWFz0rSKL/wA+zhIPX9oSXjDMJzEVsOkTWRKIZftw65RQHS5E1JBzAH4gbUv1aHONzRObIrIQXcB3G1dIpcZwKXJmpKFKUgozJe+ZyCmlgU2+sHTPqAPPpByJReCuKPbLFcTgiSxIy6uK0qIpcSjLM90NqKgHY9KR2CMPmoTeEsTwgFR5QTsfqIjj/wDRFOmacnE3lFZwyWlSZiXqDUdCA3euaMRwZi6SxuAqocdRa3WLbCYJCEkJvrSr9Y1Ol0iu+bRPTGSlOESoOkkLHvJIYg28x1hDE4JSWIr2/SLDGn/cfUgfKn2haZNjaLZm4oQ5toyGSuMjQzozAi0XEs8pjIyIlsUdAALdjC2H94dxGRkOOmJ7BYy5/uP0EN4GssPWqo1GQuT9Uacf7MlJSM1tRGpoZSu8ZGRkjWWyOCV70XfAUgrqH5VX8oyMg5PIR1/0scWgBQIAB6Q6g0HaMjIhaNI6K/HJ/wB1I0a2lzGljn9PvGRkZL/IjX/QEff8oRllp6wKClBa0ZGRs9MmP7IJxH4P70/eLOSqhGmUU0jIyM5aH5KrESUmeh0g82w/lf6xcrpJJFC19Y1GRpH9Th5v3Of47OV4gGYs5o5b0i9xVJSmpQfURuMizF7KzDCnlCOIDTpf9v2jIyIWzqLfF/8AHh+xhNB5wP6T9oyMg5Nm3HousL7w7H6Q2lNPIRkZHl8uzVnM45TTktqS/Vt4MDSMjI9FaRHso8V757CFZkbjI6onPIXMZGRkaG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340" name="Picture 4" descr="http://farm1.static.flickr.com/88/240429108_0f585fd5a9.jpg"/>
          <p:cNvPicPr>
            <a:picLocks noChangeAspect="1" noChangeArrowheads="1"/>
          </p:cNvPicPr>
          <p:nvPr/>
        </p:nvPicPr>
        <p:blipFill>
          <a:blip r:embed="rId7" cstate="print"/>
          <a:srcRect l="6250" t="8333" r="12500"/>
          <a:stretch>
            <a:fillRect/>
          </a:stretch>
        </p:blipFill>
        <p:spPr bwMode="auto">
          <a:xfrm>
            <a:off x="4114800" y="2438400"/>
            <a:ext cx="1981200" cy="1676400"/>
          </a:xfrm>
          <a:prstGeom prst="rect">
            <a:avLst/>
          </a:prstGeom>
          <a:noFill/>
        </p:spPr>
      </p:pic>
    </p:spTree>
    <p:extLst>
      <p:ext uri="{BB962C8B-B14F-4D97-AF65-F5344CB8AC3E}">
        <p14:creationId xmlns:p14="http://schemas.microsoft.com/office/powerpoint/2010/main" val="104490561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dirty="0" smtClean="0">
                <a:solidFill>
                  <a:srgbClr val="EEECE1"/>
                </a:solidFill>
              </a:rPr>
              <a:t>Symbiotic Relationships</a:t>
            </a:r>
          </a:p>
        </p:txBody>
      </p:sp>
      <p:sp>
        <p:nvSpPr>
          <p:cNvPr id="145411" name="Rectangle 3"/>
          <p:cNvSpPr>
            <a:spLocks noGrp="1" noChangeArrowheads="1"/>
          </p:cNvSpPr>
          <p:nvPr>
            <p:ph idx="1"/>
          </p:nvPr>
        </p:nvSpPr>
        <p:spPr>
          <a:xfrm>
            <a:off x="-76200" y="1676400"/>
            <a:ext cx="5181600" cy="3733800"/>
          </a:xfrm>
        </p:spPr>
        <p:txBody>
          <a:bodyPr/>
          <a:lstStyle/>
          <a:p>
            <a:r>
              <a:rPr lang="en-US" dirty="0" err="1" smtClean="0">
                <a:solidFill>
                  <a:srgbClr val="EEECE1"/>
                </a:solidFill>
              </a:rPr>
              <a:t>Mycorrhizae</a:t>
            </a:r>
            <a:r>
              <a:rPr lang="en-US" dirty="0" smtClean="0">
                <a:solidFill>
                  <a:srgbClr val="EEECE1"/>
                </a:solidFill>
              </a:rPr>
              <a:t>   </a:t>
            </a:r>
          </a:p>
          <a:p>
            <a:pPr lvl="1"/>
            <a:r>
              <a:rPr lang="en-US" dirty="0" smtClean="0">
                <a:solidFill>
                  <a:srgbClr val="EEECE1"/>
                </a:solidFill>
              </a:rPr>
              <a:t>Fungi form </a:t>
            </a:r>
            <a:r>
              <a:rPr lang="en-US" dirty="0" err="1" smtClean="0">
                <a:solidFill>
                  <a:srgbClr val="EEECE1"/>
                </a:solidFill>
              </a:rPr>
              <a:t>mutualistic</a:t>
            </a:r>
            <a:r>
              <a:rPr lang="en-US" dirty="0" smtClean="0">
                <a:solidFill>
                  <a:srgbClr val="EEECE1"/>
                </a:solidFill>
              </a:rPr>
              <a:t> relationships with plants.</a:t>
            </a:r>
          </a:p>
          <a:p>
            <a:pPr lvl="1"/>
            <a:r>
              <a:rPr lang="en-US" dirty="0" smtClean="0">
                <a:solidFill>
                  <a:srgbClr val="EEECE1"/>
                </a:solidFill>
              </a:rPr>
              <a:t>The associations of plant roots and fungi are called  </a:t>
            </a:r>
            <a:r>
              <a:rPr lang="en-US" b="1" dirty="0" err="1" smtClean="0">
                <a:solidFill>
                  <a:srgbClr val="EEECE1"/>
                </a:solidFill>
              </a:rPr>
              <a:t>mycorrhizae</a:t>
            </a:r>
            <a:r>
              <a:rPr lang="en-US" dirty="0" smtClean="0">
                <a:solidFill>
                  <a:srgbClr val="EEECE1"/>
                </a:solidFill>
              </a:rPr>
              <a:t>.</a:t>
            </a:r>
          </a:p>
          <a:p>
            <a:pPr lvl="2"/>
            <a:r>
              <a:rPr lang="en-US" dirty="0" smtClean="0">
                <a:solidFill>
                  <a:srgbClr val="EEECE1"/>
                </a:solidFill>
              </a:rPr>
              <a:t>essential for the growth of many plants.</a:t>
            </a:r>
          </a:p>
        </p:txBody>
      </p:sp>
      <p:pic>
        <p:nvPicPr>
          <p:cNvPr id="55300" name="Picture 5"/>
          <p:cNvPicPr>
            <a:picLocks noChangeAspect="1"/>
          </p:cNvPicPr>
          <p:nvPr/>
        </p:nvPicPr>
        <p:blipFill>
          <a:blip r:embed="rId3" cstate="print"/>
          <a:srcRect/>
          <a:stretch>
            <a:fillRect/>
          </a:stretch>
        </p:blipFill>
        <p:spPr bwMode="auto">
          <a:xfrm>
            <a:off x="5219700" y="1752600"/>
            <a:ext cx="3771900" cy="3984625"/>
          </a:xfrm>
          <a:prstGeom prst="rect">
            <a:avLst/>
          </a:prstGeom>
          <a:noFill/>
          <a:ln w="9525">
            <a:noFill/>
            <a:miter lim="800000"/>
            <a:headEnd/>
            <a:tailEnd/>
          </a:ln>
        </p:spPr>
      </p:pic>
    </p:spTree>
    <p:extLst>
      <p:ext uri="{BB962C8B-B14F-4D97-AF65-F5344CB8AC3E}">
        <p14:creationId xmlns:p14="http://schemas.microsoft.com/office/powerpoint/2010/main" val="37309507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dirty="0" smtClean="0">
                <a:solidFill>
                  <a:srgbClr val="EEECE1"/>
                </a:solidFill>
              </a:rPr>
              <a:t>Symbiotic Relationships</a:t>
            </a:r>
          </a:p>
        </p:txBody>
      </p:sp>
      <p:sp>
        <p:nvSpPr>
          <p:cNvPr id="23555" name="Rectangle 3"/>
          <p:cNvSpPr>
            <a:spLocks noGrp="1" noChangeArrowheads="1"/>
          </p:cNvSpPr>
          <p:nvPr>
            <p:ph idx="1"/>
          </p:nvPr>
        </p:nvSpPr>
        <p:spPr>
          <a:xfrm>
            <a:off x="228600" y="1371600"/>
            <a:ext cx="8686800" cy="4114800"/>
          </a:xfrm>
        </p:spPr>
        <p:txBody>
          <a:bodyPr/>
          <a:lstStyle/>
          <a:p>
            <a:r>
              <a:rPr lang="en-US" dirty="0" smtClean="0">
                <a:solidFill>
                  <a:srgbClr val="EEECE1"/>
                </a:solidFill>
              </a:rPr>
              <a:t>Lichens  </a:t>
            </a:r>
          </a:p>
          <a:p>
            <a:pPr lvl="1"/>
            <a:r>
              <a:rPr lang="en-US" b="1" dirty="0" smtClean="0">
                <a:solidFill>
                  <a:srgbClr val="EEECE1"/>
                </a:solidFill>
              </a:rPr>
              <a:t>Lichens</a:t>
            </a:r>
            <a:r>
              <a:rPr lang="en-US" dirty="0" smtClean="0">
                <a:solidFill>
                  <a:srgbClr val="EEECE1"/>
                </a:solidFill>
              </a:rPr>
              <a:t> are symbiotic associations between a fungus and a photosynthetic organism </a:t>
            </a:r>
          </a:p>
          <a:p>
            <a:pPr lvl="2"/>
            <a:r>
              <a:rPr lang="en-US" dirty="0" smtClean="0">
                <a:solidFill>
                  <a:srgbClr val="EEECE1"/>
                </a:solidFill>
              </a:rPr>
              <a:t>green alga </a:t>
            </a:r>
          </a:p>
          <a:p>
            <a:pPr lvl="2"/>
            <a:r>
              <a:rPr lang="en-US" dirty="0" err="1" smtClean="0">
                <a:solidFill>
                  <a:srgbClr val="EEECE1"/>
                </a:solidFill>
              </a:rPr>
              <a:t>cyanobacterium</a:t>
            </a:r>
            <a:endParaRPr lang="en-US" dirty="0" smtClean="0">
              <a:solidFill>
                <a:srgbClr val="EEECE1"/>
              </a:solidFill>
            </a:endParaRPr>
          </a:p>
          <a:p>
            <a:pPr lvl="2"/>
            <a:r>
              <a:rPr lang="en-US" dirty="0" smtClean="0">
                <a:solidFill>
                  <a:srgbClr val="EEECE1"/>
                </a:solidFill>
              </a:rPr>
              <a:t>or both</a:t>
            </a:r>
          </a:p>
        </p:txBody>
      </p:sp>
      <p:pic>
        <p:nvPicPr>
          <p:cNvPr id="23556" name="Picture 5" descr="http://64.25.210.135/academics/NHurlburt/Environmental_science_homepage/Foliose_lichen_130_d.gif"/>
          <p:cNvPicPr>
            <a:picLocks noChangeAspect="1" noChangeArrowheads="1"/>
          </p:cNvPicPr>
          <p:nvPr/>
        </p:nvPicPr>
        <p:blipFill>
          <a:blip r:embed="rId3" cstate="print"/>
          <a:srcRect/>
          <a:stretch>
            <a:fillRect/>
          </a:stretch>
        </p:blipFill>
        <p:spPr bwMode="auto">
          <a:xfrm>
            <a:off x="5229225" y="3457575"/>
            <a:ext cx="3000375" cy="2562225"/>
          </a:xfrm>
          <a:prstGeom prst="rect">
            <a:avLst/>
          </a:prstGeom>
          <a:noFill/>
          <a:ln w="9525">
            <a:noFill/>
            <a:miter lim="800000"/>
            <a:headEnd/>
            <a:tailEnd/>
          </a:ln>
        </p:spPr>
      </p:pic>
      <p:pic>
        <p:nvPicPr>
          <p:cNvPr id="23557" name="Picture 7" descr="http://t3.gstatic.com/images?q=tbn:ANd9GcSvSJ7yjDhKnmlniXEPf8f35yMxrx3IJQNPHi6owUBhA8K4A2YuKg"/>
          <p:cNvPicPr>
            <a:picLocks noChangeAspect="1" noChangeArrowheads="1"/>
          </p:cNvPicPr>
          <p:nvPr/>
        </p:nvPicPr>
        <p:blipFill>
          <a:blip r:embed="rId4" cstate="print"/>
          <a:srcRect/>
          <a:stretch>
            <a:fillRect/>
          </a:stretch>
        </p:blipFill>
        <p:spPr bwMode="auto">
          <a:xfrm>
            <a:off x="419100" y="4267200"/>
            <a:ext cx="2933700" cy="2188992"/>
          </a:xfrm>
          <a:prstGeom prst="rect">
            <a:avLst/>
          </a:prstGeom>
          <a:noFill/>
          <a:ln w="9525">
            <a:noFill/>
            <a:miter lim="800000"/>
            <a:headEnd/>
            <a:tailEnd/>
          </a:ln>
        </p:spPr>
      </p:pic>
    </p:spTree>
    <p:extLst>
      <p:ext uri="{BB962C8B-B14F-4D97-AF65-F5344CB8AC3E}">
        <p14:creationId xmlns:p14="http://schemas.microsoft.com/office/powerpoint/2010/main" val="190095129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0"/>
            <a:ext cx="8229600" cy="1027906"/>
          </a:xfrm>
          <a:noFill/>
        </p:spPr>
        <p:txBody>
          <a:bodyPr/>
          <a:lstStyle/>
          <a:p>
            <a:pPr algn="ctr" eaLnBrk="1" hangingPunct="1"/>
            <a:r>
              <a:rPr lang="en-US" dirty="0" smtClean="0">
                <a:solidFill>
                  <a:srgbClr val="EEECE1"/>
                </a:solidFill>
              </a:rPr>
              <a:t>Fungi as Decomposers</a:t>
            </a:r>
          </a:p>
        </p:txBody>
      </p:sp>
      <p:sp>
        <p:nvSpPr>
          <p:cNvPr id="61443" name="Rectangle 3"/>
          <p:cNvSpPr>
            <a:spLocks noGrp="1" noChangeArrowheads="1"/>
          </p:cNvSpPr>
          <p:nvPr>
            <p:ph idx="1"/>
          </p:nvPr>
        </p:nvSpPr>
        <p:spPr>
          <a:xfrm>
            <a:off x="152400" y="1295400"/>
            <a:ext cx="8153400" cy="2133600"/>
          </a:xfrm>
        </p:spPr>
        <p:txBody>
          <a:bodyPr/>
          <a:lstStyle/>
          <a:p>
            <a:r>
              <a:rPr lang="en-US" dirty="0" smtClean="0">
                <a:solidFill>
                  <a:srgbClr val="EEECE1"/>
                </a:solidFill>
              </a:rPr>
              <a:t>Fungi maintain equilibrium </a:t>
            </a:r>
          </a:p>
          <a:p>
            <a:pPr lvl="1"/>
            <a:r>
              <a:rPr lang="en-US" dirty="0" smtClean="0">
                <a:solidFill>
                  <a:srgbClr val="EEECE1"/>
                </a:solidFill>
              </a:rPr>
              <a:t>they recycle nutrients by breaking down the bodies and wastes of other organisms.</a:t>
            </a:r>
          </a:p>
          <a:p>
            <a:pPr lvl="2" eaLnBrk="1" hangingPunct="1"/>
            <a:endParaRPr lang="en-US" dirty="0" smtClean="0"/>
          </a:p>
        </p:txBody>
      </p:sp>
      <p:sp>
        <p:nvSpPr>
          <p:cNvPr id="10242" name="AutoShape 2" descr="data:image/jpg;base64,/9j/4AAQSkZJRgABAQAAAQABAAD/2wCEAAkGBhMSERUUExQWFRUWGR0aGRcYGR0cHBwdHyAcGhsgHBsgHSYfHRwjGx8cIC8gIygpLSwsGx4xNTAqNSYrLCkBCQoKDgwOGg8PGiwkHyQsLCwsLCwsLCwsLCwsLCwsLCwsLCwsLCwsLCwsLCwsLCwsLCwsLCwsLCwsLCwsLCwsLP/AABEIALcBEwMBIgACEQEDEQH/xAAcAAACAgMBAQAAAAAAAAAAAAAFBgMEAAIHAQj/xABAEAACAQIEBAQEBAUDAgUFAAABAhEDIQAEEjEFIkFRBhNhcQcygZFCUqGxFCPB4fBictGS8RUkM0OCFlOisuL/xAAYAQADAQEAAAAAAAAAAAAAAAAAAQIDBP/EACQRAAICAwADAAICAwAAAAAAAAABAhESITEDQVETYXHwBCIy/9oADAMBAAIRAxEAPwBMNPymBOoDowNx3g9P8vjZqasbsxINp5ie3XFjLVAXu0wffbsMXK/D0kFOW8sFFj6QeUHa46ewxJVFXi9OotNRSCE2ksSWgixA0QOo/wCcL+Zp5imoXVU5WPWVPykRYWBmxFvrZp/haqDVcrF4MH6gm31JF5kYGVM7fTEDptYmTcWJkSPqMIbFDN5Bp6Fj67/3/e+Ky5J5Ag4Y83lockbjS22xvcTfpPacF6fDKQovWZV1MOQzYTyggC0mdv0xVkU2L9NMwGApm+nUUMQbwYU2PQ27+hx7WrjUsAo8cw6ltx2kRG/5vS9zOZzSyFfmpWMbaYn+pt64G57OEu4JMMwkj/aBb13O/bDJNq5JDASJEAxvMyBYWnv6xfeuKsVNImHCg+25/Tr0xJUmBdibafv1BNrifW+K3zOFkc0AnsJ/WQPfCGW6nGivyQoCMAY+YsecxsCbLJ6AYgy2c8lSu53MdDG0+g/UntjXNKPMMCyKIEdrD9f64o1VO563wwLoq6tTWXUZtPeTbp7nE2aoME1AAqh3AkSY3Pewsd5wKRiDI6YJHizGYWfSJ7W9oG3XABrk6TMzFJJFy4MKvqzGABvvEmce5tVPIhaq56qIUdTE3b3sB674gzFYaYiLyV0xFh1mT6A7D3OJOEZhkfWqK0QJf5VJNido2InpgBbZ7R4WW2BkWOogc3YCZIHf7xhi4cVyrMarU9bLClCDFyGHLfVYSe0XxUbhrGPMqQDq1Np5vUC4kGdrbXttLSyho5g0aZVwyqSyrKlWUN+IAyAR3v1xD2aR1sEZpA1RtIsSSDt3a5PWP2xbyudIF9P4mu0WJ1QYUnp32jEHEK6VHYqQOq6QYi472IEYk4Xl6YYyjVNpIBsd9wY/zfFeiV0LUuJKFQKxqNrFtwsn9IFvpgrWg/6gLHpHvsB7TOBn8NTdwGYUzGoAjVpQdTp+rLMyLmAQcbCur6koP5lLVCzyn1tNhPvtOIa+Gif09bKaySSD0PNMztA3mYuOsTbEh4Iju73ZfV2Yggwwnc7AzM7i0YH0M/obygtFi8GXlhfuAd9rgAjqbYZOC1yUJIUMLMBqImQTpm9wdjtbA20EUpOivknFJSAQKazqVwHHMQDAaYBPaOvfFwcAoVBel5bwCrUn0kxeQIbT7CInGCkrEhgT09Y9uoxepVzAU7gRqmLD5ukXsLYycn6N4wV7KebzTUEYuytpHKSNLMegYhtJJNrAd++FrjnF6+ZKoiNRSJaZXUd4JH4RsL339mHiuSRg9SoQVRYppEBTKjVvczb0Gwvisco5sF1E3BG/3/p++Kgl0nyt8Qr1SqLD3be5IVZ/CJnXHQRbvg1wHjiaBTDhFspJ06gLAkAbiOkbjArMUtNTUVDRbSYgg+twcQ5StQRlGn+YtpEi4vN7W2+l5xtVnOm0NOS4TkWKsKlUhF+UoQheRDDVdgLnQZJ31dMQ+O6JXymBleZRyxf5pMenvH7UczxCJ01KaOu6lWLarzCloEdTf6Y34nxhK+VWk5ZaiENqgGTbYbgGfsPS+WLUkzXKLg48FOtzXI+u3+D3xNl23JJJMnVMk9L9rzc4MZTw9l3C+ZnEQsASNJWJ3ktAmZFu2CtDwUulmo1UrBljWNLaYKkxDEKT1m8e+NH5ImUfFJip5yfmQe9ME/UxjMOA8B5gfKoI7lqg9dlEfbGYX5I/R/hn8AxzLK2qDBM7bT+/t1w1U8wpvPRfU33APvhXrUgJ+lvS3+e2J6GYKPpInta97f1wdEnQ6Zfn/loCXtCyZ+ne/wDXAfjPCgDoZCp/KwiAdiNtM2sLHqDjsHgvw5Sp0kcqjVYk1ALmR67WMW3wC+LWV5abosga/MYAmAANyLKLNvGDGisrORvlGUH8a+nzDvI6iOo/TEIWo6qtMkqIJmSQBtETae8bY6z4e+FtKtRWpVqvrInTTKhRMmJ0kk33kfpdP4nw98hxVKDVEZaqNouNUzK6xAudOnqDJgjYPaRNJsqZbgBIIdTcDUbdZ2Pfr03GFrM+Gq61DySAItEyNvb9elsdHauosTpt129b7feMQ1NLCxU+xBH74xzaNX4kzlhWojEujAWiVMW3I2BtP9sS1OGFdDBkYEWKEsC1hpmILER2+vXoVWjT6sn1I1fvgdnMlRqCBTL73jQAepDET9gcWp2Q/HRz9zrciY1sCTAsI9PQ7e2Ja7qQbfXr6dcH6600pNVdUc06jUlgWBCggNJ54M2b8vWCCtZrOtVqF6hLk3k9fp2HYRjRbM5KjKWXB+V13sCL+5H/AHxrVc0nIVpjeRb7ehxYyppncC32/fFNaRqHlBJ/Qe5wxGIhqNEgerHDjwcU6VBQ1B6moTIUQTsSC1juRI9MLvD8kNWlmQgWIBt33kT/AJGGenTdBpgFdl6G/QSflmT6TjOe9G3i1sr1AAiq6FfmIAK/LaBIkDfbp06AGcp4oR6FSn5YdgrL5QaJEG5awQTHqbehAnO8Od/mYJEiR/yT0jsMUctxLKUUCSX6llW5I9SQO4wnFSWxqTiwAKDqyBrbRtsfbBrhNby6hLLNPy9Z6G8QBYyWeFiDvPfFFWLugZSRpkrMRY3H79e2LeVyr1RTRV1MQw0xJuJBgm0EGDbeffR82Yq70Zlc+xfzNOo6pYggGNjAiyxYD/aBtglxOiKlM+WSqxJtcgbA7WgD2xHlOGMjOifOjQRuY36Wi/2xaQC66wBJgECYmwN8JlXWmDMjop6lcqGIgajFtokGdif0w1prq81UlmIAmYEAW2va8TMSYjbAmvRBQalDdJIA6yb4O5Dh9ID+W0zfSPwnpHYdIuNsZ+R6NPEk2aHKqPmt69B/nfGxyY1AsSTa4kn6/T0xfq0LGTDAD5TN/S0H6euFnj/iMZeUQ66nbcIT+YgXJ/L6XxlFt8OqUVFbNPE/iAKyUEZSdQaoz3HQqpHvzH/44kyvEdTDzUjs1J9IO1yVYdO4EYpcIpCirVHGutU5pYcwH+ozy9SQDJtiHN8OzVYAu/MVLogMdSTqmwIEXnYADtjZJcOZybdjLxjL0XRXUVmv/MlRUkf6GYBtViY1GP1wvHgdOswK0dOszeq2odZblIBi8C3qcVqCZpDqdoVWgozkliCAQIHLvYmB6nbDJX8QliRTpqHbSi7HYSJYG4BKkX77YKa4GSl0HcQ4Qk62QipEFlfUKkCLoE+Y+hA7jrgfm+CLQcF6iwFsCRIHouqb/wBdsb5nxIy6lonVUPKKpG0GG0WAEkC/S3U288PZSGb8TDd5BlvfvHr16YraIdNlc1KKnnabDlC6ZE3HNG46j0w4N4ic3o6EEQvKG2AkDpAECCLRinXr09MVFYoZuFJUSIvG3v6C4xSoUlpgostqOpQOm9vt37fTEun0pXHhNmuJ5guSWdT1EJ/RAP0xmMq59gxBBmeov+23b0xmHr4S2/pR4m5O28gk9wf64s+FaFQ5rL6UWq6VA6ozBVIUluZ/whYk77eoGJs1mlgQBAN7Gw6tIJ27QLxhr+HXhanmKxrVCummwAQFvnF5IFxAIIB7mRAvUdkM6kKjPU5Z0xcqRBPpeZHsPecEqmUXTsP8EYiGTVF5AAQBA29P2j7YS/E/ivMxVpUjTpOqjmaXILHlIEAQVETeCwIm4xbdCSLvG/FtHJlMt5iUqlT/ANPUvKqTDOdgQvRZG3aYW/F/w5pZh1zL5vTmHdVoupUJYllEbs8ajytNrbE4h4f8LGzba8/VqVpqOyKWOpFawVmmSBCGFgAhtxhi4l8PMuEWPNlahqqBWqLFQ31ABomSbxaT3OCrAF+KvD38FSFU1g4JCwVCktFyIaIsTEE457muOq5YLTd9PzEIzH6mLbYJ/FKia1emr5hq1NWdEQaOVwKZKwDDMA4U9TG2Cnhnwa+WpBHQq78xD8sbxbb63vO1owlS2kbRt9YvcPz1PSJKg9RMD7kx+uIOL8XMFaQmbawVMf7VJkn1ItNgcOud4ayfNTBU/mEidx97/b1wEzPAsu0jy0UnfRb9Jj9MZZq9o1cHWmcuzmXfL6qbidcXvuDMiYM3IuOpwOnD7x7wuqwyMwpruCAdJJAnb5SYBtbrPR2+EvgTKV6NXMVadGsxfQqushVAhpXVEtq3KgjSCN5x0xkmcso0cMUTh/8Ahb4fTPZkUaiTRpoWqAEgsTYCQQ0TJJH5YkSMTfGfhVDL59Rlaapqp6qioIWdRA5QAq7EW7XvJIfwl4sfheZFRV8zUoFRJI5RBtezTMEgwAR1OKJPpjJ+F8rSTSlCkoC6LIvy25SYkiwmd4E45n4t8FZgZp/4Okgp+Xr0DSkMCQQgkS0Qx2ux7gYIZX44UHRIo1gztoE6QAbwZBM30Db8R3gjDtweq1em7ty+YCBpNwNrHuCTfv0wPY1a2j524vw+vq8mojUttamCxmCo3tP+bHAxOFAO6qNQR2TV05SQD9Y/fHS/jcabVMutKoBUAYAKYbTb5jMsNQtPWfXC54Y+GVfPZcMjrRpGwdhqape5FwNEkiZkkbWnAl8G3fRap5hSz000kRZj3VXgT7En6YIeF+HFX82sxtBRUOkzEXIghQItbt1gsPGfho2SVWPNT/0zqmxkiP8A8pIFh71KOXI5jqHvt6ROIboznP0gjms0ukgQAw6Dvudt/XAR6YBIgQcSVHBN3T6Gf2nGigdCY/2z+8YzMek9RMwKamjWpqgM6SBeL85JkL/t7e2NVzSlmqNUAUTJLWHoe14t7emNKdcKIiZ7xv077HGrZqQQRKncG8/pthbZpaoNUM0lSnrViAbiJBKkeokD7HAbN06TNqcddVrBmAAUtFyAO2NWzJ2At2vGInIiTaN+3/bCSoeci1XCIjEgObRUMGdvWFWegsbTJuYclJqNU1SpsSIIMXAF/lnt16mxxSynEHYQqEUiYDsbSJMhbETfBehlA1ECBzwovEywufrb/vi26R1ZWinxCgKgARiGBi0ybSZntue8Yg4g1VKTVCgGkaAVkMFJAd77mOUf73PScN3FvDYouH0jQR8hiFMqdpNp2juPTAnPVw+obhpUjoQQQPfefQx2wlNN6CrVidVyYVldYKNEE9wJ+k7j29MEsnnkRiwR9Mxy2vF+UWbf3Mg7DFPP8Kr5dJT+ZSIupGrR7xcDswj6YE0+LE2YHTMkIYuNiCQTI98baZluIytxsOTpp1Hi1wAPrJGPaHG2XW3lQflgkvCnqOnpE9diJGAmY4gz6GVdxuXvIJBmNMb/AGM4u0Aac+Yygt+WP/2g3sNlO++FiPN2GqPEcuygtTRidyxIJ9wTbGY0yr0SgJNST2II+hN4xmM6RpkyomYUn5yGFlMkADZgJIEQPrF43w5+DvEaZVKhANRqirARgNLqXAnVPzBl2nY2ECVSpw/TH83cWkCeo+a53n3HbYUM/lmSNpYHSetok7eoH1xfvRlVdOgcR+LtU0XNKnzrdtbGAp3IAAJ0tpBvsfeFnwl4kfMZmjqcCs+YBZYM1QVYAgzpULABBtZT0grOfzrip5yt+FSQQQNTKdQgyChM7xIOLPBs+MnnUzWXGtUaVDAgkFWV4gmNJJAJn8JggHF/yL+D6PfjBytItVU6URmMCSdImFUG5ImL4WfEmfTigFCi9SSNavRraILDUgdQ11YXupIANlMFkTxT8T8xm6J00zTQEBpIkgqb2FuYde4jSZwo0+P18uKNek1SkwlbFgpKGV1DZgUZRfoMDYDl4k4ZUyNXLpVpLFKrVqq6kkP5hUVAZTk02sAdwR1BKV/GmZzeZpU0XzKelS1QEAoGAYrAiWUyDO8Ei18KnijxdUz1XS/KtM2AMzIJBuI+X67774YfA/FVypXWAlE8zVJiGFl1QdMRIB5Y2vJOM5RT0aRk1saanB8waesAkTPzTsRMg22/frgTU1df0gfoBhwzvj7LaCiOrGw00+dpMgDSkt0No94xzrivimlTY+ZqSob+XoJc9uWB92jrjn8vhxSxN4eW7yKfi+ppylQAEM0KI/1MBc9BEj6xhg4BWy+Ry7U81WrNnPKYt5BJgBgvLcIzAkczcp0npMracQNStRqVtCorK4oM+nqCdbfmKmIiwJgEknHlbKhhXK6VeowYtCxp163tBPNVFOJB5dUnG3jWMdmU3b0Jeaz71ahapUqVKjPBqMTJXYCZtPQDaIxtXqly4N01QsqDAkizHuQe4scGV4FRUAkqxXqsATI6wAY9J2N7YI0uH01IVVQhbjWJ5iATu2mA2qIFwe5vpfwy/TBuYSnRp5UkSWpVKoL8w1M7ohIJEgCkD9dsEct414hl6Ksa4KkrTSFWpK6NRBlQWgFJvPNv1xN4iFCs1LVT8sU6KUpRvyyPyhQDMwR1PtiV8pkqtClSStBpAsWdG1GozFnPKSpUDQu+yzIIGHwdISsxmquYZ3q1SGeWd2J9iAOu8AD0GPo/4d52nVyVE0wyoEUAMeaFECRJjadzvhF4N8O+GSpNWjWZd4ZFUx/pmYHYki18Xs2KuVfUrlaRL6Qp5TtuTEkTfpLR0xLlQRhkNPxIza0snUM3ZSoEkEk2WCIO99xjhWapskGpK6p0l5GqN4neMMvHfiLAIpE1qiiAdXII2uLsbn5f+oYS87xsVQzVmY1T8zGRPYACIHQAW64W5fwTOC9vZYq5+mlmZQfrP2E4gXxDS6M32OAlVE03kHosn7z9en/aJsqsSDHod/74rAzxR9A+Evh1TqZZWrrU81gSyMSmmZAACkXAgyZuTMbAT8R/hoKGTarlndXpjUw18rKBzXY6gQsn5rgRE3w5fD/xTRq5ZAj6iFUN31wJlZMDtJNovJgR+LfGlE0GFJtVXSSoSGYWIDixgKROo2t9DdItI+ZAKrmZck9ZP74ZfDvg8uddRiAOgFz7jqPTDzwz4Ys+SXN8lhrC9dEXaRI7nTG3WeXG/D6SWjYGPsb+3+d8Q2aQin0X8rkVVaSz8w+SbgxZl7CziOszEQcMGUZadegrDkDFm7QogTIj52XcR0wK4ZwVqDSYIhrg/iYydR3iI6Wvvg5wIb5jldXEAQOVBPQyDN2PUAj8tuPzSxdstlrjdOKVUAkIVY3nkIBIKybD06dOuE/yCIkEBgB7TA/aRBi84L+JswQi0aRXy6ogkseVVI1aR2IIH1xTY8pMTpBIsOksN7HbbB/j5NWwSIVqsYXXciB0v7xb++AHG/DRYl6akNY6V/FPUf6vS0z33sK5DA9JBI+oJ+8YbqeWQltJWQumDsDuCx3+5746eDrPpyupRqqNR5dJmDY9p29f3xcy2SeooaoyldlQEA2uBHRTO+32jDB4o4MpbWPlYjV2JsBG8T19Y74EVR5dMC+rpsQZWJIMHVaQQZ3t1OlmDjTJEoqAA3KRuA//APYn364zE1LiNEAa0BbqTrBn1AOMwitDm/hlKHEVy9aoVplxLlolSusAEmxJ5ZBHNNtsdJzGR4Vk08xqdCn+EuyqCfQswknpH98fPPHPEdWvmKlTMMy1TOqJiVACrp1bADT36ksZnShSY09dMAglhdQQwkEq0iXuN+hANsNaIux38N+GGz1SoMrC5cVW5idOoTKgAA/gIvAAmLbYJ5z4O1lWo8UhHyiSSRbqRYmNiDvuN8XPhX4soUaCUWVaL6mJsQDsZDMTLEFVCzNrAi+DfiP4kLDJR/mPHygrtpJk3FoEwJYzAvilFdKtnJszlfK86n5RPmAIVbSzAI0ypmRcXIJ+kCKVHhI0CXJGqw8yYkBflIBBgD8NwAATtiweIa2aqOcsxcheUEnqIg7z1J++CFLNabPSi45Z1WgM1mBDGYsPzARjO2VSKg8PAt5lSqUsNTC2kBdKztYAAGSPUzOH3wJ/BaAld6eYqCSAwQwnKvKgF72lhN+g3VkylB9cR0jmE9L6IAGmwFiZ9QI8r8HVULM6ohBB1c1nGgwSpAaIvE26RIFLexuLrR0fK+IOE5LMuaS00qVFXYBZjUqquy9LqLyQfXCd4j8UUuJZlfLZlenKqUU7GJ5tMFesG3afmKdleEO+lKdQakOq3zbAW9BpmwO9zsMT0PDGYDct0PzaCFJGxknrtM9cW3ZmtMY62VqodJCP1JI0SARp+WYY3/DinmeHGWYU6bKQCQXOtTba4n09TNsS1OKvyrUpxpgDUu56ESSDeYA7DczjXL6gx0rWFpaQ5HNMmGUjc/haDJN7RBrpg5KtMMA9N1jbUxjpYS2236dMXsnVAKlTTAHR+YET15wBtGoQenri9QpHMaqYSoDBbUiTBsL8nU2uD6dTgWPD7aoql6ViTrp6mLeiqFIGx5gD3wWSosmWiHALAtseXmHWIUoNPv2Hri94cy/D6WZWpXy6OLgAhIVpFylptIAg+xtAz/6Vcswp1qTxAYPTalfsQQyzsbmLjFPNZCpRqhXpmabqSoK3AYRClgY9V+h64E/2DTXoJ+JUy1XMVWyqulIQV8sgDVbVCkQEm+46wNhgPTkCBVczurqGA3PSd/cT+mM4ZTGXLCohAJJGpDTIkzE1IBHrqn3mxEcSpOvNb/dBH/UJUHbqMWRYKqZNREUKLgQfm8uDAm4Noafpivn+GLVOryzRP5lcMAenLEgeob6YPU+Goyk6l0b6lVXEAXmWB+v7ddaPCUZQyQRM6jqU7+xHcWG+FYJWLFHwu7GTWM/mh/rcx++NK3hyooDmKgJIkFQQR6apb7T2w40ODUySrG52Nj6Afh7b9J2xtQ4Gw66QZAYTa0nVAAm4MEgehuAWFWK/hvJnzxTZTzAlZkRA1kr6QskHcX9zfhjxZmKFZa1KA7LpqK4NzykzEWPKR9sXMlws0nqEszl8vWSnaAruhpy0SbKzWEm4N4jC5kqdXLVNSeXqU2lTAsRcHfc9BBjC7sfNHZfC+YyzcIX+a+laTM5ViLwxKwbRMgLEQF6G6NwtwwVpZGI5lBtNgTBkdOowPyRcU6acgNRGrOFk2VzSRTLWLQahBuIUcotizlVYRIMH7eu+3fDbsqOthfWLX/qZ97dfTENfNMqs2kvpE6V3YDbrc2gH6XtivmK/lrcOTeyjUT1Ft98RVM3G1xGzW7d4It3GMJxy1JG6r0a6DXbztJToiHcLuQYmCWJPtp7YjTLwRGz8pBtIMagRfr19MbjNQJA0E9tvqJ/X/jE1Ng5hmhSL6SQZjSJIggXN/bpidxWhqKdIXcwQrFW3BIwZVgH0MecQGAk3AB2IPW+0YE0qemt55QikHOhOpAnQTIsAYbT0+kY3pcQPO7tSADM0kG2qOuqfoAfY7DUy4y3V4ZVqqZYIokzOpiOlrBe839I3wIauUXS3lgloseYjtAVpkRvc2nAmvx+o/wDKpMwBO5NySdh+UT/g2xb4ZwvTzG7dWmfoN/74uvpDknwvJRokA6WmBPOy368osBP974zFnUO0+uo/0tjMIdv4FfE/igZ3OJVy3DlYoRJHzVEUfzKdZRb5QU0kEgWBMwW7J+J18QA5PLouWoLz1CwRqmlSunyk+RZJgtzQPcTw/MUhMgxAIJB3InaBtt9p64myeZeiFam7U3Oohk1qwggTqAuCQdpjT0xZjY6fEDwZS4bXRUrNX5NYSpBKXhQw2KsZIsvytvaEasGqNILMQpJiSQACW2GwEknsDib/AMTp1dRzAqGob+aplmYAhQ+oxEkEtcnTHWRf4o+VY0zlUqLJIK1agLMJhSYpqlMRaAxG82WcA7KXDsn8ulobVqW42jqCe/79ejZRpVGjXVXUsMAwk9RfSAQDfeL99sBcmyIQpUqZiTab97ATuZJG98XKuZaQtQO6sBfYiQATpIgi0ybnuRjNmidBkZ15N1BPRZNoJFoEgz67Yt5XOEqp08oB5tBC99x6kmPf2xSy+Vsqq2sbDVpYKO+pbQNgAYsLnbElbSv5ZkAFiVJAG+sjoS0xOwuMTSNboiqorNFWmygEQxQ6dz+JAdJ26yL3kTi0mXYfLUcQLAtrUGI/Ep+lzuOu1OoSOemepJaSwFoB1bjpv9h1ynny7X0gi6kNokXjl1tM+pHtijNVZtUr1lnV5dQmx+ZJtaxYqeg2EftoOOkfMhCixMzPYxJMX3/4GNXckiU5QYB0qTftIUibH1/f3UqbEpDGQP5Y1TfpDEgbHtgoe/Q8+CfiBk8vQ0OwVySW9ZNrCYMWjsk9hgD4s8c5bN1nAY0SqhOfVTLCQ0/KYgxAIkgn8xhD8QLraPmIB7b2mY9IgADf0jAvI02BOkk3Go3jrzMbwLm9rXxdWjLKmNOcz680VCOQy+hr/wC4adjIBkjeSZtihkOJVVhghMmDaw6QCBMRvewBtucG8kqCGASq0grJYCQPm0lY+5+uJxmDq1GlMktyxYEbCCzABrzEDSDacCaG0y3kOPtU/ltQq69gaTnmiBOkhl3i0D2F8UeKLSYk+WoIEBRQFFr25iJBOoRveTttixwTxUOHM1WnTUs0goW1GCSWgagytIW7b9MD6nic52tUrVAFLENpgAaROqwM2VestLE4ivaLu9NlbOcOp011q1ZBUBDATBsABJJRiQW9rd8F8lxCkwUCyAQRf25iQCt9zH0xVPEwUkIac/gERMXvaJmbAbARsDV/jhCgoxv8ttu24t7Rh7E0g3lKLA2nSJ1QJVgtyUI3IIMFSOmMq8c0gBRNMGwaL7kkwdjO0zsJOAmWzDNISrUCtGpSzAQLjUGJtv6G8DEB4e2okuYJnqVkzG57RHUd8Or6S3XBlSurofLsuoGL7kwBB2vax679vMzklB1KbmYLIB79SL7TBvgJ/AVFPIxBESVI2gm5kqRuNj1Hpi638QQv/mHB7GnTKztYaVg/v+mFRaZtRs5mANBEiDsQTeB0U/bYYkqsVE3AP3/v/XEbZwqOepTUi+oBSCbzqGsm41AjtveDiBCzaj1MExpiNuXSx5fUkm1wDiWvZaeqNaWZckqSpWeWA236g3jqN9u+IhEmd+1u+1v1PfFlaZUw0z9OvoLT/lsbnIGSSWv6yT99h7/rhh6B7M2o7sBJkncW94ExJMb48HEIbTpBYC8fUbjfrtb+pNMhMCRvbVYT/wA+p/QY1XKfSJHee2FaQYtgn+DZjJjvCiwJ63J/pirm+DmqAXLELstgvvAAE736zhiy2RCgQTBt7x6n7ddsa/w0SJG8j2PTvb7QR6wKYn4xUocCRXGluYzCkddrXBJ9BO+CIyjqLbepI9+n798G8vwumxMaTB2BBKx3GwjEfD6hRtFYJTYxDgyjgWsT8pFyFb136XdkqDQNpUbXIJ7hRjMM7ZFCZ1foD+s4zBX9/qCn8OX1V1iCCIAUWgCLCwteJJgkksTcziF306lAUTpFyZERJExGr1FtrYr5ptFR1DagrEah1gxI98SZPMEkKSuxPMPQmLXkxAHcjbFGR4XF5Ent06yZHXpEdfS8lLM8xhdQPoIJ9jtHfG3EaTUKhR0XUB9LgXEGLXv98V6ed6Eb2ta3vf8AbAJHQsn4to1ciuXXh1BcwAEFVSqvYAeZGmSTeQWgEg7TgHxiq6VXogK7pYmk4ddgYWJkREgE9R7LNWtPWfc/1x0v4H8Wo0qtRGpE1X+WppJXSAJUn8MG/rI9MFWyr0KVPi7AmdPKIk3P1IIvB26HoOhV+P1HQjWyOBIIIAJG0kzp6bW9sd2q+GsrWdqrpT1OACSFmxBA6naYwGr/AAvptXFeixoOs6fL0rBiJjQQTcgnqN5gYbihJtHFldEpgFVLWZmbkm8AWgsJ6m/UbYny3EIaNQNMz/LdtSydrwOrH29d8GPif4R/gYfzRU81iCHK+ZPzSIAJBvNoEqNjgR4OqVMuVzZydXMJSq6wQpFJBBFRvk065CFSOVdFwOkuI7oKVMg6pqak6Btj5bIrTsASt7eptjQMqD5XYFbAUyHECRBMLpnte/acNHiv4tU83kq1NAtLkIZa41M5BWERUJjVJ52MDTEGZHO6fGEqABEAPeDEmJgTEC+87n3ENGikj3MZlajEMrLcXaAQL2blgC8zP36wPlwbgz2NvYHriXMMzsIK6SGIKjUdiQCIO8Rqt0mLkwDMapgfZpHpbe579TsLHGqZjJbCXDKBBkA9JIW+ndWMbyPQ+hOwOUs3JIUuGsQrDmI9AU3kTAiPTFbw7maa0Sq6ASSWMgmdth6CwsfucUuNZeoSSgWqT2ElYB+VS0ztfSYCiCLyrtmlUrLPEM01RYqK4g2L+l//AImf+NsV/LS6vOkQeUk7mxMgySY6jffAjOccrxpqFx/uB94JIkjexNsb5PjAKQrDUVhlClifuCI6z6DBjXCcrYepVvMV6SIpF4Z5LRMfP0BnVfaBe2KlPKKWprUISmGUEhSWUFtLaYB1EENYSJBuQIxZ4fllqUfNNTSVtDhgpjSyiFXUNotImJubxVuVSxqcjjlPadywmFJ6GQbdJxC7ot8sP+MeB8PyzUHyWY1F9WsGqtRdhDHqCxOxIFpAtgdTFpLIevKem1gCbD0HWcA1y7021uQ4TYOARIOoAiTILW07xIMCcb8FKhiQSCCInmi0XGoaYPX0vimRGQbfIlTKsSeoEA9upvEf3xLQQsL302IJuCPsPve2x6w0KLabObH55YjqROmTEDqIsesDAytka2olCRMHmAUMSPcGIMbmO2BIeVehhLxsG/bp+VReb7dbztinUqIFkiDe+mL3kmOscsSe9xY1P4+pTaairp9GBI+0biYB/SMEstXWsxBaFnSWDA2NiRBmAL3+pw6HkB6HG6K1QKpIUklWM6SbReYURJg9Ym27D5gJMEQbj62/z+2NPiH4By2VpU/KzBqGoflJUtEEhuWAU6SR1G8nAvgWb/lqjSGQaSCN426dRfsfvjOUaRrCVsOggjqPp6/2xE1MT6740avsCZtP6DEVHNAWMz0n1v26DGUDab2WaiiZ7/5/f64qPSMhunaPp/Tb1xHWzMm3QdNt/riekhmDe1ziiSPMC3yaiO8foT/TGV2kEGTIJ0jrEECNp2j6YnIta57f84woZm1og/Xt3w7CvgMpsWAP8wT08xlj00zYjaMZgoX7mPqB+lsZishYnPuN8ELVEq01PlZgBlIuuuP5qSNmSpqtvp0mIIw4H4WlqCVNLiB8y9bWkQeo6RvgbkWOXrClTdyW/wDUpoxemBJI8xQIYkWURyzPpjoPiHxU+S4YYP8AMYaaYnZmiOWIIXe5i0Qcbrhx0cV8ScNalWKszM0SdfzXmJgmCReO3bAkLg2mTZwz1CTUeWLNuSb7zubm/pisuRYH5R73gDrfr/npiABxU4afDfxCzmVonLUQrKxOkEEkFuwBAMnuCZA7RgM+TOxF+gG+2/Ux/lseZLNvl6qVQIdGDLIm4/z/ALYaGd+4OuaFNFauXYC7FVF+0ACAT9fXfFzPeMa1IrTCAsxCiH6tYdO5jftjkTfFDNhToVUMfMV1EHqQIA+84D5fxLmcxncu1WqXIr02AgKA2pYsAB/h74bCxhq8bo8S4jUTilc0qaB6dPy9OkEP+chgpIHzmZgCRbHXz4vyVHKKlCpRbQgWmiMtyFkDl2EXPQAknHy2xLN3JP6nFyplsxRpyQ6JUt1AJHQjvvv6+uJAtcaWiuZqDLsa1ENysV0BtpgA2XVMX2icV+HZp6cwJDQYaNJvAJkjYyJB7+uKBc998dW+DnhXK5im1evzulTSoY8qxpYEA/MTP2H1wVYcFfL8R86pTWmOdzCqSVDMT1+Y2sQZ737NvFPhPmqVFq4rAmJNMAhdpIDGx92UXN43w4+Os7k8rl20Ukaso10hpBYODCt3ABM92Abe+KGW8dZytkXD0Vo1QhKioWIeFd3JCgGmIWAGMszBRAk4aSQ22xIyHwrz+Zo+eKdIKRKhzzMu4IgGxG0mT2je5wv4ZcTAZ6iQFBhfOEmOgiV2HVgIO4O3UPDXEMzQyVCnXpBn0ICaVxaBcEDmC7gWJBgwRDXlc+lRZ3A/t/zhtIR828R86gzJ5ekj5ldAZ6SJMTMibjEHD+OaCFq6UWTcoPpIUwO0xvF7TjpPxw8jyaVSTq1gLF7EHVy9RAG3UC/Q8Z/jeYMrExFosfufpiHFFqTGh8y9WgPkLSSACIPMLklgZ+aNIjYSNjWyucqKNbBiCOYGSnQySvQ/mJjf3wvSPmYabx8piQIsRufrucFMjxaFCkbQAeZQfsLWvft64VUF30LVeI0hTZeWoWkSAuxB3IkzMfKCbHYkHHvCcmGSoFqKmlRcneJtvcGRt1Ij0H1BYO9IUqbkhGXWAxEFiJmTBWwJAmffMtmkWppX5AJLi3SykEEaiwMffcnDJfQvUqFTEk2sQdwbnsehBiB++LnDqqilU1DZlZQDfTZTzXiSpsL9RGKdTivIlKmzaAVOgvuxJBPTck294A3xAM7qRgXuGPLsbsCZYMQW0gi8n1MQU9oaSTLoz1R5RggpExz8wcXgSBqkct46W9Js6zLSKA7BSGEKSsEQoIGx02AGxiCYwOyyLM6hBBBIhbCDyiASYANtg03MHA6vmC9fRSfR+Q36zHKeXcwSen1GDo7rpUfMVabDUx6wWUmN7RYRc81yPtgyeLUjTARdVfrFh80TqfTK7ELIYatxBOLP/hop0wlcSzcxJEt0iFuBvsLkwdxet/8ATDPWVMvTcOQWCSZkSCQk+ZY+47kYrT6KmjDxEzDrUp9RrRo7bif1tfFunVV7Aqw7hge0zB/yBir/AOHvl9dPMB0qLMAoCDMapcSVOxvpMab7QHzmWqNTer5XmUw4TzggIlhrCmVs2n7bdcRgr0X+RpbGukoQiSD6yIjv9P6YxuLUknVUpD3df2nCbkuCebfy9iCxuLEmZvY9dj0ODSUMvp8s0UCNcEQGgXGljJmN5O8d8LD6xryP0i7U8UL/AO2oeTYzpU77k33HQQe43xQGfr1vmczN6a/y0VQYaSCGc9Y1fe2JaZAWSohZ+QW2JMEaTqAi0ybxGK+YQ6gAdDA9wNrGSPxD5rWuYA3w0hOTLQy8W8oT1hJE9b6hN+vXHuK+VryoOuqN7RTPXpqGqPf9ce4MWLJBHg/i2krsxZlUiyqGBB7sZBIsLCYne16XiDxGa1dWceZQV5BWFJErMqSwCkg6TY3uZnA3OcKWCGIBEqoUDmIkCwnSdVzaDfY3NHJ0lMgNE20EWmJF9pFr+pxo26ogb6mQpmmPLUsQD8pIa1/kiGi45SYLT2wBq5imGXSxlTJYSZN7Cb39BNh12u5H5tyJBcnUw97C5BuI2PawxLxzhorK9VRFQXMW1rEkGQObr3O15kQpfTRxvaArVFLLYuxJWxG5soBWfMbuRAtvcnE2SekCGcAsxISmoDO5Nrx8q/qbEWvit/HLSlvmqsukKJmmsC+obGLR2mY6x5DNFJqEA1Cw5jNhNwt7lrzbawNzDeyFSJOJZZ11oyim6mXKkEBegkEiSSAL/vgaaLCHpm6nUG2YGZHSJ2MjBLitNncszy1TnKruJ1bnobG3QH1wKraFsDqabkGYv32No+WffFED/wDD3geV4lnFcq9CogL1UUA0XOwKX1UiTcpDLvBUQAwfGGjlqGUFGmyGo7rCzJCrMkAbQbSY3IE4HfCvimXyxrVK1VUqSsFmkNTPylLS3NqBi4sCBGFLx/xs57N1K4b+Wp00hP4VkzG4ky0QN/TAMWamQYe3fph78E5w0ctlwAP5ubrow62o0dAnoSzECe+B2T+H2eq0hU0rsW0NZoFuwXsd9iN9sG/CvCiv8LTzKhXbMVqypUj5adNaeqDuC4sB/wDaJ2GAB7peGW1iHKyRI1tBPqAQbgRvePpg5xLK061BqRsSrqWVZIBBUm4vewHodoMEshkVIFo2i95BkESJ+m2JeN0lRIUrdgWkkAAmWOxuBJANu8C+HSQNidkPiHRy7rlcxUU1lprqJFmJtAN+YxOn/VYmMI3jrxeauYAoV2y4khqi6g7C6wqrc9rlQTG0ThM8Y8XGazT1hKrAVQYJ0iw2JuTLHtMSYxJRygapRqGFqDQHp1OQuBADoWhSSoFiQdQkSDZNgXOF+HaudztNK1Wo4Kly1RjIHRSxMSTEwTE47NnfhVwwZeBSRGj5wzagYvzarnfe3p0wlaUDLVosGZIuptbeQFJPUEWt1FsBc/47zlenmKTFaZpoSrUy3MRVpruzGBBc97+gw00Ai5xfKrOiuH0MV1gWaDEieh9cOfA/h1nMzSpVwqU6VUjmM6lW/NospDbgTJsbCThGr5JlIkjm6/8AOOxeDuP1qdHLZcEGmlBajAgyS1SsoggiwVU+kib2SAK8a8D5nO5WhQr1eTLppSoFuxiCWWTJCqIAO/vI47ncs2UzDUqul/LcEgyVcDmWYb5WU95uRIx33M/EmjSTy21azICBGY2gkcqkA7mPbvjk3jbjtPN06TujUx/Esillh/LhHqM25JJdIEwAoA3Mt0AvpxZ2WQCwDASqkRZoBKxIPPCn1I649oZlQedzqMSSLxaQDudo3AjebT9JeDvDmWy9ILRRUFttz6sdyfU/8YofEPguSfK1TXpa9KswK/OrAEypJEX6TBsDOFQWcwyXgnPZigtenS1IwBQGoA5BgfKSQLQRJBgWtbFvg3wiz1el5s06JYAhWLSYJsw0kr3vJMAEDDV8OvHRo0kyeep/w1emqKFqDTrTTCMAbzykGLTH0LZ7x8Ms7sVL0CygMttJYkHVNtElb2ifxdFSGcc4xl81lazU8woDKsFTpGpTyyjAgsGmLGbGRKnDF8M+ODh+YLZqm9KjVpwtYqQo5p5jsFaw1QLhdgSR0TiHGsk9Whma+hSpKIX0RLaSDqPUEGCDbUx64as1WRqZUAHWIiJBkW6ER6m2CkFv2U6vBslnUDtTpVVcrU1CIeAVUkj5wBa8j7DFSn4Xo0lagADlywYUyJ0tJYnUeY3iJJiD0Nk3w/4B4nkaJWjnI1wxQUwyIZk6FLAXuDa8gwMZn8txAcRy9ZmdHSkFqKFLUayKQzzJinUM7XuoINsADLxT4XZOoHKUwjN2J06pBDFJibbWEM1pM44v4j4TVymcei7idMq4sGGokHm2abddiLg37FxD4iJQVS9KtpJC8qhonqeYGLdvTtjmPiDxMnEHFYU6gRVCcwJhWOqpIUkREDf8N9xBoN8AFOsVjmEG8yR2AibTB6i97xAF/IV6VSoqUjo1QsknREXLNMqACTtAAFxuKfFMi1GuVYsacSK+wqUzOhqYt8yQIv8AjGwtPwbz9TvRDEKpNl3L8p/MVADOJ6b2NsJjTfC/luI5YqC9Fma8lQI3gd+kdTjMUafFuHoNLrXDD5gVJg9RcTY2v2x7haC2WuLVDKK1E06jAPLgjUrAaWAJNjG4ET0wIHC1KiwBW8/qbH8I7dpxZZn5ncs7n5nJ8wk9C1yVnaSY3iesderyhdTarcpNtJvYTBJIGHdjaZUpgq0iZ6AWP1E77n0n6YIJnA3LJk2I6x2kbe9tzcb4GVVJO4G4Mx9r4scZp+ZSpxpV6a6dZNiszcDYgRvNvU4GhKQH4bkU1bqVDkQZ5lGxEX3ja3fBJnR6iOVKJ2NpMAAi5943ue2K9CgBLIBUZQfMemp0qOvWDaZIix3xWzALGmqvJtJM/eTcyZ+mH7E+EXGRNSoFNls5mZbqo6QCItYkE9o2yvCmiNM2LMTYbWEi9pmPUbY24Lw5qqhtIgNLEn5jH6m84K12emLQwF/UH1tETe36dQRTSm2i8qmmQfykQCf9p0iRsSARcRg34e4LTqeWGjWrb/ha0iZgldr7EDriDg1M13DVAumnBCqLazNzO5i4HSQd5lgyfD2RtRvsdvlIMzAvFtgZG/eYlNRNYeNyOkeFqqUk0HRCrMLqIj1LX3MDpNpOw5v41Wp5orUmIahBpQpIWHAtYr0iCOg3mMXD4tULUphhRYAMysJJmSpETrAHNy3lVLE20rvGK/8AFH+QSBq1VWkrJ2BC7kWDE7mASLW010zp8DnDvi/XAAq5dhE62UyfQkEDr6jpfuseKvibXzStS0ClTY3AJLsJBAYmwHoB13ixgqUASVC6yAZLEwSJuxFyf+cAM5RJhiPmANhb94FpP3wsga0F/BvBzmK4LSwWJJuAL2+4wV8SgUs61aq1KKMCjSVgzMwupcCdKhjqM7xpEySNvC/GaeUyNdjdw2kAG8soKfQkGT6HqMLOXyr5ip5jyS5JMAkm8bkgb23tbDEgx4YZjWCllqKF12BENI3kXYQLj6E3GDni7KpTpBSBqeFPS0hjtfdR+mB3htP4FnqsNQupAALSDMwGIA6CDfeBF6XEeLNm8warSlNPlB6DckwdzHToBhqqEyweEqypqJdCJ1ANI0kWj1WYIMwDy7yXp8OqNQyooJ5jqPKLiRoKu783YMjLF4OipBMYHcBqPVIZEBbYsSQY2jUVggjoOpA746L4a4CqrGpVYgamPUD0lYAmbDCodl3L5DL0lorWCvUJ1FgD0u19gJi3t6EKniGhkq+bXNrLUMooLr+Co86qNNT1LG7EAjQhJOwxZ+I+ayLUkSvVqKqMCVo0w5Ym4hmZVSwO4bfC34fzNTiGYRKVFaeTy51eWTqktN3Yx5lV4uxsFUgAAQV0Yx+GczxPWzPWLGoTUNNlkLqJYwZkXkQDpXaDvhi8jNZhpqGR0QCBIJALdY2mZG8CQMMXh3h4VQWMm8FjMTvEwbwJ29rTgtxCqigQRPpAxfGScs8aeCVapQrw5dKlHW5ZiTSDAMQtwNM7GIE3tg94d4K9akBVaZJYXsoJJVQbyFUhb3JE9bEa/E6asoqmBUbSqsYJPTT+Y26YFcB+IeUeq1GnUWUJVVgjWZCyvdSSLC8T2nABt4i+FtCqlQsgFyVgAEDSBYxPzyfUCPxYXvBXDc7w+np1BytaTTZnA8uCpAAG5OlhtEEEGcMniH4v5Si3lF/MbUVikNZEEg6uYX2i/Xa2F7gHxXylfMMKhOXUkaGcjm3+YgFUA/ruNsKrAd6/jt0A/wDLuTF7gCewMHr1MR2wE4x4qrVlYqppaLgEatRuRJt9lv69MO1DKUKig2i3Wx/5kdetsVuL8JTRAOnrPqTM7G89f2wVY7OL574u0qlG2XbWfwnTpBn80yRt+EThQ4dnhlnSsUJAcEqWlWi5BEkQDYgi4/XPGOX/AIXiFdEIC6tSwIADgPYAmAJIHp0uMSZbNu9JXWQC5p1GamfLWY0k1BYEgvY7BfXCEdm4JxVuNcOq06tHy1c6FYXBCkMCJHQwuq4kNYRGNcj8Jky9Cqpr1IqAqwVUAjWGS0EtBAIk98GfCT0qFFKSsCqKqiABNgCYHf8AfucWvFPjvLZZHVod1Qv5YZASFjVGpgJgzG5GwOHRSZxXiuUo0az06zE1FMMfNYSe8ARfe2/c74zDQnxUyDjUxdCZ5WpaiOnzAx/xt0xmJ/GvpWX6QLrZYOPlBa4m4aNrMJgxvEYC5/w7XKsC4Yn8LIpj3JTX6A9uuBGW8d1w8tTRvaQfvJ/bDHw7xpRqkI4NJ7WaIn0bYexAnHLjOB2Z+PydFjhPhmvmQ1VCtOmDdjygd9IuSBg34f8ABaVE83MVCyQxBYwkBiuokkHZSQLYi4nlnyteCSKVUlk3ADfiXT0Mnr0OK+cz7BQrOdC3AZpUdoU9Rf8ApHXVOUlaejmkoxeNbPPE+fUUxRy4KZf8TAc1Ujb10kRE79hGBmaqeXUXsoUWPQQfpfFnMVdZpkKEkhgoA1RBILxZRA5VuTE2EHGUJr03UKoBqFlbqSBpIJjaOvqcaLSM2rLfB8pAJECSRK9VA5JHfbElZpG/+f5/hxT4Wa9NiiUndOoUSfcHbBerkmDDWlZQ1hFO5MCQJhW+hP1wsqBRbRHwrNKjHVAkDS0CB6G0gHY36Yac5m5o2s7yiqRuzAwQVaCumSSDbrBBxQHAKAWWR2k2UsJJ9Ahjv1sN4tiV3p0qU6XBUcq6GhQbaVLWN9zMmLAQBjnk1I6oKUFR7wLgpohfNKvpnRb5BMwpNxAO14vEzi/Uy2sRsTNpHtDdxsPt7YxcyGQQVibkHpc236wPqb40bMEyxZjpWy2kQSQLAdTv/ght2aJxqhYIVaauFF1a0gDU1wJMC0EfbA0cD10U1NDU5LBSCpvMkjsh6f1w2VeHaqOimACq8voRdR6SRPfCylWWdH5qdQGLBSYmxgmCVg7m6AY6UzjZpluCZesmpSxI/ItvprdZif7Yupwcpyqz3tP8uLXItW2t0/WcBcjmaqIwy7hZuTCkNawIMiVveOvbbBm66gkO2o9afKSNpFgQuwgetrYrYv8AUZhlXVZcgqCAWC6hfuw5J+o3v6xLwMMuttZp2mFAUnfcEg/e9rbYWx/EK4LqSbQHZpJI7KRcz1xZyVXMJdXpAMPl1kwDeBDDY9JsScGw18GLIZOoQqIEVAeVmaTE9BEaiTaTftvFnxh46q0E8qgXHc1N+o2G3pJ+mF2pnq7UyD5RY/jcuajBezTqAVZhNoJ3wCzVaorDUVMD5ZJBHUQe4w1YnXomR69dyai+aDfSSwAnqpBsT3Mzhv8AC/HVyGrzKVUI2m0K6CxEkrBLRa4HSTfCnSztYE+WjKNwumR/1E9uoice5vOVgoLpEzBG1vr+2HbQqVHWKPxWysBvOF2giHkAaSbAE3kwdjBAm8J/iX4vO/JlwCJvUfreSAnbYS28TAMRz+s09IbuJv8A3/THlOk7NBQsfYzisiTziHEHr1GqVGLMxJPa5mB2HYDbFePTBpMqAoCrqc/hFyfYix9hJi9sWM7w5qTaGWmHMXFRWCmJglSRI7TaDOIsdC4MZODuXzNIr5bAMxYQ1/aOgINvXfFWrl6bnkYX6WHSSdzbDAavA3xOrZRfJdTWpGQokalBuYkc0mLEiOmHDLfETM5l/KRQmo7tflIO46XBMj2xyrheRGsif0/5/b1x1jwnwoyjrpJFjNrdCJ7GR9Z6YdsXs0z3AXCkl2JIkKQGuQQLMrAAGTYbAAAwAVTw1ns4uero9Woy0svmhBBCiKTMIp7CX8u0XMY7Bn8uHfS61VXQJKo4F5AhgpDQJJAMiRO9+ZZ45fJ1MwPPSq9euAWH/t0fMFVw8/jYqqQBYKx6gYbaY6NPDdXN0FVMwzLeFfUOUAbFhfeBM2gd7dGyHgyhXWaxljJOq8mQJM7npfa2AlBstVpQ0nlF5Fp69QRY9tjhK43xvN5FgKOZYKAYRocRGwkmP06YdUKxr4l8F8h5rfz3X/SHUAWGwKkj74zHOK3xLzzMSXWTvyx+kwMZh3ECkODAqpnewt6E/wDGL1HIq1I6gGKwGJF7TAEHpJHtHbGYzGT4aRW6IaOUU1KYlmF9KTYAXME7CLwBONBlVqMGdiy6S8ERCgajEen127YzGYPokraIKWYID1GFyDP/AMjINj0ED2xNwSqRCrB5oEjubT7nrjMZgfBI6LkMvpQDfqx6SYmBG3QenbFWpwZKjOyvUVtUNUDXU2B021WEAAEAADtjMZjjt3Z20uBallAq9SYA1EyTG0n/AD9Thf8AGlUU6GvUwJdABJAsdRsBey9Z/bHmMwePch+T/llBK9anT/iIU0SRqQG42GpSYgk9Nj2G+DwAqJqEaLEG8kESDfabGN/2xmMxpLav9nLNU0YmZWOcmBsb7esdcAa9Cmz1Atwx1Kdo6/oZ/T1x5jMPxu4iZUr8IFJRUpkjYMvQTsV/Yj2PePU4jPIoYkLcC0BWMQCQswACfSwvj3GY0W1sXCHNZUUxrWCjDeWBEAsRME6YkixI9MReHKaZhiulRoWfkXaQu5mbkDYfvjMZi0J9Cue4VSQBkWCL2ABtexG0RNu3tgWVXWG0qC8tCiNIO33gmBa8W2xmMwMEaV+KKiRqOswNutzHY7jcWjEWbrF4XTpUkgEtMm4iAIjY9NsZjMMRNmsnl6cCnQquwME1KoA1ABiAFG3rINumIshwSrWZiaYSmtI1zDDSKYNzpmWM2A3+l8e4zEOTSH0oZ7jOgGnSGgdXnnb3PQf6Rb3xO2QDKDpkEdY9gAdx+o9sZjMWTZeyPh6lUOkvpe2lSl+55laJ7dLfeenwGK5RgupgWcgWhSSRGw1NoFhtqEdWzGYlPZrSxsrVuGaakFryTebmJuZO4O574u5DjuZpoHSQFJUmQZMCwBM7d498ZjMaGBXzbnNPNAuBUVmqIajBfMALuIsD79ffAWjnyq6So0wIAF4+YXJPee+PcZgA9o+IqtIQjcpuFI2n/OmIMznjXYtU39Db6AzjMZgEwvw/KZQ01841fMvOlUI3MXN5iJ9ZxmMxmEPI/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4" name="AutoShape 4" descr="data:image/jpg;base64,/9j/4AAQSkZJRgABAQAAAQABAAD/2wCEAAkGBhMSERUUExQWFRUWGR0aGRcYGR0cHBwdHyAcGhsgHBsgHSYfHRwjGx8cIC8gIygpLSwsGx4xNTAqNSYrLCkBCQoKDgwOGg8PGiwkHyQsLCwsLCwsLCwsLCwsLCwsLCwsLCwsLCwsLCwsLCwsLCwsLCwsLCwsLCwsLCwsLCwsLP/AABEIALcBEwMBIgACEQEDEQH/xAAcAAACAgMBAQAAAAAAAAAAAAAFBgMEAAIHAQj/xABAEAACAQIEBAQEBAUDAgUFAAABAhEDIQAEEjEFIkFRBhNhcQcygZFCUqGxFCPB4fBictGS8RUkM0OCFlOisuL/xAAYAQADAQEAAAAAAAAAAAAAAAAAAQIDBP/EACQRAAICAwADAAICAwAAAAAAAAABAhESITEDQVETYXHwBCIy/9oADAMBAAIRAxEAPwBMNPymBOoDowNx3g9P8vjZqasbsxINp5ie3XFjLVAXu0wffbsMXK/D0kFOW8sFFj6QeUHa46ewxJVFXi9OotNRSCE2ksSWgixA0QOo/wCcL+Zp5imoXVU5WPWVPykRYWBmxFvrZp/haqDVcrF4MH6gm31JF5kYGVM7fTEDptYmTcWJkSPqMIbFDN5Bp6Fj67/3/e+Ky5J5Ag4Y83lockbjS22xvcTfpPacF6fDKQovWZV1MOQzYTyggC0mdv0xVkU2L9NMwGApm+nUUMQbwYU2PQ27+hx7WrjUsAo8cw6ltx2kRG/5vS9zOZzSyFfmpWMbaYn+pt64G57OEu4JMMwkj/aBb13O/bDJNq5JDASJEAxvMyBYWnv6xfeuKsVNImHCg+25/Tr0xJUmBdibafv1BNrifW+K3zOFkc0AnsJ/WQPfCGW6nGivyQoCMAY+YsecxsCbLJ6AYgy2c8lSu53MdDG0+g/UntjXNKPMMCyKIEdrD9f64o1VO563wwLoq6tTWXUZtPeTbp7nE2aoME1AAqh3AkSY3Pewsd5wKRiDI6YJHizGYWfSJ7W9oG3XABrk6TMzFJJFy4MKvqzGABvvEmce5tVPIhaq56qIUdTE3b3sB674gzFYaYiLyV0xFh1mT6A7D3OJOEZhkfWqK0QJf5VJNido2InpgBbZ7R4WW2BkWOogc3YCZIHf7xhi4cVyrMarU9bLClCDFyGHLfVYSe0XxUbhrGPMqQDq1Np5vUC4kGdrbXttLSyho5g0aZVwyqSyrKlWUN+IAyAR3v1xD2aR1sEZpA1RtIsSSDt3a5PWP2xbyudIF9P4mu0WJ1QYUnp32jEHEK6VHYqQOq6QYi472IEYk4Xl6YYyjVNpIBsd9wY/zfFeiV0LUuJKFQKxqNrFtwsn9IFvpgrWg/6gLHpHvsB7TOBn8NTdwGYUzGoAjVpQdTp+rLMyLmAQcbCur6koP5lLVCzyn1tNhPvtOIa+Gif09bKaySSD0PNMztA3mYuOsTbEh4Iju73ZfV2Yggwwnc7AzM7i0YH0M/obygtFi8GXlhfuAd9rgAjqbYZOC1yUJIUMLMBqImQTpm9wdjtbA20EUpOivknFJSAQKazqVwHHMQDAaYBPaOvfFwcAoVBel5bwCrUn0kxeQIbT7CInGCkrEhgT09Y9uoxepVzAU7gRqmLD5ukXsLYycn6N4wV7KebzTUEYuytpHKSNLMegYhtJJNrAd++FrjnF6+ZKoiNRSJaZXUd4JH4RsL339mHiuSRg9SoQVRYppEBTKjVvczb0Gwvisco5sF1E3BG/3/p++Kgl0nyt8Qr1SqLD3be5IVZ/CJnXHQRbvg1wHjiaBTDhFspJ06gLAkAbiOkbjArMUtNTUVDRbSYgg+twcQ5StQRlGn+YtpEi4vN7W2+l5xtVnOm0NOS4TkWKsKlUhF+UoQheRDDVdgLnQZJ31dMQ+O6JXymBleZRyxf5pMenvH7UczxCJ01KaOu6lWLarzCloEdTf6Y34nxhK+VWk5ZaiENqgGTbYbgGfsPS+WLUkzXKLg48FOtzXI+u3+D3xNl23JJJMnVMk9L9rzc4MZTw9l3C+ZnEQsASNJWJ3ktAmZFu2CtDwUulmo1UrBljWNLaYKkxDEKT1m8e+NH5ImUfFJip5yfmQe9ME/UxjMOA8B5gfKoI7lqg9dlEfbGYX5I/R/hn8AxzLK2qDBM7bT+/t1w1U8wpvPRfU33APvhXrUgJ+lvS3+e2J6GYKPpInta97f1wdEnQ6Zfn/loCXtCyZ+ne/wDXAfjPCgDoZCp/KwiAdiNtM2sLHqDjsHgvw5Sp0kcqjVYk1ALmR67WMW3wC+LWV5abosga/MYAmAANyLKLNvGDGisrORvlGUH8a+nzDvI6iOo/TEIWo6qtMkqIJmSQBtETae8bY6z4e+FtKtRWpVqvrInTTKhRMmJ0kk33kfpdP4nw98hxVKDVEZaqNouNUzK6xAudOnqDJgjYPaRNJsqZbgBIIdTcDUbdZ2Pfr03GFrM+Gq61DySAItEyNvb9elsdHauosTpt129b7feMQ1NLCxU+xBH74xzaNX4kzlhWojEujAWiVMW3I2BtP9sS1OGFdDBkYEWKEsC1hpmILER2+vXoVWjT6sn1I1fvgdnMlRqCBTL73jQAepDET9gcWp2Q/HRz9zrciY1sCTAsI9PQ7e2Ja7qQbfXr6dcH6600pNVdUc06jUlgWBCggNJ54M2b8vWCCtZrOtVqF6hLk3k9fp2HYRjRbM5KjKWXB+V13sCL+5H/AHxrVc0nIVpjeRb7ehxYyppncC32/fFNaRqHlBJ/Qe5wxGIhqNEgerHDjwcU6VBQ1B6moTIUQTsSC1juRI9MLvD8kNWlmQgWIBt33kT/AJGGenTdBpgFdl6G/QSflmT6TjOe9G3i1sr1AAiq6FfmIAK/LaBIkDfbp06AGcp4oR6FSn5YdgrL5QaJEG5awQTHqbehAnO8Od/mYJEiR/yT0jsMUctxLKUUCSX6llW5I9SQO4wnFSWxqTiwAKDqyBrbRtsfbBrhNby6hLLNPy9Z6G8QBYyWeFiDvPfFFWLugZSRpkrMRY3H79e2LeVyr1RTRV1MQw0xJuJBgm0EGDbeffR82Yq70Zlc+xfzNOo6pYggGNjAiyxYD/aBtglxOiKlM+WSqxJtcgbA7WgD2xHlOGMjOifOjQRuY36Wi/2xaQC66wBJgECYmwN8JlXWmDMjop6lcqGIgajFtokGdif0w1prq81UlmIAmYEAW2va8TMSYjbAmvRBQalDdJIA6yb4O5Dh9ID+W0zfSPwnpHYdIuNsZ+R6NPEk2aHKqPmt69B/nfGxyY1AsSTa4kn6/T0xfq0LGTDAD5TN/S0H6euFnj/iMZeUQ66nbcIT+YgXJ/L6XxlFt8OqUVFbNPE/iAKyUEZSdQaoz3HQqpHvzH/44kyvEdTDzUjs1J9IO1yVYdO4EYpcIpCirVHGutU5pYcwH+ozy9SQDJtiHN8OzVYAu/MVLogMdSTqmwIEXnYADtjZJcOZybdjLxjL0XRXUVmv/MlRUkf6GYBtViY1GP1wvHgdOswK0dOszeq2odZblIBi8C3qcVqCZpDqdoVWgozkliCAQIHLvYmB6nbDJX8QliRTpqHbSi7HYSJYG4BKkX77YKa4GSl0HcQ4Qk62QipEFlfUKkCLoE+Y+hA7jrgfm+CLQcF6iwFsCRIHouqb/wBdsb5nxIy6lonVUPKKpG0GG0WAEkC/S3U288PZSGb8TDd5BlvfvHr16YraIdNlc1KKnnabDlC6ZE3HNG46j0w4N4ic3o6EEQvKG2AkDpAECCLRinXr09MVFYoZuFJUSIvG3v6C4xSoUlpgostqOpQOm9vt37fTEun0pXHhNmuJ5guSWdT1EJ/RAP0xmMq59gxBBmeov+23b0xmHr4S2/pR4m5O28gk9wf64s+FaFQ5rL6UWq6VA6ozBVIUluZ/whYk77eoGJs1mlgQBAN7Gw6tIJ27QLxhr+HXhanmKxrVCummwAQFvnF5IFxAIIB7mRAvUdkM6kKjPU5Z0xcqRBPpeZHsPecEqmUXTsP8EYiGTVF5AAQBA29P2j7YS/E/ivMxVpUjTpOqjmaXILHlIEAQVETeCwIm4xbdCSLvG/FtHJlMt5iUqlT/ANPUvKqTDOdgQvRZG3aYW/F/w5pZh1zL5vTmHdVoupUJYllEbs8ajytNrbE4h4f8LGzba8/VqVpqOyKWOpFawVmmSBCGFgAhtxhi4l8PMuEWPNlahqqBWqLFQ31ABomSbxaT3OCrAF+KvD38FSFU1g4JCwVCktFyIaIsTEE457muOq5YLTd9PzEIzH6mLbYJ/FKia1emr5hq1NWdEQaOVwKZKwDDMA4U9TG2Cnhnwa+WpBHQq78xD8sbxbb63vO1owlS2kbRt9YvcPz1PSJKg9RMD7kx+uIOL8XMFaQmbawVMf7VJkn1ItNgcOud4ayfNTBU/mEidx97/b1wEzPAsu0jy0UnfRb9Jj9MZZq9o1cHWmcuzmXfL6qbidcXvuDMiYM3IuOpwOnD7x7wuqwyMwpruCAdJJAnb5SYBtbrPR2+EvgTKV6NXMVadGsxfQqushVAhpXVEtq3KgjSCN5x0xkmcso0cMUTh/8Ahb4fTPZkUaiTRpoWqAEgsTYCQQ0TJJH5YkSMTfGfhVDL59Rlaapqp6qioIWdRA5QAq7EW7XvJIfwl4sfheZFRV8zUoFRJI5RBtezTMEgwAR1OKJPpjJ+F8rSTSlCkoC6LIvy25SYkiwmd4E45n4t8FZgZp/4Okgp+Xr0DSkMCQQgkS0Qx2ux7gYIZX44UHRIo1gztoE6QAbwZBM30Db8R3gjDtweq1em7ty+YCBpNwNrHuCTfv0wPY1a2j524vw+vq8mojUttamCxmCo3tP+bHAxOFAO6qNQR2TV05SQD9Y/fHS/jcabVMutKoBUAYAKYbTb5jMsNQtPWfXC54Y+GVfPZcMjrRpGwdhqape5FwNEkiZkkbWnAl8G3fRap5hSz000kRZj3VXgT7En6YIeF+HFX82sxtBRUOkzEXIghQItbt1gsPGfho2SVWPNT/0zqmxkiP8A8pIFh71KOXI5jqHvt6ROIboznP0gjms0ukgQAw6Dvudt/XAR6YBIgQcSVHBN3T6Gf2nGigdCY/2z+8YzMek9RMwKamjWpqgM6SBeL85JkL/t7e2NVzSlmqNUAUTJLWHoe14t7emNKdcKIiZ7xv077HGrZqQQRKncG8/pthbZpaoNUM0lSnrViAbiJBKkeokD7HAbN06TNqcddVrBmAAUtFyAO2NWzJ2At2vGInIiTaN+3/bCSoeci1XCIjEgObRUMGdvWFWegsbTJuYclJqNU1SpsSIIMXAF/lnt16mxxSynEHYQqEUiYDsbSJMhbETfBehlA1ECBzwovEywufrb/vi26R1ZWinxCgKgARiGBi0ybSZntue8Yg4g1VKTVCgGkaAVkMFJAd77mOUf73PScN3FvDYouH0jQR8hiFMqdpNp2juPTAnPVw+obhpUjoQQQPfefQx2wlNN6CrVidVyYVldYKNEE9wJ+k7j29MEsnnkRiwR9Mxy2vF+UWbf3Mg7DFPP8Kr5dJT+ZSIupGrR7xcDswj6YE0+LE2YHTMkIYuNiCQTI98baZluIytxsOTpp1Hi1wAPrJGPaHG2XW3lQflgkvCnqOnpE9diJGAmY4gz6GVdxuXvIJBmNMb/AGM4u0Aac+Yygt+WP/2g3sNlO++FiPN2GqPEcuygtTRidyxIJ9wTbGY0yr0SgJNST2II+hN4xmM6RpkyomYUn5yGFlMkADZgJIEQPrF43w5+DvEaZVKhANRqirARgNLqXAnVPzBl2nY2ECVSpw/TH83cWkCeo+a53n3HbYUM/lmSNpYHSetok7eoH1xfvRlVdOgcR+LtU0XNKnzrdtbGAp3IAAJ0tpBvsfeFnwl4kfMZmjqcCs+YBZYM1QVYAgzpULABBtZT0grOfzrip5yt+FSQQQNTKdQgyChM7xIOLPBs+MnnUzWXGtUaVDAgkFWV4gmNJJAJn8JggHF/yL+D6PfjBytItVU6URmMCSdImFUG5ImL4WfEmfTigFCi9SSNavRraILDUgdQ11YXupIANlMFkTxT8T8xm6J00zTQEBpIkgqb2FuYde4jSZwo0+P18uKNek1SkwlbFgpKGV1DZgUZRfoMDYDl4k4ZUyNXLpVpLFKrVqq6kkP5hUVAZTk02sAdwR1BKV/GmZzeZpU0XzKelS1QEAoGAYrAiWUyDO8Ei18KnijxdUz1XS/KtM2AMzIJBuI+X67774YfA/FVypXWAlE8zVJiGFl1QdMRIB5Y2vJOM5RT0aRk1saanB8waesAkTPzTsRMg22/frgTU1df0gfoBhwzvj7LaCiOrGw00+dpMgDSkt0No94xzrivimlTY+ZqSob+XoJc9uWB92jrjn8vhxSxN4eW7yKfi+ppylQAEM0KI/1MBc9BEj6xhg4BWy+Ry7U81WrNnPKYt5BJgBgvLcIzAkczcp0npMracQNStRqVtCorK4oM+nqCdbfmKmIiwJgEknHlbKhhXK6VeowYtCxp163tBPNVFOJB5dUnG3jWMdmU3b0Jeaz71ahapUqVKjPBqMTJXYCZtPQDaIxtXqly4N01QsqDAkizHuQe4scGV4FRUAkqxXqsATI6wAY9J2N7YI0uH01IVVQhbjWJ5iATu2mA2qIFwe5vpfwy/TBuYSnRp5UkSWpVKoL8w1M7ohIJEgCkD9dsEct414hl6Ksa4KkrTSFWpK6NRBlQWgFJvPNv1xN4iFCs1LVT8sU6KUpRvyyPyhQDMwR1PtiV8pkqtClSStBpAsWdG1GozFnPKSpUDQu+yzIIGHwdISsxmquYZ3q1SGeWd2J9iAOu8AD0GPo/4d52nVyVE0wyoEUAMeaFECRJjadzvhF4N8O+GSpNWjWZd4ZFUx/pmYHYki18Xs2KuVfUrlaRL6Qp5TtuTEkTfpLR0xLlQRhkNPxIza0snUM3ZSoEkEk2WCIO99xjhWapskGpK6p0l5GqN4neMMvHfiLAIpE1qiiAdXII2uLsbn5f+oYS87xsVQzVmY1T8zGRPYACIHQAW64W5fwTOC9vZYq5+mlmZQfrP2E4gXxDS6M32OAlVE03kHosn7z9en/aJsqsSDHod/74rAzxR9A+Evh1TqZZWrrU81gSyMSmmZAACkXAgyZuTMbAT8R/hoKGTarlndXpjUw18rKBzXY6gQsn5rgRE3w5fD/xTRq5ZAj6iFUN31wJlZMDtJNovJgR+LfGlE0GFJtVXSSoSGYWIDixgKROo2t9DdItI+ZAKrmZck9ZP74ZfDvg8uddRiAOgFz7jqPTDzwz4Ys+SXN8lhrC9dEXaRI7nTG3WeXG/D6SWjYGPsb+3+d8Q2aQin0X8rkVVaSz8w+SbgxZl7CziOszEQcMGUZadegrDkDFm7QogTIj52XcR0wK4ZwVqDSYIhrg/iYydR3iI6Wvvg5wIb5jldXEAQOVBPQyDN2PUAj8tuPzSxdstlrjdOKVUAkIVY3nkIBIKybD06dOuE/yCIkEBgB7TA/aRBi84L+JswQi0aRXy6ogkseVVI1aR2IIH1xTY8pMTpBIsOksN7HbbB/j5NWwSIVqsYXXciB0v7xb++AHG/DRYl6akNY6V/FPUf6vS0z33sK5DA9JBI+oJ+8YbqeWQltJWQumDsDuCx3+5746eDrPpyupRqqNR5dJmDY9p29f3xcy2SeooaoyldlQEA2uBHRTO+32jDB4o4MpbWPlYjV2JsBG8T19Y74EVR5dMC+rpsQZWJIMHVaQQZ3t1OlmDjTJEoqAA3KRuA//APYn364zE1LiNEAa0BbqTrBn1AOMwitDm/hlKHEVy9aoVplxLlolSusAEmxJ5ZBHNNtsdJzGR4Vk08xqdCn+EuyqCfQswknpH98fPPHPEdWvmKlTMMy1TOqJiVACrp1bADT36ksZnShSY09dMAglhdQQwkEq0iXuN+hANsNaIux38N+GGz1SoMrC5cVW5idOoTKgAA/gIvAAmLbYJ5z4O1lWo8UhHyiSSRbqRYmNiDvuN8XPhX4soUaCUWVaL6mJsQDsZDMTLEFVCzNrAi+DfiP4kLDJR/mPHygrtpJk3FoEwJYzAvilFdKtnJszlfK86n5RPmAIVbSzAI0ypmRcXIJ+kCKVHhI0CXJGqw8yYkBflIBBgD8NwAATtiweIa2aqOcsxcheUEnqIg7z1J++CFLNabPSi45Z1WgM1mBDGYsPzARjO2VSKg8PAt5lSqUsNTC2kBdKztYAAGSPUzOH3wJ/BaAld6eYqCSAwQwnKvKgF72lhN+g3VkylB9cR0jmE9L6IAGmwFiZ9QI8r8HVULM6ohBB1c1nGgwSpAaIvE26RIFLexuLrR0fK+IOE5LMuaS00qVFXYBZjUqquy9LqLyQfXCd4j8UUuJZlfLZlenKqUU7GJ5tMFesG3afmKdleEO+lKdQakOq3zbAW9BpmwO9zsMT0PDGYDct0PzaCFJGxknrtM9cW3ZmtMY62VqodJCP1JI0SARp+WYY3/DinmeHGWYU6bKQCQXOtTba4n09TNsS1OKvyrUpxpgDUu56ESSDeYA7DczjXL6gx0rWFpaQ5HNMmGUjc/haDJN7RBrpg5KtMMA9N1jbUxjpYS2236dMXsnVAKlTTAHR+YET15wBtGoQenri9QpHMaqYSoDBbUiTBsL8nU2uD6dTgWPD7aoql6ViTrp6mLeiqFIGx5gD3wWSosmWiHALAtseXmHWIUoNPv2Hri94cy/D6WZWpXy6OLgAhIVpFylptIAg+xtAz/6Vcswp1qTxAYPTalfsQQyzsbmLjFPNZCpRqhXpmabqSoK3AYRClgY9V+h64E/2DTXoJ+JUy1XMVWyqulIQV8sgDVbVCkQEm+46wNhgPTkCBVczurqGA3PSd/cT+mM4ZTGXLCohAJJGpDTIkzE1IBHrqn3mxEcSpOvNb/dBH/UJUHbqMWRYKqZNREUKLgQfm8uDAm4Noafpivn+GLVOryzRP5lcMAenLEgeob6YPU+Goyk6l0b6lVXEAXmWB+v7ddaPCUZQyQRM6jqU7+xHcWG+FYJWLFHwu7GTWM/mh/rcx++NK3hyooDmKgJIkFQQR6apb7T2w40ODUySrG52Nj6Afh7b9J2xtQ4Gw66QZAYTa0nVAAm4MEgehuAWFWK/hvJnzxTZTzAlZkRA1kr6QskHcX9zfhjxZmKFZa1KA7LpqK4NzykzEWPKR9sXMlws0nqEszl8vWSnaAruhpy0SbKzWEm4N4jC5kqdXLVNSeXqU2lTAsRcHfc9BBjC7sfNHZfC+YyzcIX+a+laTM5ViLwxKwbRMgLEQF6G6NwtwwVpZGI5lBtNgTBkdOowPyRcU6acgNRGrOFk2VzSRTLWLQahBuIUcotizlVYRIMH7eu+3fDbsqOthfWLX/qZ97dfTENfNMqs2kvpE6V3YDbrc2gH6XtivmK/lrcOTeyjUT1Ft98RVM3G1xGzW7d4It3GMJxy1JG6r0a6DXbztJToiHcLuQYmCWJPtp7YjTLwRGz8pBtIMagRfr19MbjNQJA0E9tvqJ/X/jE1Ng5hmhSL6SQZjSJIggXN/bpidxWhqKdIXcwQrFW3BIwZVgH0MecQGAk3AB2IPW+0YE0qemt55QikHOhOpAnQTIsAYbT0+kY3pcQPO7tSADM0kG2qOuqfoAfY7DUy4y3V4ZVqqZYIokzOpiOlrBe839I3wIauUXS3lgloseYjtAVpkRvc2nAmvx+o/wDKpMwBO5NySdh+UT/g2xb4ZwvTzG7dWmfoN/74uvpDknwvJRokA6WmBPOy368osBP974zFnUO0+uo/0tjMIdv4FfE/igZ3OJVy3DlYoRJHzVEUfzKdZRb5QU0kEgWBMwW7J+J18QA5PLouWoLz1CwRqmlSunyk+RZJgtzQPcTw/MUhMgxAIJB3InaBtt9p64myeZeiFam7U3Oohk1qwggTqAuCQdpjT0xZjY6fEDwZS4bXRUrNX5NYSpBKXhQw2KsZIsvytvaEasGqNILMQpJiSQACW2GwEknsDib/AMTp1dRzAqGob+aplmYAhQ+oxEkEtcnTHWRf4o+VY0zlUqLJIK1agLMJhSYpqlMRaAxG82WcA7KXDsn8ulobVqW42jqCe/79ejZRpVGjXVXUsMAwk9RfSAQDfeL99sBcmyIQpUqZiTab97ATuZJG98XKuZaQtQO6sBfYiQATpIgi0ybnuRjNmidBkZ15N1BPRZNoJFoEgz67Yt5XOEqp08oB5tBC99x6kmPf2xSy+Vsqq2sbDVpYKO+pbQNgAYsLnbElbSv5ZkAFiVJAG+sjoS0xOwuMTSNboiqorNFWmygEQxQ6dz+JAdJ26yL3kTi0mXYfLUcQLAtrUGI/Ep+lzuOu1OoSOemepJaSwFoB1bjpv9h1ynny7X0gi6kNokXjl1tM+pHtijNVZtUr1lnV5dQmx+ZJtaxYqeg2EftoOOkfMhCixMzPYxJMX3/4GNXckiU5QYB0qTftIUibH1/f3UqbEpDGQP5Y1TfpDEgbHtgoe/Q8+CfiBk8vQ0OwVySW9ZNrCYMWjsk9hgD4s8c5bN1nAY0SqhOfVTLCQ0/KYgxAIkgn8xhD8QLraPmIB7b2mY9IgADf0jAvI02BOkk3Go3jrzMbwLm9rXxdWjLKmNOcz680VCOQy+hr/wC4adjIBkjeSZtihkOJVVhghMmDaw6QCBMRvewBtucG8kqCGASq0grJYCQPm0lY+5+uJxmDq1GlMktyxYEbCCzABrzEDSDacCaG0y3kOPtU/ltQq69gaTnmiBOkhl3i0D2F8UeKLSYk+WoIEBRQFFr25iJBOoRveTttixwTxUOHM1WnTUs0goW1GCSWgagytIW7b9MD6nic52tUrVAFLENpgAaROqwM2VestLE4ivaLu9NlbOcOp011q1ZBUBDATBsABJJRiQW9rd8F8lxCkwUCyAQRf25iQCt9zH0xVPEwUkIac/gERMXvaJmbAbARsDV/jhCgoxv8ttu24t7Rh7E0g3lKLA2nSJ1QJVgtyUI3IIMFSOmMq8c0gBRNMGwaL7kkwdjO0zsJOAmWzDNISrUCtGpSzAQLjUGJtv6G8DEB4e2okuYJnqVkzG57RHUd8Or6S3XBlSurofLsuoGL7kwBB2vax679vMzklB1KbmYLIB79SL7TBvgJ/AVFPIxBESVI2gm5kqRuNj1Hpi638QQv/mHB7GnTKztYaVg/v+mFRaZtRs5mANBEiDsQTeB0U/bYYkqsVE3AP3/v/XEbZwqOepTUi+oBSCbzqGsm41AjtveDiBCzaj1MExpiNuXSx5fUkm1wDiWvZaeqNaWZckqSpWeWA236g3jqN9u+IhEmd+1u+1v1PfFlaZUw0z9OvoLT/lsbnIGSSWv6yT99h7/rhh6B7M2o7sBJkncW94ExJMb48HEIbTpBYC8fUbjfrtb+pNMhMCRvbVYT/wA+p/QY1XKfSJHee2FaQYtgn+DZjJjvCiwJ63J/pirm+DmqAXLELstgvvAAE736zhiy2RCgQTBt7x6n7ddsa/w0SJG8j2PTvb7QR6wKYn4xUocCRXGluYzCkddrXBJ9BO+CIyjqLbepI9+n798G8vwumxMaTB2BBKx3GwjEfD6hRtFYJTYxDgyjgWsT8pFyFb136XdkqDQNpUbXIJ7hRjMM7ZFCZ1foD+s4zBX9/qCn8OX1V1iCCIAUWgCLCwteJJgkksTcziF306lAUTpFyZERJExGr1FtrYr5ptFR1DagrEah1gxI98SZPMEkKSuxPMPQmLXkxAHcjbFGR4XF5Ent06yZHXpEdfS8lLM8xhdQPoIJ9jtHfG3EaTUKhR0XUB9LgXEGLXv98V6ed6Eb2ta3vf8AbAJHQsn4to1ciuXXh1BcwAEFVSqvYAeZGmSTeQWgEg7TgHxiq6VXogK7pYmk4ddgYWJkREgE9R7LNWtPWfc/1x0v4H8Wo0qtRGpE1X+WppJXSAJUn8MG/rI9MFWyr0KVPi7AmdPKIk3P1IIvB26HoOhV+P1HQjWyOBIIIAJG0kzp6bW9sd2q+GsrWdqrpT1OACSFmxBA6naYwGr/AAvptXFeixoOs6fL0rBiJjQQTcgnqN5gYbihJtHFldEpgFVLWZmbkm8AWgsJ6m/UbYny3EIaNQNMz/LdtSydrwOrH29d8GPif4R/gYfzRU81iCHK+ZPzSIAJBvNoEqNjgR4OqVMuVzZydXMJSq6wQpFJBBFRvk065CFSOVdFwOkuI7oKVMg6pqak6Btj5bIrTsASt7eptjQMqD5XYFbAUyHECRBMLpnte/acNHiv4tU83kq1NAtLkIZa41M5BWERUJjVJ52MDTEGZHO6fGEqABEAPeDEmJgTEC+87n3ENGikj3MZlajEMrLcXaAQL2blgC8zP36wPlwbgz2NvYHriXMMzsIK6SGIKjUdiQCIO8Rqt0mLkwDMapgfZpHpbe579TsLHGqZjJbCXDKBBkA9JIW+ndWMbyPQ+hOwOUs3JIUuGsQrDmI9AU3kTAiPTFbw7maa0Sq6ASSWMgmdth6CwsfucUuNZeoSSgWqT2ElYB+VS0ztfSYCiCLyrtmlUrLPEM01RYqK4g2L+l//AImf+NsV/LS6vOkQeUk7mxMgySY6jffAjOccrxpqFx/uB94JIkjexNsb5PjAKQrDUVhlClifuCI6z6DBjXCcrYepVvMV6SIpF4Z5LRMfP0BnVfaBe2KlPKKWprUISmGUEhSWUFtLaYB1EENYSJBuQIxZ4fllqUfNNTSVtDhgpjSyiFXUNotImJubxVuVSxqcjjlPadywmFJ6GQbdJxC7ot8sP+MeB8PyzUHyWY1F9WsGqtRdhDHqCxOxIFpAtgdTFpLIevKem1gCbD0HWcA1y7021uQ4TYOARIOoAiTILW07xIMCcb8FKhiQSCCInmi0XGoaYPX0vimRGQbfIlTKsSeoEA9upvEf3xLQQsL302IJuCPsPve2x6w0KLabObH55YjqROmTEDqIsesDAytka2olCRMHmAUMSPcGIMbmO2BIeVehhLxsG/bp+VReb7dbztinUqIFkiDe+mL3kmOscsSe9xY1P4+pTaairp9GBI+0biYB/SMEstXWsxBaFnSWDA2NiRBmAL3+pw6HkB6HG6K1QKpIUklWM6SbReYURJg9Ym27D5gJMEQbj62/z+2NPiH4By2VpU/KzBqGoflJUtEEhuWAU6SR1G8nAvgWb/lqjSGQaSCN426dRfsfvjOUaRrCVsOggjqPp6/2xE1MT6740avsCZtP6DEVHNAWMz0n1v26DGUDab2WaiiZ7/5/f64qPSMhunaPp/Tb1xHWzMm3QdNt/riekhmDe1ziiSPMC3yaiO8foT/TGV2kEGTIJ0jrEECNp2j6YnIta57f84woZm1og/Xt3w7CvgMpsWAP8wT08xlj00zYjaMZgoX7mPqB+lsZishYnPuN8ELVEq01PlZgBlIuuuP5qSNmSpqtvp0mIIw4H4WlqCVNLiB8y9bWkQeo6RvgbkWOXrClTdyW/wDUpoxemBJI8xQIYkWURyzPpjoPiHxU+S4YYP8AMYaaYnZmiOWIIXe5i0Qcbrhx0cV8ScNalWKszM0SdfzXmJgmCReO3bAkLg2mTZwz1CTUeWLNuSb7zubm/pisuRYH5R73gDrfr/npiABxU4afDfxCzmVonLUQrKxOkEEkFuwBAMnuCZA7RgM+TOxF+gG+2/Ux/lseZLNvl6qVQIdGDLIm4/z/ALYaGd+4OuaFNFauXYC7FVF+0ACAT9fXfFzPeMa1IrTCAsxCiH6tYdO5jftjkTfFDNhToVUMfMV1EHqQIA+84D5fxLmcxncu1WqXIr02AgKA2pYsAB/h74bCxhq8bo8S4jUTilc0qaB6dPy9OkEP+chgpIHzmZgCRbHXz4vyVHKKlCpRbQgWmiMtyFkDl2EXPQAknHy2xLN3JP6nFyplsxRpyQ6JUt1AJHQjvvv6+uJAtcaWiuZqDLsa1ENysV0BtpgA2XVMX2icV+HZp6cwJDQYaNJvAJkjYyJB7+uKBc998dW+DnhXK5im1evzulTSoY8qxpYEA/MTP2H1wVYcFfL8R86pTWmOdzCqSVDMT1+Y2sQZ737NvFPhPmqVFq4rAmJNMAhdpIDGx92UXN43w4+Os7k8rl20Ukaso10hpBYODCt3ABM92Abe+KGW8dZytkXD0Vo1QhKioWIeFd3JCgGmIWAGMszBRAk4aSQ22xIyHwrz+Zo+eKdIKRKhzzMu4IgGxG0mT2je5wv4ZcTAZ6iQFBhfOEmOgiV2HVgIO4O3UPDXEMzQyVCnXpBn0ICaVxaBcEDmC7gWJBgwRDXlc+lRZ3A/t/zhtIR828R86gzJ5ekj5ldAZ6SJMTMibjEHD+OaCFq6UWTcoPpIUwO0xvF7TjpPxw8jyaVSTq1gLF7EHVy9RAG3UC/Q8Z/jeYMrExFosfufpiHFFqTGh8y9WgPkLSSACIPMLklgZ+aNIjYSNjWyucqKNbBiCOYGSnQySvQ/mJjf3wvSPmYabx8piQIsRufrucFMjxaFCkbQAeZQfsLWvft64VUF30LVeI0hTZeWoWkSAuxB3IkzMfKCbHYkHHvCcmGSoFqKmlRcneJtvcGRt1Ij0H1BYO9IUqbkhGXWAxEFiJmTBWwJAmffMtmkWppX5AJLi3SykEEaiwMffcnDJfQvUqFTEk2sQdwbnsehBiB++LnDqqilU1DZlZQDfTZTzXiSpsL9RGKdTivIlKmzaAVOgvuxJBPTck294A3xAM7qRgXuGPLsbsCZYMQW0gi8n1MQU9oaSTLoz1R5RggpExz8wcXgSBqkct46W9Js6zLSKA7BSGEKSsEQoIGx02AGxiCYwOyyLM6hBBBIhbCDyiASYANtg03MHA6vmC9fRSfR+Q36zHKeXcwSen1GDo7rpUfMVabDUx6wWUmN7RYRc81yPtgyeLUjTARdVfrFh80TqfTK7ELIYatxBOLP/hop0wlcSzcxJEt0iFuBvsLkwdxet/8ATDPWVMvTcOQWCSZkSCQk+ZY+47kYrT6KmjDxEzDrUp9RrRo7bif1tfFunVV7Aqw7hge0zB/yBir/AOHvl9dPMB0qLMAoCDMapcSVOxvpMab7QHzmWqNTer5XmUw4TzggIlhrCmVs2n7bdcRgr0X+RpbGukoQiSD6yIjv9P6YxuLUknVUpD3df2nCbkuCebfy9iCxuLEmZvY9dj0ODSUMvp8s0UCNcEQGgXGljJmN5O8d8LD6xryP0i7U8UL/AO2oeTYzpU77k33HQQe43xQGfr1vmczN6a/y0VQYaSCGc9Y1fe2JaZAWSohZ+QW2JMEaTqAi0ybxGK+YQ6gAdDA9wNrGSPxD5rWuYA3w0hOTLQy8W8oT1hJE9b6hN+vXHuK+VryoOuqN7RTPXpqGqPf9ce4MWLJBHg/i2krsxZlUiyqGBB7sZBIsLCYne16XiDxGa1dWceZQV5BWFJErMqSwCkg6TY3uZnA3OcKWCGIBEqoUDmIkCwnSdVzaDfY3NHJ0lMgNE20EWmJF9pFr+pxo26ogb6mQpmmPLUsQD8pIa1/kiGi45SYLT2wBq5imGXSxlTJYSZN7Cb39BNh12u5H5tyJBcnUw97C5BuI2PawxLxzhorK9VRFQXMW1rEkGQObr3O15kQpfTRxvaArVFLLYuxJWxG5soBWfMbuRAtvcnE2SekCGcAsxISmoDO5Nrx8q/qbEWvit/HLSlvmqsukKJmmsC+obGLR2mY6x5DNFJqEA1Cw5jNhNwt7lrzbawNzDeyFSJOJZZ11oyim6mXKkEBegkEiSSAL/vgaaLCHpm6nUG2YGZHSJ2MjBLitNncszy1TnKruJ1bnobG3QH1wKraFsDqabkGYv32No+WffFED/wDD3geV4lnFcq9CogL1UUA0XOwKX1UiTcpDLvBUQAwfGGjlqGUFGmyGo7rCzJCrMkAbQbSY3IE4HfCvimXyxrVK1VUqSsFmkNTPylLS3NqBi4sCBGFLx/xs57N1K4b+Wp00hP4VkzG4ky0QN/TAMWamQYe3fph78E5w0ctlwAP5ubrow62o0dAnoSzECe+B2T+H2eq0hU0rsW0NZoFuwXsd9iN9sG/CvCiv8LTzKhXbMVqypUj5adNaeqDuC4sB/wDaJ2GAB7peGW1iHKyRI1tBPqAQbgRvePpg5xLK061BqRsSrqWVZIBBUm4vewHodoMEshkVIFo2i95BkESJ+m2JeN0lRIUrdgWkkAAmWOxuBJANu8C+HSQNidkPiHRy7rlcxUU1lprqJFmJtAN+YxOn/VYmMI3jrxeauYAoV2y4khqi6g7C6wqrc9rlQTG0ThM8Y8XGazT1hKrAVQYJ0iw2JuTLHtMSYxJRygapRqGFqDQHp1OQuBADoWhSSoFiQdQkSDZNgXOF+HaudztNK1Wo4Kly1RjIHRSxMSTEwTE47NnfhVwwZeBSRGj5wzagYvzarnfe3p0wlaUDLVosGZIuptbeQFJPUEWt1FsBc/47zlenmKTFaZpoSrUy3MRVpruzGBBc97+gw00Ai5xfKrOiuH0MV1gWaDEieh9cOfA/h1nMzSpVwqU6VUjmM6lW/NospDbgTJsbCThGr5JlIkjm6/8AOOxeDuP1qdHLZcEGmlBajAgyS1SsoggiwVU+kib2SAK8a8D5nO5WhQr1eTLppSoFuxiCWWTJCqIAO/vI47ncs2UzDUqul/LcEgyVcDmWYb5WU95uRIx33M/EmjSTy21azICBGY2gkcqkA7mPbvjk3jbjtPN06TujUx/Esillh/LhHqM25JJdIEwAoA3Mt0AvpxZ2WQCwDASqkRZoBKxIPPCn1I649oZlQedzqMSSLxaQDudo3AjebT9JeDvDmWy9ILRRUFttz6sdyfU/8YofEPguSfK1TXpa9KswK/OrAEypJEX6TBsDOFQWcwyXgnPZigtenS1IwBQGoA5BgfKSQLQRJBgWtbFvg3wiz1el5s06JYAhWLSYJsw0kr3vJMAEDDV8OvHRo0kyeep/w1emqKFqDTrTTCMAbzykGLTH0LZ7x8Ms7sVL0CygMttJYkHVNtElb2ifxdFSGcc4xl81lazU8woDKsFTpGpTyyjAgsGmLGbGRKnDF8M+ODh+YLZqm9KjVpwtYqQo5p5jsFaw1QLhdgSR0TiHGsk9Whma+hSpKIX0RLaSDqPUEGCDbUx64as1WRqZUAHWIiJBkW6ER6m2CkFv2U6vBslnUDtTpVVcrU1CIeAVUkj5wBa8j7DFSn4Xo0lagADlywYUyJ0tJYnUeY3iJJiD0Nk3w/4B4nkaJWjnI1wxQUwyIZk6FLAXuDa8gwMZn8txAcRy9ZmdHSkFqKFLUayKQzzJinUM7XuoINsADLxT4XZOoHKUwjN2J06pBDFJibbWEM1pM44v4j4TVymcei7idMq4sGGokHm2abddiLg37FxD4iJQVS9KtpJC8qhonqeYGLdvTtjmPiDxMnEHFYU6gRVCcwJhWOqpIUkREDf8N9xBoN8AFOsVjmEG8yR2AibTB6i97xAF/IV6VSoqUjo1QsknREXLNMqACTtAAFxuKfFMi1GuVYsacSK+wqUzOhqYt8yQIv8AjGwtPwbz9TvRDEKpNl3L8p/MVADOJ6b2NsJjTfC/luI5YqC9Fma8lQI3gd+kdTjMUafFuHoNLrXDD5gVJg9RcTY2v2x7haC2WuLVDKK1E06jAPLgjUrAaWAJNjG4ET0wIHC1KiwBW8/qbH8I7dpxZZn5ncs7n5nJ8wk9C1yVnaSY3iesderyhdTarcpNtJvYTBJIGHdjaZUpgq0iZ6AWP1E77n0n6YIJnA3LJk2I6x2kbe9tzcb4GVVJO4G4Mx9r4scZp+ZSpxpV6a6dZNiszcDYgRvNvU4GhKQH4bkU1bqVDkQZ5lGxEX3ja3fBJnR6iOVKJ2NpMAAi5943ue2K9CgBLIBUZQfMemp0qOvWDaZIix3xWzALGmqvJtJM/eTcyZ+mH7E+EXGRNSoFNls5mZbqo6QCItYkE9o2yvCmiNM2LMTYbWEi9pmPUbY24Lw5qqhtIgNLEn5jH6m84K12emLQwF/UH1tETe36dQRTSm2i8qmmQfykQCf9p0iRsSARcRg34e4LTqeWGjWrb/ha0iZgldr7EDriDg1M13DVAumnBCqLazNzO5i4HSQd5lgyfD2RtRvsdvlIMzAvFtgZG/eYlNRNYeNyOkeFqqUk0HRCrMLqIj1LX3MDpNpOw5v41Wp5orUmIahBpQpIWHAtYr0iCOg3mMXD4tULUphhRYAMysJJmSpETrAHNy3lVLE20rvGK/8AFH+QSBq1VWkrJ2BC7kWDE7mASLW010zp8DnDvi/XAAq5dhE62UyfQkEDr6jpfuseKvibXzStS0ClTY3AJLsJBAYmwHoB13ixgqUASVC6yAZLEwSJuxFyf+cAM5RJhiPmANhb94FpP3wsga0F/BvBzmK4LSwWJJuAL2+4wV8SgUs61aq1KKMCjSVgzMwupcCdKhjqM7xpEySNvC/GaeUyNdjdw2kAG8soKfQkGT6HqMLOXyr5ip5jyS5JMAkm8bkgb23tbDEgx4YZjWCllqKF12BENI3kXYQLj6E3GDni7KpTpBSBqeFPS0hjtfdR+mB3htP4FnqsNQupAALSDMwGIA6CDfeBF6XEeLNm8warSlNPlB6DckwdzHToBhqqEyweEqypqJdCJ1ANI0kWj1WYIMwDy7yXp8OqNQyooJ5jqPKLiRoKu783YMjLF4OipBMYHcBqPVIZEBbYsSQY2jUVggjoOpA746L4a4CqrGpVYgamPUD0lYAmbDCodl3L5DL0lorWCvUJ1FgD0u19gJi3t6EKniGhkq+bXNrLUMooLr+Co86qNNT1LG7EAjQhJOwxZ+I+ayLUkSvVqKqMCVo0w5Ym4hmZVSwO4bfC34fzNTiGYRKVFaeTy51eWTqktN3Yx5lV4uxsFUgAAQV0Yx+GczxPWzPWLGoTUNNlkLqJYwZkXkQDpXaDvhi8jNZhpqGR0QCBIJALdY2mZG8CQMMXh3h4VQWMm8FjMTvEwbwJ29rTgtxCqigQRPpAxfGScs8aeCVapQrw5dKlHW5ZiTSDAMQtwNM7GIE3tg94d4K9akBVaZJYXsoJJVQbyFUhb3JE9bEa/E6asoqmBUbSqsYJPTT+Y26YFcB+IeUeq1GnUWUJVVgjWZCyvdSSLC8T2nABt4i+FtCqlQsgFyVgAEDSBYxPzyfUCPxYXvBXDc7w+np1BytaTTZnA8uCpAAG5OlhtEEEGcMniH4v5Si3lF/MbUVikNZEEg6uYX2i/Xa2F7gHxXylfMMKhOXUkaGcjm3+YgFUA/ruNsKrAd6/jt0A/wDLuTF7gCewMHr1MR2wE4x4qrVlYqppaLgEatRuRJt9lv69MO1DKUKig2i3Wx/5kdetsVuL8JTRAOnrPqTM7G89f2wVY7OL574u0qlG2XbWfwnTpBn80yRt+EThQ4dnhlnSsUJAcEqWlWi5BEkQDYgi4/XPGOX/AIXiFdEIC6tSwIADgPYAmAJIHp0uMSZbNu9JXWQC5p1GamfLWY0k1BYEgvY7BfXCEdm4JxVuNcOq06tHy1c6FYXBCkMCJHQwuq4kNYRGNcj8Jky9Cqpr1IqAqwVUAjWGS0EtBAIk98GfCT0qFFKSsCqKqiABNgCYHf8AfucWvFPjvLZZHVod1Qv5YZASFjVGpgJgzG5GwOHRSZxXiuUo0az06zE1FMMfNYSe8ARfe2/c74zDQnxUyDjUxdCZ5WpaiOnzAx/xt0xmJ/GvpWX6QLrZYOPlBa4m4aNrMJgxvEYC5/w7XKsC4Yn8LIpj3JTX6A9uuBGW8d1w8tTRvaQfvJ/bDHw7xpRqkI4NJ7WaIn0bYexAnHLjOB2Z+PydFjhPhmvmQ1VCtOmDdjygd9IuSBg34f8ABaVE83MVCyQxBYwkBiuokkHZSQLYi4nlnyteCSKVUlk3ADfiXT0Mnr0OK+cz7BQrOdC3AZpUdoU9Rf8ApHXVOUlaejmkoxeNbPPE+fUUxRy4KZf8TAc1Ujb10kRE79hGBmaqeXUXsoUWPQQfpfFnMVdZpkKEkhgoA1RBILxZRA5VuTE2EHGUJr03UKoBqFlbqSBpIJjaOvqcaLSM2rLfB8pAJECSRK9VA5JHfbElZpG/+f5/hxT4Wa9NiiUndOoUSfcHbBerkmDDWlZQ1hFO5MCQJhW+hP1wsqBRbRHwrNKjHVAkDS0CB6G0gHY36Yac5m5o2s7yiqRuzAwQVaCumSSDbrBBxQHAKAWWR2k2UsJJ9Ahjv1sN4tiV3p0qU6XBUcq6GhQbaVLWN9zMmLAQBjnk1I6oKUFR7wLgpohfNKvpnRb5BMwpNxAO14vEzi/Uy2sRsTNpHtDdxsPt7YxcyGQQVibkHpc236wPqb40bMEyxZjpWy2kQSQLAdTv/ght2aJxqhYIVaauFF1a0gDU1wJMC0EfbA0cD10U1NDU5LBSCpvMkjsh6f1w2VeHaqOimACq8voRdR6SRPfCylWWdH5qdQGLBSYmxgmCVg7m6AY6UzjZpluCZesmpSxI/ItvprdZif7Yupwcpyqz3tP8uLXItW2t0/WcBcjmaqIwy7hZuTCkNawIMiVveOvbbBm66gkO2o9afKSNpFgQuwgetrYrYv8AUZhlXVZcgqCAWC6hfuw5J+o3v6xLwMMuttZp2mFAUnfcEg/e9rbYWx/EK4LqSbQHZpJI7KRcz1xZyVXMJdXpAMPl1kwDeBDDY9JsScGw18GLIZOoQqIEVAeVmaTE9BEaiTaTftvFnxh46q0E8qgXHc1N+o2G3pJ+mF2pnq7UyD5RY/jcuajBezTqAVZhNoJ3wCzVaorDUVMD5ZJBHUQe4w1YnXomR69dyai+aDfSSwAnqpBsT3Mzhv8AC/HVyGrzKVUI2m0K6CxEkrBLRa4HSTfCnSztYE+WjKNwumR/1E9uoice5vOVgoLpEzBG1vr+2HbQqVHWKPxWysBvOF2giHkAaSbAE3kwdjBAm8J/iX4vO/JlwCJvUfreSAnbYS28TAMRz+s09IbuJv8A3/THlOk7NBQsfYzisiTziHEHr1GqVGLMxJPa5mB2HYDbFePTBpMqAoCrqc/hFyfYix9hJi9sWM7w5qTaGWmHMXFRWCmJglSRI7TaDOIsdC4MZODuXzNIr5bAMxYQ1/aOgINvXfFWrl6bnkYX6WHSSdzbDAavA3xOrZRfJdTWpGQokalBuYkc0mLEiOmHDLfETM5l/KRQmo7tflIO46XBMj2xyrheRGsif0/5/b1x1jwnwoyjrpJFjNrdCJ7GR9Z6YdsXs0z3AXCkl2JIkKQGuQQLMrAAGTYbAAAwAVTw1ns4uero9Woy0svmhBBCiKTMIp7CX8u0XMY7Bn8uHfS61VXQJKo4F5AhgpDQJJAMiRO9+ZZ45fJ1MwPPSq9euAWH/t0fMFVw8/jYqqQBYKx6gYbaY6NPDdXN0FVMwzLeFfUOUAbFhfeBM2gd7dGyHgyhXWaxljJOq8mQJM7npfa2AlBstVpQ0nlF5Fp69QRY9tjhK43xvN5FgKOZYKAYRocRGwkmP06YdUKxr4l8F8h5rfz3X/SHUAWGwKkj74zHOK3xLzzMSXWTvyx+kwMZh3ECkODAqpnewt6E/wDGL1HIq1I6gGKwGJF7TAEHpJHtHbGYzGT4aRW6IaOUU1KYlmF9KTYAXME7CLwBONBlVqMGdiy6S8ERCgajEen127YzGYPokraIKWYID1GFyDP/AMjINj0ED2xNwSqRCrB5oEjubT7nrjMZgfBI6LkMvpQDfqx6SYmBG3QenbFWpwZKjOyvUVtUNUDXU2B021WEAAEAADtjMZjjt3Z20uBallAq9SYA1EyTG0n/AD9Thf8AGlUU6GvUwJdABJAsdRsBey9Z/bHmMwePch+T/llBK9anT/iIU0SRqQG42GpSYgk9Nj2G+DwAqJqEaLEG8kESDfabGN/2xmMxpLav9nLNU0YmZWOcmBsb7esdcAa9Cmz1Atwx1Kdo6/oZ/T1x5jMPxu4iZUr8IFJRUpkjYMvQTsV/Yj2PePU4jPIoYkLcC0BWMQCQswACfSwvj3GY0W1sXCHNZUUxrWCjDeWBEAsRME6YkixI9MReHKaZhiulRoWfkXaQu5mbkDYfvjMZi0J9Cue4VSQBkWCL2ABtexG0RNu3tgWVXWG0qC8tCiNIO33gmBa8W2xmMwMEaV+KKiRqOswNutzHY7jcWjEWbrF4XTpUkgEtMm4iAIjY9NsZjMMRNmsnl6cCnQquwME1KoA1ABiAFG3rINumIshwSrWZiaYSmtI1zDDSKYNzpmWM2A3+l8e4zEOTSH0oZ7jOgGnSGgdXnnb3PQf6Rb3xO2QDKDpkEdY9gAdx+o9sZjMWTZeyPh6lUOkvpe2lSl+55laJ7dLfeenwGK5RgupgWcgWhSSRGw1NoFhtqEdWzGYlPZrSxsrVuGaakFryTebmJuZO4O574u5DjuZpoHSQFJUmQZMCwBM7d498ZjMaGBXzbnNPNAuBUVmqIajBfMALuIsD79ffAWjnyq6So0wIAF4+YXJPee+PcZgA9o+IqtIQjcpuFI2n/OmIMznjXYtU39Db6AzjMZgEwvw/KZQ01841fMvOlUI3MXN5iJ9ZxmMxmEPI/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46" name="Picture 6" descr="http://kentsimmons.uwinnipeg.ca/16cm05/1116/54-02-FungiDecomposing.jpg"/>
          <p:cNvPicPr>
            <a:picLocks noChangeAspect="1" noChangeArrowheads="1"/>
          </p:cNvPicPr>
          <p:nvPr/>
        </p:nvPicPr>
        <p:blipFill>
          <a:blip r:embed="rId3" cstate="print"/>
          <a:srcRect/>
          <a:stretch>
            <a:fillRect/>
          </a:stretch>
        </p:blipFill>
        <p:spPr bwMode="auto">
          <a:xfrm>
            <a:off x="2971800" y="2895600"/>
            <a:ext cx="5257800" cy="3503010"/>
          </a:xfrm>
          <a:prstGeom prst="rect">
            <a:avLst/>
          </a:prstGeom>
          <a:noFill/>
        </p:spPr>
      </p:pic>
    </p:spTree>
    <p:extLst>
      <p:ext uri="{BB962C8B-B14F-4D97-AF65-F5344CB8AC3E}">
        <p14:creationId xmlns:p14="http://schemas.microsoft.com/office/powerpoint/2010/main" val="105853580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67494"/>
            <a:ext cx="8229600" cy="1104106"/>
          </a:xfrm>
        </p:spPr>
        <p:txBody>
          <a:bodyPr/>
          <a:lstStyle/>
          <a:p>
            <a:pPr algn="ctr" eaLnBrk="1" hangingPunct="1"/>
            <a:r>
              <a:rPr lang="en-US" sz="4000" dirty="0" smtClean="0">
                <a:solidFill>
                  <a:srgbClr val="EEECE1"/>
                </a:solidFill>
              </a:rPr>
              <a:t>Kingdom </a:t>
            </a:r>
            <a:r>
              <a:rPr lang="en-US" sz="4000" dirty="0" err="1" smtClean="0">
                <a:solidFill>
                  <a:srgbClr val="EEECE1"/>
                </a:solidFill>
              </a:rPr>
              <a:t>Protista</a:t>
            </a:r>
            <a:endParaRPr lang="en-US" sz="4000" dirty="0" smtClean="0">
              <a:solidFill>
                <a:srgbClr val="EEECE1"/>
              </a:solidFill>
            </a:endParaRPr>
          </a:p>
        </p:txBody>
      </p:sp>
      <p:sp>
        <p:nvSpPr>
          <p:cNvPr id="7" name="Content Placeholder 6"/>
          <p:cNvSpPr>
            <a:spLocks noGrp="1"/>
          </p:cNvSpPr>
          <p:nvPr>
            <p:ph idx="1"/>
          </p:nvPr>
        </p:nvSpPr>
        <p:spPr>
          <a:xfrm>
            <a:off x="0" y="1371600"/>
            <a:ext cx="9144000" cy="2209800"/>
          </a:xfrm>
        </p:spPr>
        <p:txBody>
          <a:bodyPr>
            <a:normAutofit/>
          </a:bodyPr>
          <a:lstStyle/>
          <a:p>
            <a:r>
              <a:rPr lang="en-US" sz="2800" dirty="0" smtClean="0">
                <a:solidFill>
                  <a:srgbClr val="EEECE1"/>
                </a:solidFill>
              </a:rPr>
              <a:t>Eukaryotic organisms that cannot be put in any other kingdom</a:t>
            </a:r>
          </a:p>
          <a:p>
            <a:pPr lvl="1"/>
            <a:r>
              <a:rPr lang="en-US" sz="2400" dirty="0">
                <a:solidFill>
                  <a:srgbClr val="EEECE1"/>
                </a:solidFill>
              </a:rPr>
              <a:t>s</a:t>
            </a:r>
            <a:r>
              <a:rPr lang="en-US" sz="2400" dirty="0" smtClean="0">
                <a:solidFill>
                  <a:srgbClr val="EEECE1"/>
                </a:solidFill>
              </a:rPr>
              <a:t>hare some characteristics with plants, fungi, or animals</a:t>
            </a:r>
            <a:endParaRPr lang="en-US" sz="2800" dirty="0" smtClean="0">
              <a:solidFill>
                <a:srgbClr val="EEECE1"/>
              </a:solidFill>
            </a:endParaRPr>
          </a:p>
          <a:p>
            <a:pPr lvl="1"/>
            <a:r>
              <a:rPr lang="en-US" sz="2400" dirty="0" smtClean="0">
                <a:solidFill>
                  <a:srgbClr val="EEECE1"/>
                </a:solidFill>
              </a:rPr>
              <a:t>includes more than 200,000 species</a:t>
            </a:r>
          </a:p>
        </p:txBody>
      </p:sp>
      <p:pic>
        <p:nvPicPr>
          <p:cNvPr id="15364" name="Picture 5"/>
          <p:cNvPicPr>
            <a:picLocks noChangeAspect="1"/>
          </p:cNvPicPr>
          <p:nvPr/>
        </p:nvPicPr>
        <p:blipFill>
          <a:blip r:embed="rId3" cstate="print"/>
          <a:srcRect/>
          <a:stretch>
            <a:fillRect/>
          </a:stretch>
        </p:blipFill>
        <p:spPr bwMode="auto">
          <a:xfrm>
            <a:off x="457200" y="3810000"/>
            <a:ext cx="2670175" cy="2406650"/>
          </a:xfrm>
          <a:prstGeom prst="rect">
            <a:avLst/>
          </a:prstGeom>
          <a:noFill/>
          <a:ln w="9525">
            <a:noFill/>
            <a:miter lim="800000"/>
            <a:headEnd/>
            <a:tailEnd/>
          </a:ln>
        </p:spPr>
      </p:pic>
      <p:pic>
        <p:nvPicPr>
          <p:cNvPr id="15365" name="Picture 6"/>
          <p:cNvPicPr>
            <a:picLocks noChangeAspect="1"/>
          </p:cNvPicPr>
          <p:nvPr/>
        </p:nvPicPr>
        <p:blipFill>
          <a:blip r:embed="rId4" cstate="print"/>
          <a:srcRect/>
          <a:stretch>
            <a:fillRect/>
          </a:stretch>
        </p:blipFill>
        <p:spPr bwMode="auto">
          <a:xfrm>
            <a:off x="3581400" y="4038600"/>
            <a:ext cx="2749550" cy="1797050"/>
          </a:xfrm>
          <a:prstGeom prst="rect">
            <a:avLst/>
          </a:prstGeom>
          <a:noFill/>
          <a:ln w="9525">
            <a:noFill/>
            <a:miter lim="800000"/>
            <a:headEnd/>
            <a:tailEnd/>
          </a:ln>
        </p:spPr>
      </p:pic>
      <p:pic>
        <p:nvPicPr>
          <p:cNvPr id="15366" name="Picture 7"/>
          <p:cNvPicPr>
            <a:picLocks noChangeAspect="1"/>
          </p:cNvPicPr>
          <p:nvPr/>
        </p:nvPicPr>
        <p:blipFill>
          <a:blip r:embed="rId5" cstate="print"/>
          <a:srcRect/>
          <a:stretch>
            <a:fillRect/>
          </a:stretch>
        </p:blipFill>
        <p:spPr bwMode="auto">
          <a:xfrm>
            <a:off x="6629400" y="4114800"/>
            <a:ext cx="2311400" cy="2311400"/>
          </a:xfrm>
          <a:prstGeom prst="rect">
            <a:avLst/>
          </a:prstGeom>
          <a:noFill/>
          <a:ln w="9525">
            <a:noFill/>
            <a:miter lim="800000"/>
            <a:headEnd/>
            <a:tailEnd/>
          </a:ln>
        </p:spPr>
      </p:pic>
    </p:spTree>
    <p:extLst>
      <p:ext uri="{BB962C8B-B14F-4D97-AF65-F5344CB8AC3E}">
        <p14:creationId xmlns:p14="http://schemas.microsoft.com/office/powerpoint/2010/main" val="38588329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dirty="0" smtClean="0">
                <a:solidFill>
                  <a:srgbClr val="EEECE1"/>
                </a:solidFill>
              </a:rPr>
              <a:t>Fungi as Parasites</a:t>
            </a:r>
          </a:p>
        </p:txBody>
      </p:sp>
      <p:sp>
        <p:nvSpPr>
          <p:cNvPr id="131075" name="Rectangle 3"/>
          <p:cNvSpPr>
            <a:spLocks noGrp="1" noChangeArrowheads="1"/>
          </p:cNvSpPr>
          <p:nvPr>
            <p:ph idx="1"/>
          </p:nvPr>
        </p:nvSpPr>
        <p:spPr>
          <a:xfrm>
            <a:off x="533400" y="1600200"/>
            <a:ext cx="7772400" cy="4114800"/>
          </a:xfrm>
        </p:spPr>
        <p:txBody>
          <a:bodyPr/>
          <a:lstStyle/>
          <a:p>
            <a:pPr eaLnBrk="1" hangingPunct="1"/>
            <a:r>
              <a:rPr lang="en-US" sz="2400" dirty="0" smtClean="0">
                <a:solidFill>
                  <a:srgbClr val="EEECE1"/>
                </a:solidFill>
              </a:rPr>
              <a:t>Parasitic fungi cause serious plant and animal diseases. </a:t>
            </a:r>
          </a:p>
          <a:p>
            <a:pPr lvl="3" eaLnBrk="1" hangingPunct="1"/>
            <a:endParaRPr lang="en-US" dirty="0" smtClean="0">
              <a:solidFill>
                <a:srgbClr val="EEECE1"/>
              </a:solidFill>
            </a:endParaRPr>
          </a:p>
          <a:p>
            <a:pPr lvl="3" eaLnBrk="1" hangingPunct="1"/>
            <a:endParaRPr lang="en-US" dirty="0" smtClean="0">
              <a:solidFill>
                <a:srgbClr val="EEECE1"/>
              </a:solidFill>
            </a:endParaRPr>
          </a:p>
          <a:p>
            <a:pPr lvl="3" eaLnBrk="1" hangingPunct="1">
              <a:buNone/>
            </a:pPr>
            <a:r>
              <a:rPr lang="en-US" dirty="0" smtClean="0">
                <a:solidFill>
                  <a:srgbClr val="EEECE1"/>
                </a:solidFill>
              </a:rPr>
              <a:t>          Corn smut</a:t>
            </a:r>
          </a:p>
          <a:p>
            <a:pPr lvl="2" eaLnBrk="1" hangingPunct="1"/>
            <a:endParaRPr lang="en-US" dirty="0" smtClean="0">
              <a:solidFill>
                <a:srgbClr val="EEECE1"/>
              </a:solidFill>
            </a:endParaRPr>
          </a:p>
          <a:p>
            <a:pPr lvl="2" eaLnBrk="1" hangingPunct="1"/>
            <a:endParaRPr lang="en-US" dirty="0" smtClean="0">
              <a:solidFill>
                <a:srgbClr val="EEECE1"/>
              </a:solidFill>
            </a:endParaRPr>
          </a:p>
          <a:p>
            <a:pPr lvl="2" eaLnBrk="1" hangingPunct="1"/>
            <a:endParaRPr lang="en-US" dirty="0" smtClean="0">
              <a:solidFill>
                <a:srgbClr val="EEECE1"/>
              </a:solidFill>
            </a:endParaRPr>
          </a:p>
          <a:p>
            <a:pPr lvl="3" eaLnBrk="1" hangingPunct="1"/>
            <a:r>
              <a:rPr lang="en-US" dirty="0" smtClean="0">
                <a:solidFill>
                  <a:srgbClr val="EEECE1"/>
                </a:solidFill>
              </a:rPr>
              <a:t>  Wheat rust</a:t>
            </a:r>
          </a:p>
          <a:p>
            <a:pPr lvl="2" eaLnBrk="1" hangingPunct="1"/>
            <a:endParaRPr lang="en-US" dirty="0" smtClean="0"/>
          </a:p>
        </p:txBody>
      </p:sp>
      <p:pic>
        <p:nvPicPr>
          <p:cNvPr id="63492" name="Picture 3"/>
          <p:cNvPicPr>
            <a:picLocks noChangeAspect="1"/>
          </p:cNvPicPr>
          <p:nvPr/>
        </p:nvPicPr>
        <p:blipFill>
          <a:blip r:embed="rId3" cstate="print"/>
          <a:srcRect/>
          <a:stretch>
            <a:fillRect/>
          </a:stretch>
        </p:blipFill>
        <p:spPr bwMode="auto">
          <a:xfrm>
            <a:off x="3962400" y="2895600"/>
            <a:ext cx="2603500" cy="1743075"/>
          </a:xfrm>
          <a:prstGeom prst="rect">
            <a:avLst/>
          </a:prstGeom>
          <a:noFill/>
          <a:ln w="9525">
            <a:noFill/>
            <a:miter lim="800000"/>
            <a:headEnd/>
            <a:tailEnd/>
          </a:ln>
        </p:spPr>
      </p:pic>
      <p:pic>
        <p:nvPicPr>
          <p:cNvPr id="63493" name="Picture 4"/>
          <p:cNvPicPr>
            <a:picLocks noChangeAspect="1"/>
          </p:cNvPicPr>
          <p:nvPr/>
        </p:nvPicPr>
        <p:blipFill>
          <a:blip r:embed="rId4" cstate="print"/>
          <a:srcRect/>
          <a:stretch>
            <a:fillRect/>
          </a:stretch>
        </p:blipFill>
        <p:spPr bwMode="auto">
          <a:xfrm>
            <a:off x="685800" y="4191000"/>
            <a:ext cx="1333500" cy="1651000"/>
          </a:xfrm>
          <a:prstGeom prst="rect">
            <a:avLst/>
          </a:prstGeom>
          <a:noFill/>
          <a:ln w="9525">
            <a:noFill/>
            <a:miter lim="800000"/>
            <a:headEnd/>
            <a:tailEnd/>
          </a:ln>
        </p:spPr>
      </p:pic>
    </p:spTree>
    <p:extLst>
      <p:ext uri="{BB962C8B-B14F-4D97-AF65-F5344CB8AC3E}">
        <p14:creationId xmlns:p14="http://schemas.microsoft.com/office/powerpoint/2010/main" val="41980175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07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10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dirty="0" smtClean="0">
                <a:solidFill>
                  <a:srgbClr val="EEECE1"/>
                </a:solidFill>
              </a:rPr>
              <a:t>Fungi as Parasites</a:t>
            </a:r>
          </a:p>
        </p:txBody>
      </p:sp>
      <p:sp>
        <p:nvSpPr>
          <p:cNvPr id="133123" name="Rectangle 3"/>
          <p:cNvSpPr>
            <a:spLocks noGrp="1" noChangeArrowheads="1"/>
          </p:cNvSpPr>
          <p:nvPr>
            <p:ph idx="1"/>
          </p:nvPr>
        </p:nvSpPr>
        <p:spPr/>
        <p:txBody>
          <a:bodyPr/>
          <a:lstStyle/>
          <a:p>
            <a:pPr lvl="1" eaLnBrk="1" hangingPunct="1"/>
            <a:r>
              <a:rPr lang="en-US" dirty="0" smtClean="0">
                <a:solidFill>
                  <a:srgbClr val="EEECE1"/>
                </a:solidFill>
              </a:rPr>
              <a:t>A few fungi cause diseases in humans</a:t>
            </a:r>
          </a:p>
          <a:p>
            <a:pPr lvl="2" eaLnBrk="1" hangingPunct="1"/>
            <a:r>
              <a:rPr lang="en-US" dirty="0" smtClean="0">
                <a:solidFill>
                  <a:srgbClr val="EEECE1"/>
                </a:solidFill>
              </a:rPr>
              <a:t>Examples of fungus-caused disorders in humans include:</a:t>
            </a:r>
          </a:p>
          <a:p>
            <a:pPr lvl="3" eaLnBrk="1" hangingPunct="1"/>
            <a:r>
              <a:rPr lang="en-US" dirty="0" smtClean="0">
                <a:solidFill>
                  <a:srgbClr val="EEECE1"/>
                </a:solidFill>
              </a:rPr>
              <a:t>Athlete’s foot</a:t>
            </a:r>
          </a:p>
          <a:p>
            <a:pPr lvl="3" eaLnBrk="1" hangingPunct="1"/>
            <a:r>
              <a:rPr lang="en-US" dirty="0" smtClean="0">
                <a:solidFill>
                  <a:srgbClr val="EEECE1"/>
                </a:solidFill>
              </a:rPr>
              <a:t>Ringworm</a:t>
            </a:r>
          </a:p>
          <a:p>
            <a:pPr lvl="3" eaLnBrk="1" hangingPunct="1"/>
            <a:r>
              <a:rPr lang="en-US" dirty="0" smtClean="0">
                <a:solidFill>
                  <a:srgbClr val="EEECE1"/>
                </a:solidFill>
              </a:rPr>
              <a:t>Thrush</a:t>
            </a:r>
          </a:p>
          <a:p>
            <a:pPr lvl="1" eaLnBrk="1" hangingPunct="1"/>
            <a:endParaRPr lang="en-US" dirty="0" smtClean="0"/>
          </a:p>
        </p:txBody>
      </p:sp>
    </p:spTree>
    <p:extLst>
      <p:ext uri="{BB962C8B-B14F-4D97-AF65-F5344CB8AC3E}">
        <p14:creationId xmlns:p14="http://schemas.microsoft.com/office/powerpoint/2010/main" val="27038679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57200" y="0"/>
            <a:ext cx="8229600" cy="951706"/>
          </a:xfrm>
        </p:spPr>
        <p:txBody>
          <a:bodyPr/>
          <a:lstStyle/>
          <a:p>
            <a:pPr algn="ctr" eaLnBrk="1" hangingPunct="1"/>
            <a:r>
              <a:rPr lang="en-US" sz="4000" dirty="0" smtClean="0">
                <a:solidFill>
                  <a:srgbClr val="EEECE1"/>
                </a:solidFill>
              </a:rPr>
              <a:t>Kingdom </a:t>
            </a:r>
            <a:r>
              <a:rPr lang="en-US" sz="4000" dirty="0" err="1" smtClean="0">
                <a:solidFill>
                  <a:srgbClr val="EEECE1"/>
                </a:solidFill>
              </a:rPr>
              <a:t>Protista</a:t>
            </a:r>
            <a:endParaRPr lang="en-US" sz="4000" dirty="0" smtClean="0">
              <a:solidFill>
                <a:srgbClr val="EEECE1"/>
              </a:solidFill>
            </a:endParaRPr>
          </a:p>
        </p:txBody>
      </p:sp>
      <p:sp>
        <p:nvSpPr>
          <p:cNvPr id="4" name="Content Placeholder 3"/>
          <p:cNvSpPr>
            <a:spLocks noGrp="1"/>
          </p:cNvSpPr>
          <p:nvPr>
            <p:ph idx="1"/>
          </p:nvPr>
        </p:nvSpPr>
        <p:spPr>
          <a:xfrm>
            <a:off x="0" y="1066800"/>
            <a:ext cx="9144000" cy="4572000"/>
          </a:xfrm>
        </p:spPr>
        <p:txBody>
          <a:bodyPr/>
          <a:lstStyle/>
          <a:p>
            <a:r>
              <a:rPr lang="en-US" sz="3200" dirty="0" smtClean="0">
                <a:solidFill>
                  <a:srgbClr val="EEECE1"/>
                </a:solidFill>
                <a:effectLst>
                  <a:outerShdw blurRad="38100" dist="38100" dir="2700000" algn="tl">
                    <a:srgbClr val="000000">
                      <a:alpha val="43137"/>
                    </a:srgbClr>
                  </a:outerShdw>
                </a:effectLst>
              </a:rPr>
              <a:t>Classification of </a:t>
            </a:r>
            <a:r>
              <a:rPr lang="en-US" sz="3200" dirty="0" err="1" smtClean="0">
                <a:solidFill>
                  <a:srgbClr val="EEECE1"/>
                </a:solidFill>
                <a:effectLst>
                  <a:outerShdw blurRad="38100" dist="38100" dir="2700000" algn="tl">
                    <a:srgbClr val="000000">
                      <a:alpha val="43137"/>
                    </a:srgbClr>
                  </a:outerShdw>
                </a:effectLst>
              </a:rPr>
              <a:t>Protists</a:t>
            </a:r>
            <a:endParaRPr lang="en-US" sz="3200" dirty="0" smtClean="0">
              <a:solidFill>
                <a:srgbClr val="EEECE1"/>
              </a:solidFill>
              <a:effectLst>
                <a:outerShdw blurRad="38100" dist="38100" dir="2700000" algn="tl">
                  <a:srgbClr val="000000">
                    <a:alpha val="43137"/>
                  </a:srgbClr>
                </a:outerShdw>
              </a:effectLst>
            </a:endParaRPr>
          </a:p>
          <a:p>
            <a:pPr lvl="1"/>
            <a:r>
              <a:rPr lang="en-US" sz="3000" dirty="0" smtClean="0">
                <a:solidFill>
                  <a:srgbClr val="EEECE1"/>
                </a:solidFill>
                <a:effectLst>
                  <a:outerShdw blurRad="38100" dist="38100" dir="2700000" algn="tl">
                    <a:srgbClr val="000000">
                      <a:alpha val="43137"/>
                    </a:srgbClr>
                  </a:outerShdw>
                </a:effectLst>
              </a:rPr>
              <a:t>One way </a:t>
            </a:r>
            <a:r>
              <a:rPr lang="en-US" sz="3000" dirty="0" err="1" smtClean="0">
                <a:solidFill>
                  <a:srgbClr val="EEECE1"/>
                </a:solidFill>
                <a:effectLst>
                  <a:outerShdw blurRad="38100" dist="38100" dir="2700000" algn="tl">
                    <a:srgbClr val="000000">
                      <a:alpha val="43137"/>
                    </a:srgbClr>
                  </a:outerShdw>
                </a:effectLst>
              </a:rPr>
              <a:t>protists</a:t>
            </a:r>
            <a:r>
              <a:rPr lang="en-US" sz="3000" dirty="0" smtClean="0">
                <a:solidFill>
                  <a:srgbClr val="EEECE1"/>
                </a:solidFill>
                <a:effectLst>
                  <a:outerShdw blurRad="38100" dist="38100" dir="2700000" algn="tl">
                    <a:srgbClr val="000000">
                      <a:alpha val="43137"/>
                    </a:srgbClr>
                  </a:outerShdw>
                </a:effectLst>
              </a:rPr>
              <a:t> can be classified is by how they obtain nutrition: </a:t>
            </a:r>
          </a:p>
          <a:p>
            <a:pPr lvl="2"/>
            <a:r>
              <a:rPr lang="en-US" sz="2800" dirty="0" err="1" smtClean="0">
                <a:solidFill>
                  <a:srgbClr val="EEECE1"/>
                </a:solidFill>
                <a:effectLst>
                  <a:outerShdw blurRad="38100" dist="38100" dir="2700000" algn="tl">
                    <a:srgbClr val="000000">
                      <a:alpha val="43137"/>
                    </a:srgbClr>
                  </a:outerShdw>
                </a:effectLst>
              </a:rPr>
              <a:t>Heterotrophs</a:t>
            </a:r>
            <a:r>
              <a:rPr lang="en-US" sz="2800" dirty="0" smtClean="0">
                <a:solidFill>
                  <a:srgbClr val="EEECE1"/>
                </a:solidFill>
                <a:effectLst>
                  <a:outerShdw blurRad="38100" dist="38100" dir="2700000" algn="tl">
                    <a:srgbClr val="000000">
                      <a:alpha val="43137"/>
                    </a:srgbClr>
                  </a:outerShdw>
                </a:effectLst>
              </a:rPr>
              <a:t> are called animal-like </a:t>
            </a:r>
            <a:r>
              <a:rPr lang="en-US" sz="2800" dirty="0" err="1" smtClean="0">
                <a:solidFill>
                  <a:srgbClr val="EEECE1"/>
                </a:solidFill>
                <a:effectLst>
                  <a:outerShdw blurRad="38100" dist="38100" dir="2700000" algn="tl">
                    <a:srgbClr val="000000">
                      <a:alpha val="43137"/>
                    </a:srgbClr>
                  </a:outerShdw>
                </a:effectLst>
              </a:rPr>
              <a:t>protists</a:t>
            </a:r>
            <a:r>
              <a:rPr lang="en-US" sz="2800" dirty="0" smtClean="0">
                <a:solidFill>
                  <a:srgbClr val="EEECE1"/>
                </a:solidFill>
                <a:effectLst>
                  <a:outerShdw blurRad="38100" dist="38100" dir="2700000" algn="tl">
                    <a:srgbClr val="000000">
                      <a:alpha val="43137"/>
                    </a:srgbClr>
                  </a:outerShdw>
                </a:effectLst>
              </a:rPr>
              <a:t>. </a:t>
            </a:r>
          </a:p>
          <a:p>
            <a:pPr lvl="2"/>
            <a:r>
              <a:rPr lang="en-US" sz="2800" dirty="0" err="1" smtClean="0">
                <a:solidFill>
                  <a:srgbClr val="EEECE1"/>
                </a:solidFill>
                <a:effectLst>
                  <a:outerShdw blurRad="38100" dist="38100" dir="2700000" algn="tl">
                    <a:srgbClr val="000000">
                      <a:alpha val="43137"/>
                    </a:srgbClr>
                  </a:outerShdw>
                </a:effectLst>
              </a:rPr>
              <a:t>Autotrophs</a:t>
            </a:r>
            <a:r>
              <a:rPr lang="en-US" sz="2800" dirty="0" smtClean="0">
                <a:solidFill>
                  <a:srgbClr val="EEECE1"/>
                </a:solidFill>
                <a:effectLst>
                  <a:outerShdw blurRad="38100" dist="38100" dir="2700000" algn="tl">
                    <a:srgbClr val="000000">
                      <a:alpha val="43137"/>
                    </a:srgbClr>
                  </a:outerShdw>
                </a:effectLst>
              </a:rPr>
              <a:t> are called plantlike </a:t>
            </a:r>
            <a:r>
              <a:rPr lang="en-US" sz="2800" dirty="0" err="1" smtClean="0">
                <a:solidFill>
                  <a:srgbClr val="EEECE1"/>
                </a:solidFill>
                <a:effectLst>
                  <a:outerShdw blurRad="38100" dist="38100" dir="2700000" algn="tl">
                    <a:srgbClr val="000000">
                      <a:alpha val="43137"/>
                    </a:srgbClr>
                  </a:outerShdw>
                </a:effectLst>
              </a:rPr>
              <a:t>protists</a:t>
            </a:r>
            <a:r>
              <a:rPr lang="en-US" sz="2800" dirty="0" smtClean="0">
                <a:solidFill>
                  <a:srgbClr val="EEECE1"/>
                </a:solidFill>
                <a:effectLst>
                  <a:outerShdw blurRad="38100" dist="38100" dir="2700000" algn="tl">
                    <a:srgbClr val="000000">
                      <a:alpha val="43137"/>
                    </a:srgbClr>
                  </a:outerShdw>
                </a:effectLst>
              </a:rPr>
              <a:t>. </a:t>
            </a:r>
          </a:p>
          <a:p>
            <a:pPr lvl="2"/>
            <a:r>
              <a:rPr lang="en-US" sz="2800" dirty="0" smtClean="0">
                <a:solidFill>
                  <a:srgbClr val="EEECE1"/>
                </a:solidFill>
                <a:effectLst>
                  <a:outerShdw blurRad="38100" dist="38100" dir="2700000" algn="tl">
                    <a:srgbClr val="000000">
                      <a:alpha val="43137"/>
                    </a:srgbClr>
                  </a:outerShdw>
                </a:effectLst>
              </a:rPr>
              <a:t>Decomposers are called </a:t>
            </a:r>
            <a:r>
              <a:rPr lang="en-US" sz="2800" dirty="0" err="1" smtClean="0">
                <a:solidFill>
                  <a:srgbClr val="EEECE1"/>
                </a:solidFill>
                <a:effectLst>
                  <a:outerShdw blurRad="38100" dist="38100" dir="2700000" algn="tl">
                    <a:srgbClr val="000000">
                      <a:alpha val="43137"/>
                    </a:srgbClr>
                  </a:outerShdw>
                </a:effectLst>
              </a:rPr>
              <a:t>funguslike</a:t>
            </a:r>
            <a:r>
              <a:rPr lang="en-US" sz="2800" dirty="0" smtClean="0">
                <a:solidFill>
                  <a:srgbClr val="EEECE1"/>
                </a:solidFill>
                <a:effectLst>
                  <a:outerShdw blurRad="38100" dist="38100" dir="2700000" algn="tl">
                    <a:srgbClr val="000000">
                      <a:alpha val="43137"/>
                    </a:srgbClr>
                  </a:outerShdw>
                </a:effectLst>
              </a:rPr>
              <a:t> </a:t>
            </a:r>
            <a:r>
              <a:rPr lang="en-US" sz="2800" dirty="0" err="1" smtClean="0">
                <a:solidFill>
                  <a:srgbClr val="EEECE1"/>
                </a:solidFill>
                <a:effectLst>
                  <a:outerShdw blurRad="38100" dist="38100" dir="2700000" algn="tl">
                    <a:srgbClr val="000000">
                      <a:alpha val="43137"/>
                    </a:srgbClr>
                  </a:outerShdw>
                </a:effectLst>
              </a:rPr>
              <a:t>protists</a:t>
            </a:r>
            <a:r>
              <a:rPr lang="en-US" sz="2800" dirty="0" smtClean="0">
                <a:solidFill>
                  <a:srgbClr val="EEECE1"/>
                </a:solidFill>
                <a:effectLst>
                  <a:outerShdw blurRad="38100" dist="38100" dir="2700000" algn="tl">
                    <a:srgbClr val="000000">
                      <a:alpha val="43137"/>
                    </a:srgbClr>
                  </a:outerShdw>
                </a:effectLst>
              </a:rPr>
              <a:t>. </a:t>
            </a:r>
          </a:p>
          <a:p>
            <a:endParaRPr lang="en-US" dirty="0">
              <a:solidFill>
                <a:srgbClr val="EEECE1"/>
              </a:solidFill>
            </a:endParaRPr>
          </a:p>
        </p:txBody>
      </p:sp>
      <p:pic>
        <p:nvPicPr>
          <p:cNvPr id="5" name="Picture 4"/>
          <p:cNvPicPr>
            <a:picLocks noChangeAspect="1"/>
          </p:cNvPicPr>
          <p:nvPr/>
        </p:nvPicPr>
        <p:blipFill>
          <a:blip r:embed="rId3" cstate="print"/>
          <a:srcRect/>
          <a:stretch>
            <a:fillRect/>
          </a:stretch>
        </p:blipFill>
        <p:spPr bwMode="auto">
          <a:xfrm>
            <a:off x="0" y="4114800"/>
            <a:ext cx="1905000" cy="1905000"/>
          </a:xfrm>
          <a:prstGeom prst="rect">
            <a:avLst/>
          </a:prstGeom>
          <a:noFill/>
          <a:ln w="9525">
            <a:noFill/>
            <a:miter lim="800000"/>
            <a:headEnd/>
            <a:tailEnd/>
          </a:ln>
        </p:spPr>
      </p:pic>
      <p:pic>
        <p:nvPicPr>
          <p:cNvPr id="6" name="Picture 4" descr="sb4600f1"/>
          <p:cNvPicPr>
            <a:picLocks noChangeAspect="1" noChangeArrowheads="1"/>
          </p:cNvPicPr>
          <p:nvPr/>
        </p:nvPicPr>
        <p:blipFill>
          <a:blip r:embed="rId4" cstate="print"/>
          <a:srcRect/>
          <a:stretch>
            <a:fillRect/>
          </a:stretch>
        </p:blipFill>
        <p:spPr bwMode="auto">
          <a:xfrm>
            <a:off x="1905000" y="4998065"/>
            <a:ext cx="2362200" cy="1859935"/>
          </a:xfrm>
          <a:prstGeom prst="rect">
            <a:avLst/>
          </a:prstGeom>
          <a:noFill/>
          <a:ln w="9525">
            <a:noFill/>
            <a:miter lim="800000"/>
            <a:headEnd/>
            <a:tailEnd/>
          </a:ln>
        </p:spPr>
      </p:pic>
      <p:pic>
        <p:nvPicPr>
          <p:cNvPr id="7" name="Picture 4" descr="sb4601f1"/>
          <p:cNvPicPr>
            <a:picLocks noChangeAspect="1" noChangeArrowheads="1"/>
          </p:cNvPicPr>
          <p:nvPr/>
        </p:nvPicPr>
        <p:blipFill>
          <a:blip r:embed="rId5" cstate="print"/>
          <a:srcRect/>
          <a:stretch>
            <a:fillRect/>
          </a:stretch>
        </p:blipFill>
        <p:spPr bwMode="auto">
          <a:xfrm>
            <a:off x="4267200" y="4343400"/>
            <a:ext cx="2590800" cy="1826583"/>
          </a:xfrm>
          <a:prstGeom prst="rect">
            <a:avLst/>
          </a:prstGeom>
          <a:noFill/>
          <a:ln w="9525">
            <a:noFill/>
            <a:miter lim="800000"/>
            <a:headEnd/>
            <a:tailEnd/>
          </a:ln>
        </p:spPr>
      </p:pic>
      <p:pic>
        <p:nvPicPr>
          <p:cNvPr id="8" name="Picture 7"/>
          <p:cNvPicPr>
            <a:picLocks noChangeAspect="1"/>
          </p:cNvPicPr>
          <p:nvPr/>
        </p:nvPicPr>
        <p:blipFill>
          <a:blip r:embed="rId6" cstate="print"/>
          <a:srcRect t="9302" b="11628"/>
          <a:stretch>
            <a:fillRect/>
          </a:stretch>
        </p:blipFill>
        <p:spPr bwMode="auto">
          <a:xfrm>
            <a:off x="7505700" y="3048000"/>
            <a:ext cx="1638300" cy="1295400"/>
          </a:xfrm>
          <a:prstGeom prst="rect">
            <a:avLst/>
          </a:prstGeom>
          <a:noFill/>
          <a:ln w="9525">
            <a:noFill/>
            <a:miter lim="800000"/>
            <a:headEnd/>
            <a:tailEnd/>
          </a:ln>
        </p:spPr>
      </p:pic>
      <p:pic>
        <p:nvPicPr>
          <p:cNvPr id="9" name="Picture 8"/>
          <p:cNvPicPr>
            <a:picLocks noChangeAspect="1"/>
          </p:cNvPicPr>
          <p:nvPr/>
        </p:nvPicPr>
        <p:blipFill>
          <a:blip r:embed="rId7" cstate="print"/>
          <a:srcRect/>
          <a:stretch>
            <a:fillRect/>
          </a:stretch>
        </p:blipFill>
        <p:spPr bwMode="auto">
          <a:xfrm>
            <a:off x="6857999" y="4495800"/>
            <a:ext cx="2602729" cy="2362200"/>
          </a:xfrm>
          <a:prstGeom prst="rect">
            <a:avLst/>
          </a:prstGeom>
          <a:noFill/>
          <a:ln w="9525">
            <a:noFill/>
            <a:miter lim="800000"/>
            <a:headEnd/>
            <a:tailEnd/>
          </a:ln>
        </p:spPr>
      </p:pic>
    </p:spTree>
    <p:extLst>
      <p:ext uri="{BB962C8B-B14F-4D97-AF65-F5344CB8AC3E}">
        <p14:creationId xmlns:p14="http://schemas.microsoft.com/office/powerpoint/2010/main" val="80250328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76200"/>
            <a:ext cx="8229600" cy="951706"/>
          </a:xfrm>
          <a:noFill/>
        </p:spPr>
        <p:txBody>
          <a:bodyPr/>
          <a:lstStyle/>
          <a:p>
            <a:pPr algn="ctr" eaLnBrk="1" hangingPunct="1"/>
            <a:r>
              <a:rPr lang="en-US" dirty="0" smtClean="0">
                <a:solidFill>
                  <a:srgbClr val="EEECE1"/>
                </a:solidFill>
              </a:rPr>
              <a:t>Animal-like </a:t>
            </a:r>
            <a:r>
              <a:rPr lang="en-US" dirty="0" err="1" smtClean="0">
                <a:solidFill>
                  <a:srgbClr val="EEECE1"/>
                </a:solidFill>
              </a:rPr>
              <a:t>Protists</a:t>
            </a:r>
            <a:r>
              <a:rPr lang="en-US" dirty="0" smtClean="0">
                <a:solidFill>
                  <a:srgbClr val="EEECE1"/>
                </a:solidFill>
              </a:rPr>
              <a:t> </a:t>
            </a:r>
          </a:p>
        </p:txBody>
      </p:sp>
      <p:sp>
        <p:nvSpPr>
          <p:cNvPr id="33795" name="Rectangle 3"/>
          <p:cNvSpPr>
            <a:spLocks noGrp="1" noChangeArrowheads="1"/>
          </p:cNvSpPr>
          <p:nvPr>
            <p:ph idx="1"/>
          </p:nvPr>
        </p:nvSpPr>
        <p:spPr>
          <a:xfrm>
            <a:off x="0" y="936592"/>
            <a:ext cx="9144000" cy="5159408"/>
          </a:xfrm>
        </p:spPr>
        <p:txBody>
          <a:bodyPr>
            <a:normAutofit fontScale="92500" lnSpcReduction="10000"/>
          </a:bodyPr>
          <a:lstStyle/>
          <a:p>
            <a:r>
              <a:rPr lang="en-US" dirty="0" smtClean="0">
                <a:solidFill>
                  <a:srgbClr val="EEECE1"/>
                </a:solidFill>
              </a:rPr>
              <a:t>Some animal-like </a:t>
            </a:r>
            <a:r>
              <a:rPr lang="en-US" dirty="0" err="1" smtClean="0">
                <a:solidFill>
                  <a:srgbClr val="EEECE1"/>
                </a:solidFill>
              </a:rPr>
              <a:t>protists</a:t>
            </a:r>
            <a:r>
              <a:rPr lang="en-US" dirty="0" smtClean="0">
                <a:solidFill>
                  <a:srgbClr val="EEECE1"/>
                </a:solidFill>
              </a:rPr>
              <a:t> cause serious diseases, including</a:t>
            </a:r>
          </a:p>
          <a:p>
            <a:pPr lvl="1"/>
            <a:r>
              <a:rPr lang="en-US" dirty="0" smtClean="0">
                <a:solidFill>
                  <a:srgbClr val="EEECE1"/>
                </a:solidFill>
              </a:rPr>
              <a:t>malaria</a:t>
            </a:r>
          </a:p>
          <a:p>
            <a:pPr lvl="1"/>
            <a:r>
              <a:rPr lang="en-US" dirty="0" smtClean="0">
                <a:solidFill>
                  <a:srgbClr val="EEECE1"/>
                </a:solidFill>
              </a:rPr>
              <a:t>African sleeping sickness</a:t>
            </a:r>
          </a:p>
          <a:p>
            <a:endParaRPr lang="en-US" dirty="0" smtClean="0">
              <a:solidFill>
                <a:srgbClr val="EEECE1"/>
              </a:solidFill>
            </a:endParaRPr>
          </a:p>
          <a:p>
            <a:r>
              <a:rPr lang="en-US" dirty="0" smtClean="0">
                <a:solidFill>
                  <a:srgbClr val="EEECE1"/>
                </a:solidFill>
              </a:rPr>
              <a:t>Many animal-like </a:t>
            </a:r>
            <a:r>
              <a:rPr lang="en-US" dirty="0" err="1" smtClean="0">
                <a:solidFill>
                  <a:srgbClr val="EEECE1"/>
                </a:solidFill>
              </a:rPr>
              <a:t>protists</a:t>
            </a:r>
            <a:r>
              <a:rPr lang="en-US" dirty="0" smtClean="0">
                <a:solidFill>
                  <a:srgbClr val="EEECE1"/>
                </a:solidFill>
              </a:rPr>
              <a:t> are essential to the living world. </a:t>
            </a:r>
          </a:p>
          <a:p>
            <a:pPr marL="594360" lvl="1" indent="-231775">
              <a:lnSpc>
                <a:spcPct val="90000"/>
              </a:lnSpc>
              <a:tabLst>
                <a:tab pos="1255713" algn="l"/>
              </a:tabLst>
              <a:defRPr/>
            </a:pPr>
            <a:r>
              <a:rPr lang="en-US" dirty="0" smtClean="0">
                <a:solidFill>
                  <a:srgbClr val="EEECE1"/>
                </a:solidFill>
              </a:rPr>
              <a:t>Symbiotic relationship</a:t>
            </a:r>
          </a:p>
          <a:p>
            <a:pPr marL="877824" lvl="2" indent="-231775">
              <a:lnSpc>
                <a:spcPct val="90000"/>
              </a:lnSpc>
              <a:tabLst>
                <a:tab pos="1255713" algn="l"/>
              </a:tabLst>
              <a:defRPr/>
            </a:pPr>
            <a:r>
              <a:rPr lang="en-US" dirty="0" smtClean="0">
                <a:solidFill>
                  <a:srgbClr val="EEECE1"/>
                </a:solidFill>
                <a:latin typeface="Times New Roman" pitchFamily="-106" charset="0"/>
              </a:rPr>
              <a:t>Some live within the digestive tract of termites and breaks down the wood that the termites eat</a:t>
            </a:r>
            <a:r>
              <a:rPr lang="en-US" dirty="0" smtClean="0">
                <a:solidFill>
                  <a:srgbClr val="EEECE1"/>
                </a:solidFill>
              </a:rPr>
              <a:t> </a:t>
            </a:r>
          </a:p>
          <a:p>
            <a:pPr marL="594360" lvl="1" indent="-231775">
              <a:lnSpc>
                <a:spcPct val="90000"/>
              </a:lnSpc>
              <a:tabLst>
                <a:tab pos="1255713" algn="l"/>
              </a:tabLst>
              <a:defRPr/>
            </a:pPr>
            <a:r>
              <a:rPr lang="en-US" dirty="0" smtClean="0">
                <a:solidFill>
                  <a:srgbClr val="EEECE1"/>
                </a:solidFill>
              </a:rPr>
              <a:t>Decomposers  </a:t>
            </a:r>
          </a:p>
          <a:p>
            <a:pPr marL="594360" lvl="1" indent="-231775">
              <a:lnSpc>
                <a:spcPct val="90000"/>
              </a:lnSpc>
              <a:tabLst>
                <a:tab pos="1255713" algn="l"/>
              </a:tabLst>
              <a:defRPr/>
            </a:pPr>
            <a:r>
              <a:rPr lang="en-US" dirty="0" smtClean="0">
                <a:solidFill>
                  <a:srgbClr val="EEECE1"/>
                </a:solidFill>
              </a:rPr>
              <a:t>Bottom of food chain</a:t>
            </a:r>
          </a:p>
          <a:p>
            <a:pPr marL="114300" lvl="1" indent="0">
              <a:lnSpc>
                <a:spcPct val="75000"/>
              </a:lnSpc>
              <a:tabLst>
                <a:tab pos="1255713" algn="l"/>
              </a:tabLst>
              <a:defRPr/>
            </a:pPr>
            <a:endParaRPr lang="en-US" sz="2000" dirty="0" smtClean="0"/>
          </a:p>
          <a:p>
            <a:endParaRPr lang="en-US" dirty="0" smtClean="0"/>
          </a:p>
          <a:p>
            <a:pPr lvl="1"/>
            <a:endParaRPr lang="en-US" dirty="0" smtClean="0"/>
          </a:p>
        </p:txBody>
      </p:sp>
      <p:pic>
        <p:nvPicPr>
          <p:cNvPr id="4" name="Picture 6"/>
          <p:cNvPicPr>
            <a:picLocks noChangeAspect="1"/>
          </p:cNvPicPr>
          <p:nvPr/>
        </p:nvPicPr>
        <p:blipFill>
          <a:blip r:embed="rId3" cstate="print"/>
          <a:srcRect/>
          <a:stretch>
            <a:fillRect/>
          </a:stretch>
        </p:blipFill>
        <p:spPr bwMode="auto">
          <a:xfrm>
            <a:off x="5181600" y="4953000"/>
            <a:ext cx="1803400" cy="1447800"/>
          </a:xfrm>
          <a:prstGeom prst="rect">
            <a:avLst/>
          </a:prstGeom>
          <a:noFill/>
          <a:ln w="9525">
            <a:noFill/>
            <a:miter lim="800000"/>
            <a:headEnd/>
            <a:tailEnd/>
          </a:ln>
        </p:spPr>
      </p:pic>
    </p:spTree>
    <p:extLst>
      <p:ext uri="{BB962C8B-B14F-4D97-AF65-F5344CB8AC3E}">
        <p14:creationId xmlns:p14="http://schemas.microsoft.com/office/powerpoint/2010/main" val="34048520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a:spLocks noGrp="1" noChangeArrowheads="1"/>
          </p:cNvSpPr>
          <p:nvPr>
            <p:ph type="title"/>
          </p:nvPr>
        </p:nvSpPr>
        <p:spPr>
          <a:xfrm>
            <a:off x="685800" y="1219200"/>
            <a:ext cx="6781800" cy="1524000"/>
          </a:xfrm>
          <a:noFill/>
        </p:spPr>
        <p:txBody>
          <a:bodyPr>
            <a:normAutofit/>
          </a:bodyPr>
          <a:lstStyle/>
          <a:p>
            <a:pPr algn="ctr" eaLnBrk="1" hangingPunct="1"/>
            <a:r>
              <a:rPr lang="en-US" sz="3800" dirty="0" smtClean="0">
                <a:solidFill>
                  <a:srgbClr val="EEECE1"/>
                </a:solidFill>
              </a:rPr>
              <a:t>Plant-like Protists </a:t>
            </a:r>
          </a:p>
        </p:txBody>
      </p:sp>
      <p:sp>
        <p:nvSpPr>
          <p:cNvPr id="66563" name="Rectangle 3"/>
          <p:cNvSpPr>
            <a:spLocks noGrp="1" noChangeArrowheads="1"/>
          </p:cNvSpPr>
          <p:nvPr>
            <p:ph idx="1"/>
          </p:nvPr>
        </p:nvSpPr>
        <p:spPr>
          <a:xfrm>
            <a:off x="0" y="2209800"/>
            <a:ext cx="7772400" cy="4114800"/>
          </a:xfrm>
        </p:spPr>
        <p:txBody>
          <a:bodyPr>
            <a:normAutofit/>
          </a:bodyPr>
          <a:lstStyle/>
          <a:p>
            <a:pPr eaLnBrk="1" hangingPunct="1"/>
            <a:r>
              <a:rPr lang="en-US" dirty="0" smtClean="0">
                <a:solidFill>
                  <a:srgbClr val="EEECE1"/>
                </a:solidFill>
              </a:rPr>
              <a:t>produce oxygen through photosynthesis</a:t>
            </a:r>
          </a:p>
          <a:p>
            <a:pPr eaLnBrk="1" hangingPunct="1"/>
            <a:r>
              <a:rPr lang="en-US" dirty="0" smtClean="0">
                <a:solidFill>
                  <a:srgbClr val="EEECE1"/>
                </a:solidFill>
              </a:rPr>
              <a:t>found in sushi, ice cream, and other foods</a:t>
            </a:r>
          </a:p>
          <a:p>
            <a:pPr eaLnBrk="1" hangingPunct="1"/>
            <a:r>
              <a:rPr lang="en-US" dirty="0" smtClean="0">
                <a:solidFill>
                  <a:srgbClr val="EEECE1"/>
                </a:solidFill>
              </a:rPr>
              <a:t>Chemicals from algae are used to make</a:t>
            </a:r>
          </a:p>
          <a:p>
            <a:pPr lvl="1" eaLnBrk="1" hangingPunct="1">
              <a:buClr>
                <a:schemeClr val="tx1"/>
              </a:buClr>
              <a:buSzPct val="90000"/>
              <a:buFont typeface="Verdana" pitchFamily="34" charset="0"/>
              <a:buChar char="−"/>
            </a:pPr>
            <a:r>
              <a:rPr lang="en-US" dirty="0" smtClean="0">
                <a:solidFill>
                  <a:srgbClr val="EEECE1"/>
                </a:solidFill>
              </a:rPr>
              <a:t>plastics		deodorants</a:t>
            </a:r>
          </a:p>
          <a:p>
            <a:pPr lvl="1" eaLnBrk="1" hangingPunct="1">
              <a:buClr>
                <a:schemeClr val="tx1"/>
              </a:buClr>
              <a:buSzPct val="90000"/>
              <a:buFont typeface="Verdana" pitchFamily="34" charset="0"/>
              <a:buChar char="−"/>
            </a:pPr>
            <a:r>
              <a:rPr lang="en-US" dirty="0" smtClean="0">
                <a:solidFill>
                  <a:srgbClr val="EEECE1"/>
                </a:solidFill>
              </a:rPr>
              <a:t>waxes			paints</a:t>
            </a:r>
          </a:p>
          <a:p>
            <a:pPr lvl="1" eaLnBrk="1" hangingPunct="1">
              <a:buClr>
                <a:schemeClr val="tx1"/>
              </a:buClr>
              <a:buSzPct val="90000"/>
              <a:buFont typeface="Verdana" pitchFamily="34" charset="0"/>
              <a:buChar char="−"/>
            </a:pPr>
            <a:r>
              <a:rPr lang="en-US" dirty="0" smtClean="0">
                <a:solidFill>
                  <a:srgbClr val="EEECE1"/>
                </a:solidFill>
              </a:rPr>
              <a:t>transistors		artificial wood</a:t>
            </a:r>
          </a:p>
          <a:p>
            <a:pPr lvl="1" eaLnBrk="1" hangingPunct="1">
              <a:buClr>
                <a:schemeClr val="tx1"/>
              </a:buClr>
              <a:buSzPct val="90000"/>
              <a:buFont typeface="Verdana" pitchFamily="34" charset="0"/>
              <a:buChar char="−"/>
            </a:pPr>
            <a:r>
              <a:rPr lang="en-US" dirty="0" smtClean="0">
                <a:solidFill>
                  <a:srgbClr val="EEECE1"/>
                </a:solidFill>
              </a:rPr>
              <a:t>medicines</a:t>
            </a:r>
          </a:p>
        </p:txBody>
      </p:sp>
      <p:pic>
        <p:nvPicPr>
          <p:cNvPr id="66564" name="Picture 5"/>
          <p:cNvPicPr>
            <a:picLocks noChangeAspect="1"/>
          </p:cNvPicPr>
          <p:nvPr/>
        </p:nvPicPr>
        <p:blipFill>
          <a:blip r:embed="rId3" cstate="print"/>
          <a:srcRect/>
          <a:stretch>
            <a:fillRect/>
          </a:stretch>
        </p:blipFill>
        <p:spPr bwMode="auto">
          <a:xfrm>
            <a:off x="7886700" y="2209800"/>
            <a:ext cx="1257300" cy="1905000"/>
          </a:xfrm>
          <a:prstGeom prst="rect">
            <a:avLst/>
          </a:prstGeom>
          <a:noFill/>
          <a:ln w="9525">
            <a:noFill/>
            <a:miter lim="800000"/>
            <a:headEnd/>
            <a:tailEnd/>
          </a:ln>
        </p:spPr>
      </p:pic>
      <p:pic>
        <p:nvPicPr>
          <p:cNvPr id="66565" name="Picture 6"/>
          <p:cNvPicPr>
            <a:picLocks noChangeAspect="1"/>
          </p:cNvPicPr>
          <p:nvPr/>
        </p:nvPicPr>
        <p:blipFill>
          <a:blip r:embed="rId4" cstate="print"/>
          <a:srcRect/>
          <a:stretch>
            <a:fillRect/>
          </a:stretch>
        </p:blipFill>
        <p:spPr bwMode="auto">
          <a:xfrm>
            <a:off x="7010400" y="4724400"/>
            <a:ext cx="1473200" cy="1473200"/>
          </a:xfrm>
          <a:prstGeom prst="rect">
            <a:avLst/>
          </a:prstGeom>
          <a:noFill/>
          <a:ln w="9525">
            <a:noFill/>
            <a:miter lim="800000"/>
            <a:headEnd/>
            <a:tailEnd/>
          </a:ln>
        </p:spPr>
      </p:pic>
      <p:cxnSp>
        <p:nvCxnSpPr>
          <p:cNvPr id="7" name="Straight Connector 6"/>
          <p:cNvCxnSpPr/>
          <p:nvPr/>
        </p:nvCxnSpPr>
        <p:spPr>
          <a:xfrm>
            <a:off x="3733800" y="39624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733800" y="44196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733800" y="48006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5"/>
          <p:cNvPicPr>
            <a:picLocks noChangeAspect="1"/>
          </p:cNvPicPr>
          <p:nvPr/>
        </p:nvPicPr>
        <p:blipFill>
          <a:blip r:embed="rId5" cstate="print"/>
          <a:srcRect/>
          <a:stretch>
            <a:fillRect/>
          </a:stretch>
        </p:blipFill>
        <p:spPr bwMode="auto">
          <a:xfrm>
            <a:off x="0" y="0"/>
            <a:ext cx="2286000" cy="1714500"/>
          </a:xfrm>
          <a:prstGeom prst="rect">
            <a:avLst/>
          </a:prstGeom>
          <a:noFill/>
          <a:ln w="9525">
            <a:noFill/>
            <a:miter lim="800000"/>
            <a:headEnd/>
            <a:tailEnd/>
          </a:ln>
        </p:spPr>
      </p:pic>
      <p:pic>
        <p:nvPicPr>
          <p:cNvPr id="13" name="Picture 12"/>
          <p:cNvPicPr>
            <a:picLocks noChangeAspect="1"/>
          </p:cNvPicPr>
          <p:nvPr/>
        </p:nvPicPr>
        <p:blipFill>
          <a:blip r:embed="rId6" cstate="print"/>
          <a:srcRect l="13636" t="3419" r="11364"/>
          <a:stretch>
            <a:fillRect/>
          </a:stretch>
        </p:blipFill>
        <p:spPr bwMode="auto">
          <a:xfrm>
            <a:off x="-11353800" y="8001000"/>
            <a:ext cx="1981200" cy="1696028"/>
          </a:xfrm>
          <a:prstGeom prst="rect">
            <a:avLst/>
          </a:prstGeom>
          <a:noFill/>
          <a:ln w="9525">
            <a:noFill/>
            <a:miter lim="800000"/>
            <a:headEnd/>
            <a:tailEnd/>
          </a:ln>
        </p:spPr>
      </p:pic>
      <p:pic>
        <p:nvPicPr>
          <p:cNvPr id="14" name="Picture 5"/>
          <p:cNvPicPr>
            <a:picLocks noChangeAspect="1"/>
          </p:cNvPicPr>
          <p:nvPr/>
        </p:nvPicPr>
        <p:blipFill>
          <a:blip r:embed="rId7" cstate="print"/>
          <a:srcRect/>
          <a:stretch>
            <a:fillRect/>
          </a:stretch>
        </p:blipFill>
        <p:spPr bwMode="auto">
          <a:xfrm>
            <a:off x="7107039" y="0"/>
            <a:ext cx="2036961" cy="1524000"/>
          </a:xfrm>
          <a:prstGeom prst="rect">
            <a:avLst/>
          </a:prstGeom>
          <a:noFill/>
          <a:ln w="9525">
            <a:noFill/>
            <a:miter lim="800000"/>
            <a:headEnd/>
            <a:tailEnd/>
          </a:ln>
        </p:spPr>
      </p:pic>
      <p:pic>
        <p:nvPicPr>
          <p:cNvPr id="16" name="Picture 15"/>
          <p:cNvPicPr>
            <a:picLocks noChangeAspect="1"/>
          </p:cNvPicPr>
          <p:nvPr/>
        </p:nvPicPr>
        <p:blipFill>
          <a:blip r:embed="rId6" cstate="print"/>
          <a:srcRect l="13636" t="3419" r="11364"/>
          <a:stretch>
            <a:fillRect/>
          </a:stretch>
        </p:blipFill>
        <p:spPr bwMode="auto">
          <a:xfrm>
            <a:off x="3657600" y="0"/>
            <a:ext cx="1981200" cy="1696028"/>
          </a:xfrm>
          <a:prstGeom prst="rect">
            <a:avLst/>
          </a:prstGeom>
          <a:noFill/>
          <a:ln w="9525">
            <a:noFill/>
            <a:miter lim="800000"/>
            <a:headEnd/>
            <a:tailEnd/>
          </a:ln>
        </p:spPr>
      </p:pic>
    </p:spTree>
    <p:extLst>
      <p:ext uri="{BB962C8B-B14F-4D97-AF65-F5344CB8AC3E}">
        <p14:creationId xmlns:p14="http://schemas.microsoft.com/office/powerpoint/2010/main" val="32598088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0"/>
            <a:ext cx="8229600" cy="875506"/>
          </a:xfrm>
        </p:spPr>
        <p:txBody>
          <a:bodyPr/>
          <a:lstStyle/>
          <a:p>
            <a:pPr algn="ctr" eaLnBrk="1" hangingPunct="1"/>
            <a:r>
              <a:rPr lang="en-US" dirty="0" smtClean="0">
                <a:solidFill>
                  <a:srgbClr val="EEECE1"/>
                </a:solidFill>
              </a:rPr>
              <a:t>Fungus-like </a:t>
            </a:r>
            <a:r>
              <a:rPr lang="en-US" dirty="0" err="1" smtClean="0">
                <a:solidFill>
                  <a:srgbClr val="EEECE1"/>
                </a:solidFill>
              </a:rPr>
              <a:t>Protists</a:t>
            </a:r>
            <a:endParaRPr lang="en-US" dirty="0" smtClean="0">
              <a:solidFill>
                <a:srgbClr val="EEECE1"/>
              </a:solidFill>
            </a:endParaRPr>
          </a:p>
        </p:txBody>
      </p:sp>
      <p:sp>
        <p:nvSpPr>
          <p:cNvPr id="70659" name="Rectangle 3"/>
          <p:cNvSpPr>
            <a:spLocks noGrp="1" noChangeArrowheads="1"/>
          </p:cNvSpPr>
          <p:nvPr>
            <p:ph idx="1"/>
          </p:nvPr>
        </p:nvSpPr>
        <p:spPr>
          <a:xfrm>
            <a:off x="0" y="838200"/>
            <a:ext cx="7391400" cy="5791200"/>
          </a:xfrm>
        </p:spPr>
        <p:txBody>
          <a:bodyPr>
            <a:normAutofit/>
          </a:bodyPr>
          <a:lstStyle/>
          <a:p>
            <a:endParaRPr lang="en-US" dirty="0" smtClean="0">
              <a:solidFill>
                <a:srgbClr val="EEECE1"/>
              </a:solidFill>
            </a:endParaRPr>
          </a:p>
          <a:p>
            <a:r>
              <a:rPr lang="en-US" dirty="0" smtClean="0">
                <a:solidFill>
                  <a:srgbClr val="EEECE1"/>
                </a:solidFill>
              </a:rPr>
              <a:t>Decomposers </a:t>
            </a:r>
          </a:p>
          <a:p>
            <a:r>
              <a:rPr lang="en-US" dirty="0" smtClean="0">
                <a:solidFill>
                  <a:srgbClr val="EEECE1"/>
                </a:solidFill>
              </a:rPr>
              <a:t>Cause plant diseases </a:t>
            </a:r>
          </a:p>
        </p:txBody>
      </p:sp>
      <p:pic>
        <p:nvPicPr>
          <p:cNvPr id="5" name="Picture 6"/>
          <p:cNvPicPr>
            <a:picLocks noChangeAspect="1"/>
          </p:cNvPicPr>
          <p:nvPr/>
        </p:nvPicPr>
        <p:blipFill>
          <a:blip r:embed="rId3" cstate="print"/>
          <a:srcRect/>
          <a:stretch>
            <a:fillRect/>
          </a:stretch>
        </p:blipFill>
        <p:spPr bwMode="auto">
          <a:xfrm>
            <a:off x="6705600" y="990600"/>
            <a:ext cx="2362200" cy="1779340"/>
          </a:xfrm>
          <a:prstGeom prst="rect">
            <a:avLst/>
          </a:prstGeom>
          <a:noFill/>
          <a:ln w="9525">
            <a:noFill/>
            <a:miter lim="800000"/>
            <a:headEnd/>
            <a:tailEnd/>
          </a:ln>
        </p:spPr>
      </p:pic>
      <p:pic>
        <p:nvPicPr>
          <p:cNvPr id="6" name="Picture 5"/>
          <p:cNvPicPr>
            <a:picLocks noChangeAspect="1"/>
          </p:cNvPicPr>
          <p:nvPr/>
        </p:nvPicPr>
        <p:blipFill>
          <a:blip r:embed="rId4" cstate="print"/>
          <a:srcRect/>
          <a:stretch>
            <a:fillRect/>
          </a:stretch>
        </p:blipFill>
        <p:spPr bwMode="auto">
          <a:xfrm>
            <a:off x="6781800" y="3175000"/>
            <a:ext cx="2133600" cy="2844800"/>
          </a:xfrm>
          <a:prstGeom prst="rect">
            <a:avLst/>
          </a:prstGeom>
          <a:noFill/>
          <a:ln w="9525">
            <a:noFill/>
            <a:miter lim="800000"/>
            <a:headEnd/>
            <a:tailEnd/>
          </a:ln>
        </p:spPr>
      </p:pic>
    </p:spTree>
    <p:extLst>
      <p:ext uri="{BB962C8B-B14F-4D97-AF65-F5344CB8AC3E}">
        <p14:creationId xmlns:p14="http://schemas.microsoft.com/office/powerpoint/2010/main" val="411620127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solidFill>
                  <a:srgbClr val="EEECE1"/>
                </a:solidFill>
              </a:rPr>
              <a:t>Fungi</a:t>
            </a:r>
            <a:endParaRPr lang="en-US" dirty="0">
              <a:solidFill>
                <a:srgbClr val="EEECE1"/>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2639330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37306"/>
            <a:ext cx="8229600" cy="875506"/>
          </a:xfrm>
        </p:spPr>
        <p:txBody>
          <a:bodyPr>
            <a:normAutofit/>
          </a:bodyPr>
          <a:lstStyle/>
          <a:p>
            <a:pPr algn="ctr" eaLnBrk="1" hangingPunct="1"/>
            <a:r>
              <a:rPr lang="en-US" dirty="0" smtClean="0">
                <a:solidFill>
                  <a:srgbClr val="EEECE1"/>
                </a:solidFill>
              </a:rPr>
              <a:t>Domain </a:t>
            </a:r>
            <a:r>
              <a:rPr lang="en-US" dirty="0" err="1" smtClean="0">
                <a:solidFill>
                  <a:srgbClr val="EEECE1"/>
                </a:solidFill>
              </a:rPr>
              <a:t>Eukarya</a:t>
            </a:r>
            <a:endParaRPr lang="en-US" dirty="0" smtClean="0">
              <a:solidFill>
                <a:srgbClr val="EEECE1"/>
              </a:solidFill>
            </a:endParaRPr>
          </a:p>
        </p:txBody>
      </p:sp>
      <p:sp>
        <p:nvSpPr>
          <p:cNvPr id="114691" name="Rectangle 3"/>
          <p:cNvSpPr>
            <a:spLocks noGrp="1" noChangeArrowheads="1"/>
          </p:cNvSpPr>
          <p:nvPr>
            <p:ph idx="1"/>
          </p:nvPr>
        </p:nvSpPr>
        <p:spPr>
          <a:xfrm>
            <a:off x="0" y="990600"/>
            <a:ext cx="8229600" cy="4572000"/>
          </a:xfrm>
        </p:spPr>
        <p:txBody>
          <a:bodyPr/>
          <a:lstStyle/>
          <a:p>
            <a:r>
              <a:rPr lang="en-US" dirty="0" smtClean="0">
                <a:solidFill>
                  <a:srgbClr val="EEECE1"/>
                </a:solidFill>
              </a:rPr>
              <a:t>Fungi </a:t>
            </a:r>
          </a:p>
          <a:p>
            <a:pPr lvl="1"/>
            <a:r>
              <a:rPr lang="en-US" dirty="0" err="1" smtClean="0">
                <a:solidFill>
                  <a:srgbClr val="EEECE1"/>
                </a:solidFill>
              </a:rPr>
              <a:t>heterotrophs</a:t>
            </a:r>
            <a:endParaRPr lang="en-US" dirty="0" smtClean="0">
              <a:solidFill>
                <a:srgbClr val="EEECE1"/>
              </a:solidFill>
            </a:endParaRPr>
          </a:p>
          <a:p>
            <a:pPr lvl="2"/>
            <a:r>
              <a:rPr lang="en-US" dirty="0" smtClean="0">
                <a:solidFill>
                  <a:srgbClr val="EEECE1"/>
                </a:solidFill>
              </a:rPr>
              <a:t>Most are decomposers</a:t>
            </a:r>
          </a:p>
          <a:p>
            <a:pPr lvl="2"/>
            <a:r>
              <a:rPr lang="en-US" dirty="0" smtClean="0">
                <a:solidFill>
                  <a:srgbClr val="EEECE1"/>
                </a:solidFill>
              </a:rPr>
              <a:t>Secrete digestive enzymes into food and absorb small food molecules into their bodies </a:t>
            </a:r>
          </a:p>
          <a:p>
            <a:pPr lvl="1"/>
            <a:endParaRPr lang="en-US" dirty="0" smtClean="0">
              <a:solidFill>
                <a:srgbClr val="EEECE1"/>
              </a:solidFill>
            </a:endParaRPr>
          </a:p>
          <a:p>
            <a:pPr lvl="1"/>
            <a:r>
              <a:rPr lang="en-US" dirty="0" err="1" smtClean="0">
                <a:solidFill>
                  <a:srgbClr val="EEECE1"/>
                </a:solidFill>
              </a:rPr>
              <a:t>multicellular</a:t>
            </a:r>
            <a:r>
              <a:rPr lang="en-US" dirty="0" smtClean="0">
                <a:solidFill>
                  <a:srgbClr val="EEECE1"/>
                </a:solidFill>
              </a:rPr>
              <a:t> (mushrooms) or unicellular (yeasts) </a:t>
            </a:r>
          </a:p>
        </p:txBody>
      </p:sp>
    </p:spTree>
    <p:extLst>
      <p:ext uri="{BB962C8B-B14F-4D97-AF65-F5344CB8AC3E}">
        <p14:creationId xmlns:p14="http://schemas.microsoft.com/office/powerpoint/2010/main" val="4358419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69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69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6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eaLnBrk="1" hangingPunct="1"/>
            <a:r>
              <a:rPr lang="en-US" dirty="0" smtClean="0">
                <a:solidFill>
                  <a:srgbClr val="EEECE1"/>
                </a:solidFill>
              </a:rPr>
              <a:t>Structure and Function of Fungi</a:t>
            </a:r>
          </a:p>
        </p:txBody>
      </p:sp>
      <p:sp>
        <p:nvSpPr>
          <p:cNvPr id="12291" name="Rectangle 3"/>
          <p:cNvSpPr>
            <a:spLocks noGrp="1" noChangeArrowheads="1"/>
          </p:cNvSpPr>
          <p:nvPr>
            <p:ph idx="1"/>
          </p:nvPr>
        </p:nvSpPr>
        <p:spPr>
          <a:xfrm>
            <a:off x="685800" y="1981200"/>
            <a:ext cx="7772400" cy="1676400"/>
          </a:xfrm>
        </p:spPr>
        <p:txBody>
          <a:bodyPr/>
          <a:lstStyle/>
          <a:p>
            <a:pPr eaLnBrk="1" hangingPunct="1"/>
            <a:r>
              <a:rPr lang="en-US" dirty="0" smtClean="0">
                <a:solidFill>
                  <a:srgbClr val="EEECE1"/>
                </a:solidFill>
              </a:rPr>
              <a:t>Fungi are made up of thin filaments called </a:t>
            </a:r>
            <a:r>
              <a:rPr lang="en-US" b="1" dirty="0" err="1" smtClean="0">
                <a:solidFill>
                  <a:srgbClr val="EEECE1"/>
                </a:solidFill>
              </a:rPr>
              <a:t>hyphae</a:t>
            </a:r>
            <a:r>
              <a:rPr lang="en-US" dirty="0" smtClean="0">
                <a:solidFill>
                  <a:srgbClr val="EEECE1"/>
                </a:solidFill>
              </a:rPr>
              <a:t>. </a:t>
            </a:r>
          </a:p>
          <a:p>
            <a:pPr lvl="1" eaLnBrk="1" hangingPunct="1"/>
            <a:endParaRPr lang="en-US" dirty="0" smtClean="0"/>
          </a:p>
        </p:txBody>
      </p:sp>
      <p:pic>
        <p:nvPicPr>
          <p:cNvPr id="4" name="Picture 3" descr="sb4581f1"/>
          <p:cNvPicPr>
            <a:picLocks noChangeAspect="1" noChangeArrowheads="1"/>
          </p:cNvPicPr>
          <p:nvPr/>
        </p:nvPicPr>
        <p:blipFill>
          <a:blip r:embed="rId3" cstate="print"/>
          <a:srcRect/>
          <a:stretch>
            <a:fillRect/>
          </a:stretch>
        </p:blipFill>
        <p:spPr bwMode="auto">
          <a:xfrm>
            <a:off x="4495800" y="3213523"/>
            <a:ext cx="4321175" cy="3339677"/>
          </a:xfrm>
          <a:prstGeom prst="rect">
            <a:avLst/>
          </a:prstGeom>
          <a:noFill/>
          <a:ln w="9525">
            <a:noFill/>
            <a:miter lim="800000"/>
            <a:headEnd/>
            <a:tailEnd/>
          </a:ln>
        </p:spPr>
      </p:pic>
    </p:spTree>
    <p:extLst>
      <p:ext uri="{BB962C8B-B14F-4D97-AF65-F5344CB8AC3E}">
        <p14:creationId xmlns:p14="http://schemas.microsoft.com/office/powerpoint/2010/main" val="31156697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0</TotalTime>
  <Words>803</Words>
  <Application>Microsoft Macintosh PowerPoint</Application>
  <PresentationFormat>On-screen Show (4:3)</PresentationFormat>
  <Paragraphs>139</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Black</vt:lpstr>
      <vt:lpstr>Domain Eukarya</vt:lpstr>
      <vt:lpstr>Kingdom Protista</vt:lpstr>
      <vt:lpstr>Kingdom Protista</vt:lpstr>
      <vt:lpstr>Animal-like Protists </vt:lpstr>
      <vt:lpstr>Plant-like Protists </vt:lpstr>
      <vt:lpstr>Fungus-like Protists</vt:lpstr>
      <vt:lpstr>Fungi</vt:lpstr>
      <vt:lpstr>Domain Eukarya</vt:lpstr>
      <vt:lpstr>Structure and Function of Fungi</vt:lpstr>
      <vt:lpstr>Structure and Function of Fungi</vt:lpstr>
      <vt:lpstr>Structure and Function of Fungi</vt:lpstr>
      <vt:lpstr>How Fungi Spread</vt:lpstr>
      <vt:lpstr>The Common Molds</vt:lpstr>
      <vt:lpstr>The Sac Fungi</vt:lpstr>
      <vt:lpstr>The Club Fungi</vt:lpstr>
      <vt:lpstr>The Club Fungi</vt:lpstr>
      <vt:lpstr>Symbiotic Relationships</vt:lpstr>
      <vt:lpstr>Symbiotic Relationships</vt:lpstr>
      <vt:lpstr>Fungi as Decomposers</vt:lpstr>
      <vt:lpstr>Fungi as Parasites</vt:lpstr>
      <vt:lpstr>Fungi as Parasites</vt:lpstr>
    </vt:vector>
  </TitlesOfParts>
  <Company>Plano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Domain Eukarya</dc:title>
  <dc:creator>Plano High School</dc:creator>
  <cp:lastModifiedBy>Plano High School</cp:lastModifiedBy>
  <cp:revision>3</cp:revision>
  <dcterms:created xsi:type="dcterms:W3CDTF">2016-09-26T20:46:23Z</dcterms:created>
  <dcterms:modified xsi:type="dcterms:W3CDTF">2016-09-26T20:49:43Z</dcterms:modified>
</cp:coreProperties>
</file>