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6" r:id="rId4"/>
    <p:sldId id="371" r:id="rId5"/>
    <p:sldId id="366" r:id="rId6"/>
    <p:sldId id="367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64" r:id="rId15"/>
    <p:sldId id="3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99" autoAdjust="0"/>
  </p:normalViewPr>
  <p:slideViewPr>
    <p:cSldViewPr>
      <p:cViewPr>
        <p:scale>
          <a:sx n="75" d="100"/>
          <a:sy n="75" d="100"/>
        </p:scale>
        <p:origin x="-10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9280-68D6-0C4A-995D-3EF0EB8387F0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6AC69-2096-1140-BCF9-E73131220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F6A64-C043-4751-9089-D2617C9CCDF1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E8AE-8BD6-401E-8D48-78F7D2BF8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1ABD6-4040-493D-84AC-C29743310267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</a:rPr>
              <a:t>Photo credit: ©Gary Randall/Visuals Unlimited</a:t>
            </a:r>
          </a:p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9CC1-EE64-4D3E-B3E6-C54C1A07A555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7" charset="-128"/>
              </a:rPr>
              <a:t>Linnaeus’s hierarchical system of classification uses seven taxonomic categories.</a:t>
            </a:r>
            <a:r>
              <a:rPr lang="en-US" smtClean="0">
                <a:ea typeface="ＭＳ Ｐゴシック" pitchFamily="-107" charset="-128"/>
              </a:rPr>
              <a:t> This illustration shows how a grizzly bear, </a:t>
            </a:r>
            <a:r>
              <a:rPr lang="en-US" i="1" smtClean="0">
                <a:ea typeface="ＭＳ Ｐゴシック" pitchFamily="-107" charset="-128"/>
              </a:rPr>
              <a:t>Ursus arctos</a:t>
            </a:r>
            <a:r>
              <a:rPr lang="en-US" smtClean="0">
                <a:ea typeface="ＭＳ Ｐゴシック" pitchFamily="-107" charset="-128"/>
              </a:rPr>
              <a:t>, is grouped within each taxonomic category. Only some representative species are illustrated for each category above the species level.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7E1F3-315C-43D7-A0E5-B2BD3B0C3549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EEECE1"/>
                </a:solidFill>
              </a:rPr>
              <a:t>Speciation</a:t>
            </a:r>
            <a:r>
              <a:rPr lang="en-US" sz="2800" dirty="0" smtClean="0">
                <a:solidFill>
                  <a:srgbClr val="EEECE1"/>
                </a:solidFill>
              </a:rPr>
              <a:t>: the creation of a new species</a:t>
            </a:r>
          </a:p>
          <a:p>
            <a:pPr eaLnBrk="1" hangingPunct="1"/>
            <a:endParaRPr lang="en-US" sz="2800" dirty="0" smtClean="0">
              <a:solidFill>
                <a:srgbClr val="EEECE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EEECE1"/>
                </a:solidFill>
              </a:rPr>
              <a:t>Happens when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species evolve, change, so that they no longer look like their ancestor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different species interbreed and produce fertile offspring (</a:t>
            </a:r>
            <a:r>
              <a:rPr lang="en-US" sz="2400" b="1" dirty="0" smtClean="0">
                <a:solidFill>
                  <a:srgbClr val="EEECE1"/>
                </a:solidFill>
              </a:rPr>
              <a:t>hybrids</a:t>
            </a:r>
            <a:r>
              <a:rPr lang="en-US" sz="2400" dirty="0" smtClean="0">
                <a:solidFill>
                  <a:srgbClr val="EEECE1"/>
                </a:solidFill>
              </a:rPr>
              <a:t>)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34E8C-E2C9-4E76-B23F-C6A0E9C7E47A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Efforts at Naming Organisms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Described the physical characteristics of a species in great detail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standardized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scientists described different characteristics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everyone’s ‘big’ is the same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were very long (polynomial system) up to 10 words.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C02A4-9169-49BA-8D9A-AFD715A09611}" type="slidenum">
              <a:rPr lang="en-US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D6E32-76B3-496E-A6E3-34E624585C2D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There are a lot of organisms in the world</a:t>
            </a:r>
          </a:p>
          <a:p>
            <a:pPr lvl="1" eaLnBrk="1" hangingPunct="1"/>
            <a:r>
              <a:rPr lang="en-US" dirty="0" smtClean="0"/>
              <a:t>Biologists have identified and named about 1.5 million species so far. </a:t>
            </a:r>
          </a:p>
          <a:p>
            <a:pPr lvl="1" eaLnBrk="1" hangingPunct="1"/>
            <a:r>
              <a:rPr lang="en-US" dirty="0" smtClean="0"/>
              <a:t>They estimate that 2–100 million additional species have yet to be discovered.</a:t>
            </a:r>
          </a:p>
          <a:p>
            <a:pPr lvl="1" eaLnBrk="1" hangingPunct="1"/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When you have a lot of information, it is best to organize and group items so that you can find them easier or easily see their relationship to other items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1439" tIns="45719" rIns="91439" bIns="45719"/>
          <a:lstStyle/>
          <a:p>
            <a:fld id="{ABF3FC35-3E37-4C34-BE51-99E86432694A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7" charset="-128"/>
              </a:rPr>
              <a:t>Linnaeus’s hierarchical system of classification uses seven taxonomic categories.</a:t>
            </a:r>
            <a:r>
              <a:rPr lang="en-US" smtClean="0">
                <a:ea typeface="ＭＳ Ｐゴシック" pitchFamily="-107" charset="-128"/>
              </a:rPr>
              <a:t> This illustration shows how a grizzly bear, </a:t>
            </a:r>
            <a:r>
              <a:rPr lang="en-US" i="1" smtClean="0">
                <a:ea typeface="ＭＳ Ｐゴシック" pitchFamily="-107" charset="-128"/>
              </a:rPr>
              <a:t>Ursus arctos</a:t>
            </a:r>
            <a:r>
              <a:rPr lang="en-US" smtClean="0">
                <a:ea typeface="ＭＳ Ｐゴシック" pitchFamily="-107" charset="-128"/>
              </a:rPr>
              <a:t>, is grouped within each taxonomic category. Only some representative species are illustrated for each category above the species level.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FDCDB-8F36-4147-83E1-070030BD6A42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7" charset="-128"/>
              </a:rPr>
              <a:t>Linnaeus’s hierarchical system of classification uses seven taxonomic categories.</a:t>
            </a:r>
            <a:r>
              <a:rPr lang="en-US" smtClean="0">
                <a:ea typeface="ＭＳ Ｐゴシック" pitchFamily="-107" charset="-128"/>
              </a:rPr>
              <a:t> This illustration shows how a grizzly bear, </a:t>
            </a:r>
            <a:r>
              <a:rPr lang="en-US" i="1" smtClean="0">
                <a:ea typeface="ＭＳ Ｐゴシック" pitchFamily="-107" charset="-128"/>
              </a:rPr>
              <a:t>Ursus arctos</a:t>
            </a:r>
            <a:r>
              <a:rPr lang="en-US" smtClean="0">
                <a:ea typeface="ＭＳ Ｐゴシック" pitchFamily="-107" charset="-128"/>
              </a:rPr>
              <a:t>, is grouped within each taxonomic category. Only some representative species are illustrated for each category above the species level.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44B71-3629-4930-9C3D-48B6A3A3F5B5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7" charset="-128"/>
              </a:rPr>
              <a:t>Linnaeus’s hierarchical system of classification uses seven taxonomic categories.</a:t>
            </a:r>
            <a:r>
              <a:rPr lang="en-US" smtClean="0">
                <a:ea typeface="ＭＳ Ｐゴシック" pitchFamily="-107" charset="-128"/>
              </a:rPr>
              <a:t> This illustration shows how a grizzly bear, </a:t>
            </a:r>
            <a:r>
              <a:rPr lang="en-US" i="1" smtClean="0">
                <a:ea typeface="ＭＳ Ｐゴシック" pitchFamily="-107" charset="-128"/>
              </a:rPr>
              <a:t>Ursus arctos</a:t>
            </a:r>
            <a:r>
              <a:rPr lang="en-US" smtClean="0">
                <a:ea typeface="ＭＳ Ｐゴシック" pitchFamily="-107" charset="-128"/>
              </a:rPr>
              <a:t>, is grouped within each taxonomic category. Only some representative species are illustrated for each category above the species level.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86B3D-A3BE-43AD-AC3F-EE2B1B7233A1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7" charset="-128"/>
              </a:rPr>
              <a:t>Linnaeus’s hierarchical system of classification uses seven taxonomic categories.</a:t>
            </a:r>
            <a:r>
              <a:rPr lang="en-US" smtClean="0">
                <a:ea typeface="ＭＳ Ｐゴシック" pitchFamily="-107" charset="-128"/>
              </a:rPr>
              <a:t> This illustration shows how a grizzly bear, </a:t>
            </a:r>
            <a:r>
              <a:rPr lang="en-US" i="1" smtClean="0">
                <a:ea typeface="ＭＳ Ｐゴシック" pitchFamily="-107" charset="-128"/>
              </a:rPr>
              <a:t>Ursus arctos</a:t>
            </a:r>
            <a:r>
              <a:rPr lang="en-US" smtClean="0">
                <a:ea typeface="ＭＳ Ｐゴシック" pitchFamily="-107" charset="-128"/>
              </a:rPr>
              <a:t>, is grouped within each taxonomic category. Only some representative species are illustrated for each category above the species level.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644E5-4FA7-4D98-96D4-E5CEC67BB137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7" charset="-128"/>
              </a:rPr>
              <a:t>Linnaeus’s hierarchical system of classification uses seven taxonomic categories.</a:t>
            </a:r>
            <a:r>
              <a:rPr lang="en-US" smtClean="0">
                <a:ea typeface="ＭＳ Ｐゴシック" pitchFamily="-107" charset="-128"/>
              </a:rPr>
              <a:t> This illustration shows how a grizzly bear, </a:t>
            </a:r>
            <a:r>
              <a:rPr lang="en-US" i="1" smtClean="0">
                <a:ea typeface="ＭＳ Ｐゴシック" pitchFamily="-107" charset="-128"/>
              </a:rPr>
              <a:t>Ursus arctos</a:t>
            </a:r>
            <a:r>
              <a:rPr lang="en-US" smtClean="0">
                <a:ea typeface="ＭＳ Ｐゴシック" pitchFamily="-107" charset="-128"/>
              </a:rPr>
              <a:t>, is grouped within each taxonomic category. Only some representative species are illustrated for each category above the species level.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287B-BE82-4C1F-B818-5010FADA40DF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DED6-B518-4932-8019-95768FB0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98120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EECE1"/>
                </a:solidFill>
              </a:rPr>
              <a:t>Chapter 18: Taxonomy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914400" y="3048000"/>
            <a:ext cx="7185025" cy="2062163"/>
            <a:chOff x="914400" y="3048000"/>
            <a:chExt cx="7185025" cy="2062163"/>
          </a:xfrm>
        </p:grpSpPr>
        <p:pic>
          <p:nvPicPr>
            <p:cNvPr id="34819" name="Picture 3" descr="sb4367f1_02"/>
            <p:cNvPicPr>
              <a:picLocks noChangeAspect="1" noChangeArrowheads="1"/>
            </p:cNvPicPr>
            <p:nvPr/>
          </p:nvPicPr>
          <p:blipFill>
            <a:blip r:embed="rId3" cstate="print"/>
            <a:srcRect b="75732"/>
            <a:stretch>
              <a:fillRect/>
            </a:stretch>
          </p:blipFill>
          <p:spPr bwMode="auto">
            <a:xfrm>
              <a:off x="914400" y="3886200"/>
              <a:ext cx="7185025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6553200" y="3048000"/>
              <a:ext cx="6937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Red fox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</a:t>
              </a:r>
            </a:p>
          </p:txBody>
        </p:sp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1676400" y="3048000"/>
              <a:ext cx="10620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Grizzly bear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3429000" y="3124200"/>
              <a:ext cx="990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Black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4953000" y="3048000"/>
              <a:ext cx="108426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Giant panda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</a:t>
              </a:r>
            </a:p>
          </p:txBody>
        </p:sp>
      </p:grp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0638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>
                <a:solidFill>
                  <a:srgbClr val="EEECE1"/>
                </a:solidFill>
              </a:rPr>
              <a:t>Linnaeus's System of Classification</a:t>
            </a:r>
            <a:endParaRPr lang="en-US" sz="4000" dirty="0" smtClean="0">
              <a:solidFill>
                <a:srgbClr val="EEECE1"/>
              </a:solidFill>
            </a:endParaRPr>
          </a:p>
        </p:txBody>
      </p:sp>
      <p:sp>
        <p:nvSpPr>
          <p:cNvPr id="34824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882808"/>
            <a:ext cx="8229600" cy="784192"/>
          </a:xfrm>
          <a:noFill/>
        </p:spPr>
        <p:txBody>
          <a:bodyPr/>
          <a:lstStyle/>
          <a:p>
            <a:pPr marL="0" indent="0"/>
            <a:r>
              <a:rPr lang="en-US" b="1" dirty="0" smtClean="0">
                <a:solidFill>
                  <a:srgbClr val="EEECE1"/>
                </a:solidFill>
              </a:rPr>
              <a:t> Order: </a:t>
            </a:r>
            <a:r>
              <a:rPr lang="en-US" dirty="0" smtClean="0">
                <a:solidFill>
                  <a:srgbClr val="EEECE1"/>
                </a:solidFill>
              </a:rPr>
              <a:t>composed of similar families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979488" y="3114675"/>
            <a:ext cx="7185025" cy="1893888"/>
            <a:chOff x="979488" y="3114675"/>
            <a:chExt cx="7185025" cy="1893888"/>
          </a:xfrm>
        </p:grpSpPr>
        <p:pic>
          <p:nvPicPr>
            <p:cNvPr id="36867" name="Picture 3" descr="sb4367f1_02"/>
            <p:cNvPicPr>
              <a:picLocks noChangeAspect="1" noChangeArrowheads="1"/>
            </p:cNvPicPr>
            <p:nvPr/>
          </p:nvPicPr>
          <p:blipFill>
            <a:blip r:embed="rId3" cstate="print"/>
            <a:srcRect t="25937" b="50835"/>
            <a:stretch>
              <a:fillRect/>
            </a:stretch>
          </p:blipFill>
          <p:spPr bwMode="auto">
            <a:xfrm>
              <a:off x="979488" y="3836988"/>
              <a:ext cx="718502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2500313" y="3148013"/>
              <a:ext cx="10620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Grizzly bear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4135438" y="3114675"/>
              <a:ext cx="96996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Black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5457825" y="3121025"/>
              <a:ext cx="108426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Giant panda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</a:t>
              </a:r>
            </a:p>
          </p:txBody>
        </p:sp>
      </p:grp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EEECE1"/>
                </a:solidFill>
              </a:rPr>
              <a:t>Linnaeus's System of Classification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165192"/>
          </a:xfrm>
        </p:spPr>
        <p:txBody>
          <a:bodyPr/>
          <a:lstStyle/>
          <a:p>
            <a:r>
              <a:rPr lang="en-US" b="1" dirty="0" smtClean="0">
                <a:solidFill>
                  <a:srgbClr val="EEECE1"/>
                </a:solidFill>
              </a:rPr>
              <a:t>Family</a:t>
            </a:r>
            <a:r>
              <a:rPr lang="en-US" dirty="0" smtClean="0">
                <a:solidFill>
                  <a:srgbClr val="EEECE1"/>
                </a:solidFill>
              </a:rPr>
              <a:t>: Composed of several Genus that share many characteristics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0638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>
                <a:solidFill>
                  <a:srgbClr val="EEECE1"/>
                </a:solidFill>
              </a:rPr>
              <a:t>Linnaeus's System of Classification</a:t>
            </a:r>
            <a:endParaRPr lang="en-US" sz="4000" dirty="0" smtClean="0">
              <a:solidFill>
                <a:srgbClr val="EEECE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EEECE1"/>
                </a:solidFill>
              </a:rPr>
              <a:t>Genus</a:t>
            </a:r>
            <a:r>
              <a:rPr lang="en-US" sz="2800" dirty="0" smtClean="0">
                <a:solidFill>
                  <a:srgbClr val="EEECE1"/>
                </a:solidFill>
              </a:rPr>
              <a:t>: is a group of closely related species</a:t>
            </a:r>
          </a:p>
          <a:p>
            <a:pPr eaLnBrk="1" hangingPunct="1"/>
            <a:r>
              <a:rPr lang="en-US" sz="2800" b="1" dirty="0" smtClean="0">
                <a:solidFill>
                  <a:srgbClr val="EEECE1"/>
                </a:solidFill>
              </a:rPr>
              <a:t>Species</a:t>
            </a:r>
            <a:r>
              <a:rPr lang="en-US" sz="2800" dirty="0" smtClean="0">
                <a:solidFill>
                  <a:srgbClr val="EEECE1"/>
                </a:solidFill>
              </a:rPr>
              <a:t>: often defined as a group of organisms capable of interbreeding and producing fertile offspring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based on similarity of DNA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Smallest most exclusive </a:t>
            </a:r>
            <a:r>
              <a:rPr lang="en-US" sz="2400" dirty="0" err="1" smtClean="0">
                <a:solidFill>
                  <a:srgbClr val="EEECE1"/>
                </a:solidFill>
              </a:rPr>
              <a:t>taxon</a:t>
            </a:r>
            <a:endParaRPr lang="en-US" sz="2400" dirty="0" smtClean="0">
              <a:solidFill>
                <a:srgbClr val="EEECE1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295401" y="3639568"/>
            <a:ext cx="6629399" cy="2989832"/>
            <a:chOff x="1752601" y="3124200"/>
            <a:chExt cx="6629399" cy="2989832"/>
          </a:xfrm>
        </p:grpSpPr>
        <p:pic>
          <p:nvPicPr>
            <p:cNvPr id="7" name="Picture 4" descr="sb4367f1_02"/>
            <p:cNvPicPr>
              <a:picLocks noChangeAspect="1" noChangeArrowheads="1"/>
            </p:cNvPicPr>
            <p:nvPr/>
          </p:nvPicPr>
          <p:blipFill>
            <a:blip r:embed="rId3" cstate="print"/>
            <a:srcRect t="50488"/>
            <a:stretch>
              <a:fillRect/>
            </a:stretch>
          </p:blipFill>
          <p:spPr bwMode="auto">
            <a:xfrm>
              <a:off x="1752601" y="3810000"/>
              <a:ext cx="6629399" cy="230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967162" y="3124200"/>
              <a:ext cx="10620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Grizzly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410200" y="3124200"/>
              <a:ext cx="1219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Black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Assigning Scientific Names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Binomial nomenclature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Developed by </a:t>
            </a:r>
            <a:r>
              <a:rPr lang="en-US" b="1" dirty="0" err="1" smtClean="0">
                <a:solidFill>
                  <a:srgbClr val="EEECE1"/>
                </a:solidFill>
              </a:rPr>
              <a:t>Carolus</a:t>
            </a:r>
            <a:r>
              <a:rPr lang="en-US" b="1" dirty="0" smtClean="0">
                <a:solidFill>
                  <a:srgbClr val="EEECE1"/>
                </a:solidFill>
              </a:rPr>
              <a:t> </a:t>
            </a:r>
            <a:r>
              <a:rPr lang="en-US" b="1" dirty="0" err="1" smtClean="0">
                <a:solidFill>
                  <a:srgbClr val="EEECE1"/>
                </a:solidFill>
              </a:rPr>
              <a:t>Linneaus</a:t>
            </a:r>
            <a:r>
              <a:rPr lang="en-US" b="1" dirty="0" smtClean="0">
                <a:solidFill>
                  <a:srgbClr val="EEECE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Scientific Name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two-part scientific name </a:t>
            </a:r>
            <a:endParaRPr lang="en-US" b="1" dirty="0" smtClean="0">
              <a:solidFill>
                <a:srgbClr val="EEECE1"/>
              </a:solidFill>
            </a:endParaRPr>
          </a:p>
          <a:p>
            <a:pPr lvl="2"/>
            <a:r>
              <a:rPr lang="en-US" i="1" dirty="0" smtClean="0">
                <a:solidFill>
                  <a:srgbClr val="EEECE1"/>
                </a:solidFill>
              </a:rPr>
              <a:t>Italicized</a:t>
            </a:r>
          </a:p>
          <a:p>
            <a:pPr lvl="2"/>
            <a:r>
              <a:rPr lang="en-US" dirty="0" smtClean="0">
                <a:solidFill>
                  <a:srgbClr val="EEECE1"/>
                </a:solidFill>
              </a:rPr>
              <a:t>Latin or Greek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Same name no matter where you go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Less confusion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5692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Binomial nomenclature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EEECE1"/>
                </a:solidFill>
              </a:rPr>
              <a:t>First word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Genus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Capitalized</a:t>
            </a:r>
          </a:p>
          <a:p>
            <a:pPr eaLnBrk="1" hangingPunct="1"/>
            <a:r>
              <a:rPr lang="en-US" sz="2800" dirty="0" smtClean="0">
                <a:solidFill>
                  <a:srgbClr val="EEECE1"/>
                </a:solidFill>
              </a:rPr>
              <a:t>Second word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species</a:t>
            </a:r>
          </a:p>
          <a:p>
            <a:pPr lvl="2" eaLnBrk="1" hangingPunct="1"/>
            <a:r>
              <a:rPr lang="en-US" sz="2000" dirty="0" smtClean="0">
                <a:solidFill>
                  <a:srgbClr val="EEECE1"/>
                </a:solidFill>
              </a:rPr>
              <a:t>describes an important trait or where the organism lives</a:t>
            </a:r>
          </a:p>
          <a:p>
            <a:pPr lvl="1" eaLnBrk="1" hangingPunct="1"/>
            <a:r>
              <a:rPr lang="en-US" sz="2400" dirty="0" smtClean="0">
                <a:solidFill>
                  <a:srgbClr val="EEECE1"/>
                </a:solidFill>
              </a:rPr>
              <a:t>lowercased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 idx="4294967295"/>
          </p:nvPr>
        </p:nvSpPr>
        <p:spPr>
          <a:xfrm>
            <a:off x="549270" y="320671"/>
            <a:ext cx="8114017" cy="1470183"/>
          </a:xfrm>
          <a:prstGeom prst="rect">
            <a:avLst/>
          </a:prstGeom>
        </p:spPr>
        <p:txBody>
          <a:bodyPr lIns="34290" tIns="34290" rIns="34290" bIns="3429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Scientists also need a way to *NAME* organisms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549270" y="1646235"/>
            <a:ext cx="8114017" cy="483840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342900" indent="-248919">
              <a:lnSpc>
                <a:spcPct val="119922"/>
              </a:lnSpc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2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The “common names” used by people  can sometimes be misleading or confusing</a:t>
            </a:r>
          </a:p>
          <a:p>
            <a:pPr marL="342900" indent="-248919">
              <a:lnSpc>
                <a:spcPct val="119922"/>
              </a:lnSpc>
              <a:spcBef>
                <a:spcPts val="572"/>
              </a:spcBef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2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In order to communicate effectively, biologists need a CONSISTENT naming protocol.</a:t>
            </a:r>
          </a:p>
          <a:p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2765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306"/>
            <a:ext cx="8229600" cy="95170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EECE1"/>
                </a:solidFill>
              </a:rPr>
              <a:t>Why </a:t>
            </a:r>
            <a:r>
              <a:rPr lang="en-US" sz="4000" dirty="0" smtClean="0">
                <a:solidFill>
                  <a:srgbClr val="EEECE1"/>
                </a:solidFill>
              </a:rPr>
              <a:t>binomial nomenclature</a:t>
            </a:r>
            <a:r>
              <a:rPr lang="en-US" sz="4000" dirty="0">
                <a:solidFill>
                  <a:srgbClr val="EEECE1"/>
                </a:solidFill>
              </a:rPr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991600" cy="1981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EEECE1"/>
                </a:solidFill>
              </a:rPr>
              <a:t>Common name</a:t>
            </a:r>
            <a:r>
              <a:rPr lang="en-US" sz="2800" dirty="0" smtClean="0">
                <a:solidFill>
                  <a:srgbClr val="EEECE1"/>
                </a:solidFill>
              </a:rPr>
              <a:t>: Common Daisy, Lawn Daisy, English Daisy</a:t>
            </a:r>
          </a:p>
          <a:p>
            <a:r>
              <a:rPr lang="en-US" sz="2800" b="1" dirty="0" smtClean="0">
                <a:solidFill>
                  <a:srgbClr val="EEECE1"/>
                </a:solidFill>
              </a:rPr>
              <a:t>Polynomial system</a:t>
            </a:r>
            <a:r>
              <a:rPr lang="en-US" sz="2800" dirty="0" smtClean="0">
                <a:solidFill>
                  <a:srgbClr val="EEECE1"/>
                </a:solidFill>
              </a:rPr>
              <a:t>: </a:t>
            </a:r>
            <a:r>
              <a:rPr lang="en-US" sz="2800" i="1" dirty="0" err="1" smtClean="0">
                <a:solidFill>
                  <a:srgbClr val="EEECE1"/>
                </a:solidFill>
              </a:rPr>
              <a:t>Bellis</a:t>
            </a:r>
            <a:r>
              <a:rPr lang="en-US" sz="2800" i="1" dirty="0" smtClean="0">
                <a:solidFill>
                  <a:srgbClr val="EEECE1"/>
                </a:solidFill>
              </a:rPr>
              <a:t> </a:t>
            </a:r>
            <a:r>
              <a:rPr lang="en-US" sz="2800" i="1" dirty="0" err="1" smtClean="0">
                <a:solidFill>
                  <a:srgbClr val="EEECE1"/>
                </a:solidFill>
              </a:rPr>
              <a:t>scapo</a:t>
            </a:r>
            <a:r>
              <a:rPr lang="en-US" sz="2800" i="1" dirty="0" smtClean="0">
                <a:solidFill>
                  <a:srgbClr val="EEECE1"/>
                </a:solidFill>
              </a:rPr>
              <a:t> </a:t>
            </a:r>
            <a:r>
              <a:rPr lang="en-US" sz="2800" i="1" dirty="0" err="1" smtClean="0">
                <a:solidFill>
                  <a:srgbClr val="EEECE1"/>
                </a:solidFill>
              </a:rPr>
              <a:t>nudo</a:t>
            </a:r>
            <a:r>
              <a:rPr lang="en-US" sz="2800" i="1" dirty="0" smtClean="0">
                <a:solidFill>
                  <a:srgbClr val="EEECE1"/>
                </a:solidFill>
              </a:rPr>
              <a:t> </a:t>
            </a:r>
            <a:r>
              <a:rPr lang="en-US" sz="2800" i="1" dirty="0" err="1" smtClean="0">
                <a:solidFill>
                  <a:srgbClr val="EEECE1"/>
                </a:solidFill>
              </a:rPr>
              <a:t>uniflora</a:t>
            </a:r>
            <a:endParaRPr lang="en-US" sz="2800" i="1" dirty="0" smtClean="0">
              <a:solidFill>
                <a:srgbClr val="EEECE1"/>
              </a:solidFill>
            </a:endParaRPr>
          </a:p>
          <a:p>
            <a:r>
              <a:rPr lang="en-US" sz="2800" b="1" dirty="0" smtClean="0">
                <a:solidFill>
                  <a:srgbClr val="EEECE1"/>
                </a:solidFill>
              </a:rPr>
              <a:t>Binomial nomenclature</a:t>
            </a:r>
            <a:r>
              <a:rPr lang="en-US" sz="2800" dirty="0" smtClean="0">
                <a:solidFill>
                  <a:srgbClr val="EEECE1"/>
                </a:solidFill>
              </a:rPr>
              <a:t>: </a:t>
            </a:r>
            <a:r>
              <a:rPr lang="en-US" sz="2800" i="1" dirty="0" err="1" smtClean="0">
                <a:solidFill>
                  <a:srgbClr val="EEECE1"/>
                </a:solidFill>
              </a:rPr>
              <a:t>Bellis</a:t>
            </a:r>
            <a:r>
              <a:rPr lang="en-US" sz="2800" i="1" dirty="0" smtClean="0">
                <a:solidFill>
                  <a:srgbClr val="EEECE1"/>
                </a:solidFill>
              </a:rPr>
              <a:t> </a:t>
            </a:r>
            <a:r>
              <a:rPr lang="en-US" sz="2800" i="1" dirty="0" err="1" smtClean="0">
                <a:solidFill>
                  <a:srgbClr val="EEECE1"/>
                </a:solidFill>
              </a:rPr>
              <a:t>perennis</a:t>
            </a:r>
            <a:endParaRPr lang="en-US" sz="2800" dirty="0">
              <a:solidFill>
                <a:srgbClr val="EEECE1"/>
              </a:solidFill>
            </a:endParaRPr>
          </a:p>
        </p:txBody>
      </p:sp>
      <p:pic>
        <p:nvPicPr>
          <p:cNvPr id="100354" name="Picture 2" descr="http://upload.wikimedia.org/wikipedia/commons/thumb/d/d5/Bellis_perennis_white_%28aka%29.jpg/220px-Bellis_perennis_white_%28ak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01093"/>
            <a:ext cx="2819400" cy="2742507"/>
          </a:xfrm>
          <a:prstGeom prst="rect">
            <a:avLst/>
          </a:prstGeom>
          <a:noFill/>
        </p:spPr>
      </p:pic>
      <p:pic>
        <p:nvPicPr>
          <p:cNvPr id="100356" name="Picture 4" descr="http://www.homeopathyandmore.com/med_images/BELLIS_PERENNIS.jpg"/>
          <p:cNvPicPr>
            <a:picLocks noChangeAspect="1" noChangeArrowheads="1"/>
          </p:cNvPicPr>
          <p:nvPr/>
        </p:nvPicPr>
        <p:blipFill>
          <a:blip r:embed="rId3" cstate="print"/>
          <a:srcRect l="7055" t="11294"/>
          <a:stretch>
            <a:fillRect/>
          </a:stretch>
        </p:blipFill>
        <p:spPr bwMode="auto">
          <a:xfrm>
            <a:off x="572435" y="3048000"/>
            <a:ext cx="438056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2895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2"/>
                </a:solidFill>
              </a:rPr>
              <a:t>Taxonomy</a:t>
            </a:r>
            <a:r>
              <a:rPr lang="en-US" dirty="0" smtClean="0">
                <a:solidFill>
                  <a:schemeClr val="bg2"/>
                </a:solidFill>
              </a:rPr>
              <a:t>: classifying (grouping) organisms and assigning each organism a universally accepted name.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Organisms are grouped using biological significance.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7413" name="Picture 5" descr="http://mac122.icu.ac.jp/gen-ed/classif-gifs/animal-class-exa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960" y="2438400"/>
            <a:ext cx="593584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3126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Dichotomous Key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6962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EECE1"/>
                </a:solidFill>
              </a:rPr>
              <a:t>An easy way to sort information</a:t>
            </a:r>
          </a:p>
          <a:p>
            <a:r>
              <a:rPr lang="en-US" sz="2400" dirty="0" smtClean="0">
                <a:solidFill>
                  <a:srgbClr val="EEECE1"/>
                </a:solidFill>
              </a:rPr>
              <a:t>Commonly used by scientist to classify living organisms</a:t>
            </a:r>
          </a:p>
          <a:p>
            <a:r>
              <a:rPr lang="en-US" sz="2400" dirty="0" smtClean="0">
                <a:solidFill>
                  <a:srgbClr val="EEECE1"/>
                </a:solidFill>
              </a:rPr>
              <a:t>Uses a series of yes or no questions to get to a single description that applies to only one item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00375"/>
            <a:ext cx="8294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21548" y="0"/>
            <a:ext cx="6394954" cy="3479058"/>
          </a:xfrm>
          <a:prstGeom prst="rect">
            <a:avLst/>
          </a:prstGeom>
        </p:spPr>
      </p:pic>
      <p:sp>
        <p:nvSpPr>
          <p:cNvPr id="87" name="Shape 87"/>
          <p:cNvSpPr txBox="1"/>
          <p:nvPr/>
        </p:nvSpPr>
        <p:spPr>
          <a:xfrm>
            <a:off x="1721548" y="3479058"/>
            <a:ext cx="6355637" cy="337894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lnSpc>
                <a:spcPct val="120139"/>
              </a:lnSpc>
            </a:pP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1. Has green colored body ......go to 2 </a:t>
            </a:r>
          </a:p>
          <a:p>
            <a:pPr>
              <a:lnSpc>
                <a:spcPct val="120139"/>
              </a:lnSpc>
            </a:pP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Has purple colored body ..... go to 4 </a:t>
            </a:r>
          </a:p>
          <a:p>
            <a:pPr>
              <a:lnSpc>
                <a:spcPct val="120139"/>
              </a:lnSpc>
            </a:pP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2. Has 4 legs .....go to 3 </a:t>
            </a:r>
            <a:b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Has 8 legs ..........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Deerus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octagis</a:t>
            </a: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120139"/>
              </a:lnSpc>
            </a:pP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3. Has a tail ........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Deerus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pestis</a:t>
            </a: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Does not have a tail .....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Deerus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magnus</a:t>
            </a: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4. Has a pointy hump ......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Deerus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 smtClean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humpis</a:t>
            </a:r>
            <a:endParaRPr lang="en-US" i="1" dirty="0" smtClean="0">
              <a:solidFill>
                <a:srgbClr val="EEECE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139"/>
              </a:lnSpc>
            </a:pPr>
            <a:r>
              <a:rPr lang="en-US" dirty="0" smtClean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Does </a:t>
            </a: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not have a pointy hump.....go to 5 </a:t>
            </a:r>
            <a:b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5. Has ears .........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Deerus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purplinis</a:t>
            </a: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Does not have ears ......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Deerus</a:t>
            </a:r>
            <a:r>
              <a:rPr lang="en-US" i="1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deafus</a:t>
            </a:r>
            <a:endParaRPr lang="en-US" i="1" dirty="0">
              <a:solidFill>
                <a:srgbClr val="EEEC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53146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446" y="266700"/>
            <a:ext cx="9144000" cy="9906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EEECE1"/>
                </a:solidFill>
              </a:rPr>
              <a:t>Linnaeus's System of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1"/>
            <a:ext cx="9144000" cy="2362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solidFill>
                  <a:srgbClr val="EEECE1"/>
                </a:solidFill>
              </a:rPr>
              <a:t>Linnaeus also came up with a way of classifying all organisms by putting them into categories</a:t>
            </a:r>
          </a:p>
          <a:p>
            <a:pPr eaLnBrk="1" hangingPunct="1"/>
            <a:endParaRPr lang="en-US" dirty="0">
              <a:solidFill>
                <a:srgbClr val="EEECE1"/>
              </a:solidFill>
            </a:endParaRPr>
          </a:p>
          <a:p>
            <a:pPr eaLnBrk="1" hangingPunct="1"/>
            <a:r>
              <a:rPr lang="en-US" dirty="0">
                <a:solidFill>
                  <a:srgbClr val="EEECE1"/>
                </a:solidFill>
              </a:rPr>
              <a:t>Each level is called a </a:t>
            </a:r>
            <a:r>
              <a:rPr lang="en-US" b="1" dirty="0" err="1">
                <a:solidFill>
                  <a:srgbClr val="EEECE1"/>
                </a:solidFill>
              </a:rPr>
              <a:t>taxon</a:t>
            </a:r>
            <a:r>
              <a:rPr lang="en-US" dirty="0">
                <a:solidFill>
                  <a:srgbClr val="EEECE1"/>
                </a:solidFill>
              </a:rPr>
              <a:t>, or taxonomic category.</a:t>
            </a:r>
          </a:p>
          <a:p>
            <a:pPr eaLnBrk="1" hangingPunct="1"/>
            <a:endParaRPr lang="en-US" dirty="0">
              <a:solidFill>
                <a:srgbClr val="EEECE1"/>
              </a:solidFill>
            </a:endParaRPr>
          </a:p>
          <a:p>
            <a:pPr eaLnBrk="1" hangingPunct="1"/>
            <a:r>
              <a:rPr lang="en-US" dirty="0">
                <a:solidFill>
                  <a:srgbClr val="EEECE1"/>
                </a:solidFill>
              </a:rPr>
              <a:t>Species and genus are the two smallest categories.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990601" y="3124200"/>
            <a:ext cx="7185025" cy="3182938"/>
            <a:chOff x="1447800" y="3124200"/>
            <a:chExt cx="7185025" cy="3182938"/>
          </a:xfrm>
        </p:grpSpPr>
        <p:pic>
          <p:nvPicPr>
            <p:cNvPr id="24580" name="Picture 4" descr="sb4367f1_02"/>
            <p:cNvPicPr>
              <a:picLocks noChangeAspect="1" noChangeArrowheads="1"/>
            </p:cNvPicPr>
            <p:nvPr/>
          </p:nvPicPr>
          <p:blipFill>
            <a:blip r:embed="rId3" cstate="print"/>
            <a:srcRect t="50488"/>
            <a:stretch>
              <a:fillRect/>
            </a:stretch>
          </p:blipFill>
          <p:spPr bwMode="auto">
            <a:xfrm>
              <a:off x="1447800" y="3810000"/>
              <a:ext cx="7185025" cy="249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10620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>
                  <a:ea typeface="ＭＳ Ｐゴシック" pitchFamily="1" charset="-128"/>
                </a:rPr>
                <a:t>Grizzly bear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8001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>
                  <a:ea typeface="ＭＳ Ｐゴシック" pitchFamily="1" charset="-128"/>
                </a:rPr>
                <a:t>Black bear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90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274321" y="274320"/>
            <a:ext cx="3451679" cy="838620"/>
          </a:xfrm>
          <a:prstGeom prst="rect">
            <a:avLst/>
          </a:prstGeom>
        </p:spPr>
        <p:txBody>
          <a:bodyPr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Grouping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49270" y="1646235"/>
            <a:ext cx="3084817" cy="475456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342900" indent="-261619">
              <a:lnSpc>
                <a:spcPct val="119852"/>
              </a:lnSpc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Kingdom</a:t>
            </a:r>
          </a:p>
          <a:p>
            <a:pPr marL="342900" indent="-261619">
              <a:lnSpc>
                <a:spcPct val="119852"/>
              </a:lnSpc>
              <a:spcBef>
                <a:spcPts val="609"/>
              </a:spcBef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Phylum</a:t>
            </a:r>
          </a:p>
          <a:p>
            <a:pPr marL="342900" indent="-261619">
              <a:lnSpc>
                <a:spcPct val="119852"/>
              </a:lnSpc>
              <a:spcBef>
                <a:spcPts val="609"/>
              </a:spcBef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</a:p>
          <a:p>
            <a:pPr marL="342900" indent="-261619">
              <a:lnSpc>
                <a:spcPct val="119852"/>
              </a:lnSpc>
              <a:spcBef>
                <a:spcPts val="609"/>
              </a:spcBef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</a:p>
          <a:p>
            <a:pPr marL="342900" indent="-261619">
              <a:lnSpc>
                <a:spcPct val="119852"/>
              </a:lnSpc>
              <a:spcBef>
                <a:spcPts val="609"/>
              </a:spcBef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</a:p>
          <a:p>
            <a:pPr marL="342900" indent="-261619">
              <a:lnSpc>
                <a:spcPct val="119852"/>
              </a:lnSpc>
              <a:spcBef>
                <a:spcPts val="609"/>
              </a:spcBef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Genus</a:t>
            </a:r>
          </a:p>
          <a:p>
            <a:pPr marL="342900" indent="-261619">
              <a:lnSpc>
                <a:spcPct val="119852"/>
              </a:lnSpc>
              <a:spcBef>
                <a:spcPts val="609"/>
              </a:spcBef>
              <a:buClr>
                <a:srgbClr val="000000"/>
              </a:buClr>
              <a:buSzPct val="165691"/>
              <a:buFont typeface="Arial"/>
              <a:buChar char="•"/>
            </a:pPr>
            <a:r>
              <a:rPr lang="en-US" sz="3400" dirty="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119841" y="337163"/>
            <a:ext cx="3658500" cy="272132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lnSpc>
                <a:spcPct val="119792"/>
              </a:lnSpc>
            </a:pPr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Each group gets smaller and more specific – just think of the way you file things on your computer into folders and subfolders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55311" y="2886053"/>
            <a:ext cx="3787538" cy="38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86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228600" y="3581400"/>
            <a:ext cx="8548688" cy="2006600"/>
            <a:chOff x="304800" y="3871913"/>
            <a:chExt cx="8548688" cy="200660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66713"/>
            <a:stretch>
              <a:fillRect/>
            </a:stretch>
          </p:blipFill>
          <p:spPr bwMode="auto">
            <a:xfrm>
              <a:off x="304800" y="4724400"/>
              <a:ext cx="8404225" cy="115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2000250" y="3886200"/>
              <a:ext cx="971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Black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3351213" y="3871913"/>
              <a:ext cx="9985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Giant panda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</a:t>
              </a:r>
            </a:p>
          </p:txBody>
        </p:sp>
        <p:sp>
          <p:nvSpPr>
            <p:cNvPr id="28683" name="Text Box 13"/>
            <p:cNvSpPr txBox="1">
              <a:spLocks noChangeArrowheads="1"/>
            </p:cNvSpPr>
            <p:nvPr/>
          </p:nvSpPr>
          <p:spPr bwMode="auto">
            <a:xfrm>
              <a:off x="476250" y="3886200"/>
              <a:ext cx="10763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/>
                <a:t>Grizzly bear </a:t>
              </a: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4749800" y="3886200"/>
              <a:ext cx="67786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Red fox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</a:t>
              </a: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8001000" y="3886200"/>
              <a:ext cx="85248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Sea star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  </a:t>
              </a: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5581650" y="3886200"/>
              <a:ext cx="1244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Abert squirrel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 </a:t>
              </a: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6629400" y="3871913"/>
              <a:ext cx="1371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Coral snake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0" y="4724400"/>
              <a:ext cx="1752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EEECE1"/>
                </a:solidFill>
              </a:rPr>
              <a:t>Linnaeus's System of Classification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b="1" dirty="0" smtClean="0">
                <a:solidFill>
                  <a:srgbClr val="EEECE1"/>
                </a:solidFill>
              </a:rPr>
              <a:t> Kingdom:</a:t>
            </a:r>
            <a:r>
              <a:rPr lang="en-US" sz="2800" dirty="0" smtClean="0">
                <a:solidFill>
                  <a:srgbClr val="EEECE1"/>
                </a:solidFill>
              </a:rPr>
              <a:t> </a:t>
            </a:r>
            <a:r>
              <a:rPr lang="en-US" sz="2400" dirty="0" smtClean="0">
                <a:solidFill>
                  <a:srgbClr val="EEECE1"/>
                </a:solidFill>
              </a:rPr>
              <a:t>Made up of several similar phylum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EEECE1"/>
                </a:solidFill>
              </a:rPr>
              <a:t>Includes the most organisms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381000" y="3124200"/>
            <a:ext cx="8458200" cy="1939925"/>
            <a:chOff x="381000" y="3429000"/>
            <a:chExt cx="8458200" cy="1939925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869" t="34113" b="34111"/>
            <a:stretch>
              <a:fillRect/>
            </a:stretch>
          </p:blipFill>
          <p:spPr bwMode="auto">
            <a:xfrm>
              <a:off x="381000" y="4191000"/>
              <a:ext cx="8458200" cy="117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387600" y="3429000"/>
              <a:ext cx="1041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Black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802063" y="3429000"/>
              <a:ext cx="9985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Giant panda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</a:t>
              </a:r>
            </a:p>
          </p:txBody>
        </p:sp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838200" y="3429000"/>
              <a:ext cx="10763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/>
                <a:t>Grizzly bear 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5265738" y="3429000"/>
              <a:ext cx="67786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Red fox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6400800" y="3429000"/>
              <a:ext cx="1066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>
                  <a:ea typeface="ＭＳ Ｐゴシック" pitchFamily="1" charset="-128"/>
                </a:rPr>
                <a:t>Abert squirrel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 </a:t>
              </a:r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7632700" y="3429000"/>
              <a:ext cx="9779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Coral snake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 </a:t>
              </a:r>
            </a:p>
          </p:txBody>
        </p:sp>
      </p:grp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0638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>
                <a:solidFill>
                  <a:srgbClr val="EEECE1"/>
                </a:solidFill>
              </a:rPr>
              <a:t>Linnaeus's System of Classification</a:t>
            </a:r>
            <a:endParaRPr lang="en-US" sz="4000" dirty="0" smtClean="0">
              <a:solidFill>
                <a:srgbClr val="EEECE1"/>
              </a:solidFill>
            </a:endParaRPr>
          </a:p>
        </p:txBody>
      </p:sp>
      <p:sp>
        <p:nvSpPr>
          <p:cNvPr id="30734" name="Rectangle 16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12192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EEECE1"/>
                </a:solidFill>
              </a:rPr>
              <a:t>Phylum</a:t>
            </a:r>
            <a:r>
              <a:rPr lang="en-US" dirty="0" smtClean="0">
                <a:solidFill>
                  <a:srgbClr val="EEECE1"/>
                </a:solidFill>
              </a:rPr>
              <a:t>: made up of several similar classes. </a:t>
            </a:r>
            <a:endParaRPr lang="en-US" b="1" dirty="0" smtClean="0">
              <a:solidFill>
                <a:srgbClr val="EEECE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04800" y="2438400"/>
            <a:ext cx="8575675" cy="2438400"/>
            <a:chOff x="304800" y="3276600"/>
            <a:chExt cx="8575675" cy="2438400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694" t="67720" r="8424"/>
            <a:stretch>
              <a:fillRect/>
            </a:stretch>
          </p:blipFill>
          <p:spPr bwMode="auto">
            <a:xfrm>
              <a:off x="304800" y="4191000"/>
              <a:ext cx="85756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7696200" y="3276600"/>
              <a:ext cx="1066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 err="1">
                  <a:ea typeface="ＭＳ Ｐゴシック" pitchFamily="1" charset="-128"/>
                </a:rPr>
                <a:t>Abert</a:t>
              </a:r>
              <a:r>
                <a:rPr lang="en-US" sz="1800" b="1" dirty="0">
                  <a:ea typeface="ＭＳ Ｐゴシック" pitchFamily="1" charset="-128"/>
                </a:rPr>
                <a:t> squirrel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 </a:t>
              </a: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667000" y="3276600"/>
              <a:ext cx="1143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Black bear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</a:t>
              </a: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4487863" y="3276600"/>
              <a:ext cx="9985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Giant panda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</a:t>
              </a:r>
            </a:p>
          </p:txBody>
        </p:sp>
        <p:sp>
          <p:nvSpPr>
            <p:cNvPr id="32779" name="Text Box 13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763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/>
                <a:t>Grizzly bear </a:t>
              </a: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6408738" y="3276600"/>
              <a:ext cx="67786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ea typeface="ＭＳ Ｐゴシック" pitchFamily="1" charset="-128"/>
                </a:rPr>
                <a:t>Red fox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    </a:t>
              </a:r>
            </a:p>
          </p:txBody>
        </p:sp>
      </p:grpSp>
      <p:sp>
        <p:nvSpPr>
          <p:cNvPr id="32782" name="Rectangle 16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EEECE1"/>
                </a:solidFill>
              </a:rPr>
              <a:t>Class</a:t>
            </a:r>
            <a:r>
              <a:rPr lang="en-US" dirty="0" smtClean="0">
                <a:solidFill>
                  <a:srgbClr val="EEECE1"/>
                </a:solidFill>
              </a:rPr>
              <a:t>: composed of similar orders 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0638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>
                <a:solidFill>
                  <a:srgbClr val="EEECE1"/>
                </a:solidFill>
              </a:rPr>
              <a:t>Linnaeus's System of Classification</a:t>
            </a:r>
            <a:endParaRPr lang="en-US" sz="4000" dirty="0" smtClean="0">
              <a:solidFill>
                <a:srgbClr val="EEECE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rgbClr val="840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10550</TotalTime>
  <Words>844</Words>
  <Application>Microsoft Macintosh PowerPoint</Application>
  <PresentationFormat>On-screen Show (4:3)</PresentationFormat>
  <Paragraphs>130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18: Taxonomy</vt:lpstr>
      <vt:lpstr>PowerPoint Presentation</vt:lpstr>
      <vt:lpstr>Dichotomous Key</vt:lpstr>
      <vt:lpstr>PowerPoint Presentation</vt:lpstr>
      <vt:lpstr>Linnaeus's System of Classification</vt:lpstr>
      <vt:lpstr>Grouping</vt:lpstr>
      <vt:lpstr>Linnaeus's System of Classification</vt:lpstr>
      <vt:lpstr>Linnaeus's System of Classification</vt:lpstr>
      <vt:lpstr>Linnaeus's System of Classification</vt:lpstr>
      <vt:lpstr>Linnaeus's System of Classification</vt:lpstr>
      <vt:lpstr>Linnaeus's System of Classification</vt:lpstr>
      <vt:lpstr>Linnaeus's System of Classification</vt:lpstr>
      <vt:lpstr>Assigning Scientific Names</vt:lpstr>
      <vt:lpstr>Binomial nomenclature</vt:lpstr>
      <vt:lpstr>Scientists also need a way to *NAME* organisms</vt:lpstr>
      <vt:lpstr>Why binomial nomenclature?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Taxonomy</dc:title>
  <dc:creator>Greg</dc:creator>
  <cp:lastModifiedBy>Plano High School</cp:lastModifiedBy>
  <cp:revision>28</cp:revision>
  <cp:lastPrinted>2015-05-12T15:20:44Z</cp:lastPrinted>
  <dcterms:created xsi:type="dcterms:W3CDTF">2012-05-09T16:08:39Z</dcterms:created>
  <dcterms:modified xsi:type="dcterms:W3CDTF">2016-09-26T20:45:51Z</dcterms:modified>
</cp:coreProperties>
</file>